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256" r:id="rId2"/>
    <p:sldId id="257" r:id="rId3"/>
    <p:sldId id="267" r:id="rId4"/>
    <p:sldId id="316" r:id="rId5"/>
    <p:sldId id="315" r:id="rId6"/>
    <p:sldId id="314" r:id="rId7"/>
    <p:sldId id="313" r:id="rId8"/>
    <p:sldId id="312" r:id="rId9"/>
    <p:sldId id="311" r:id="rId10"/>
    <p:sldId id="310" r:id="rId11"/>
    <p:sldId id="309" r:id="rId12"/>
    <p:sldId id="308" r:id="rId13"/>
    <p:sldId id="30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19"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228600" y="1828800"/>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657600"/>
          </a:xfrm>
        </p:spPr>
        <p:txBody>
          <a:bodyPr/>
          <a:lstStyle/>
          <a:p>
            <a:pPr rtl="1" eaLnBrk="1" hangingPunct="1"/>
            <a:r>
              <a:rPr lang="ar-SA" b="1" spc="-150" dirty="0" smtClean="0">
                <a:solidFill>
                  <a:srgbClr val="376092"/>
                </a:solidFill>
                <a:latin typeface="ae_AlMateen" pitchFamily="2" charset="-78"/>
                <a:cs typeface="ae_AlMateen" pitchFamily="2" charset="-78"/>
              </a:rPr>
              <a:t>المحاضرة الثالثة عشر</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شؤون الطلاب - 1 -</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smtClean="0"/>
              <a:t>أولاً</a:t>
            </a:r>
            <a:r>
              <a:rPr lang="ar-SA" b="1" dirty="0"/>
              <a:t>: سن التعليم في مراحل التعليم </a:t>
            </a:r>
            <a:endParaRPr lang="en-US" dirty="0"/>
          </a:p>
          <a:p>
            <a:pPr rtl="1"/>
            <a:r>
              <a:rPr lang="ar-SA" b="1" dirty="0"/>
              <a:t>لم يكن هناك سن محدد لدخول الصبي الكتاب، أي المرحلة المبتدئة من مراحل التعليم. </a:t>
            </a:r>
            <a:endParaRPr lang="en-US" dirty="0"/>
          </a:p>
          <a:p>
            <a:pPr rtl="1"/>
            <a:r>
              <a:rPr lang="ar-SA" b="1" dirty="0"/>
              <a:t>من بعض الإشارات نلمس منها أن البعض يرسل أطفاله في سن مبكرة جدا، لذلك يتحدث بعض العلماء بأنه لا يجوز أن يدخل الصبي الذي لا يقدر أن يمسك ضرورة نفسه إلى الكُتاب</a:t>
            </a:r>
            <a:endParaRPr lang="en-US" dirty="0"/>
          </a:p>
          <a:p>
            <a:pPr rtl="1"/>
            <a:r>
              <a:rPr lang="ar-SA" b="1" dirty="0"/>
              <a:t>اما السن التي يرى العلماء أنها السن المفضلة للدخول الكتاب فهي سن السابعة. </a:t>
            </a:r>
            <a:endParaRPr lang="en-US" dirty="0"/>
          </a:p>
          <a:p>
            <a:pPr rtl="1"/>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وإن كان حرص الاباء على تعليم ابنائهم يجعلهم يبكرون بهم قبل هذا السن، وفي ذلك شواهد في كتب التراجم كثيرة. </a:t>
            </a:r>
            <a:endParaRPr lang="en-US" dirty="0"/>
          </a:p>
          <a:p>
            <a:pPr rtl="1"/>
            <a:r>
              <a:rPr lang="ar-SA" b="1" dirty="0"/>
              <a:t>ينتهي بعض الأطفال من الكتاب في سن مبكرة كما دخلوا في سن مبكرة، لكن بعضهم يستمر وجوده في الكتاب كثيراً، لا سيما الايتام، ولذلك شرطت بعض </a:t>
            </a:r>
            <a:r>
              <a:rPr lang="ar-SA" b="1" dirty="0" err="1"/>
              <a:t>الوقفيات</a:t>
            </a:r>
            <a:r>
              <a:rPr lang="ar-SA" b="1" dirty="0"/>
              <a:t> عدم البقاء في الكتاب للأيتام او لغيرهم بعد سن البلوغ.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1669446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ثانيا: سن التعليم للمرحلة المتقدمة: لم تكن ثمة سن محددة لبداية هذه المرحلة او نهايتها والامر متوقف على استعداد الطالب واجتهاده، ومدى استيعابه للعلوم التي يدرسها فقدرته على إثبات شخصية علمية تمكنه من الحصول على "إجازات" .</a:t>
            </a:r>
            <a:endParaRPr lang="en-US" dirty="0"/>
          </a:p>
          <a:p>
            <a:pPr rtl="1"/>
            <a:r>
              <a:rPr lang="ar-SA" b="1" dirty="0"/>
              <a:t>وكان الطالب في هذه المرحلة ينضم إلى حلقة من الحلقات بالمساجد او المدارس فإذا أتقن انتقل إلى حلقة اخرى وهكذا.  </a:t>
            </a:r>
            <a:endParaRPr lang="en-US" dirty="0"/>
          </a:p>
          <a:p>
            <a:pPr rtl="1"/>
            <a:r>
              <a:rPr lang="ar-SA" b="1" dirty="0"/>
              <a:t>وكان بعض المدرسين لا يقبل في حلقته إلا مستوى معين من الطلاب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874988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اعداد الطلبة في الكتاب أو المدرسة </a:t>
            </a:r>
            <a:endParaRPr lang="en-US" dirty="0"/>
          </a:p>
          <a:p>
            <a:pPr rtl="1"/>
            <a:r>
              <a:rPr lang="ar-SA" b="1" dirty="0"/>
              <a:t>لم تكن اعدا الطلاب محددة برقم معين في الكتاب عامة او كتاب الأيتام، </a:t>
            </a:r>
            <a:endParaRPr lang="en-US" dirty="0"/>
          </a:p>
          <a:p>
            <a:pPr rtl="1"/>
            <a:r>
              <a:rPr lang="ar-SA" b="1" dirty="0"/>
              <a:t>بعض حجج الوقف تشير إلى أعداد الطلاب في الكتاب من مثل: (60) أو (50) أو (40) </a:t>
            </a:r>
            <a:endParaRPr lang="en-US" dirty="0"/>
          </a:p>
          <a:p>
            <a:pPr rtl="1"/>
            <a:r>
              <a:rPr lang="ar-SA" b="1" dirty="0"/>
              <a:t>اعداد الطلاب في المرحلة المتقدمة: </a:t>
            </a:r>
            <a:endParaRPr lang="en-US" dirty="0"/>
          </a:p>
          <a:p>
            <a:pPr rtl="1"/>
            <a:r>
              <a:rPr lang="ar-SA" b="1" dirty="0"/>
              <a:t>عندما كانت الحلقات في المسجد لم يكن ثمة عدد محدد، كان عدد الطلاب في حلقات المساجد يتباين كثرة او قلة تبعا لشهرة المدرس وقدراته </a:t>
            </a:r>
            <a:r>
              <a:rPr lang="ar-SA" b="1" dirty="0" smtClean="0"/>
              <a:t>العلمية</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2801652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اما المؤسسات التعليمية الاخرى فإن تحديد العدد مرده إلى العدد الذي يحدده الواقف في حجة الوقف لأن ذلك مرتبط بمقدار ريع الوقف فلا يمكن تجاوز العدد المحدد، فكان المتبرع بالمدرسة قد حدد عدد المدرسين وعدد الطلاب معا. وعليه يمكن القول أن اعداد الطلاب في المساجد كانت أكثر منها في المدارس نظرا لتحديد عدد القبول في المدرسة</a:t>
            </a:r>
            <a:endParaRPr lang="en-US" dirty="0"/>
          </a:p>
          <a:p>
            <a:pPr rtl="1"/>
            <a:r>
              <a:rPr lang="ar-SA" b="1" dirty="0"/>
              <a:t>تشير بعض </a:t>
            </a:r>
            <a:r>
              <a:rPr lang="ar-SA" b="1" dirty="0" err="1"/>
              <a:t>الوقفيات</a:t>
            </a:r>
            <a:r>
              <a:rPr lang="ar-SA" b="1" dirty="0"/>
              <a:t> إلى اعداد الطلاب (20) (50) واحيانا تكون الحلقة للعلم الواحد (5) أو (6)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xmlns="" val="27965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a:t>أيام الدراسة </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smtClean="0"/>
              <a:t>أيام </a:t>
            </a:r>
            <a:r>
              <a:rPr lang="ar-SA" b="1" dirty="0"/>
              <a:t>الدراسة في الكتاتيب: كانت الدراسة تكون على مدى خمسة في الأسبوع وتكون العطلة في يومين هما يوم الثلاثاء ويوم الجمعة. </a:t>
            </a:r>
            <a:endParaRPr lang="en-US" dirty="0"/>
          </a:p>
          <a:p>
            <a:pPr rtl="1"/>
            <a:r>
              <a:rPr lang="ar-SA" b="1" dirty="0"/>
              <a:t>وغالبا وتحدد الأيام الدراسية من الأسبوع في حجة الوقف </a:t>
            </a:r>
            <a:endParaRPr lang="ar-SA" b="1" dirty="0" smtClean="0"/>
          </a:p>
          <a:p>
            <a:pPr rtl="1"/>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xmlns="" val="1267939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أوقات الدراسة اليومية: </a:t>
            </a:r>
            <a:endParaRPr lang="en-US" dirty="0"/>
          </a:p>
          <a:p>
            <a:pPr rtl="1"/>
            <a:r>
              <a:rPr lang="ar-SA" b="1" dirty="0"/>
              <a:t>في المرحلة المبتدئة كانت أوقات الدراسة تمتد من أول النهار (الضحى) إلى أذان العصر، وهذا يختلف من بلد إلى آخر حسب ظروف المناخ والحرارة.</a:t>
            </a:r>
            <a:endParaRPr lang="en-US" dirty="0"/>
          </a:p>
          <a:p>
            <a:pPr rtl="1"/>
            <a:r>
              <a:rPr lang="ar-SA" b="1" dirty="0"/>
              <a:t>أما اوقات الدراسة في المرحلة المتقدمة: فهي تختلف من مؤسسة إلى أخرى فإن كانت المؤسسة وقفية كانت شروط الواقف هي الضابط للدوام اليومي إن كانت ليست وقفية كان رغبة المدرس هي الضابط للدوام اليومي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xmlns="" val="2676749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ملاحظات عامة على اوقات الدوام</a:t>
            </a:r>
            <a:endParaRPr lang="en-US" dirty="0"/>
          </a:p>
          <a:p>
            <a:pPr rtl="1"/>
            <a:r>
              <a:rPr lang="ar-SA" b="1" dirty="0"/>
              <a:t>ارتبطت اوقات الدوام غالبا بأوقات الصلاة الخمسة </a:t>
            </a:r>
            <a:endParaRPr lang="en-US" dirty="0"/>
          </a:p>
          <a:p>
            <a:pPr rtl="1"/>
            <a:r>
              <a:rPr lang="ar-SA" b="1" dirty="0"/>
              <a:t>وتمتد غالبا من طلوع الشمس إلى أذان الظهر، واحيانا تمتد إلى أذان </a:t>
            </a:r>
            <a:r>
              <a:rPr lang="ar-SA" b="1" dirty="0" smtClean="0"/>
              <a:t>العصر</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xmlns="" val="2713069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مناسبات توقف الدراسة أو تعطيلها </a:t>
            </a:r>
            <a:endParaRPr lang="en-US" dirty="0"/>
          </a:p>
          <a:p>
            <a:pPr rtl="1"/>
            <a:r>
              <a:rPr lang="ar-SA" b="1" dirty="0"/>
              <a:t>في مؤسسات المرحلة المبتدئة (الكتاتيب ونحوها): إلى جانب العطلات الأسبوعية هناك ، الاعياد مثل عيد الفطر وعيد الاضحى وفي بعض الأقطار تضاف من وجهة نظرهم أعياد أخرى مثل المولد النبوي </a:t>
            </a:r>
            <a:endParaRPr lang="en-US" dirty="0"/>
          </a:p>
          <a:p>
            <a:pPr rtl="1"/>
            <a:r>
              <a:rPr lang="ar-SA" b="1" dirty="0"/>
              <a:t>وقد تستمر الإجازة يوم او يومين او ثلاثة قبل العيد </a:t>
            </a:r>
            <a:r>
              <a:rPr lang="ar-SA" b="1" dirty="0" smtClean="0"/>
              <a:t>وبعده</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xmlns="" val="23462013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pPr rtl="1"/>
            <a:r>
              <a:rPr lang="ar-SA" b="1" dirty="0"/>
              <a:t>توقف الدراسة في مؤسسات المرحلة المتقدمة: </a:t>
            </a:r>
            <a:endParaRPr lang="en-US" dirty="0"/>
          </a:p>
          <a:p>
            <a:pPr rtl="1"/>
            <a:r>
              <a:rPr lang="ar-SA" b="1" dirty="0"/>
              <a:t>تخضع لشرط الواقف وغالبا ما تشمل الاعياد </a:t>
            </a:r>
            <a:endParaRPr lang="en-US" dirty="0"/>
          </a:p>
          <a:p>
            <a:pPr rtl="1"/>
            <a:r>
              <a:rPr lang="ar-SA" b="1" dirty="0"/>
              <a:t>كما تشمل إجازة سنوية تشمل الشهور التي تسبق رمضان وتتبعه (رجب وشعبان ورمضان وعشرين يوما من شوال وعشرين يوما من ذي الحجة) </a:t>
            </a:r>
            <a:endParaRPr lang="en-US" dirty="0"/>
          </a:p>
          <a:p>
            <a:pPr rtl="1"/>
            <a:r>
              <a:rPr lang="ar-SA" b="1" dirty="0"/>
              <a:t>أما التوقف العارض عن التدريس فيكون لأسباب منها المطر  الشديد وشدة البرد وشدة الريح </a:t>
            </a:r>
            <a:endParaRPr lang="en-US" dirty="0"/>
          </a:p>
          <a:p>
            <a:pPr rtl="1"/>
            <a:r>
              <a:rPr lang="ar-SA" b="1" dirty="0"/>
              <a:t>إلى جانب العطلات لصالح فريضة الحج أو زيارة بيت المقدس </a:t>
            </a:r>
            <a:endParaRPr lang="en-US" dirty="0"/>
          </a:p>
          <a:p>
            <a:pPr rtl="1"/>
            <a:r>
              <a:rPr lang="ar-SA" b="1" dirty="0"/>
              <a:t>وهناك العطلات لأسباب مرضية </a:t>
            </a:r>
            <a:r>
              <a:rPr lang="ar-SA" b="1" dirty="0" smtClean="0"/>
              <a:t>. الغياب </a:t>
            </a:r>
            <a:r>
              <a:rPr lang="ar-SA" b="1" dirty="0"/>
              <a:t>المسموح به إذا انقطع الطالب ثلاثة أيام متواصلة قُطع (فُصل) أنزل مكانه طالب آخر. </a:t>
            </a:r>
            <a:endParaRPr lang="en-US" dirty="0"/>
          </a:p>
          <a:p>
            <a:pPr rtl="1"/>
            <a:r>
              <a:rPr lang="ar-SA" b="1" dirty="0"/>
              <a:t> </a:t>
            </a:r>
            <a:endParaRPr lang="ar-EG" b="1" dirty="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xmlns="" val="23158937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smtClean="0">
                <a:solidFill>
                  <a:srgbClr val="C00000"/>
                </a:solidFill>
              </a:rPr>
              <a:t>عناصر المحاضرة</a:t>
            </a:r>
            <a:endParaRPr lang="en-US" sz="3200" b="1" dirty="0">
              <a:solidFill>
                <a:srgbClr val="C00000"/>
              </a:solidFill>
            </a:endParaRPr>
          </a:p>
        </p:txBody>
      </p:sp>
      <p:sp>
        <p:nvSpPr>
          <p:cNvPr id="7171" name="Text Placeholder 5"/>
          <p:cNvSpPr>
            <a:spLocks noGrp="1"/>
          </p:cNvSpPr>
          <p:nvPr>
            <p:ph idx="1"/>
          </p:nvPr>
        </p:nvSpPr>
        <p:spPr>
          <a:xfrm>
            <a:off x="533400" y="1371600"/>
            <a:ext cx="8915400" cy="5181600"/>
          </a:xfrm>
        </p:spPr>
        <p:txBody>
          <a:bodyPr/>
          <a:lstStyle/>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xmlns="" val="42050064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1606</TotalTime>
  <Words>693</Words>
  <Application>Microsoft Office PowerPoint</Application>
  <PresentationFormat>A4 Paper (210x297 mm)‎</PresentationFormat>
  <Paragraphs>70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الثالثة عشر  شؤون الطلاب - 1 -</vt:lpstr>
      <vt:lpstr>عناصر المحاضرة</vt:lpstr>
      <vt:lpstr>عناصر المحاضرة</vt:lpstr>
      <vt:lpstr>عناصر المحاضرة</vt:lpstr>
      <vt:lpstr>عناصر المحاضرة</vt:lpstr>
      <vt:lpstr>عناصر المحاضرة</vt:lpstr>
      <vt:lpstr>أيام الدراسة </vt:lpstr>
      <vt:lpstr>عناصر المحاضرة</vt:lpstr>
      <vt:lpstr>عناصر المحاضرة</vt:lpstr>
      <vt:lpstr>عناصر المحاضرة</vt:lpstr>
      <vt:lpstr>عناصر المحاضرة</vt:lpstr>
      <vt:lpstr>عناصر المحاضرة</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108</cp:revision>
  <dcterms:created xsi:type="dcterms:W3CDTF">2009-10-14T19:14:34Z</dcterms:created>
  <dcterms:modified xsi:type="dcterms:W3CDTF">2012-11-23T15:14:20Z</dcterms:modified>
</cp:coreProperties>
</file>