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3"/>
  </p:notesMasterIdLst>
  <p:sldIdLst>
    <p:sldId id="256" r:id="rId2"/>
    <p:sldId id="257" r:id="rId3"/>
    <p:sldId id="267" r:id="rId4"/>
    <p:sldId id="316" r:id="rId5"/>
    <p:sldId id="315" r:id="rId6"/>
    <p:sldId id="314" r:id="rId7"/>
    <p:sldId id="313" r:id="rId8"/>
    <p:sldId id="312" r:id="rId9"/>
    <p:sldId id="311" r:id="rId10"/>
    <p:sldId id="310" r:id="rId11"/>
    <p:sldId id="309" r:id="rId12"/>
    <p:sldId id="308" r:id="rId13"/>
    <p:sldId id="307" r:id="rId14"/>
    <p:sldId id="306" r:id="rId15"/>
    <p:sldId id="305" r:id="rId16"/>
    <p:sldId id="304" r:id="rId17"/>
    <p:sldId id="303" r:id="rId18"/>
    <p:sldId id="302" r:id="rId19"/>
    <p:sldId id="301" r:id="rId20"/>
    <p:sldId id="300"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519"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Title 1"/>
          <p:cNvSpPr txBox="1">
            <a:spLocks/>
          </p:cNvSpPr>
          <p:nvPr/>
        </p:nvSpPr>
        <p:spPr bwMode="auto">
          <a:xfrm>
            <a:off x="381000" y="1981200"/>
            <a:ext cx="6172200" cy="45339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DecoType Naskh Special" pitchFamily="2" charset="-78"/>
              </a:rPr>
              <a:t>تاريخ التعليم في الدولة الإسلامية</a:t>
            </a:r>
            <a:endParaRPr lang="ar-SA" sz="1400" b="1" dirty="0">
              <a:solidFill>
                <a:srgbClr val="7F7F7F"/>
              </a:solidFill>
              <a:latin typeface="Calibri" pitchFamily="34" charset="0"/>
              <a:cs typeface="DecoType Naskh Special" pitchFamily="2" charset="-78"/>
            </a:endParaRPr>
          </a:p>
          <a:p>
            <a:pPr algn="ctr"/>
            <a:r>
              <a:rPr lang="ar-SA" sz="6000" b="1" dirty="0" smtClean="0">
                <a:solidFill>
                  <a:srgbClr val="7F7F7F"/>
                </a:solidFill>
                <a:latin typeface="Calibri" pitchFamily="34" charset="0"/>
                <a:cs typeface="DecoType Naskh Special" pitchFamily="2" charset="-78"/>
              </a:rPr>
              <a:t>د. زيــد أبو الحــاج</a:t>
            </a:r>
            <a:endParaRPr lang="en-US" sz="6000" b="1" dirty="0">
              <a:solidFill>
                <a:srgbClr val="7F7F7F"/>
              </a:solidFill>
              <a:latin typeface="Calibri" pitchFamily="34" charset="0"/>
              <a:cs typeface="DecoType Naskh Special"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2895600"/>
          </a:xfrm>
        </p:spPr>
        <p:txBody>
          <a:bodyPr/>
          <a:lstStyle/>
          <a:p>
            <a:pPr rtl="1" eaLnBrk="1" hangingPunct="1"/>
            <a:r>
              <a:rPr lang="en-US" b="1" spc="-150" dirty="0" smtClean="0">
                <a:solidFill>
                  <a:srgbClr val="376092"/>
                </a:solidFill>
                <a:latin typeface="ae_AlMateen" pitchFamily="2" charset="-78"/>
                <a:cs typeface="ae_AlMateen" pitchFamily="2" charset="-78"/>
              </a:rPr>
              <a:t/>
            </a:r>
            <a:br>
              <a:rPr lang="en-US"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المحاضرة الرابعة عشر</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شؤون الطلاب - 2 -</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r>
              <a:rPr lang="ar-SA" sz="3200" b="1" dirty="0"/>
              <a:t>مخصصات الطلبة ومكافآتهم</a:t>
            </a: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smtClean="0"/>
              <a:t>("</a:t>
            </a:r>
            <a:r>
              <a:rPr lang="ar-SA" b="1" dirty="0"/>
              <a:t>الجراية" وجمعها جرايات أو "المعلوم" وتجمع على </a:t>
            </a:r>
            <a:r>
              <a:rPr lang="ar-SA" b="1" dirty="0" err="1"/>
              <a:t>معاليم</a:t>
            </a:r>
            <a:r>
              <a:rPr lang="ar-SA" b="1" dirty="0"/>
              <a:t>)</a:t>
            </a:r>
            <a:endParaRPr lang="en-US" dirty="0"/>
          </a:p>
          <a:p>
            <a:pPr rtl="1"/>
            <a:r>
              <a:rPr lang="ar-SA" b="1" dirty="0"/>
              <a:t>وهي تشمل مواد عينية كالطعام والشراب واللباس أو مخصصات نقدية </a:t>
            </a:r>
            <a:endParaRPr lang="en-US" dirty="0"/>
          </a:p>
          <a:p>
            <a:pPr rtl="1"/>
            <a:r>
              <a:rPr lang="ar-SA" b="1" dirty="0"/>
              <a:t>لم تقتصر هذه المخصصات للطلبة في المرحلة المبتدئة أو الأيتام بل شملت الجميع حسب الإمكانات المتوافرة</a:t>
            </a:r>
            <a:endParaRPr lang="en-US" dirty="0"/>
          </a:p>
          <a:p>
            <a:pPr rtl="1"/>
            <a:r>
              <a:rPr lang="ar-SA" b="1" dirty="0"/>
              <a:t>أمثلة المكتب او الكتاب الذي أنشأه السلطان الظاهر بيبرس سنة 662ﻫ فقد كان "يصرف للأيتام الخبز كل يوم والكسوة لفصلين وسقاية تعين على الطهارة"  وفي مكتب السلطان قلاوون 683ﻫ  مثل ذلك أو قريبا منه </a:t>
            </a:r>
            <a:endParaRPr lang="en-US" dirty="0"/>
          </a:p>
          <a:p>
            <a:pPr rtl="1"/>
            <a:r>
              <a:rPr lang="ar-SA" b="1" dirty="0"/>
              <a:t>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ومن امثلة مخصصات الطلبة في المرحلة المتقدمة في جامع ابن طولون وفي سنة 697ﻫ كان الوقف يوزع على الطلاب </a:t>
            </a:r>
            <a:endParaRPr lang="en-US" dirty="0"/>
          </a:p>
          <a:p>
            <a:pPr rtl="1"/>
            <a:r>
              <a:rPr lang="ar-SA" b="1" dirty="0"/>
              <a:t>طلبة التفسير عددهم 15 المبلغ المخصص 250 درهم </a:t>
            </a:r>
            <a:endParaRPr lang="en-US" dirty="0"/>
          </a:p>
          <a:p>
            <a:pPr rtl="1"/>
            <a:r>
              <a:rPr lang="ar-SA" b="1" dirty="0"/>
              <a:t>طلبة الحديث عددهم  30  المبلغ المخصص 320 درهم</a:t>
            </a:r>
            <a:endParaRPr lang="en-US" dirty="0"/>
          </a:p>
          <a:p>
            <a:pPr rtl="1"/>
            <a:r>
              <a:rPr lang="ar-SA" b="1" dirty="0"/>
              <a:t>طلبة الفقه عددهم 30 المبلغ المخصص 500 درهم</a:t>
            </a:r>
            <a:endParaRPr lang="en-US" dirty="0"/>
          </a:p>
          <a:p>
            <a:pPr rtl="1"/>
            <a:r>
              <a:rPr lang="ar-SA" b="1" dirty="0"/>
              <a:t>طلبة الطب عددهم 10 المبلغ المخصص 150 </a:t>
            </a:r>
            <a:endParaRPr lang="en-US" dirty="0"/>
          </a:p>
          <a:p>
            <a:pPr rtl="1"/>
            <a:r>
              <a:rPr lang="ar-SA" b="1" dirty="0"/>
              <a:t>وقرر الواقف شرطاً أن لا يزيد نصيب الطالب الواحد عن 30 ولا يقل عن 10</a:t>
            </a:r>
            <a:endParaRPr lang="en-US" dirty="0"/>
          </a:p>
          <a:p>
            <a:pPr rtl="1"/>
            <a:r>
              <a:rPr lang="ar-SA" b="1" dirty="0"/>
              <a:t>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3157571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آداب الطلبة: </a:t>
            </a:r>
            <a:endParaRPr lang="en-US" dirty="0"/>
          </a:p>
          <a:p>
            <a:pPr rtl="1"/>
            <a:r>
              <a:rPr lang="ar-SA" b="1" dirty="0"/>
              <a:t>مع الاستاذ مع زملائه الطلاب </a:t>
            </a:r>
            <a:endParaRPr lang="en-US" dirty="0"/>
          </a:p>
          <a:p>
            <a:pPr rtl="1"/>
            <a:r>
              <a:rPr lang="ar-SA" b="1" dirty="0"/>
              <a:t>مع كتب العلم </a:t>
            </a:r>
            <a:endParaRPr lang="en-US" dirty="0"/>
          </a:p>
          <a:p>
            <a:pPr rtl="1"/>
            <a:r>
              <a:rPr lang="ar-SA" b="1" dirty="0"/>
              <a:t>في السكن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xmlns="" val="3707594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آداب الطالب مع استاذه</a:t>
            </a:r>
            <a:endParaRPr lang="en-US" dirty="0"/>
          </a:p>
          <a:p>
            <a:pPr rtl="1"/>
            <a:r>
              <a:rPr lang="ar-SA" b="1" dirty="0"/>
              <a:t>أن يجله ويحترمه فلا يناديه إلا بكل توقير وتقدير</a:t>
            </a:r>
            <a:endParaRPr lang="en-US" dirty="0"/>
          </a:p>
          <a:p>
            <a:pPr rtl="1"/>
            <a:r>
              <a:rPr lang="ar-SA" b="1" dirty="0"/>
              <a:t>الانقياد للشيخ والاستجابة له </a:t>
            </a:r>
            <a:endParaRPr lang="en-US" dirty="0"/>
          </a:p>
          <a:p>
            <a:pPr rtl="1"/>
            <a:r>
              <a:rPr lang="ar-SA" b="1" dirty="0"/>
              <a:t>أن يصبر على كل طلباته</a:t>
            </a:r>
            <a:endParaRPr lang="en-US" dirty="0"/>
          </a:p>
          <a:p>
            <a:pPr rtl="1"/>
            <a:r>
              <a:rPr lang="ar-SA" b="1" dirty="0"/>
              <a:t>أن لا يقبله إلا في أحسن مظهر </a:t>
            </a:r>
            <a:endParaRPr lang="en-US" dirty="0"/>
          </a:p>
          <a:p>
            <a:pPr rtl="1"/>
            <a:r>
              <a:rPr lang="ar-SA" b="1" dirty="0"/>
              <a:t>أن ينتبه أثناء الدرس بكليته مواجها له وليس مجانب </a:t>
            </a:r>
            <a:endParaRPr lang="en-US" dirty="0"/>
          </a:p>
          <a:p>
            <a:pPr rtl="1"/>
            <a:r>
              <a:rPr lang="ar-SA" b="1" dirty="0"/>
              <a:t>الاستئذان في حاجة </a:t>
            </a:r>
            <a:endParaRPr lang="en-US" dirty="0"/>
          </a:p>
          <a:p>
            <a:pPr rtl="1"/>
            <a:r>
              <a:rPr lang="ar-SA" b="1" dirty="0"/>
              <a:t>لا يقطع كلامه </a:t>
            </a:r>
            <a:endParaRPr lang="en-US" dirty="0"/>
          </a:p>
          <a:p>
            <a:pPr rtl="1"/>
            <a:r>
              <a:rPr lang="ar-SA" b="1" dirty="0"/>
              <a:t>إذا مشى معه فلا يسبقه بل </a:t>
            </a:r>
            <a:r>
              <a:rPr lang="ar-SA" b="1" dirty="0" smtClean="0"/>
              <a:t>يتبعه</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xmlns="" val="8623933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آداب الطالب مع زميله ومنها : أن يتذاكر مواظبو مجلس الشيخ ما وقع فيه من الفوائد والضوابط والقواعد وغير ذلك، وأن يعيدوا كلام الشيخ فيما بينهم فإن في المذكرة نفعا عظيما، وان يكون غرض الطالب في المذاكرة مع الاقران والزملاء طلب التحقيق والمعونة لا المغالبة والمكابرة بل الغرض أن يستفيد ويفيد وألا يصادق من زملائه إلا المجد الورع وصاحب الطبع المستقيم ويفر من الكسلان والمعطل، فإن الطبع سراق.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xmlns="" val="2633289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381000" y="1371600"/>
            <a:ext cx="8915400" cy="4952999"/>
          </a:xfrm>
        </p:spPr>
        <p:txBody>
          <a:bodyPr/>
          <a:lstStyle/>
          <a:p>
            <a:pPr rtl="1"/>
            <a:r>
              <a:rPr lang="ar-SA" b="1" dirty="0"/>
              <a:t>ومن واجب الطالب المجد أن يُرغّب بقية الطلبة في التحصيل، ويدلهم على مظانه، ويصرف عنهم الهموم المشتغلة، ويهون عليهم مؤنته، ويذاكرهم بما حصله من الفوائد والقواعد والغرائب، وينصحهم بالدين. فبذلك يستنير قلبه، ويزكو عمله. ومن بخل عليهم، لم يثبت علمه، وأن ثبت، لم يثمر.  </a:t>
            </a:r>
            <a:endParaRPr lang="en-US" dirty="0"/>
          </a:p>
          <a:p>
            <a:pPr rtl="1"/>
            <a:r>
              <a:rPr lang="ar-SA" b="1" dirty="0"/>
              <a:t>ومن الآداب كذلك أنه إذا حضر مجلس العلم فلا يتخطى رقاب الحاضرين إلى قرب الشيخ، بل يجلس حيث انتهى به المجلس، ولا يقيم أحدا من مجلسه، أو </a:t>
            </a:r>
            <a:r>
              <a:rPr lang="ar-SA" b="1" dirty="0" err="1"/>
              <a:t>يزاحمه</a:t>
            </a:r>
            <a:r>
              <a:rPr lang="ar-SA" b="1" dirty="0"/>
              <a:t> قصدا، ... ولا يجلس في وسط الحلقة، ولا أمام أحد إلا لضرورة، ولا يفرق بين رفيقين، إلا إذنهما. فإن قَدم زمليهم، رحبوا به، وافسحوا له.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xmlns="" val="9967039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أداب الطالب مع كتب العلم </a:t>
            </a:r>
            <a:endParaRPr lang="en-US" dirty="0"/>
          </a:p>
          <a:p>
            <a:pPr rtl="1"/>
            <a:r>
              <a:rPr lang="ar-SA" b="1" dirty="0"/>
              <a:t>ومنها انه إذا قام بنسخ الكتب فلا يقصر اهتمامه بالمبالغة بحسن الخط، وإنما بصحيحه وتصحيحه، ويستحب إعارة الكتب، ويستحب للمستعير شكر المعير، ولا يطيل مقام الكتاب عند، بل يرده ولا يتصرف فيه بأي شكل. ... وان يحسن ترتيب الكتب، وأن يراعي شرف العلوم التي تحويها هذه الكتب مثل: القرآن والحديث.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xmlns="" val="33130933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آداب الطالب في السكنى</a:t>
            </a:r>
            <a:endParaRPr lang="en-US" dirty="0"/>
          </a:p>
          <a:p>
            <a:pPr rtl="1"/>
            <a:r>
              <a:rPr lang="ar-SA" b="1" dirty="0"/>
              <a:t>وقد عرف نظام التعليم السكن الداخلي لطلبة العلم فظهرت له آداب كثيرة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xmlns="" val="31793905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وسائل التحصيل : </a:t>
            </a:r>
            <a:endParaRPr lang="en-US" dirty="0"/>
          </a:p>
          <a:p>
            <a:pPr rtl="1"/>
            <a:r>
              <a:rPr lang="ar-SA" b="1" dirty="0"/>
              <a:t>تحدثنا عن طرق التدريس التي كان يتبعها المدرسون في تعليم طلبتهم، انسجاما مع ما </a:t>
            </a:r>
            <a:r>
              <a:rPr lang="ar-SA" b="1" dirty="0" err="1"/>
              <a:t>قلناه</a:t>
            </a:r>
            <a:r>
              <a:rPr lang="ar-SA" b="1" dirty="0"/>
              <a:t> في بداية الفصل من الفرق بين التعلم والتعليم فنتحدث عن وسائل التحصيل للعلوم كما عرفها وطبّقها طلبة العلم. وقد تعدّدت هذه الوسائل وأهمها: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p14="http://schemas.microsoft.com/office/powerpoint/2010/main" xmlns="" val="25637026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طريقة الحفظ: التي تعتمد على اختزان النصوص في الذاكرة، او عن ظهر قلب، </a:t>
            </a:r>
            <a:endParaRPr lang="en-US" dirty="0"/>
          </a:p>
          <a:p>
            <a:pPr rtl="1"/>
            <a:r>
              <a:rPr lang="ar-SA" b="1" dirty="0"/>
              <a:t>قد اشتهرت هذه الطريقة نظرا للاعتماد عليها كثيرا في التعامل مع القرآن الكريم والسنة الشريفة. </a:t>
            </a:r>
            <a:endParaRPr lang="en-US" dirty="0"/>
          </a:p>
          <a:p>
            <a:pPr rtl="1"/>
            <a:r>
              <a:rPr lang="ar-SA" b="1" dirty="0"/>
              <a:t>تعد أعلى مراتب طلب الحيث هي مرتبة الحافظ</a:t>
            </a:r>
            <a:endParaRPr lang="en-US" dirty="0"/>
          </a:p>
          <a:p>
            <a:pPr rtl="1"/>
            <a:r>
              <a:rPr lang="ar-SA" b="1" dirty="0"/>
              <a:t>كما اعتادت العرب على حفظ أشعارها، بل إن الثقافة الشفهية كانت هي الاصل في القرون الاولى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extLst>
      <p:ext uri="{BB962C8B-B14F-4D97-AF65-F5344CB8AC3E}">
        <p14:creationId xmlns:p14="http://schemas.microsoft.com/office/powerpoint/2010/main" xmlns="" val="17344249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فإذا كانت علوم الشريعة ومعها علوم اللغة هي التي أخذت الصدارة في منهاج التدريس عند المسلمين على تتابع العصور.  علمنا إن طريقة الحفظ كانت هي الطريقة الاولى للتحصيل. </a:t>
            </a:r>
            <a:endParaRPr lang="en-US" dirty="0"/>
          </a:p>
          <a:p>
            <a:pPr rtl="1"/>
            <a:r>
              <a:rPr lang="ar-SA" b="1" dirty="0"/>
              <a:t>وهذا يسوغ ذلك الاهتمام بطرق الحفظ وكيفية تجاوز العوامل التي تفسد الحفظ ثم انواع الأطعمة أو قلة النوم أو كثرة المعاصي </a:t>
            </a:r>
            <a:endParaRPr lang="en-US" dirty="0"/>
          </a:p>
          <a:p>
            <a:pPr rtl="1"/>
            <a:r>
              <a:rPr lang="ar-SA" b="1" dirty="0"/>
              <a:t>وقد اشتهر من الطلاب العلم والعلماء من يحفظ من اللقاء لمرة واحد ومنهم من يحفظ من مرتين أو ثلاثة.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extLst>
      <p:ext uri="{BB962C8B-B14F-4D97-AF65-F5344CB8AC3E}">
        <p14:creationId xmlns:p14="http://schemas.microsoft.com/office/powerpoint/2010/main" xmlns="" val="217471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57200" y="1371600"/>
            <a:ext cx="8915400" cy="4952999"/>
          </a:xfrm>
        </p:spPr>
        <p:txBody>
          <a:bodyPr/>
          <a:lstStyle/>
          <a:p>
            <a:pPr rtl="1"/>
            <a:r>
              <a:rPr lang="ar-SA" b="1" dirty="0"/>
              <a:t>الطريقة الثانية: الدراية (الفهم) الزمخشري يقول العلم مدينة أحد بابيها الدراية والثاني الرواية </a:t>
            </a:r>
            <a:endParaRPr lang="en-US" dirty="0"/>
          </a:p>
          <a:p>
            <a:pPr rtl="1"/>
            <a:r>
              <a:rPr lang="ar-SA" b="1" dirty="0"/>
              <a:t>وتراجم العلماء صفة المدح لهم بالقول عن احدهم أنه كان "يجمع الرواية والدراية" </a:t>
            </a:r>
            <a:endParaRPr lang="en-US" dirty="0"/>
          </a:p>
          <a:p>
            <a:pPr rtl="1"/>
            <a:r>
              <a:rPr lang="ar-SA" b="1" dirty="0"/>
              <a:t>الطريقة الثالثة: السؤال والمناقشة: </a:t>
            </a:r>
            <a:endParaRPr lang="en-US" dirty="0"/>
          </a:p>
          <a:p>
            <a:pPr rtl="1"/>
            <a:r>
              <a:rPr lang="ar-SA" b="1" dirty="0"/>
              <a:t>لاشك ان السؤال باب أساسي من ابواب العلم ، وقد زخرت أدبيات الحضارة الإسلامية بفوائد السؤال كقولهم: "مفتاح العلم المسألة"، في حين عُدّ الحياء في طرح الأسئلة من آفات طلب العلم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extLst>
      <p:ext uri="{BB962C8B-B14F-4D97-AF65-F5344CB8AC3E}">
        <p14:creationId xmlns:p14="http://schemas.microsoft.com/office/powerpoint/2010/main" xmlns="" val="3238840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الطريقة الرابعة المناظرة: </a:t>
            </a:r>
            <a:endParaRPr lang="en-US" dirty="0"/>
          </a:p>
          <a:p>
            <a:pPr rtl="1"/>
            <a:r>
              <a:rPr lang="ar-SA" b="1" dirty="0"/>
              <a:t>وان كانت المناظرة طريقة للتدريس فهي كذلك طريقة للتحصيل فلا أقدرُ على استيعاب العلم من عرضه وتقديمه والدفاع عما تعرفه </a:t>
            </a:r>
            <a:endParaRPr lang="en-US" dirty="0"/>
          </a:p>
          <a:p>
            <a:pPr rtl="1"/>
            <a:r>
              <a:rPr lang="ar-SA" b="1" dirty="0"/>
              <a:t>الطريقة الخامسة الرحلة في طلب العلم: </a:t>
            </a:r>
            <a:endParaRPr lang="en-US" dirty="0"/>
          </a:p>
          <a:p>
            <a:pPr rtl="1"/>
            <a:r>
              <a:rPr lang="ar-SA" b="1" dirty="0"/>
              <a:t>وقد جرى الحديث في بداية الفصل عن الرحلة في طلب العلم بوصفها أحد المميز لنشأة الحركة العلمية والتعليمية في ديار الاسلام </a:t>
            </a:r>
            <a:endParaRPr lang="en-US" dirty="0"/>
          </a:p>
          <a:p>
            <a:pPr rtl="1"/>
            <a:r>
              <a:rPr lang="ar-SA" b="1" dirty="0"/>
              <a:t>كما انها تظل دائما طريقا ربما لا بديل عنه لتحصيل بعض العلوم التي لا توجد في الاماكن </a:t>
            </a:r>
            <a:r>
              <a:rPr lang="ar-SA" b="1" dirty="0" smtClean="0"/>
              <a:t>القريبة</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extLst>
      <p:ext uri="{BB962C8B-B14F-4D97-AF65-F5344CB8AC3E}">
        <p14:creationId xmlns:p14="http://schemas.microsoft.com/office/powerpoint/2010/main" xmlns="" val="42016391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عقوبات المتعلمين </a:t>
            </a:r>
            <a:endParaRPr lang="en-US" dirty="0"/>
          </a:p>
          <a:p>
            <a:pPr rtl="1"/>
            <a:r>
              <a:rPr lang="ar-SA" b="1" dirty="0"/>
              <a:t>ولم تكن العقوبة مفروضة لذاتها بل كانت بقصد تعديل سولك الطالب </a:t>
            </a:r>
            <a:endParaRPr lang="en-US" dirty="0"/>
          </a:p>
          <a:p>
            <a:pPr rtl="1"/>
            <a:r>
              <a:rPr lang="ar-SA" b="1" dirty="0"/>
              <a:t>تأتي العقوبة متناسبة مع الموقف من ناحية ومع شخصية الطالب من ناحية ثانية</a:t>
            </a:r>
            <a:endParaRPr lang="en-US" dirty="0"/>
          </a:p>
          <a:p>
            <a:pPr rtl="1"/>
            <a:r>
              <a:rPr lang="ar-SA" b="1" dirty="0"/>
              <a:t>وما ورد في الفكر التربوي في سياق العقوبة ما يأتي: فرب صبي يكفيه عبوسة وجهه عليه، وآخر لا يرتدع إلا بالكلام الغليظ والتهديد، وآخر لا ينزجر إلا بالضرب والإهانة كل على قدر حاله،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extLst>
      <p:ext uri="{BB962C8B-B14F-4D97-AF65-F5344CB8AC3E}">
        <p14:creationId xmlns:p14="http://schemas.microsoft.com/office/powerpoint/2010/main" xmlns="" val="39638788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وإذا أقام المؤدب الادب على الصبي فلا يتناول: عرضه، ولا شتم أبويه، بل يؤدبه كما يؤدبه والداه، وهما يرحمانه ويشفقان عليه وذبان عنه في كل احواله... </a:t>
            </a:r>
            <a:endParaRPr lang="en-US" dirty="0"/>
          </a:p>
          <a:p>
            <a:pPr rtl="1"/>
            <a:r>
              <a:rPr lang="ar-SA" b="1" dirty="0"/>
              <a:t>وإذا غاب المؤدب عن الكتاب ، يستنيب عليهم اكبرهم سناً واعقلهم، بشرط أن يأمره ألا يضرب أحدا منهم في غيبته ولا </a:t>
            </a:r>
            <a:r>
              <a:rPr lang="ar-SA" b="1" dirty="0" err="1"/>
              <a:t>ينهره</a:t>
            </a:r>
            <a:r>
              <a:rPr lang="ar-SA" b="1" dirty="0"/>
              <a:t>، </a:t>
            </a:r>
            <a:endParaRPr lang="en-US" dirty="0"/>
          </a:p>
          <a:p>
            <a:pPr rtl="1"/>
            <a:r>
              <a:rPr lang="ar-SA" b="1" dirty="0"/>
              <a:t>وهناك تحذير من الممارسات السيئة في استخدام العقوبة من قبل جهال المؤدبين </a:t>
            </a:r>
            <a:r>
              <a:rPr lang="ar-SA" b="1" dirty="0" smtClean="0"/>
              <a:t>والمدرسين</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extLst>
      <p:ext uri="{BB962C8B-B14F-4D97-AF65-F5344CB8AC3E}">
        <p14:creationId xmlns:p14="http://schemas.microsoft.com/office/powerpoint/2010/main" xmlns="" val="28957521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وليحذر الحذر الكلي من فعل بعض المؤدبين (في القرن الثامن الهجري) وهو انهم يتعاطون آلة اتخذوها لضرب الصبيان مثل عصا اللوز اليابس والاسواط والفلقة وما أشبه ذلك مما احدثوه وهو كثير ولا يليق هذا بمن ينسب إلى حملة الكتاب العزيز</a:t>
            </a:r>
            <a:endParaRPr lang="en-US" dirty="0"/>
          </a:p>
          <a:p>
            <a:pPr rtl="1"/>
            <a:r>
              <a:rPr lang="ar-SA" b="1" dirty="0"/>
              <a:t>وقد تكلم ابن خلدون في مقدمته تحت عنوان أضرار الشدة على المتعلمين</a:t>
            </a:r>
            <a:endParaRPr lang="en-US" dirty="0"/>
          </a:p>
          <a:p>
            <a:pPr rtl="1"/>
            <a:r>
              <a:rPr lang="ar-SA" b="1" dirty="0"/>
              <a:t>مقابل العقوبات للمسيئين فقد تقدم جوائز ومكافآت للمحسنين</a:t>
            </a:r>
            <a:endParaRPr lang="en-US" dirty="0"/>
          </a:p>
          <a:p>
            <a:pPr rtl="1"/>
            <a:r>
              <a:rPr lang="ar-SA" b="1" dirty="0"/>
              <a:t>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extLst>
      <p:ext uri="{BB962C8B-B14F-4D97-AF65-F5344CB8AC3E}">
        <p14:creationId xmlns:p14="http://schemas.microsoft.com/office/powerpoint/2010/main" xmlns="" val="21139113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pPr rtl="1"/>
            <a:r>
              <a:rPr lang="ar-SA" b="1" dirty="0"/>
              <a:t>أهداف التربية الإسلامية </a:t>
            </a:r>
            <a:endParaRPr lang="en-US" dirty="0"/>
          </a:p>
          <a:p>
            <a:pPr rtl="1"/>
            <a:r>
              <a:rPr lang="ar-SA" b="1" dirty="0" smtClean="0"/>
              <a:t>	هدف </a:t>
            </a:r>
            <a:r>
              <a:rPr lang="ar-SA" b="1" dirty="0"/>
              <a:t>ديني </a:t>
            </a:r>
            <a:endParaRPr lang="en-US" dirty="0"/>
          </a:p>
          <a:p>
            <a:pPr rtl="1"/>
            <a:r>
              <a:rPr lang="ar-SA" b="1" dirty="0" smtClean="0"/>
              <a:t>	هدف </a:t>
            </a:r>
            <a:r>
              <a:rPr lang="ar-SA" b="1" dirty="0"/>
              <a:t>علمي صرف</a:t>
            </a:r>
            <a:endParaRPr lang="en-US" dirty="0"/>
          </a:p>
          <a:p>
            <a:pPr rtl="1"/>
            <a:r>
              <a:rPr lang="ar-SA" b="1" dirty="0" smtClean="0"/>
              <a:t>	هدف </a:t>
            </a:r>
            <a:r>
              <a:rPr lang="ar-SA" b="1" dirty="0"/>
              <a:t>دنيوي نفعي </a:t>
            </a:r>
            <a:endParaRPr lang="en-US" dirty="0"/>
          </a:p>
          <a:p>
            <a:pPr rtl="1"/>
            <a:r>
              <a:rPr lang="ar-SA" b="1" dirty="0" smtClean="0"/>
              <a:t>	هدف </a:t>
            </a:r>
            <a:r>
              <a:rPr lang="ar-SA" b="1" dirty="0"/>
              <a:t>حزبي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spTree>
    <p:extLst>
      <p:ext uri="{BB962C8B-B14F-4D97-AF65-F5344CB8AC3E}">
        <p14:creationId xmlns:p14="http://schemas.microsoft.com/office/powerpoint/2010/main" xmlns="" val="722798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sz="3200" dirty="0">
              <a:solidFill>
                <a:srgbClr val="C00000"/>
              </a:solidFill>
            </a:endParaRPr>
          </a:p>
        </p:txBody>
      </p:sp>
      <p:sp>
        <p:nvSpPr>
          <p:cNvPr id="7171" name="Text Placeholder 5"/>
          <p:cNvSpPr>
            <a:spLocks noGrp="1"/>
          </p:cNvSpPr>
          <p:nvPr>
            <p:ph idx="1"/>
          </p:nvPr>
        </p:nvSpPr>
        <p:spPr>
          <a:xfrm>
            <a:off x="495300" y="1600200"/>
            <a:ext cx="8915400" cy="4952999"/>
          </a:xfrm>
        </p:spPr>
        <p:txBody>
          <a:bodyPr/>
          <a:lstStyle/>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r>
              <a:rPr lang="ar-SA" b="1" dirty="0" smtClean="0">
                <a:cs typeface="Arial" pitchFamily="34" charset="0"/>
              </a:rPr>
              <a:t>ن</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a:t>
            </a:fld>
            <a:endParaRPr lang="en-US" dirty="0" smtClean="0">
              <a:cs typeface="Arial" pitchFamily="34" charset="0"/>
            </a:endParaRPr>
          </a:p>
        </p:txBody>
      </p:sp>
    </p:spTree>
    <p:extLst>
      <p:ext uri="{BB962C8B-B14F-4D97-AF65-F5344CB8AC3E}">
        <p14:creationId xmlns:p14="http://schemas.microsoft.com/office/powerpoint/2010/main" xmlns="" val="21909921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1622</TotalTime>
  <Words>1041</Words>
  <Application>Microsoft Office PowerPoint</Application>
  <PresentationFormat>A4 Paper (210x297 mm)‎</PresentationFormat>
  <Paragraphs>99</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 المحاضرة الرابعة عشر  شؤون الطلاب - 2 -</vt:lpstr>
      <vt:lpstr>مخصصات الطلبة ومكافآتهم</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108</cp:revision>
  <dcterms:created xsi:type="dcterms:W3CDTF">2009-10-14T19:14:34Z</dcterms:created>
  <dcterms:modified xsi:type="dcterms:W3CDTF">2012-11-23T15:48:59Z</dcterms:modified>
</cp:coreProperties>
</file>