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307" r:id="rId4"/>
    <p:sldId id="312" r:id="rId5"/>
    <p:sldId id="308" r:id="rId6"/>
    <p:sldId id="309" r:id="rId7"/>
    <p:sldId id="302" r:id="rId8"/>
    <p:sldId id="304" r:id="rId9"/>
    <p:sldId id="305" r:id="rId10"/>
    <p:sldId id="266" r:id="rId11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00"/>
    <a:srgbClr val="709256"/>
    <a:srgbClr val="AD9968"/>
    <a:srgbClr val="3B84AF"/>
    <a:srgbClr val="FF3300"/>
    <a:srgbClr val="000000"/>
    <a:srgbClr val="FF006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481" autoAdjust="0"/>
    <p:restoredTop sz="94664" autoAdjust="0"/>
  </p:normalViewPr>
  <p:slideViewPr>
    <p:cSldViewPr>
      <p:cViewPr>
        <p:scale>
          <a:sx n="59" d="100"/>
          <a:sy n="59" d="100"/>
        </p:scale>
        <p:origin x="-1542" y="-324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BD8A12E9-8E4B-4E5D-BF7F-6795CC673890}" type="datetimeFigureOut">
              <a:rPr lang="en-US"/>
              <a:pPr>
                <a:defRPr/>
              </a:pPr>
              <a:t>9/9/2013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162B8BAD-30A2-4184-9AA2-111A23B8E5B8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3442115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62B8BAD-30A2-4184-9AA2-111A23B8E5B8}" type="slidenum">
              <a:rPr lang="ar-SA" smtClean="0"/>
              <a:pPr>
                <a:defRPr/>
              </a:pPr>
              <a:t>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5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51B308-A706-4882-85C8-4AC66D834DF5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4876800" y="6367463"/>
            <a:ext cx="92204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</a:t>
            </a:r>
            <a:fld id="{8A1C9AF9-138B-4FF1-9E9A-A36AC571954C}" type="slidenum">
              <a:rPr lang="en-US" sz="1600" smtClean="0">
                <a:solidFill>
                  <a:schemeClr val="bg1"/>
                </a:solidFill>
                <a:latin typeface="+mn-lt"/>
                <a:cs typeface="+mn-cs"/>
              </a:rPr>
              <a:pPr algn="l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     </a:t>
            </a: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52D8B5-1BC0-4E9B-8D4C-D26A182F31B4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E5AF3C-69A6-42BB-A57F-334D5D8057C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C869B4-932D-4760-9194-E38E1A9ECB6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AAB523-93E0-4FD6-8A5C-9B31125F85C0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029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03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863"/>
            <a:ext cx="1928813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</a:p>
        </p:txBody>
      </p:sp>
      <p:sp>
        <p:nvSpPr>
          <p:cNvPr id="17" name="Rectangle 16"/>
          <p:cNvSpPr/>
          <p:nvPr userDrawn="1"/>
        </p:nvSpPr>
        <p:spPr>
          <a:xfrm>
            <a:off x="7050088" y="6291263"/>
            <a:ext cx="1408112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033" name="Picture 17" descr="logo EDE.png"/>
          <p:cNvPicPr>
            <a:picLocks noChangeAspect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304800" y="5791200"/>
            <a:ext cx="8382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Rectangle 18"/>
          <p:cNvSpPr/>
          <p:nvPr userDrawn="1"/>
        </p:nvSpPr>
        <p:spPr>
          <a:xfrm>
            <a:off x="914400" y="6581775"/>
            <a:ext cx="3116263" cy="2762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</a:p>
        </p:txBody>
      </p:sp>
      <p:sp>
        <p:nvSpPr>
          <p:cNvPr id="20" name="Rectangle 19"/>
          <p:cNvSpPr/>
          <p:nvPr userDrawn="1"/>
        </p:nvSpPr>
        <p:spPr>
          <a:xfrm>
            <a:off x="1182688" y="6291263"/>
            <a:ext cx="2795587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>
                <a:solidFill>
                  <a:schemeClr val="bg1"/>
                </a:solidFill>
                <a:latin typeface="+mn-lt"/>
                <a:cs typeface="+mn-cs"/>
              </a:rPr>
              <a:t>عمادة التعلم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30" r:id="rId1"/>
    <p:sldLayoutId id="2147483831" r:id="rId2"/>
    <p:sldLayoutId id="2147483832" r:id="rId3"/>
    <p:sldLayoutId id="2147483833" r:id="rId4"/>
    <p:sldLayoutId id="2147483834" r:id="rId5"/>
    <p:sldLayoutId id="2147483835" r:id="rId6"/>
    <p:sldLayoutId id="2147483836" r:id="rId7"/>
    <p:sldLayoutId id="2147483837" r:id="rId8"/>
    <p:sldLayoutId id="2147483838" r:id="rId9"/>
    <p:sldLayoutId id="2147483839" r:id="rId10"/>
    <p:sldLayoutId id="2147483840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r>
              <a:rPr lang="en-US" dirty="0" smtClean="0">
                <a:solidFill>
                  <a:srgbClr val="376092"/>
                </a:solidFill>
                <a:cs typeface="Arial" pitchFamily="34" charset="0"/>
              </a:rPr>
              <a:t>   </a:t>
            </a:r>
            <a:endParaRPr lang="ar-SA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1331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D641B72C-ACC8-4B85-BE2B-D4397CF4367B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13320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3325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819400"/>
            <a:ext cx="509905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ar-EG" sz="3700" b="1" dirty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اسم المقرر</a:t>
            </a:r>
            <a:endParaRPr lang="ar-SA" sz="3700" b="1" dirty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>
              <a:defRPr/>
            </a:pPr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تاريخ الدولة العثمانية</a:t>
            </a:r>
            <a:endParaRPr lang="en-US" sz="2800" b="1" dirty="0">
              <a:solidFill>
                <a:srgbClr val="7F7F7F"/>
              </a:solidFill>
              <a:latin typeface="Calibri" pitchFamily="34" charset="0"/>
            </a:endParaRPr>
          </a:p>
          <a:p>
            <a:pPr algn="ctr">
              <a:defRPr/>
            </a:pPr>
            <a:r>
              <a:rPr lang="ar-SA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د. وائل </a:t>
            </a:r>
            <a:r>
              <a:rPr lang="ar-SA" sz="2600" b="1" dirty="0" err="1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الرفاعى</a:t>
            </a:r>
            <a:endParaRPr lang="en-US" sz="26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13323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03D8253F-85DB-4BD5-864C-440904512F6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9B498F4A-58E1-402E-9A26-F99314DCE6EC}" type="slidenum">
              <a:rPr lang="en-US" smtClean="0">
                <a:cs typeface="Arial" pitchFamily="34" charset="0"/>
              </a:rPr>
              <a:pPr/>
              <a:t>2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>
              <a:defRPr/>
            </a:pPr>
            <a:r>
              <a:rPr lang="ar-SA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 المحاضرة الأولى</a:t>
            </a:r>
            <a:br>
              <a:rPr lang="ar-SA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</a:br>
            <a:r>
              <a:rPr lang="ar-SA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قيام الدولة العثمانية</a:t>
            </a:r>
            <a:br>
              <a:rPr lang="ar-SA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</a:br>
            <a:endParaRPr lang="en-US" spc="-150" dirty="0" smtClean="0">
              <a:solidFill>
                <a:srgbClr val="376092"/>
              </a:solidFill>
              <a:latin typeface="ae_AlMateen" pitchFamily="2" charset="-78"/>
              <a:cs typeface="ae_AlMateen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عناصر المحاضرة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b="1" dirty="0" smtClean="0"/>
              <a:t>أولا : أصل الأتراك العثمانيين </a:t>
            </a:r>
          </a:p>
          <a:p>
            <a:r>
              <a:rPr lang="ar-SA" b="1" dirty="0" smtClean="0"/>
              <a:t>ثانيا : أوضاع الدولة العثمانية عند قيامها </a:t>
            </a:r>
          </a:p>
          <a:p>
            <a:r>
              <a:rPr lang="ar-SA" b="1" dirty="0" smtClean="0"/>
              <a:t>ثالثا : مراحل الفتوحات العسكرية العثمانية </a:t>
            </a:r>
            <a:endParaRPr lang="en-US" b="1" dirty="0" smtClean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/>
              <a:t>أولا : أصل الأتراك العثمانيين </a:t>
            </a:r>
            <a:br>
              <a:rPr lang="ar-SA" b="1" dirty="0" smtClean="0"/>
            </a:b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b="1" dirty="0" smtClean="0"/>
              <a:t>دخل </a:t>
            </a:r>
            <a:r>
              <a:rPr lang="ar-SA" b="1" dirty="0" smtClean="0"/>
              <a:t>الأتراك </a:t>
            </a:r>
            <a:r>
              <a:rPr lang="ar-SA" b="1" dirty="0" smtClean="0"/>
              <a:t>العثمانيون آسيا الصغرى في الثلث </a:t>
            </a:r>
            <a:r>
              <a:rPr lang="ar-SA" b="1" dirty="0" smtClean="0"/>
              <a:t>الأول </a:t>
            </a:r>
            <a:r>
              <a:rPr lang="ar-SA" b="1" dirty="0" smtClean="0"/>
              <a:t>من القرن الثالث عشر , وينتمي العثمانيون إلى قبيلة ( </a:t>
            </a:r>
            <a:r>
              <a:rPr lang="ar-SA" b="1" dirty="0" err="1" smtClean="0"/>
              <a:t>قابي</a:t>
            </a:r>
            <a:r>
              <a:rPr lang="ar-SA" b="1" dirty="0" smtClean="0"/>
              <a:t> ) وقد خرجت إلى أواسط آسيا تحت قيادة ( </a:t>
            </a:r>
            <a:r>
              <a:rPr lang="ar-SA" b="1" dirty="0" err="1" smtClean="0"/>
              <a:t>أرطغرل</a:t>
            </a:r>
            <a:r>
              <a:rPr lang="ar-SA" b="1" dirty="0" smtClean="0"/>
              <a:t> ) الذي وقف إلى جانب السلطان السلجوقي ( علاء الدين الأول ) في صراعه مع الدولة البيزنطية , ونتيجة إلى هذا الموقف </a:t>
            </a:r>
            <a:r>
              <a:rPr lang="ar-SA" b="1" dirty="0" smtClean="0"/>
              <a:t>قام </a:t>
            </a:r>
            <a:r>
              <a:rPr lang="ar-SA" b="1" dirty="0" smtClean="0"/>
              <a:t>السلطان علاء الدين </a:t>
            </a:r>
            <a:r>
              <a:rPr lang="ar-SA" b="1" dirty="0" smtClean="0"/>
              <a:t>الأول </a:t>
            </a:r>
            <a:r>
              <a:rPr lang="ar-SA" b="1" dirty="0" smtClean="0"/>
              <a:t>بإعطاء </a:t>
            </a:r>
            <a:r>
              <a:rPr lang="ar-SA" b="1" dirty="0" err="1" smtClean="0"/>
              <a:t>أرطغرل</a:t>
            </a:r>
            <a:r>
              <a:rPr lang="ar-SA" b="1" dirty="0" smtClean="0"/>
              <a:t> منطقة ( </a:t>
            </a:r>
            <a:r>
              <a:rPr lang="ar-SA" b="1" dirty="0" err="1" smtClean="0"/>
              <a:t>سكود</a:t>
            </a:r>
            <a:r>
              <a:rPr lang="ar-SA" b="1" dirty="0" smtClean="0"/>
              <a:t> ) الذي </a:t>
            </a:r>
            <a:r>
              <a:rPr lang="ar-SA" b="1" dirty="0" smtClean="0"/>
              <a:t>اتخذ </a:t>
            </a:r>
            <a:r>
              <a:rPr lang="ar-SA" b="1" dirty="0" smtClean="0"/>
              <a:t>منها قاعدة لقيام الدولة العثمانية . </a:t>
            </a:r>
            <a:endParaRPr lang="en-US" dirty="0" smtClean="0"/>
          </a:p>
          <a:p>
            <a:r>
              <a:rPr lang="ar-SA" b="1" dirty="0" smtClean="0"/>
              <a:t>وحينما توفي </a:t>
            </a:r>
            <a:r>
              <a:rPr lang="ar-SA" b="1" dirty="0" err="1" smtClean="0"/>
              <a:t>أرطغرل</a:t>
            </a:r>
            <a:r>
              <a:rPr lang="ar-SA" b="1" dirty="0" smtClean="0"/>
              <a:t> تولى من بعدة ابنه عثمان , والذي سميت باسمة الدولة العثمانية </a:t>
            </a:r>
            <a:r>
              <a:rPr lang="ar-SA" b="1" dirty="0" smtClean="0"/>
              <a:t>.</a:t>
            </a:r>
            <a:r>
              <a:rPr lang="en-US" b="1" dirty="0" smtClean="0"/>
              <a:t> 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أوضاع الدولة العثمانية عند قيامها : 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714104" cy="4525963"/>
          </a:xfrm>
        </p:spPr>
        <p:txBody>
          <a:bodyPr/>
          <a:lstStyle/>
          <a:p>
            <a:pPr lvl="0"/>
            <a:r>
              <a:rPr lang="ar-SA" b="1" u="sng" dirty="0" smtClean="0"/>
              <a:t>الأوضاع الدينية : </a:t>
            </a:r>
            <a:endParaRPr lang="en-US" dirty="0" smtClean="0"/>
          </a:p>
          <a:p>
            <a:r>
              <a:rPr lang="ar-SA" b="1" dirty="0" smtClean="0"/>
              <a:t>لم تكن الدولة العثمانية عند قيامها تعتنق الدين الإسلامي وإنما </a:t>
            </a:r>
            <a:r>
              <a:rPr lang="ar-SA" b="1" dirty="0" smtClean="0"/>
              <a:t>اعتنقت ديانات أخرى </a:t>
            </a:r>
            <a:r>
              <a:rPr lang="ar-SA" b="1" dirty="0" smtClean="0"/>
              <a:t>مثل : ( البوذية – اليهودية – </a:t>
            </a:r>
            <a:r>
              <a:rPr lang="ar-SA" b="1" dirty="0" smtClean="0"/>
              <a:t>المسيحية </a:t>
            </a:r>
            <a:r>
              <a:rPr lang="ar-SA" b="1" dirty="0" smtClean="0"/>
              <a:t>) هذا وقد لعب عثمان مؤسس الدولة العثمانية دوراً كبيراَ في اعتناق العثمانيين الدين </a:t>
            </a:r>
            <a:r>
              <a:rPr lang="ar-SA" b="1" dirty="0" smtClean="0"/>
              <a:t>الإسلامي نتيجة لاعتناقه الدين </a:t>
            </a:r>
            <a:r>
              <a:rPr lang="ar-SA" b="1" dirty="0" err="1" smtClean="0"/>
              <a:t>الإسلامى</a:t>
            </a:r>
            <a:r>
              <a:rPr lang="ar-SA" b="1" dirty="0" smtClean="0"/>
              <a:t> </a:t>
            </a:r>
            <a:r>
              <a:rPr lang="ar-SA" b="1" dirty="0" smtClean="0"/>
              <a:t>, كما ساهمت </a:t>
            </a:r>
            <a:r>
              <a:rPr lang="ar-SA" b="1" dirty="0" smtClean="0"/>
              <a:t>الدولة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lvl="0"/>
            <a:r>
              <a:rPr lang="ar-SA" b="1" dirty="0" smtClean="0"/>
              <a:t>  السلجوقية </a:t>
            </a:r>
            <a:r>
              <a:rPr lang="ar-SA" b="1" dirty="0" smtClean="0"/>
              <a:t>دورا في نشر الدين الإسلامي داخل الدولة العثمانية</a:t>
            </a:r>
            <a:endParaRPr lang="ar-SA" b="1" u="sng" dirty="0" smtClean="0"/>
          </a:p>
          <a:p>
            <a:pPr lvl="0"/>
            <a:r>
              <a:rPr lang="ar-SA" b="1" u="sng" dirty="0" smtClean="0"/>
              <a:t>الأوضاع </a:t>
            </a:r>
            <a:r>
              <a:rPr lang="ar-SA" b="1" u="sng" dirty="0" smtClean="0"/>
              <a:t>الإدارية : </a:t>
            </a:r>
            <a:endParaRPr lang="en-US" dirty="0" smtClean="0"/>
          </a:p>
          <a:p>
            <a:r>
              <a:rPr lang="ar-SA" b="1" dirty="0" smtClean="0"/>
              <a:t>كان النظام الإداري الموجود بالدولة العثمانية عند قيامها نظاماَ ( قبلياَ ) , وقد لعب عثمان دوراَ في تحويل هذا النظام ( الإداري القبلي ) إلى </a:t>
            </a:r>
            <a:r>
              <a:rPr lang="ar-SA" b="1" dirty="0" smtClean="0"/>
              <a:t>نظام </a:t>
            </a:r>
            <a:r>
              <a:rPr lang="ar-SA" b="1" dirty="0" smtClean="0"/>
              <a:t>( </a:t>
            </a:r>
            <a:r>
              <a:rPr lang="ar-SA" b="1" dirty="0" smtClean="0"/>
              <a:t>إداري </a:t>
            </a:r>
            <a:r>
              <a:rPr lang="ar-SA" b="1" dirty="0" smtClean="0"/>
              <a:t>مستقر ) . 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ransition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sz="half" idx="13"/>
          </p:nvPr>
        </p:nvSpPr>
        <p:spPr>
          <a:xfrm>
            <a:off x="5025242" y="1428737"/>
            <a:ext cx="4642666" cy="4697428"/>
          </a:xfrm>
        </p:spPr>
        <p:txBody>
          <a:bodyPr/>
          <a:lstStyle/>
          <a:p>
            <a:pPr lvl="0"/>
            <a:r>
              <a:rPr lang="ar-SA" b="1" u="sng" dirty="0" smtClean="0"/>
              <a:t>الأوضاع </a:t>
            </a:r>
            <a:r>
              <a:rPr lang="ar-SA" b="1" u="sng" dirty="0" smtClean="0"/>
              <a:t>السياسية : </a:t>
            </a:r>
            <a:endParaRPr lang="en-US" dirty="0" smtClean="0"/>
          </a:p>
          <a:p>
            <a:r>
              <a:rPr lang="ar-SA" b="1" dirty="0" smtClean="0"/>
              <a:t>كانت الدولة العثمانية تقع بين دولتين كبيرتين هما ( الدولة السلجوقية الإسلامية </a:t>
            </a:r>
            <a:r>
              <a:rPr lang="ar-SA" b="1" dirty="0" err="1" smtClean="0"/>
              <a:t>و</a:t>
            </a:r>
            <a:r>
              <a:rPr lang="ar-SA" b="1" dirty="0" smtClean="0"/>
              <a:t> الدولة البيزنطية </a:t>
            </a:r>
            <a:r>
              <a:rPr lang="ar-SA" b="1" dirty="0" err="1" smtClean="0"/>
              <a:t>المسيحيه</a:t>
            </a:r>
            <a:r>
              <a:rPr lang="ar-SA" b="1" dirty="0" smtClean="0"/>
              <a:t> النصرانية ) وقد حدث انهيار وضعف </a:t>
            </a:r>
            <a:r>
              <a:rPr lang="ar-SA" b="1" dirty="0" smtClean="0"/>
              <a:t>الدولتين الأمر الذي أدى </a:t>
            </a:r>
            <a:r>
              <a:rPr lang="ar-SA" b="1" dirty="0" smtClean="0"/>
              <a:t>إلى وجود فراغ </a:t>
            </a:r>
            <a:r>
              <a:rPr lang="ar-SA" b="1" dirty="0" smtClean="0"/>
              <a:t>سياسي </a:t>
            </a:r>
            <a:r>
              <a:rPr lang="ar-SA" b="1" dirty="0" smtClean="0"/>
              <a:t>نتج عنه قيام الدولة العثمانية بملأ هذا الفراغ السياسي . </a:t>
            </a:r>
            <a:endParaRPr lang="en-US" dirty="0" smtClean="0"/>
          </a:p>
          <a:p>
            <a:endParaRPr lang="en-US" b="1" u="sng" dirty="0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1"/>
          </p:nvPr>
        </p:nvSpPr>
        <p:spPr>
          <a:xfrm>
            <a:off x="457200" y="1428737"/>
            <a:ext cx="4389120" cy="4697428"/>
          </a:xfrm>
        </p:spPr>
        <p:txBody>
          <a:bodyPr/>
          <a:lstStyle/>
          <a:p>
            <a:pPr lvl="0"/>
            <a:r>
              <a:rPr lang="ar-SA" b="1" u="sng" dirty="0" err="1" smtClean="0"/>
              <a:t>الاوضاع</a:t>
            </a:r>
            <a:r>
              <a:rPr lang="ar-SA" b="1" u="sng" dirty="0" smtClean="0"/>
              <a:t> العسكرية : </a:t>
            </a:r>
            <a:endParaRPr lang="en-US" dirty="0" smtClean="0"/>
          </a:p>
          <a:p>
            <a:r>
              <a:rPr lang="ar-SA" b="1" dirty="0" smtClean="0"/>
              <a:t>لقد </a:t>
            </a:r>
            <a:r>
              <a:rPr lang="ar-SA" b="1" dirty="0" smtClean="0"/>
              <a:t>أدى </a:t>
            </a:r>
            <a:r>
              <a:rPr lang="ar-SA" b="1" dirty="0" smtClean="0"/>
              <a:t>وجود الدولة العثمانية بين دولتين قويتين ( الدولة السلجوقية والدولة البيزنطية النصرانية ) إلى تهديد الدولة العثمانية عسكرياَ </a:t>
            </a:r>
            <a:r>
              <a:rPr lang="ar-SA" b="1" dirty="0" smtClean="0"/>
              <a:t>الأمر </a:t>
            </a:r>
            <a:r>
              <a:rPr lang="ar-SA" b="1" dirty="0" smtClean="0"/>
              <a:t>الذي فرض عليها تقوية نفسها عسكرياَ لمواجهة خطر الدولتين السلجوقية والبيزنطية . 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مراحل الفتوحات العسكرية العثمانية :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642666" cy="4525963"/>
          </a:xfrm>
        </p:spPr>
        <p:txBody>
          <a:bodyPr/>
          <a:lstStyle/>
          <a:p>
            <a:pPr lvl="0"/>
            <a:r>
              <a:rPr lang="ar-SA" b="1" dirty="0" smtClean="0"/>
              <a:t>المرحلة </a:t>
            </a:r>
            <a:r>
              <a:rPr lang="ar-SA" b="1" dirty="0" smtClean="0"/>
              <a:t>الأولى </a:t>
            </a:r>
            <a:r>
              <a:rPr lang="ar-SA" b="1" dirty="0" smtClean="0"/>
              <a:t>:</a:t>
            </a:r>
            <a:r>
              <a:rPr lang="ar-SA" dirty="0" smtClean="0"/>
              <a:t> اتجهت الفتوحات العثمانية في اتجاهين , الاتجاه </a:t>
            </a:r>
            <a:r>
              <a:rPr lang="ar-SA" dirty="0" smtClean="0"/>
              <a:t>الأول </a:t>
            </a:r>
            <a:r>
              <a:rPr lang="ar-SA" dirty="0" err="1" smtClean="0"/>
              <a:t>فى</a:t>
            </a:r>
            <a:r>
              <a:rPr lang="ar-SA" dirty="0" smtClean="0"/>
              <a:t> أوروبا ومجاله البلقان, </a:t>
            </a:r>
            <a:r>
              <a:rPr lang="ar-SA" dirty="0" smtClean="0"/>
              <a:t>والاتجاه الثاني </a:t>
            </a:r>
            <a:r>
              <a:rPr lang="ar-SA" dirty="0" smtClean="0"/>
              <a:t> في آسيا ومجاله  الأناضول</a:t>
            </a:r>
            <a:endParaRPr lang="en-US" dirty="0" smtClean="0"/>
          </a:p>
          <a:p>
            <a:pPr lvl="0"/>
            <a:r>
              <a:rPr lang="ar-SA" b="1" dirty="0" smtClean="0"/>
              <a:t>المرحلة الثانية :</a:t>
            </a:r>
            <a:r>
              <a:rPr lang="ar-SA" dirty="0" smtClean="0"/>
              <a:t> الغزو العثماني للمشرق الإسلامي في عهد سليم </a:t>
            </a:r>
            <a:r>
              <a:rPr lang="ar-SA" dirty="0" err="1" smtClean="0"/>
              <a:t>الاول</a:t>
            </a:r>
            <a:r>
              <a:rPr lang="ar-SA" dirty="0" smtClean="0"/>
              <a:t> </a:t>
            </a:r>
            <a:endParaRPr lang="en-US" dirty="0" smtClean="0"/>
          </a:p>
          <a:p>
            <a:pPr lvl="0"/>
            <a:r>
              <a:rPr lang="ar-SA" b="1" dirty="0" smtClean="0"/>
              <a:t>المرحلة الثالثة :</a:t>
            </a:r>
            <a:r>
              <a:rPr lang="ar-SA" dirty="0" smtClean="0"/>
              <a:t> اتجاه العمليات العسكرية العثمانية في القارات الثلاث </a:t>
            </a:r>
            <a:endParaRPr lang="en-US" dirty="0" smtClean="0"/>
          </a:p>
          <a:p>
            <a:r>
              <a:rPr lang="ar-SA" dirty="0" smtClean="0"/>
              <a:t>( آسيا – </a:t>
            </a:r>
            <a:r>
              <a:rPr lang="ar-SA" dirty="0" err="1" smtClean="0"/>
              <a:t>افريقيا</a:t>
            </a:r>
            <a:r>
              <a:rPr lang="ar-SA" dirty="0" smtClean="0"/>
              <a:t> – </a:t>
            </a:r>
            <a:r>
              <a:rPr lang="ar-SA" dirty="0" err="1" smtClean="0"/>
              <a:t>اوربا</a:t>
            </a:r>
            <a:r>
              <a:rPr lang="ar-SA" dirty="0" smtClean="0"/>
              <a:t> ) .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ar-SA" b="1" u="sng" dirty="0" smtClean="0"/>
              <a:t>المرحلة الأولى : </a:t>
            </a:r>
            <a:endParaRPr lang="en-US" dirty="0" smtClean="0"/>
          </a:p>
          <a:p>
            <a:r>
              <a:rPr lang="ar-SA" dirty="0" smtClean="0"/>
              <a:t>اتجاه العملية العسكرية العثمانية نحو منطقة البلقان في </a:t>
            </a:r>
            <a:r>
              <a:rPr lang="ar-SA" dirty="0" err="1" smtClean="0"/>
              <a:t>اوربا</a:t>
            </a:r>
            <a:r>
              <a:rPr lang="ar-SA" dirty="0" smtClean="0"/>
              <a:t> :</a:t>
            </a:r>
            <a:endParaRPr lang="en-US" dirty="0" smtClean="0"/>
          </a:p>
          <a:p>
            <a:r>
              <a:rPr lang="ar-SA" dirty="0" smtClean="0"/>
              <a:t>نتج عن الفتوحات العسكرية </a:t>
            </a:r>
            <a:r>
              <a:rPr lang="ar-SA" dirty="0" smtClean="0"/>
              <a:t>العثمانية </a:t>
            </a:r>
            <a:r>
              <a:rPr lang="ar-SA" dirty="0" smtClean="0"/>
              <a:t>دخول الدولة العثمانية في صراع مع الدولة البيزنطية , كما نتج عن الاتجاهات العسكرية العثمانية نحو منطقة </a:t>
            </a:r>
            <a:r>
              <a:rPr lang="ar-SA" dirty="0" err="1" smtClean="0"/>
              <a:t>الاناضول</a:t>
            </a:r>
            <a:r>
              <a:rPr lang="ar-SA" dirty="0" smtClean="0"/>
              <a:t> إلى دخول الدولة العثمانية في صراع مع الدولة السلجوقية . 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sz="half" idx="13"/>
          </p:nvPr>
        </p:nvSpPr>
        <p:spPr>
          <a:xfrm>
            <a:off x="5025242" y="1428737"/>
            <a:ext cx="4389120" cy="4697428"/>
          </a:xfrm>
        </p:spPr>
        <p:txBody>
          <a:bodyPr/>
          <a:lstStyle/>
          <a:p>
            <a:pPr lvl="0"/>
            <a:r>
              <a:rPr lang="ar-SA" b="1" u="sng" dirty="0" smtClean="0"/>
              <a:t>هل استطاعت الدولة العثمانية الانتصار على الدولة البيزنطية ؟</a:t>
            </a:r>
            <a:endParaRPr lang="en-US" dirty="0" smtClean="0"/>
          </a:p>
          <a:p>
            <a:r>
              <a:rPr lang="ar-SA" b="1" dirty="0" smtClean="0"/>
              <a:t> نعم , ويعود ذلك إلى العديد من العوامل وهي على النحو التالي : </a:t>
            </a:r>
            <a:endParaRPr lang="en-US" dirty="0" smtClean="0"/>
          </a:p>
          <a:p>
            <a:pPr lvl="0"/>
            <a:r>
              <a:rPr lang="ar-SA" b="1" dirty="0" smtClean="0"/>
              <a:t> </a:t>
            </a:r>
            <a:r>
              <a:rPr lang="ar-SA" b="1" dirty="0" smtClean="0"/>
              <a:t>- وجد </a:t>
            </a:r>
            <a:r>
              <a:rPr lang="ar-SA" b="1" dirty="0" smtClean="0"/>
              <a:t>العثمانيون الإمكانات المادية والمعنوية التي ساعدتهم على </a:t>
            </a:r>
            <a:r>
              <a:rPr lang="ar-SA" b="1" dirty="0" err="1" smtClean="0"/>
              <a:t>الإنتصار</a:t>
            </a:r>
            <a:r>
              <a:rPr lang="ar-SA" b="1" dirty="0" smtClean="0"/>
              <a:t> على </a:t>
            </a:r>
            <a:r>
              <a:rPr lang="ar-SA" b="1" dirty="0" err="1" smtClean="0"/>
              <a:t>البيزنطين</a:t>
            </a:r>
            <a:r>
              <a:rPr lang="ar-SA" b="1" dirty="0" smtClean="0"/>
              <a:t> . </a:t>
            </a:r>
            <a:endParaRPr lang="en-US" dirty="0" smtClean="0"/>
          </a:p>
          <a:p>
            <a:pPr lvl="0"/>
            <a:r>
              <a:rPr lang="ar-SA" b="1" dirty="0" smtClean="0"/>
              <a:t> </a:t>
            </a:r>
            <a:r>
              <a:rPr lang="ar-SA" b="1" dirty="0" smtClean="0"/>
              <a:t>- وجود </a:t>
            </a:r>
            <a:r>
              <a:rPr lang="ar-SA" b="1" dirty="0" smtClean="0"/>
              <a:t>أزمة انعدام ثقة بين السلطات الحاكمة داخل </a:t>
            </a:r>
            <a:r>
              <a:rPr lang="ar-SA" b="1" dirty="0" smtClean="0"/>
              <a:t>الدولة </a:t>
            </a:r>
            <a:r>
              <a:rPr lang="ar-SA" b="1" dirty="0" smtClean="0"/>
              <a:t>البيزنطية </a:t>
            </a:r>
            <a:r>
              <a:rPr lang="ar-SA" b="1" dirty="0" smtClean="0"/>
              <a:t>مما تعذر معه </a:t>
            </a:r>
            <a:endParaRPr lang="en-US" dirty="0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1"/>
          </p:nvPr>
        </p:nvSpPr>
        <p:spPr>
          <a:xfrm>
            <a:off x="0" y="1428737"/>
            <a:ext cx="4846320" cy="4697428"/>
          </a:xfrm>
        </p:spPr>
        <p:txBody>
          <a:bodyPr/>
          <a:lstStyle/>
          <a:p>
            <a:pPr lvl="0"/>
            <a:r>
              <a:rPr lang="ar-SA" b="1" dirty="0" smtClean="0"/>
              <a:t>تنسيق </a:t>
            </a:r>
            <a:r>
              <a:rPr lang="ar-SA" b="1" dirty="0" smtClean="0"/>
              <a:t>الخطط السياسية والعسكرية </a:t>
            </a:r>
            <a:r>
              <a:rPr lang="ar-SA" b="1" dirty="0" smtClean="0"/>
              <a:t>لمواجهة </a:t>
            </a:r>
            <a:r>
              <a:rPr lang="ar-SA" b="1" dirty="0" smtClean="0"/>
              <a:t>الدولة العثمانية .</a:t>
            </a:r>
            <a:endParaRPr lang="en-US" dirty="0" smtClean="0"/>
          </a:p>
          <a:p>
            <a:pPr lvl="0"/>
            <a:r>
              <a:rPr lang="ar-SA" b="1" dirty="0" smtClean="0"/>
              <a:t> </a:t>
            </a:r>
            <a:r>
              <a:rPr lang="ar-SA" b="1" dirty="0" smtClean="0"/>
              <a:t>- </a:t>
            </a:r>
            <a:r>
              <a:rPr lang="ar-SA" b="1" dirty="0" err="1" smtClean="0"/>
              <a:t>وصوالدولة</a:t>
            </a:r>
            <a:r>
              <a:rPr lang="ar-SA" b="1" dirty="0" smtClean="0"/>
              <a:t> </a:t>
            </a:r>
            <a:r>
              <a:rPr lang="ar-SA" b="1" dirty="0" smtClean="0"/>
              <a:t>البيزنطية </a:t>
            </a:r>
            <a:r>
              <a:rPr lang="ar-SA" b="1" dirty="0" smtClean="0"/>
              <a:t>لحالة من الضعف </a:t>
            </a:r>
            <a:r>
              <a:rPr lang="ar-SA" b="1" dirty="0" smtClean="0"/>
              <a:t>الشديد مما سهل على الدولة العثمانية تحقيق الانتصار عليها .</a:t>
            </a:r>
            <a:endParaRPr lang="en-US" dirty="0" smtClean="0"/>
          </a:p>
          <a:p>
            <a:pPr lvl="0"/>
            <a:r>
              <a:rPr lang="ar-SA" b="1" dirty="0" smtClean="0"/>
              <a:t>- كانت </a:t>
            </a:r>
            <a:r>
              <a:rPr lang="ar-SA" b="1" dirty="0" smtClean="0"/>
              <a:t>الكنيسة ( الأرثوذكسية ) في القسطنطينية قد فقدت سيطرتها على العالم المسيحي الشرقي في منطقة </a:t>
            </a:r>
            <a:r>
              <a:rPr lang="ar-SA" b="1" dirty="0" smtClean="0"/>
              <a:t>البلقان الأمر لضعف </a:t>
            </a:r>
            <a:r>
              <a:rPr lang="ar-SA" b="1" dirty="0" smtClean="0"/>
              <a:t>الجبهة الداخلية البيزنطية في مواجهة الدولة العثمانية .</a:t>
            </a:r>
            <a:r>
              <a:rPr lang="ar-SA" dirty="0" smtClean="0"/>
              <a:t> 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sz="half" idx="13"/>
          </p:nvPr>
        </p:nvSpPr>
        <p:spPr>
          <a:xfrm>
            <a:off x="309530" y="1428737"/>
            <a:ext cx="9358378" cy="4697428"/>
          </a:xfrm>
        </p:spPr>
        <p:txBody>
          <a:bodyPr/>
          <a:lstStyle/>
          <a:p>
            <a:pPr lvl="0"/>
            <a:r>
              <a:rPr lang="ar-SA" b="1" u="sng" dirty="0" smtClean="0"/>
              <a:t>هل استطاعت الدولة العثمانية السيطرة على الدولة السلجوقية ؟</a:t>
            </a:r>
            <a:endParaRPr lang="en-US" dirty="0" smtClean="0"/>
          </a:p>
          <a:p>
            <a:r>
              <a:rPr lang="ar-SA" dirty="0" smtClean="0"/>
              <a:t>نعم </a:t>
            </a:r>
            <a:endParaRPr lang="en-US" dirty="0" smtClean="0"/>
          </a:p>
          <a:p>
            <a:pPr lvl="0"/>
            <a:r>
              <a:rPr lang="ar-SA" b="1" u="sng" dirty="0" smtClean="0"/>
              <a:t>ما هي </a:t>
            </a:r>
            <a:r>
              <a:rPr lang="ar-SA" b="1" u="sng" dirty="0" smtClean="0"/>
              <a:t>العوامل التي ساعدت الدولة العثمانية في تحقيق الانتصار على الدولة السلجوقية والسيطرة على الأناضول ؟</a:t>
            </a:r>
            <a:endParaRPr lang="en-US" dirty="0" smtClean="0"/>
          </a:p>
          <a:p>
            <a:pPr lvl="0"/>
            <a:r>
              <a:rPr lang="en-US" dirty="0" smtClean="0"/>
              <a:t> </a:t>
            </a:r>
            <a:r>
              <a:rPr lang="ar-SA" b="1" dirty="0" smtClean="0"/>
              <a:t>الموقع الجغرافي المميز </a:t>
            </a:r>
            <a:r>
              <a:rPr lang="ar-SA" b="1" dirty="0" smtClean="0"/>
              <a:t>للدولة </a:t>
            </a:r>
            <a:r>
              <a:rPr lang="ar-SA" b="1" dirty="0" smtClean="0"/>
              <a:t>العثمانية حيث لعب هذا العامل دوراَ في تحقيق الانتصار نتيجة إلى قربها الشديد </a:t>
            </a:r>
            <a:r>
              <a:rPr lang="ar-SA" b="1" dirty="0" smtClean="0"/>
              <a:t>للدولة </a:t>
            </a:r>
            <a:r>
              <a:rPr lang="ar-SA" b="1" dirty="0" smtClean="0"/>
              <a:t>السلجوقية ومنطقة </a:t>
            </a:r>
            <a:r>
              <a:rPr lang="ar-SA" b="1" dirty="0" smtClean="0"/>
              <a:t>الأناضول </a:t>
            </a:r>
            <a:r>
              <a:rPr lang="ar-SA" b="1" dirty="0" smtClean="0"/>
              <a:t>.</a:t>
            </a:r>
            <a:endParaRPr lang="en-US" dirty="0" smtClean="0"/>
          </a:p>
          <a:p>
            <a:pPr lvl="0"/>
            <a:r>
              <a:rPr lang="ar-SA" b="1" dirty="0" smtClean="0"/>
              <a:t> كانت الدولة السلجوقية تمر </a:t>
            </a:r>
            <a:r>
              <a:rPr lang="ar-SA" b="1" dirty="0" smtClean="0"/>
              <a:t>ب</a:t>
            </a:r>
            <a:r>
              <a:rPr lang="ar-SA" b="1" dirty="0" smtClean="0"/>
              <a:t>حالة </a:t>
            </a:r>
            <a:r>
              <a:rPr lang="ar-SA" b="1" dirty="0" smtClean="0"/>
              <a:t>ضعف شديد </a:t>
            </a:r>
            <a:r>
              <a:rPr lang="ar-SA" b="1" dirty="0" smtClean="0"/>
              <a:t>خلال هذه الفترة </a:t>
            </a:r>
            <a:r>
              <a:rPr lang="ar-SA" b="1" dirty="0" smtClean="0"/>
              <a:t>.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6628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26629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788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1947</TotalTime>
  <Words>584</Words>
  <Application>Microsoft Office PowerPoint</Application>
  <PresentationFormat>A4 Paper (210x297 mm)‎</PresentationFormat>
  <Paragraphs>50</Paragraphs>
  <Slides>10</Slides>
  <Notes>1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10</vt:i4>
      </vt:variant>
    </vt:vector>
  </HeadingPairs>
  <TitlesOfParts>
    <vt:vector size="11" baseType="lpstr">
      <vt:lpstr>Office Theme</vt:lpstr>
      <vt:lpstr>   </vt:lpstr>
      <vt:lpstr> المحاضرة الأولى قيام الدولة العثمانية </vt:lpstr>
      <vt:lpstr>عناصر المحاضرة</vt:lpstr>
      <vt:lpstr>أولا : أصل الأتراك العثمانيين  </vt:lpstr>
      <vt:lpstr>أوضاع الدولة العثمانية عند قيامها :  </vt:lpstr>
      <vt:lpstr>الشريحة 6</vt:lpstr>
      <vt:lpstr>مراحل الفتوحات العسكرية العثمانية :</vt:lpstr>
      <vt:lpstr>الشريحة 8</vt:lpstr>
      <vt:lpstr>الشريحة 9</vt:lpstr>
      <vt:lpstr>الشريحة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user</cp:lastModifiedBy>
  <cp:revision>171</cp:revision>
  <dcterms:created xsi:type="dcterms:W3CDTF">2009-10-14T19:14:34Z</dcterms:created>
  <dcterms:modified xsi:type="dcterms:W3CDTF">2013-09-09T17:46:33Z</dcterms:modified>
</cp:coreProperties>
</file>