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307" r:id="rId4"/>
    <p:sldId id="302" r:id="rId5"/>
    <p:sldId id="308" r:id="rId6"/>
    <p:sldId id="309" r:id="rId7"/>
    <p:sldId id="310" r:id="rId8"/>
    <p:sldId id="311"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99" d="100"/>
          <a:sy n="99" d="100"/>
        </p:scale>
        <p:origin x="96" y="17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9/24/2013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31344211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extLst>
      <p:ext uri="{BB962C8B-B14F-4D97-AF65-F5344CB8AC3E}">
        <p14:creationId xmlns:p14="http://schemas.microsoft.com/office/powerpoint/2010/main" val="562082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تاريخ الدولة العثمانية</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د. وائل الرفاعى</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الخامسة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الدولة العثمانية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والمشرق الإسلامي </a:t>
            </a:r>
            <a:r>
              <a:rPr lang="en-US" dirty="0" smtClean="0">
                <a:solidFill>
                  <a:schemeClr val="tx1"/>
                </a:solidFill>
              </a:rPr>
              <a:t/>
            </a:r>
            <a:br>
              <a:rPr lang="en-US" dirty="0" smtClean="0">
                <a:solidFill>
                  <a:schemeClr val="tx1"/>
                </a:solidFill>
              </a:rPr>
            </a:br>
            <a:endParaRPr lang="en-US" spc="-150" dirty="0" smtClean="0">
              <a:solidFill>
                <a:srgbClr val="376092"/>
              </a:solidFill>
              <a:latin typeface="ae_AlMateen" pitchFamily="2" charset="-78"/>
              <a:cs typeface="ae_AlMateen" pitchFamily="2" charset="-78"/>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anim calcmode="lin" valueType="num">
                                      <p:cBhvr>
                                        <p:cTn id="8" dur="2000" fill="hold"/>
                                        <p:tgtEl>
                                          <p:spTgt spid="6146"/>
                                        </p:tgtEl>
                                        <p:attrNameLst>
                                          <p:attrName>ppt_w</p:attrName>
                                        </p:attrNameLst>
                                      </p:cBhvr>
                                      <p:tavLst>
                                        <p:tav tm="0" fmla="#ppt_w*sin(2.5*pi*$)">
                                          <p:val>
                                            <p:fltVal val="0"/>
                                          </p:val>
                                        </p:tav>
                                        <p:tav tm="100000">
                                          <p:val>
                                            <p:fltVal val="1"/>
                                          </p:val>
                                        </p:tav>
                                      </p:tavLst>
                                    </p:anim>
                                    <p:anim calcmode="lin" valueType="num">
                                      <p:cBhvr>
                                        <p:cTn id="9" dur="2000" fill="hold"/>
                                        <p:tgtEl>
                                          <p:spTgt spid="614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en-US" dirty="0"/>
          </a:p>
        </p:txBody>
      </p:sp>
      <p:sp>
        <p:nvSpPr>
          <p:cNvPr id="3" name="عنصر نائب للمحتوى 2"/>
          <p:cNvSpPr>
            <a:spLocks noGrp="1"/>
          </p:cNvSpPr>
          <p:nvPr>
            <p:ph idx="1"/>
          </p:nvPr>
        </p:nvSpPr>
        <p:spPr/>
        <p:txBody>
          <a:bodyPr/>
          <a:lstStyle/>
          <a:p>
            <a:r>
              <a:rPr lang="ar-SA" b="1" dirty="0" smtClean="0"/>
              <a:t>أولا : الصراع العثماني ألصفوي </a:t>
            </a:r>
          </a:p>
          <a:p>
            <a:r>
              <a:rPr lang="ar-SA" b="1" dirty="0" smtClean="0"/>
              <a:t>1- الأسباب</a:t>
            </a:r>
          </a:p>
          <a:p>
            <a:r>
              <a:rPr lang="ar-SA" b="1" dirty="0" smtClean="0"/>
              <a:t>2- موقعة </a:t>
            </a:r>
            <a:r>
              <a:rPr lang="ar-SA" b="1" dirty="0" err="1" smtClean="0"/>
              <a:t>جالديران</a:t>
            </a:r>
            <a:r>
              <a:rPr lang="ar-SA" b="1" dirty="0" smtClean="0"/>
              <a:t> </a:t>
            </a:r>
          </a:p>
          <a:p>
            <a:r>
              <a:rPr lang="ar-SA" b="1" dirty="0" smtClean="0"/>
              <a:t>3- النتائج </a:t>
            </a:r>
          </a:p>
          <a:p>
            <a:r>
              <a:rPr lang="ar-SA" b="1" dirty="0" smtClean="0"/>
              <a:t>ثانيا : الصراع العثماني المملوكي  </a:t>
            </a:r>
          </a:p>
          <a:p>
            <a:r>
              <a:rPr lang="ar-SA" b="1" dirty="0" smtClean="0"/>
              <a:t>1- الأسباب  </a:t>
            </a:r>
          </a:p>
          <a:p>
            <a:r>
              <a:rPr lang="ar-SA" b="1" dirty="0" smtClean="0"/>
              <a:t>2- معركة مرج دابق 1516  - معركة الريدانية 1517م ونتائجها </a:t>
            </a:r>
          </a:p>
          <a:p>
            <a:endParaRPr lang="en-US" b="1" dirty="0" smtClean="0"/>
          </a:p>
          <a:p>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iterate type="lt">
                                    <p:tmPct val="10000"/>
                                  </p:iterate>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000"/>
                                        <p:tgtEl>
                                          <p:spTgt spid="3">
                                            <p:txEl>
                                              <p:pRg st="0" end="0"/>
                                            </p:txEl>
                                          </p:spTgt>
                                        </p:tgtEl>
                                      </p:cBhvr>
                                    </p:animEffect>
                                    <p:anim calcmode="lin" valueType="num">
                                      <p:cBhvr>
                                        <p:cTn id="20"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21"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nodeType="clickEffect">
                                  <p:stCondLst>
                                    <p:cond delay="0"/>
                                  </p:stCondLst>
                                  <p:iterate type="lt">
                                    <p:tmPct val="10000"/>
                                  </p:iterate>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anim calcmode="lin" valueType="num">
                                      <p:cBhvr>
                                        <p:cTn id="27"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8"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nodeType="clickEffect">
                                  <p:stCondLst>
                                    <p:cond delay="0"/>
                                  </p:stCondLst>
                                  <p:iterate type="lt">
                                    <p:tmPct val="10000"/>
                                  </p:iterate>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2000"/>
                                        <p:tgtEl>
                                          <p:spTgt spid="3">
                                            <p:txEl>
                                              <p:pRg st="2" end="2"/>
                                            </p:txEl>
                                          </p:spTgt>
                                        </p:tgtEl>
                                      </p:cBhvr>
                                    </p:animEffect>
                                    <p:anim calcmode="lin" valueType="num">
                                      <p:cBhvr>
                                        <p:cTn id="34"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5"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45" presetClass="entr" presetSubtype="0" fill="hold" nodeType="clickEffect">
                                  <p:stCondLst>
                                    <p:cond delay="0"/>
                                  </p:stCondLst>
                                  <p:iterate type="lt">
                                    <p:tmPct val="10000"/>
                                  </p:iterate>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2000"/>
                                        <p:tgtEl>
                                          <p:spTgt spid="3">
                                            <p:txEl>
                                              <p:pRg st="3" end="3"/>
                                            </p:txEl>
                                          </p:spTgt>
                                        </p:tgtEl>
                                      </p:cBhvr>
                                    </p:animEffect>
                                    <p:anim calcmode="lin" valueType="num">
                                      <p:cBhvr>
                                        <p:cTn id="41"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42"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nodeType="clickEffect">
                                  <p:stCondLst>
                                    <p:cond delay="0"/>
                                  </p:stCondLst>
                                  <p:iterate type="lt">
                                    <p:tmPct val="10000"/>
                                  </p:iterate>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2000"/>
                                        <p:tgtEl>
                                          <p:spTgt spid="3">
                                            <p:txEl>
                                              <p:pRg st="4" end="4"/>
                                            </p:txEl>
                                          </p:spTgt>
                                        </p:tgtEl>
                                      </p:cBhvr>
                                    </p:animEffect>
                                    <p:anim calcmode="lin" valueType="num">
                                      <p:cBhvr>
                                        <p:cTn id="4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49"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45" presetClass="entr" presetSubtype="0" fill="hold" nodeType="clickEffect">
                                  <p:stCondLst>
                                    <p:cond delay="0"/>
                                  </p:stCondLst>
                                  <p:iterate type="lt">
                                    <p:tmPct val="10000"/>
                                  </p:iterate>
                                  <p:childTnLst>
                                    <p:set>
                                      <p:cBhvr>
                                        <p:cTn id="53" dur="1" fill="hold">
                                          <p:stCondLst>
                                            <p:cond delay="0"/>
                                          </p:stCondLst>
                                        </p:cTn>
                                        <p:tgtEl>
                                          <p:spTgt spid="3">
                                            <p:txEl>
                                              <p:pRg st="5" end="5"/>
                                            </p:txEl>
                                          </p:spTgt>
                                        </p:tgtEl>
                                        <p:attrNameLst>
                                          <p:attrName>style.visibility</p:attrName>
                                        </p:attrNameLst>
                                      </p:cBhvr>
                                      <p:to>
                                        <p:strVal val="visible"/>
                                      </p:to>
                                    </p:set>
                                    <p:animEffect transition="in" filter="fade">
                                      <p:cBhvr>
                                        <p:cTn id="54" dur="2000"/>
                                        <p:tgtEl>
                                          <p:spTgt spid="3">
                                            <p:txEl>
                                              <p:pRg st="5" end="5"/>
                                            </p:txEl>
                                          </p:spTgt>
                                        </p:tgtEl>
                                      </p:cBhvr>
                                    </p:animEffect>
                                    <p:anim calcmode="lin" valueType="num">
                                      <p:cBhvr>
                                        <p:cTn id="55"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56"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45" presetClass="entr" presetSubtype="0" fill="hold" nodeType="clickEffect">
                                  <p:stCondLst>
                                    <p:cond delay="0"/>
                                  </p:stCondLst>
                                  <p:iterate type="lt">
                                    <p:tmPct val="10000"/>
                                  </p:iterate>
                                  <p:childTnLst>
                                    <p:set>
                                      <p:cBhvr>
                                        <p:cTn id="60" dur="1" fill="hold">
                                          <p:stCondLst>
                                            <p:cond delay="0"/>
                                          </p:stCondLst>
                                        </p:cTn>
                                        <p:tgtEl>
                                          <p:spTgt spid="3">
                                            <p:txEl>
                                              <p:pRg st="6" end="6"/>
                                            </p:txEl>
                                          </p:spTgt>
                                        </p:tgtEl>
                                        <p:attrNameLst>
                                          <p:attrName>style.visibility</p:attrName>
                                        </p:attrNameLst>
                                      </p:cBhvr>
                                      <p:to>
                                        <p:strVal val="visible"/>
                                      </p:to>
                                    </p:set>
                                    <p:animEffect transition="in" filter="fade">
                                      <p:cBhvr>
                                        <p:cTn id="61" dur="2000"/>
                                        <p:tgtEl>
                                          <p:spTgt spid="3">
                                            <p:txEl>
                                              <p:pRg st="6" end="6"/>
                                            </p:txEl>
                                          </p:spTgt>
                                        </p:tgtEl>
                                      </p:cBhvr>
                                    </p:animEffect>
                                    <p:anim calcmode="lin" valueType="num">
                                      <p:cBhvr>
                                        <p:cTn id="62"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63"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sz="half" idx="13"/>
          </p:nvPr>
        </p:nvSpPr>
        <p:spPr>
          <a:xfrm>
            <a:off x="4667248" y="1285860"/>
            <a:ext cx="5072098" cy="4697429"/>
          </a:xfrm>
        </p:spPr>
        <p:txBody>
          <a:bodyPr/>
          <a:lstStyle/>
          <a:p>
            <a:r>
              <a:rPr lang="ar-SA" b="1" dirty="0" smtClean="0"/>
              <a:t>الصراع العثماني ألصفوي :</a:t>
            </a:r>
            <a:endParaRPr lang="en-US" b="1" dirty="0" smtClean="0"/>
          </a:p>
          <a:p>
            <a:r>
              <a:rPr lang="ar-SA" b="1" dirty="0" smtClean="0"/>
              <a:t>الأسباب : </a:t>
            </a:r>
            <a:endParaRPr lang="ar-SA" dirty="0" smtClean="0"/>
          </a:p>
          <a:p>
            <a:r>
              <a:rPr lang="ar-SA" b="1" dirty="0" smtClean="0"/>
              <a:t>  </a:t>
            </a:r>
            <a:r>
              <a:rPr lang="ar-SA" dirty="0" smtClean="0"/>
              <a:t>في أوائل عهد السلطان سليم الأول ازدادت العلاقات العثمانية </a:t>
            </a:r>
            <a:r>
              <a:rPr lang="ar-SA" dirty="0" err="1" smtClean="0"/>
              <a:t>الصفوية</a:t>
            </a:r>
            <a:r>
              <a:rPr lang="ar-SA" dirty="0" smtClean="0"/>
              <a:t> سؤ بسبب الصراع بين الدولتين العثمانية  </a:t>
            </a:r>
            <a:r>
              <a:rPr lang="ar-SA" dirty="0" err="1" smtClean="0"/>
              <a:t>والصفوية</a:t>
            </a:r>
            <a:r>
              <a:rPr lang="ar-SA" dirty="0" smtClean="0"/>
              <a:t> في منطقة المشرق </a:t>
            </a:r>
          </a:p>
          <a:p>
            <a:r>
              <a:rPr lang="ar-SA" b="1" dirty="0" smtClean="0"/>
              <a:t>موقعة </a:t>
            </a:r>
            <a:r>
              <a:rPr lang="ar-SA" b="1" dirty="0" err="1" smtClean="0"/>
              <a:t>جالديران</a:t>
            </a:r>
            <a:r>
              <a:rPr lang="ar-SA" b="1" dirty="0" smtClean="0"/>
              <a:t> :   </a:t>
            </a:r>
          </a:p>
          <a:p>
            <a:r>
              <a:rPr lang="ar-SA" dirty="0" smtClean="0"/>
              <a:t>حدث الصدام الأول بين العثمانيين في سهل </a:t>
            </a:r>
            <a:r>
              <a:rPr lang="ar-SA" dirty="0" err="1" smtClean="0"/>
              <a:t>جالديران</a:t>
            </a:r>
            <a:r>
              <a:rPr lang="ar-SA" dirty="0" smtClean="0"/>
              <a:t> بالقرب من تبريز حيث دارت معركة في 23 أغسطس عام 1514م بين</a:t>
            </a:r>
            <a:r>
              <a:rPr lang="ar-SA" b="1" dirty="0" smtClean="0"/>
              <a:t> </a:t>
            </a:r>
            <a:endParaRPr lang="en-US" b="1" dirty="0"/>
          </a:p>
        </p:txBody>
      </p:sp>
      <p:sp>
        <p:nvSpPr>
          <p:cNvPr id="4" name="عنصر نائب للمحتوى 3"/>
          <p:cNvSpPr>
            <a:spLocks noGrp="1"/>
          </p:cNvSpPr>
          <p:nvPr>
            <p:ph sz="half" idx="1"/>
          </p:nvPr>
        </p:nvSpPr>
        <p:spPr>
          <a:xfrm>
            <a:off x="238092" y="1357298"/>
            <a:ext cx="4429156" cy="4697428"/>
          </a:xfrm>
        </p:spPr>
        <p:txBody>
          <a:bodyPr/>
          <a:lstStyle/>
          <a:p>
            <a:r>
              <a:rPr lang="ar-SA" dirty="0" smtClean="0"/>
              <a:t>القوات العثمانية المسلحة بالبنادق والمدفعية وبين القوات </a:t>
            </a:r>
            <a:r>
              <a:rPr lang="ar-SA" dirty="0" err="1" smtClean="0"/>
              <a:t>الصفوية</a:t>
            </a:r>
            <a:r>
              <a:rPr lang="ar-SA" dirty="0" smtClean="0"/>
              <a:t> وأنتصر العثمانيون في هذه  المعركة </a:t>
            </a:r>
          </a:p>
          <a:p>
            <a:r>
              <a:rPr lang="ar-SA" b="1" dirty="0" smtClean="0"/>
              <a:t>نتائج معركة </a:t>
            </a:r>
            <a:r>
              <a:rPr lang="ar-SA" b="1" dirty="0" err="1" smtClean="0"/>
              <a:t>جالديران</a:t>
            </a:r>
            <a:r>
              <a:rPr lang="ar-SA" b="1" dirty="0" smtClean="0"/>
              <a:t> : </a:t>
            </a:r>
          </a:p>
          <a:p>
            <a:r>
              <a:rPr lang="ar-SA" b="1" dirty="0" smtClean="0"/>
              <a:t>1- </a:t>
            </a:r>
            <a:r>
              <a:rPr lang="ar-SA" dirty="0" smtClean="0"/>
              <a:t>انتصر العثمانيين في موقعة </a:t>
            </a:r>
            <a:r>
              <a:rPr lang="ar-SA" dirty="0" err="1" smtClean="0"/>
              <a:t>جالديران</a:t>
            </a:r>
            <a:r>
              <a:rPr lang="ar-SA" dirty="0" smtClean="0"/>
              <a:t> </a:t>
            </a:r>
          </a:p>
          <a:p>
            <a:r>
              <a:rPr lang="ar-SA" b="1" dirty="0" smtClean="0"/>
              <a:t>2- </a:t>
            </a:r>
            <a:r>
              <a:rPr lang="ar-SA" dirty="0" smtClean="0"/>
              <a:t>دخول السلطان سليم الأول تبريز عاصمة الدول </a:t>
            </a:r>
            <a:r>
              <a:rPr lang="ar-SA" dirty="0" err="1" smtClean="0"/>
              <a:t>الصفوية</a:t>
            </a:r>
            <a:r>
              <a:rPr lang="ar-SA" dirty="0" smtClean="0"/>
              <a:t> </a:t>
            </a:r>
          </a:p>
          <a:p>
            <a:r>
              <a:rPr lang="ar-SA" b="1" dirty="0" smtClean="0"/>
              <a:t>3- </a:t>
            </a:r>
            <a:r>
              <a:rPr lang="ar-SA" dirty="0" smtClean="0"/>
              <a:t>استيلاء السلطان سليم الأول على أموال الشاه </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 calcmode="lin" valueType="num">
                                      <p:cBhvr additive="base">
                                        <p:cTn id="3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anim calcmode="lin" valueType="num">
                                      <p:cBhvr additive="base">
                                        <p:cTn id="4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en-US" dirty="0"/>
          </a:p>
        </p:txBody>
      </p:sp>
      <p:sp>
        <p:nvSpPr>
          <p:cNvPr id="3" name="عنصر نائب للمحتوى 2"/>
          <p:cNvSpPr>
            <a:spLocks noGrp="1"/>
          </p:cNvSpPr>
          <p:nvPr>
            <p:ph sz="half" idx="13"/>
          </p:nvPr>
        </p:nvSpPr>
        <p:spPr>
          <a:xfrm>
            <a:off x="4667248" y="1285860"/>
            <a:ext cx="5072098" cy="4697429"/>
          </a:xfrm>
        </p:spPr>
        <p:txBody>
          <a:bodyPr/>
          <a:lstStyle/>
          <a:p>
            <a:r>
              <a:rPr lang="ar-SA" dirty="0" smtClean="0"/>
              <a:t>4- أمر السلطان سليم الأول بترحيل مهرة الصناع الصفويين إلى استانبول</a:t>
            </a:r>
          </a:p>
          <a:p>
            <a:r>
              <a:rPr lang="ar-SA" dirty="0" smtClean="0"/>
              <a:t>5- في أعقاب معركة </a:t>
            </a:r>
            <a:r>
              <a:rPr lang="ar-SA" dirty="0" err="1" smtClean="0"/>
              <a:t>جالديران</a:t>
            </a:r>
            <a:r>
              <a:rPr lang="ar-SA" dirty="0" smtClean="0"/>
              <a:t> احتل العثمانيون كردستان وديار بكر ومنطقة </a:t>
            </a:r>
            <a:r>
              <a:rPr lang="ar-SA" dirty="0" err="1" smtClean="0"/>
              <a:t>مرعش</a:t>
            </a:r>
            <a:r>
              <a:rPr lang="ar-SA" dirty="0" smtClean="0"/>
              <a:t> من </a:t>
            </a:r>
            <a:r>
              <a:rPr lang="ar-SA" dirty="0" err="1" smtClean="0"/>
              <a:t>أيدى</a:t>
            </a:r>
            <a:r>
              <a:rPr lang="ar-SA" dirty="0" smtClean="0"/>
              <a:t> زعماء </a:t>
            </a:r>
            <a:r>
              <a:rPr lang="ar-SA" dirty="0" err="1" smtClean="0"/>
              <a:t>التركمان</a:t>
            </a:r>
            <a:r>
              <a:rPr lang="ar-SA" dirty="0" smtClean="0"/>
              <a:t> كما دخلوا الموصل ولكن بغداد والبصرة بقيتا تحت الحكم الصفوى </a:t>
            </a:r>
            <a:endParaRPr lang="en-US" dirty="0" smtClean="0"/>
          </a:p>
          <a:p>
            <a:endParaRPr lang="en-US" dirty="0"/>
          </a:p>
        </p:txBody>
      </p:sp>
      <p:sp>
        <p:nvSpPr>
          <p:cNvPr id="4" name="عنصر نائب للمحتوى 3"/>
          <p:cNvSpPr>
            <a:spLocks noGrp="1"/>
          </p:cNvSpPr>
          <p:nvPr>
            <p:ph sz="half" idx="1"/>
          </p:nvPr>
        </p:nvSpPr>
        <p:spPr>
          <a:xfrm>
            <a:off x="238092" y="1357298"/>
            <a:ext cx="4286280" cy="4697428"/>
          </a:xfrm>
        </p:spPr>
        <p:txBody>
          <a:bodyPr/>
          <a:lstStyle/>
          <a:p>
            <a:r>
              <a:rPr lang="ar-SA" b="1" dirty="0" smtClean="0"/>
              <a:t>الصراع العثماني المملوكي : </a:t>
            </a:r>
          </a:p>
          <a:p>
            <a:r>
              <a:rPr lang="ar-SA" b="1" dirty="0" smtClean="0"/>
              <a:t>أولا : الأسباب .</a:t>
            </a:r>
          </a:p>
          <a:p>
            <a:r>
              <a:rPr lang="ar-SA" b="1" dirty="0" smtClean="0"/>
              <a:t>1- الخلاف على تخطيط الحدود بين </a:t>
            </a:r>
            <a:r>
              <a:rPr lang="ar-SA" dirty="0" smtClean="0"/>
              <a:t>الدولتين في </a:t>
            </a:r>
            <a:r>
              <a:rPr lang="ar-SA" b="1" dirty="0" smtClean="0"/>
              <a:t>(</a:t>
            </a:r>
            <a:r>
              <a:rPr lang="ar-SA" b="1" dirty="0" err="1" smtClean="0"/>
              <a:t>طرسوس</a:t>
            </a:r>
            <a:r>
              <a:rPr lang="ar-SA" b="1" dirty="0" smtClean="0"/>
              <a:t>) </a:t>
            </a:r>
            <a:r>
              <a:rPr lang="ar-SA" dirty="0" smtClean="0"/>
              <a:t>وهى منطقة واقعة بين الطرف الجنوبي الشرقي لآسيا الصغرى وبين شمال الشام فقد تناثر في هذه المنطقة إمارات وقبائل تأرجحت في ولائها بين الدولة العثمانية ودولة المماليك وكان هذا الأرجح مبعث اضطراب بين الدولتين  </a:t>
            </a:r>
          </a:p>
          <a:p>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sz="half" idx="13"/>
          </p:nvPr>
        </p:nvSpPr>
        <p:spPr>
          <a:xfrm>
            <a:off x="4667248" y="1285860"/>
            <a:ext cx="5072098" cy="4697429"/>
          </a:xfrm>
        </p:spPr>
        <p:txBody>
          <a:bodyPr/>
          <a:lstStyle/>
          <a:p>
            <a:r>
              <a:rPr lang="ar-SA" dirty="0" smtClean="0"/>
              <a:t>2- إيواء السلطان قانصوه الغوري لبعض الأمراء العثمانيين الفارين من وجه السلطان سليم الأول .</a:t>
            </a:r>
          </a:p>
          <a:p>
            <a:r>
              <a:rPr lang="ar-SA" dirty="0" smtClean="0"/>
              <a:t>وقد أراد الغوري أن يتخذ من وجود هؤلاء الأمراء لديه أداة لإثارة مزيد من المتاعب في وجه السلطان سليم الأول</a:t>
            </a:r>
          </a:p>
          <a:p>
            <a:r>
              <a:rPr lang="ar-SA" dirty="0" smtClean="0"/>
              <a:t>3- وقوف الغور موقف غير ودي من العثمانيين في صراعهما مع الصفويين وذلك بقيام السلطان الغوري بتأييد إسماعيل الصفوى بأن منع هدايا كانت </a:t>
            </a:r>
            <a:endParaRPr lang="en-US" dirty="0" smtClean="0"/>
          </a:p>
          <a:p>
            <a:endParaRPr lang="en-US" dirty="0"/>
          </a:p>
        </p:txBody>
      </p:sp>
      <p:sp>
        <p:nvSpPr>
          <p:cNvPr id="4" name="عنصر نائب للمحتوى 3"/>
          <p:cNvSpPr>
            <a:spLocks noGrp="1"/>
          </p:cNvSpPr>
          <p:nvPr>
            <p:ph sz="half" idx="1"/>
          </p:nvPr>
        </p:nvSpPr>
        <p:spPr>
          <a:xfrm>
            <a:off x="238092" y="1357298"/>
            <a:ext cx="4429156" cy="4697428"/>
          </a:xfrm>
        </p:spPr>
        <p:txBody>
          <a:bodyPr/>
          <a:lstStyle/>
          <a:p>
            <a:r>
              <a:rPr lang="ar-SA" dirty="0" smtClean="0"/>
              <a:t>مرسلة من الهند إلى الأستانة ولهذه الأسباب استعرت الحرب بين الدولتين العثمانية والمملوكية</a:t>
            </a:r>
          </a:p>
          <a:p>
            <a:r>
              <a:rPr lang="ar-SA" b="1" dirty="0" smtClean="0"/>
              <a:t>ثانيا : معركة مرج دابق 1516م </a:t>
            </a:r>
          </a:p>
          <a:p>
            <a:r>
              <a:rPr lang="ar-SA" dirty="0" smtClean="0"/>
              <a:t>دارت هذه المعركة بين السلطان سليم الأول والسلطان قانصوة الغوري بمرج دابق وانتهت هذه المعركة بهزيمة الغوري هزيمة ساحقة وقتل فيها </a:t>
            </a:r>
            <a:r>
              <a:rPr lang="ar-SA" b="1" dirty="0" smtClean="0"/>
              <a:t> </a:t>
            </a:r>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sz="half" idx="13"/>
          </p:nvPr>
        </p:nvSpPr>
        <p:spPr>
          <a:xfrm>
            <a:off x="4667248" y="1285860"/>
            <a:ext cx="5072098" cy="4697429"/>
          </a:xfrm>
        </p:spPr>
        <p:txBody>
          <a:bodyPr/>
          <a:lstStyle/>
          <a:p>
            <a:r>
              <a:rPr lang="ar-SA" b="1" dirty="0" smtClean="0"/>
              <a:t>ثالثا : نتائج معركة مرج دابق :</a:t>
            </a:r>
            <a:endParaRPr lang="en-US" b="1" dirty="0" smtClean="0"/>
          </a:p>
          <a:p>
            <a:r>
              <a:rPr lang="ar-SA" dirty="0" smtClean="0"/>
              <a:t>1- هزيمة المماليك ومقتل السلطان الغوري فيها .</a:t>
            </a:r>
          </a:p>
          <a:p>
            <a:r>
              <a:rPr lang="ar-SA" dirty="0" smtClean="0"/>
              <a:t>2- دخول السلطان سليم الأول إلى دمشق في نفس العام .</a:t>
            </a:r>
          </a:p>
          <a:p>
            <a:r>
              <a:rPr lang="ar-SA" dirty="0" smtClean="0"/>
              <a:t>3- تابع السلطان سليم الأول زحفه نحو مصر فاستولى على يافا وغزه والعريش ثم عبر سيناء ودخل الدلتا زاحفا إلى </a:t>
            </a:r>
            <a:r>
              <a:rPr lang="ar-SA" dirty="0" err="1" smtClean="0"/>
              <a:t>بلبيس</a:t>
            </a:r>
            <a:r>
              <a:rPr lang="ar-SA" dirty="0" smtClean="0"/>
              <a:t> فالقاهرة .</a:t>
            </a:r>
          </a:p>
          <a:p>
            <a:r>
              <a:rPr lang="ar-SA" dirty="0" smtClean="0"/>
              <a:t>4- التقت القوات العثمانية بالقوات المملوكية </a:t>
            </a:r>
            <a:endParaRPr lang="en-US" dirty="0"/>
          </a:p>
        </p:txBody>
      </p:sp>
      <p:sp>
        <p:nvSpPr>
          <p:cNvPr id="4" name="عنصر نائب للمحتوى 3"/>
          <p:cNvSpPr>
            <a:spLocks noGrp="1"/>
          </p:cNvSpPr>
          <p:nvPr>
            <p:ph sz="half" idx="1"/>
          </p:nvPr>
        </p:nvSpPr>
        <p:spPr>
          <a:xfrm>
            <a:off x="238092" y="1357298"/>
            <a:ext cx="4429156" cy="4697428"/>
          </a:xfrm>
        </p:spPr>
        <p:txBody>
          <a:bodyPr/>
          <a:lstStyle/>
          <a:p>
            <a:r>
              <a:rPr lang="ar-SA" dirty="0" smtClean="0"/>
              <a:t>في معركة الريدانية في 23 يناير عام 1517م انتهت بانتصار العثمانيين </a:t>
            </a:r>
          </a:p>
          <a:p>
            <a:r>
              <a:rPr lang="ar-SA" b="1" dirty="0" smtClean="0"/>
              <a:t>ربعا معركة الريدانية 1517م نتائجها </a:t>
            </a:r>
          </a:p>
          <a:p>
            <a:r>
              <a:rPr lang="ar-SA" dirty="0" smtClean="0"/>
              <a:t>1- انتصار العثمانيين</a:t>
            </a:r>
            <a:r>
              <a:rPr lang="ar-SA" b="1" dirty="0" smtClean="0"/>
              <a:t> </a:t>
            </a:r>
          </a:p>
          <a:p>
            <a:r>
              <a:rPr lang="ar-SA" dirty="0" smtClean="0"/>
              <a:t>2- دخول سليم الأول القاهرة ثم القي القبض على طومان باى الذي شنق على باب زويله . </a:t>
            </a:r>
          </a:p>
          <a:p>
            <a:r>
              <a:rPr lang="ar-SA" dirty="0" smtClean="0"/>
              <a:t>3- ضم الدولة العثمانية لجده والمدينة ومكة وسائر الحجاز .</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 calcmode="lin" valueType="num">
                                      <p:cBhvr additive="base">
                                        <p:cTn id="3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anim calcmode="lin" valueType="num">
                                      <p:cBhvr additive="base">
                                        <p:cTn id="4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sz="half" idx="13"/>
          </p:nvPr>
        </p:nvSpPr>
        <p:spPr>
          <a:xfrm>
            <a:off x="452406" y="1500175"/>
            <a:ext cx="9286940" cy="4286280"/>
          </a:xfrm>
        </p:spPr>
        <p:txBody>
          <a:bodyPr/>
          <a:lstStyle/>
          <a:p>
            <a:r>
              <a:rPr lang="ar-SA" dirty="0" smtClean="0"/>
              <a:t>4- أضفى ضم الدولة العثمانية للأماكن الإسلامية المقدسة عليها زعامة دينية في العالم الإسلامي </a:t>
            </a:r>
            <a:endParaRPr lang="en-US" dirty="0" smtClean="0"/>
          </a:p>
          <a:p>
            <a:r>
              <a:rPr lang="ar-SA" dirty="0" smtClean="0"/>
              <a:t>5- ترتب على بسط السيادة العثمانية على إقليم الحجاز ظهور العثمانيين في البحر الأحمر وإنقاذ البحر الأحمر من الخطر البرتغالي</a:t>
            </a:r>
            <a:endParaRPr lang="en-US" dirty="0" smtClean="0"/>
          </a:p>
          <a:p>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2003</TotalTime>
  <Words>470</Words>
  <Application>Microsoft Office PowerPoint</Application>
  <PresentationFormat>A4 Paper (210x297 mm)</PresentationFormat>
  <Paragraphs>55</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ae_AlMateen</vt:lpstr>
      <vt:lpstr>Arial</vt:lpstr>
      <vt:lpstr>AYM Wadiy S_U normal.</vt:lpstr>
      <vt:lpstr>Calibri</vt:lpstr>
      <vt:lpstr>Times New Roman</vt:lpstr>
      <vt:lpstr>Office Theme</vt:lpstr>
      <vt:lpstr>   </vt:lpstr>
      <vt:lpstr> المحاضرة الخامسة  الدولة العثمانية  والمشرق الإسلامي  </vt:lpstr>
      <vt:lpstr>عناصر المحاضرة</vt:lpstr>
      <vt:lpstr>PowerPoint Presentation</vt:lpstr>
      <vt:lpstr>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183</cp:revision>
  <dcterms:created xsi:type="dcterms:W3CDTF">2009-10-14T19:14:34Z</dcterms:created>
  <dcterms:modified xsi:type="dcterms:W3CDTF">2013-09-24T07:11:10Z</dcterms:modified>
</cp:coreProperties>
</file>