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309" r:id="rId4"/>
    <p:sldId id="314" r:id="rId5"/>
    <p:sldId id="315" r:id="rId6"/>
    <p:sldId id="316" r:id="rId7"/>
    <p:sldId id="317" r:id="rId8"/>
    <p:sldId id="318"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99" d="100"/>
          <a:sy n="99" d="100"/>
        </p:scale>
        <p:origin x="96" y="17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9/24/2013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31344211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extLst>
      <p:ext uri="{BB962C8B-B14F-4D97-AF65-F5344CB8AC3E}">
        <p14:creationId xmlns:p14="http://schemas.microsoft.com/office/powerpoint/2010/main" val="550842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43182"/>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تاريخ الدولة العثمانية</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د. وائل </a:t>
            </a:r>
            <a:r>
              <a:rPr lang="ar-SA" sz="2600" b="1" dirty="0" err="1" smtClean="0">
                <a:solidFill>
                  <a:srgbClr val="7F7F7F"/>
                </a:solidFill>
                <a:latin typeface="Calibri" pitchFamily="34" charset="0"/>
                <a:cs typeface="Times New Roman" pitchFamily="18" charset="0"/>
              </a:rPr>
              <a:t>الرفاعى</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المحاضرة السادسة</a:t>
            </a:r>
            <a:r>
              <a:rPr lang="ar-SA" spc="-150" smtClean="0">
                <a:solidFill>
                  <a:srgbClr val="376092"/>
                </a:solidFill>
                <a:latin typeface="ae_AlMateen" pitchFamily="2" charset="-78"/>
                <a:cs typeface="ae_AlMateen" pitchFamily="2" charset="-78"/>
              </a:rPr>
              <a:t/>
            </a:r>
            <a:br>
              <a:rPr lang="ar-SA" spc="-150" smtClean="0">
                <a:solidFill>
                  <a:srgbClr val="376092"/>
                </a:solidFill>
                <a:latin typeface="ae_AlMateen" pitchFamily="2" charset="-78"/>
                <a:cs typeface="ae_AlMateen" pitchFamily="2" charset="-78"/>
              </a:rPr>
            </a:br>
            <a:r>
              <a:rPr lang="ar-SA" spc="-150">
                <a:solidFill>
                  <a:srgbClr val="376092"/>
                </a:solidFill>
                <a:latin typeface="ae_AlMateen" pitchFamily="2" charset="-78"/>
                <a:cs typeface="ae_AlMateen" pitchFamily="2" charset="-78"/>
              </a:rPr>
              <a:t>الدولة العثمانية </a:t>
            </a:r>
            <a:br>
              <a:rPr lang="ar-SA" spc="-150">
                <a:solidFill>
                  <a:srgbClr val="376092"/>
                </a:solidFill>
                <a:latin typeface="ae_AlMateen" pitchFamily="2" charset="-78"/>
                <a:cs typeface="ae_AlMateen" pitchFamily="2" charset="-78"/>
              </a:rPr>
            </a:br>
            <a:r>
              <a:rPr lang="ar-SA" spc="-150">
                <a:solidFill>
                  <a:srgbClr val="376092"/>
                </a:solidFill>
                <a:latin typeface="ae_AlMateen" pitchFamily="2" charset="-78"/>
                <a:cs typeface="ae_AlMateen" pitchFamily="2" charset="-78"/>
              </a:rPr>
              <a:t>والمشرق الإسلامي </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z="3200" b="1" dirty="0" smtClean="0">
                <a:solidFill>
                  <a:schemeClr val="tx1"/>
                </a:solidFill>
              </a:rPr>
              <a:t/>
            </a:r>
            <a:br>
              <a:rPr lang="ar-SA" sz="3200" b="1" dirty="0" smtClean="0">
                <a:solidFill>
                  <a:schemeClr val="tx1"/>
                </a:solidFill>
              </a:rPr>
            </a:br>
            <a:r>
              <a:rPr lang="ar-SA" dirty="0" smtClean="0">
                <a:solidFill>
                  <a:schemeClr val="tx1"/>
                </a:solidFill>
              </a:rPr>
              <a:t/>
            </a:r>
            <a:br>
              <a:rPr lang="ar-SA" dirty="0" smtClean="0">
                <a:solidFill>
                  <a:schemeClr val="tx1"/>
                </a:solidFill>
              </a:rPr>
            </a:br>
            <a:endParaRPr lang="en-US" spc="-150" dirty="0" smtClean="0">
              <a:solidFill>
                <a:srgbClr val="376092"/>
              </a:solidFill>
              <a:latin typeface="ae_AlMateen" pitchFamily="2" charset="-78"/>
              <a:cs typeface="ae_AlMateen" pitchFamily="2" charset="-78"/>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randombar(horizontal)">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en-US" dirty="0"/>
          </a:p>
        </p:txBody>
      </p:sp>
      <p:sp>
        <p:nvSpPr>
          <p:cNvPr id="3" name="عنصر نائب للمحتوى 2"/>
          <p:cNvSpPr>
            <a:spLocks noGrp="1"/>
          </p:cNvSpPr>
          <p:nvPr>
            <p:ph idx="1"/>
          </p:nvPr>
        </p:nvSpPr>
        <p:spPr/>
        <p:txBody>
          <a:bodyPr/>
          <a:lstStyle/>
          <a:p>
            <a:pPr lvl="0"/>
            <a:r>
              <a:rPr lang="ar-SA" b="1" dirty="0" smtClean="0"/>
              <a:t>أولا :أسباب الصراع العثماني البرتغالي </a:t>
            </a:r>
          </a:p>
          <a:p>
            <a:pPr lvl="0"/>
            <a:r>
              <a:rPr lang="ar-SA" b="1" dirty="0" smtClean="0"/>
              <a:t> </a:t>
            </a:r>
            <a:r>
              <a:rPr lang="ar-SA" dirty="0" smtClean="0"/>
              <a:t> </a:t>
            </a:r>
            <a:r>
              <a:rPr lang="ar-SA" b="1" dirty="0" smtClean="0"/>
              <a:t>1- إقامة البرتغاليون قواعد لهم في الهند </a:t>
            </a:r>
          </a:p>
          <a:p>
            <a:pPr lvl="0"/>
            <a:r>
              <a:rPr lang="ar-SA" b="1" dirty="0" smtClean="0"/>
              <a:t> 2- حرص البرتغاليون على احتلال قواعد عند مدخلي البحر الأحمر  والخليج العربي </a:t>
            </a:r>
          </a:p>
          <a:p>
            <a:pPr lvl="0"/>
            <a:r>
              <a:rPr lang="ar-SA" b="1" dirty="0" smtClean="0"/>
              <a:t> 3 - ضعف الدولة المملوكية في مواجهة الخطر البرتغالي </a:t>
            </a:r>
          </a:p>
          <a:p>
            <a:pPr lvl="0"/>
            <a:r>
              <a:rPr lang="ar-SA" b="1" dirty="0" smtClean="0"/>
              <a:t>ثانيا : الخطوات التي اتخذتها الدولة العثمانية لمواجهة الخطر البرتغالي . </a:t>
            </a:r>
          </a:p>
          <a:p>
            <a:pPr lvl="0"/>
            <a:endParaRPr lang="ar-SA" b="1" dirty="0" smtClean="0"/>
          </a:p>
          <a:p>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heel(4)">
                                      <p:cBhvr>
                                        <p:cTn id="19" dur="20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wheel(4)">
                                      <p:cBhvr>
                                        <p:cTn id="24" dur="2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4"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wheel(4)">
                                      <p:cBhvr>
                                        <p:cTn id="29" dur="20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heel(4)">
                                      <p:cBhvr>
                                        <p:cTn id="34" dur="2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4"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heel(4)">
                                      <p:cBhvr>
                                        <p:cTn id="3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الكفاح العثماني ضد البرتغاليين</a:t>
            </a:r>
            <a:endParaRPr lang="en-US" b="1" dirty="0"/>
          </a:p>
        </p:txBody>
      </p:sp>
      <p:sp>
        <p:nvSpPr>
          <p:cNvPr id="3" name="عنصر نائب للمحتوى 2"/>
          <p:cNvSpPr>
            <a:spLocks noGrp="1"/>
          </p:cNvSpPr>
          <p:nvPr>
            <p:ph sz="half" idx="13"/>
          </p:nvPr>
        </p:nvSpPr>
        <p:spPr>
          <a:xfrm>
            <a:off x="4738686" y="1374778"/>
            <a:ext cx="5167314" cy="4697428"/>
          </a:xfrm>
        </p:spPr>
        <p:txBody>
          <a:bodyPr/>
          <a:lstStyle/>
          <a:p>
            <a:pPr lvl="0"/>
            <a:r>
              <a:rPr lang="ar-SA" b="1" dirty="0" smtClean="0"/>
              <a:t>أولا :أسباب الصراع العثماني البرتغالي</a:t>
            </a:r>
          </a:p>
          <a:p>
            <a:pPr lvl="0"/>
            <a:r>
              <a:rPr lang="ar-SA" dirty="0" smtClean="0"/>
              <a:t> </a:t>
            </a:r>
            <a:r>
              <a:rPr lang="ar-SA" b="1" dirty="0" smtClean="0"/>
              <a:t>1- إقامة البرتغاليون قواعد لهم في الهند </a:t>
            </a:r>
            <a:r>
              <a:rPr lang="ar-SA" dirty="0" smtClean="0"/>
              <a:t>بعد نجاح الرحالة </a:t>
            </a:r>
            <a:r>
              <a:rPr lang="ar-SA" dirty="0" err="1" smtClean="0"/>
              <a:t>فاسكو</a:t>
            </a:r>
            <a:r>
              <a:rPr lang="ar-SA" dirty="0" smtClean="0"/>
              <a:t> </a:t>
            </a:r>
            <a:r>
              <a:rPr lang="ar-SA" dirty="0" err="1" smtClean="0"/>
              <a:t>دى</a:t>
            </a:r>
            <a:r>
              <a:rPr lang="ar-SA" dirty="0" smtClean="0"/>
              <a:t> </a:t>
            </a:r>
            <a:r>
              <a:rPr lang="ar-SA" dirty="0" err="1" smtClean="0"/>
              <a:t>جاما</a:t>
            </a:r>
            <a:r>
              <a:rPr lang="ar-SA" dirty="0" smtClean="0"/>
              <a:t> في رحلته التي وصل في نهايتها إلى الهند عام 1498م ومنذ ذلك الوقت وطد البرتغاليون أقدامهم في الشرق .</a:t>
            </a:r>
          </a:p>
          <a:p>
            <a:pPr lvl="0"/>
            <a:r>
              <a:rPr lang="ar-SA" b="1" dirty="0" smtClean="0"/>
              <a:t>2- حرص البرتغاليون على احتلال قواعد عند مدخلي البحر الأحمر والخليج العربي </a:t>
            </a:r>
            <a:r>
              <a:rPr lang="ar-SA" dirty="0" smtClean="0"/>
              <a:t>ليسهل عليهم إغلاق المنافذ العربية الجنوبية  </a:t>
            </a:r>
            <a:endParaRPr lang="en-US" dirty="0"/>
          </a:p>
        </p:txBody>
      </p:sp>
      <p:sp>
        <p:nvSpPr>
          <p:cNvPr id="4" name="عنصر نائب للمحتوى 3"/>
          <p:cNvSpPr>
            <a:spLocks noGrp="1"/>
          </p:cNvSpPr>
          <p:nvPr>
            <p:ph sz="half" idx="1"/>
          </p:nvPr>
        </p:nvSpPr>
        <p:spPr>
          <a:xfrm>
            <a:off x="238092" y="1428737"/>
            <a:ext cx="4608228" cy="4697428"/>
          </a:xfrm>
        </p:spPr>
        <p:txBody>
          <a:bodyPr/>
          <a:lstStyle/>
          <a:p>
            <a:r>
              <a:rPr lang="ar-SA" dirty="0" smtClean="0"/>
              <a:t>لتجارة الشرق فاستولوا على جزيرة </a:t>
            </a:r>
            <a:r>
              <a:rPr lang="ar-SA" dirty="0" err="1" smtClean="0"/>
              <a:t>سومطرة</a:t>
            </a:r>
            <a:r>
              <a:rPr lang="ar-SA" dirty="0" smtClean="0"/>
              <a:t> في خليج عدن ثم سيطروا على هرمز في مدخل الخليج وشرعوا في مهاجمة السفن العربية في كل مكان وإغراقها وإحراقها أو الاستيلاء عليها ونجحوا في احتكار التجارة الشرقية وقاموا بتحويلها إلى طريق رأس الرجاء الصالح ففقد العرب بذلك مصدرا من مصادر رزقهم وأصاب الدولة المملوكية خسائر فادحة وكان</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7"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5"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 calcmode="lin" valueType="num">
                                      <p:cBhvr>
                                        <p:cTn id="36"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9"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3">
                                            <p:txEl>
                                              <p:pRg st="2" end="2"/>
                                            </p:txEl>
                                          </p:spTgt>
                                        </p:tgtEl>
                                      </p:cBhvr>
                                    </p:animEffect>
                                  </p:childTnLst>
                                </p:cTn>
                              </p:par>
                              <p:par>
                                <p:cTn id="44" presetID="12" presetClass="entr" presetSubtype="4" fill="hold" nodeType="withEffect">
                                  <p:stCondLst>
                                    <p:cond delay="0"/>
                                  </p:stCondLst>
                                  <p:childTnLst>
                                    <p:set>
                                      <p:cBhvr>
                                        <p:cTn id="45" dur="1" fill="hold">
                                          <p:stCondLst>
                                            <p:cond delay="0"/>
                                          </p:stCondLst>
                                        </p:cTn>
                                        <p:tgtEl>
                                          <p:spTgt spid="4">
                                            <p:txEl>
                                              <p:pRg st="0" end="0"/>
                                            </p:txEl>
                                          </p:spTgt>
                                        </p:tgtEl>
                                        <p:attrNameLst>
                                          <p:attrName>style.visibility</p:attrName>
                                        </p:attrNameLst>
                                      </p:cBhvr>
                                      <p:to>
                                        <p:strVal val="visible"/>
                                      </p:to>
                                    </p:set>
                                    <p:animEffect transition="in" filter="slide(fromBottom)">
                                      <p:cBhvr>
                                        <p:cTn id="46"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b="1" dirty="0"/>
          </a:p>
        </p:txBody>
      </p:sp>
      <p:sp>
        <p:nvSpPr>
          <p:cNvPr id="3" name="عنصر نائب للمحتوى 2"/>
          <p:cNvSpPr>
            <a:spLocks noGrp="1"/>
          </p:cNvSpPr>
          <p:nvPr>
            <p:ph sz="half" idx="13"/>
          </p:nvPr>
        </p:nvSpPr>
        <p:spPr>
          <a:xfrm>
            <a:off x="4810124" y="1374778"/>
            <a:ext cx="5095876" cy="4697428"/>
          </a:xfrm>
        </p:spPr>
        <p:txBody>
          <a:bodyPr/>
          <a:lstStyle/>
          <a:p>
            <a:pPr lvl="0"/>
            <a:r>
              <a:rPr lang="ar-SA" dirty="0" smtClean="0"/>
              <a:t> عليها مواجهة الخطر البرتغالي </a:t>
            </a:r>
          </a:p>
          <a:p>
            <a:pPr lvl="0"/>
            <a:r>
              <a:rPr lang="ar-SA" b="1" dirty="0" smtClean="0"/>
              <a:t>3- ضعف الدولة المملوكية في مواجهة الخطر البرتغالي </a:t>
            </a:r>
            <a:r>
              <a:rPr lang="ar-SA" dirty="0" smtClean="0"/>
              <a:t>الأمر الذي أدى لفشل الدولة المملوكية في طرد الوجود البرتغالي من الشرق فما كان من الدولة العثمانية إلا أن حلت محل الدولة المملوكية لتقوم بهذا الدور</a:t>
            </a:r>
          </a:p>
          <a:p>
            <a:pPr lvl="0"/>
            <a:r>
              <a:rPr lang="ar-SA" b="1" dirty="0" smtClean="0"/>
              <a:t>ثانيا : الخطوات التي اتخذتها الدولة العثمانية لمواجهة الخطر البرتغالي . </a:t>
            </a:r>
          </a:p>
          <a:p>
            <a:pPr lvl="0"/>
            <a:r>
              <a:rPr lang="ar-SA" b="1" dirty="0" smtClean="0"/>
              <a:t>الخطوة الأولى : </a:t>
            </a:r>
            <a:r>
              <a:rPr lang="ar-SA" dirty="0" smtClean="0"/>
              <a:t>إقامة العثمانيون قاعدة بحرية في السويس للقيام بالعمليات </a:t>
            </a:r>
            <a:endParaRPr lang="en-US" dirty="0"/>
          </a:p>
        </p:txBody>
      </p:sp>
      <p:sp>
        <p:nvSpPr>
          <p:cNvPr id="4" name="عنصر نائب للمحتوى 3"/>
          <p:cNvSpPr>
            <a:spLocks noGrp="1"/>
          </p:cNvSpPr>
          <p:nvPr>
            <p:ph sz="half" idx="1"/>
          </p:nvPr>
        </p:nvSpPr>
        <p:spPr>
          <a:xfrm>
            <a:off x="0" y="1428737"/>
            <a:ext cx="4846320" cy="4697428"/>
          </a:xfrm>
        </p:spPr>
        <p:txBody>
          <a:bodyPr/>
          <a:lstStyle/>
          <a:p>
            <a:r>
              <a:rPr lang="ar-SA" dirty="0" smtClean="0"/>
              <a:t>العسكرية في البحر الأحمر والمحيط الهندي لمحاربة البرتغاليين </a:t>
            </a:r>
          </a:p>
          <a:p>
            <a:r>
              <a:rPr lang="ar-SA" b="1" dirty="0" smtClean="0"/>
              <a:t>الخطوة الثانية : استيلاء العثمانيون على قواعد باليمن وعدن </a:t>
            </a:r>
            <a:r>
              <a:rPr lang="ar-SA" dirty="0" smtClean="0"/>
              <a:t>الأمر الذي وفر لهم قواعد متقدمة للدفاع عن البحر الأحمر في وجه الهجمات الصليبية في المستقبل </a:t>
            </a:r>
          </a:p>
          <a:p>
            <a:r>
              <a:rPr lang="ar-SA" b="1" dirty="0" smtClean="0"/>
              <a:t>الخطوة الثالثة : الصراع بين العثمانيين والبرتغاليين في مياه الخليج (فشل العثمانيين في طرد البرتغاليين من الخليج العربي )</a:t>
            </a:r>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7"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5"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 calcmode="lin" valueType="num">
                                      <p:cBhvr>
                                        <p:cTn id="36"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9"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3">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5" presetClass="entr" presetSubtype="0" fill="hold" nodeType="click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anim calcmode="lin" valueType="num">
                                      <p:cBhvr>
                                        <p:cTn id="48"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1"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3">
                                            <p:txEl>
                                              <p:pRg st="3" end="3"/>
                                            </p:txEl>
                                          </p:spTgt>
                                        </p:tgtEl>
                                      </p:cBhvr>
                                    </p:animEffect>
                                  </p:childTnLst>
                                </p:cTn>
                              </p:par>
                              <p:par>
                                <p:cTn id="56" presetID="12" presetClass="entr" presetSubtype="4" fill="hold" nodeType="withEffect">
                                  <p:stCondLst>
                                    <p:cond delay="0"/>
                                  </p:stCondLst>
                                  <p:childTnLst>
                                    <p:set>
                                      <p:cBhvr>
                                        <p:cTn id="57" dur="1" fill="hold">
                                          <p:stCondLst>
                                            <p:cond delay="0"/>
                                          </p:stCondLst>
                                        </p:cTn>
                                        <p:tgtEl>
                                          <p:spTgt spid="4">
                                            <p:txEl>
                                              <p:pRg st="0" end="0"/>
                                            </p:txEl>
                                          </p:spTgt>
                                        </p:tgtEl>
                                        <p:attrNameLst>
                                          <p:attrName>style.visibility</p:attrName>
                                        </p:attrNameLst>
                                      </p:cBhvr>
                                      <p:to>
                                        <p:strVal val="visible"/>
                                      </p:to>
                                    </p:set>
                                    <p:animEffect transition="in" filter="slide(fromBottom)">
                                      <p:cBhvr>
                                        <p:cTn id="58" dur="500"/>
                                        <p:tgtEl>
                                          <p:spTgt spid="4">
                                            <p:txEl>
                                              <p:pRg st="0" end="0"/>
                                            </p:txEl>
                                          </p:spTgt>
                                        </p:tgtEl>
                                      </p:cBhvr>
                                    </p:animEffect>
                                  </p:childTnLst>
                                </p:cTn>
                              </p:par>
                              <p:par>
                                <p:cTn id="59" presetID="12" presetClass="entr" presetSubtype="4" fill="hold" nodeType="with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animEffect transition="in" filter="slide(fromBottom)">
                                      <p:cBhvr>
                                        <p:cTn id="61" dur="500"/>
                                        <p:tgtEl>
                                          <p:spTgt spid="4">
                                            <p:txEl>
                                              <p:pRg st="1" end="1"/>
                                            </p:txEl>
                                          </p:spTgt>
                                        </p:tgtEl>
                                      </p:cBhvr>
                                    </p:animEffect>
                                  </p:childTnLst>
                                </p:cTn>
                              </p:par>
                              <p:par>
                                <p:cTn id="62" presetID="12" presetClass="entr" presetSubtype="4" fill="hold" nodeType="withEffect">
                                  <p:stCondLst>
                                    <p:cond delay="0"/>
                                  </p:stCondLst>
                                  <p:childTnLst>
                                    <p:set>
                                      <p:cBhvr>
                                        <p:cTn id="63" dur="1" fill="hold">
                                          <p:stCondLst>
                                            <p:cond delay="0"/>
                                          </p:stCondLst>
                                        </p:cTn>
                                        <p:tgtEl>
                                          <p:spTgt spid="4">
                                            <p:txEl>
                                              <p:pRg st="2" end="2"/>
                                            </p:txEl>
                                          </p:spTgt>
                                        </p:tgtEl>
                                        <p:attrNameLst>
                                          <p:attrName>style.visibility</p:attrName>
                                        </p:attrNameLst>
                                      </p:cBhvr>
                                      <p:to>
                                        <p:strVal val="visible"/>
                                      </p:to>
                                    </p:set>
                                    <p:animEffect transition="in" filter="slide(fromBottom)">
                                      <p:cBhvr>
                                        <p:cTn id="64"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b="1" dirty="0"/>
          </a:p>
        </p:txBody>
      </p:sp>
      <p:sp>
        <p:nvSpPr>
          <p:cNvPr id="3" name="عنصر نائب للمحتوى 2"/>
          <p:cNvSpPr>
            <a:spLocks noGrp="1"/>
          </p:cNvSpPr>
          <p:nvPr>
            <p:ph sz="half" idx="13"/>
          </p:nvPr>
        </p:nvSpPr>
        <p:spPr>
          <a:xfrm>
            <a:off x="4810124" y="1374778"/>
            <a:ext cx="4857784" cy="4697428"/>
          </a:xfrm>
        </p:spPr>
        <p:txBody>
          <a:bodyPr/>
          <a:lstStyle/>
          <a:p>
            <a:pPr lvl="0"/>
            <a:r>
              <a:rPr lang="ar-SA" dirty="0" smtClean="0"/>
              <a:t>ففي عام 1552م أبحر من السويس أسطول عثماني كبير بقيادة (</a:t>
            </a:r>
            <a:r>
              <a:rPr lang="ar-SA" dirty="0" err="1" smtClean="0"/>
              <a:t>بيرى</a:t>
            </a:r>
            <a:r>
              <a:rPr lang="ar-SA" dirty="0" smtClean="0"/>
              <a:t> </a:t>
            </a:r>
            <a:r>
              <a:rPr lang="ar-SA" dirty="0" err="1" smtClean="0"/>
              <a:t>بيرديس</a:t>
            </a:r>
            <a:r>
              <a:rPr lang="ar-SA" dirty="0" smtClean="0"/>
              <a:t> ) لاحتلال شرقي الجزيرة العربية وقطع خطوط الإمداد المحلى للبرتغاليين ، واحتلت الحملة مسقط ثم أبحر إلى هرمز وحاصرها لمدة شهر ثم انسحبوا بعد أن علموا بقدوم نجده للبرتغاليين واعدم (</a:t>
            </a:r>
            <a:r>
              <a:rPr lang="ar-SA" dirty="0" err="1" smtClean="0"/>
              <a:t>بيرى</a:t>
            </a:r>
            <a:r>
              <a:rPr lang="ar-SA" dirty="0" smtClean="0"/>
              <a:t> ريس ) نتيجة لتخاذله في الحرب وكلف السلطان سليمان قائدا بحريا جديدا هو ( مراد بك) فخاض معركة غير حاسمة </a:t>
            </a:r>
            <a:endParaRPr lang="en-US" dirty="0"/>
          </a:p>
        </p:txBody>
      </p:sp>
      <p:sp>
        <p:nvSpPr>
          <p:cNvPr id="4" name="عنصر نائب للمحتوى 3"/>
          <p:cNvSpPr>
            <a:spLocks noGrp="1"/>
          </p:cNvSpPr>
          <p:nvPr>
            <p:ph sz="half" idx="1"/>
          </p:nvPr>
        </p:nvSpPr>
        <p:spPr>
          <a:xfrm>
            <a:off x="457200" y="1428737"/>
            <a:ext cx="4389120" cy="4697428"/>
          </a:xfrm>
        </p:spPr>
        <p:txBody>
          <a:bodyPr/>
          <a:lstStyle/>
          <a:p>
            <a:r>
              <a:rPr lang="ar-SA" dirty="0" smtClean="0"/>
              <a:t>مع البرتغاليين وعاد إلى البصرة وأخيرا كلف السلطان (</a:t>
            </a:r>
            <a:r>
              <a:rPr lang="ar-SA" dirty="0" err="1" smtClean="0"/>
              <a:t>سيدى</a:t>
            </a:r>
            <a:r>
              <a:rPr lang="ar-SA" dirty="0" smtClean="0"/>
              <a:t> عل ريس ) بالتوجه إلى البصرة لقيادة الأسطول العثماني وفشل الأسطول العثماني في القضاء على البرتغاليين في الخليج ، وهكذا  فشل العثمانيون في طرد البرتغاليين من الخليج العربي إلا أنهم منعوا انتشارهم وتوسعهم في الجزيرة العربية ومن الوصول إلى الأماكن المقدسة في مكة والمدينة</a:t>
            </a:r>
          </a:p>
          <a:p>
            <a:r>
              <a:rPr lang="ar-SA" dirty="0" smtClean="0"/>
              <a:t>   </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3">
                                            <p:txEl>
                                              <p:pRg st="0" end="0"/>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slide(fromBottom)">
                                      <p:cBhvr>
                                        <p:cTn id="22" dur="500"/>
                                        <p:tgtEl>
                                          <p:spTgt spid="4">
                                            <p:txEl>
                                              <p:pRg st="0" end="0"/>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slide(fromBottom)">
                                      <p:cBhvr>
                                        <p:cTn id="2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b="1" dirty="0"/>
          </a:p>
        </p:txBody>
      </p:sp>
      <p:sp>
        <p:nvSpPr>
          <p:cNvPr id="3" name="عنصر نائب للمحتوى 2"/>
          <p:cNvSpPr>
            <a:spLocks noGrp="1"/>
          </p:cNvSpPr>
          <p:nvPr>
            <p:ph sz="half" idx="13"/>
          </p:nvPr>
        </p:nvSpPr>
        <p:spPr>
          <a:xfrm>
            <a:off x="5025242" y="1374778"/>
            <a:ext cx="4714104" cy="4697428"/>
          </a:xfrm>
        </p:spPr>
        <p:txBody>
          <a:bodyPr/>
          <a:lstStyle/>
          <a:p>
            <a:pPr lvl="0"/>
            <a:r>
              <a:rPr lang="ar-SA" b="1" dirty="0" smtClean="0"/>
              <a:t>الخطوة الرابعة : طرد البرتغاليين من على طول البحر الأحمر الإفريقية  </a:t>
            </a:r>
          </a:p>
          <a:p>
            <a:pPr lvl="0"/>
            <a:r>
              <a:rPr lang="ar-SA" dirty="0" smtClean="0"/>
              <a:t>جرت محاولة في عام 1543م لفتح الحبشة على أيدي أمراء ساحل شرقي أفريقيا المسلمين (</a:t>
            </a:r>
            <a:r>
              <a:rPr lang="ar-SA" dirty="0" err="1" smtClean="0"/>
              <a:t>دهلك</a:t>
            </a:r>
            <a:r>
              <a:rPr lang="ar-SA" dirty="0" smtClean="0"/>
              <a:t> ، </a:t>
            </a:r>
            <a:r>
              <a:rPr lang="ar-SA" dirty="0" err="1" smtClean="0"/>
              <a:t>ومصوع</a:t>
            </a:r>
            <a:r>
              <a:rPr lang="ar-SA" dirty="0" smtClean="0"/>
              <a:t>، </a:t>
            </a:r>
            <a:r>
              <a:rPr lang="ar-SA" dirty="0" err="1" smtClean="0"/>
              <a:t>وزيلع</a:t>
            </a:r>
            <a:r>
              <a:rPr lang="ar-SA" dirty="0" smtClean="0"/>
              <a:t>، وسواكن ) الذين استعانوا بالعثمانيين لطرد البرتغاليين ، وفى عام 1554م نازل الأسطول العثماني بقيادة ( سنان باشا ) البرتغاليين أمام شواطئ </a:t>
            </a:r>
            <a:r>
              <a:rPr lang="ar-SA" dirty="0" err="1" smtClean="0"/>
              <a:t>مصوع</a:t>
            </a:r>
            <a:r>
              <a:rPr lang="ar-SA" dirty="0" smtClean="0"/>
              <a:t> وأوقع بهم الهزيمة ثم صفى </a:t>
            </a:r>
            <a:endParaRPr lang="en-US" dirty="0"/>
          </a:p>
        </p:txBody>
      </p:sp>
      <p:sp>
        <p:nvSpPr>
          <p:cNvPr id="4" name="عنصر نائب للمحتوى 3"/>
          <p:cNvSpPr>
            <a:spLocks noGrp="1"/>
          </p:cNvSpPr>
          <p:nvPr>
            <p:ph sz="half" idx="1"/>
          </p:nvPr>
        </p:nvSpPr>
        <p:spPr>
          <a:xfrm>
            <a:off x="457200" y="1428737"/>
            <a:ext cx="4389120" cy="4697428"/>
          </a:xfrm>
        </p:spPr>
        <p:txBody>
          <a:bodyPr/>
          <a:lstStyle/>
          <a:p>
            <a:r>
              <a:rPr lang="ar-SA" dirty="0" smtClean="0"/>
              <a:t>العثمانيون المواقع البرتغالية على طول امتداد البحر الأحمر </a:t>
            </a:r>
            <a:r>
              <a:rPr lang="ar-SA" dirty="0" err="1" smtClean="0"/>
              <a:t>وبنوا</a:t>
            </a:r>
            <a:r>
              <a:rPr lang="ar-SA" dirty="0" smtClean="0"/>
              <a:t> </a:t>
            </a:r>
            <a:r>
              <a:rPr lang="ar-SA" dirty="0" err="1" smtClean="0"/>
              <a:t>بها</a:t>
            </a:r>
            <a:r>
              <a:rPr lang="ar-SA" dirty="0" smtClean="0"/>
              <a:t> القلاع</a:t>
            </a:r>
          </a:p>
          <a:p>
            <a:r>
              <a:rPr lang="ar-SA" dirty="0" smtClean="0"/>
              <a:t>وفى عام 1557م احتل العثمانيون ميناء </a:t>
            </a:r>
            <a:r>
              <a:rPr lang="ar-SA" dirty="0" err="1" smtClean="0"/>
              <a:t>مصوع</a:t>
            </a:r>
            <a:r>
              <a:rPr lang="ar-SA" dirty="0" smtClean="0"/>
              <a:t> وتعاون البلاد معهم ومع التجار المنافسين للبرتغاليين وكانت النتيجة هي طرد البرتغاليين نهائيا من المنطقة واستقرار العثمانيين على طول شواطئ البحر الأحمر الأفريقية حيث جرى إنشاء ولاية </a:t>
            </a:r>
            <a:r>
              <a:rPr lang="ar-SA" dirty="0" err="1" smtClean="0"/>
              <a:t>الحبش</a:t>
            </a:r>
            <a:r>
              <a:rPr lang="ar-SA" dirty="0" smtClean="0"/>
              <a:t> وقاعدتها جده</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7"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3">
                                            <p:txEl>
                                              <p:pRg st="1" end="1"/>
                                            </p:txEl>
                                          </p:spTgt>
                                        </p:tgtEl>
                                      </p:cBhvr>
                                    </p:animEffect>
                                  </p:childTnLst>
                                </p:cTn>
                              </p:par>
                              <p:par>
                                <p:cTn id="32" presetID="12" presetClass="entr" presetSubtype="4" fill="hold" nodeType="withEffect">
                                  <p:stCondLst>
                                    <p:cond delay="0"/>
                                  </p:stCondLst>
                                  <p:childTnLst>
                                    <p:set>
                                      <p:cBhvr>
                                        <p:cTn id="33" dur="1" fill="hold">
                                          <p:stCondLst>
                                            <p:cond delay="0"/>
                                          </p:stCondLst>
                                        </p:cTn>
                                        <p:tgtEl>
                                          <p:spTgt spid="4">
                                            <p:txEl>
                                              <p:pRg st="0" end="0"/>
                                            </p:txEl>
                                          </p:spTgt>
                                        </p:tgtEl>
                                        <p:attrNameLst>
                                          <p:attrName>style.visibility</p:attrName>
                                        </p:attrNameLst>
                                      </p:cBhvr>
                                      <p:to>
                                        <p:strVal val="visible"/>
                                      </p:to>
                                    </p:set>
                                    <p:animEffect transition="in" filter="slide(fromBottom)">
                                      <p:cBhvr>
                                        <p:cTn id="34" dur="500"/>
                                        <p:tgtEl>
                                          <p:spTgt spid="4">
                                            <p:txEl>
                                              <p:pRg st="0" end="0"/>
                                            </p:txEl>
                                          </p:spTgt>
                                        </p:tgtEl>
                                      </p:cBhvr>
                                    </p:animEffect>
                                  </p:childTnLst>
                                </p:cTn>
                              </p:par>
                              <p:par>
                                <p:cTn id="35" presetID="12" presetClass="entr" presetSubtype="4" fill="hold" nodeType="with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slide(fromBottom)">
                                      <p:cBhvr>
                                        <p:cTn id="3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b="1" dirty="0"/>
          </a:p>
        </p:txBody>
      </p:sp>
      <p:sp>
        <p:nvSpPr>
          <p:cNvPr id="3" name="عنصر نائب للمحتوى 2"/>
          <p:cNvSpPr>
            <a:spLocks noGrp="1"/>
          </p:cNvSpPr>
          <p:nvPr>
            <p:ph sz="half" idx="13"/>
          </p:nvPr>
        </p:nvSpPr>
        <p:spPr>
          <a:xfrm>
            <a:off x="523844" y="1374778"/>
            <a:ext cx="9215502" cy="4697428"/>
          </a:xfrm>
        </p:spPr>
        <p:txBody>
          <a:bodyPr/>
          <a:lstStyle/>
          <a:p>
            <a:pPr lvl="0"/>
            <a:r>
              <a:rPr lang="ar-SA" dirty="0" smtClean="0"/>
              <a:t>واستطاع العثمانيون أن يعرقلوا حصار البرتغاليين للطرق القديمة ولم يحدث إلا منذ القرن السابع عشر حين حلت الأساطيل الانجليزية والهولندية القوية محل الأسطول البرتغالي أن أغلقت الطرق القديمة نهائيا بحيث واجه الشرق أزمة اقتصادية حادة لم يفق منها إلا في العصور الحديثة .</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2040</TotalTime>
  <Words>576</Words>
  <Application>Microsoft Office PowerPoint</Application>
  <PresentationFormat>A4 Paper (210x297 mm)</PresentationFormat>
  <Paragraphs>39</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ae_AlMateen</vt:lpstr>
      <vt:lpstr>Arial</vt:lpstr>
      <vt:lpstr>AYM Wadiy S_U normal.</vt:lpstr>
      <vt:lpstr>Calibri</vt:lpstr>
      <vt:lpstr>Times New Roman</vt:lpstr>
      <vt:lpstr>Office Theme</vt:lpstr>
      <vt:lpstr>   </vt:lpstr>
      <vt:lpstr>   المحاضرة السادسة الدولة العثمانية  والمشرق الإسلامي    </vt:lpstr>
      <vt:lpstr>عناصر المحاضرة</vt:lpstr>
      <vt:lpstr>الكفاح العثماني ضد البرتغاليين</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189</cp:revision>
  <dcterms:created xsi:type="dcterms:W3CDTF">2009-10-14T19:14:34Z</dcterms:created>
  <dcterms:modified xsi:type="dcterms:W3CDTF">2013-09-24T07:11:28Z</dcterms:modified>
</cp:coreProperties>
</file>