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1" r:id="rId3"/>
    <p:sldId id="276" r:id="rId4"/>
    <p:sldId id="282" r:id="rId5"/>
    <p:sldId id="283" r:id="rId6"/>
    <p:sldId id="284" r:id="rId7"/>
    <p:sldId id="285" r:id="rId8"/>
    <p:sldId id="286" r:id="rId9"/>
    <p:sldId id="287" r:id="rId10"/>
    <p:sldId id="288" r:id="rId11"/>
    <p:sldId id="289" r:id="rId12"/>
    <p:sldId id="290" r:id="rId13"/>
    <p:sldId id="291"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70" d="100"/>
          <a:sy n="70" d="100"/>
        </p:scale>
        <p:origin x="1218"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3134421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السابعة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العثمانيون في عصر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الضعف والانحطاط</a:t>
            </a:r>
            <a:endParaRPr lang="en-US" b="1" spc="-150" dirty="0" smtClean="0">
              <a:solidFill>
                <a:srgbClr val="376092"/>
              </a:solidFill>
              <a:latin typeface="ae_AlMateen" pitchFamily="2" charset="-78"/>
              <a:cs typeface="ae_AlMatee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decel="50000" fill="hold">
                                          <p:stCondLst>
                                            <p:cond delay="0"/>
                                          </p:stCondLst>
                                        </p:cTn>
                                        <p:tgtEl>
                                          <p:spTgt spid="614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14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146"/>
                                        </p:tgtEl>
                                        <p:attrNameLst>
                                          <p:attrName>ppt_w</p:attrName>
                                        </p:attrNameLst>
                                      </p:cBhvr>
                                      <p:tavLst>
                                        <p:tav tm="0">
                                          <p:val>
                                            <p:strVal val="#ppt_w*.05"/>
                                          </p:val>
                                        </p:tav>
                                        <p:tav tm="100000">
                                          <p:val>
                                            <p:strVal val="#ppt_w"/>
                                          </p:val>
                                        </p:tav>
                                      </p:tavLst>
                                    </p:anim>
                                    <p:anim calcmode="lin" valueType="num">
                                      <p:cBhvr>
                                        <p:cTn id="10" dur="1000" fill="hold"/>
                                        <p:tgtEl>
                                          <p:spTgt spid="614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14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14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14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عناصر المحاضرة</a:t>
            </a:r>
            <a:endParaRPr lang="ar-SA" b="1" dirty="0"/>
          </a:p>
        </p:txBody>
      </p:sp>
      <p:sp>
        <p:nvSpPr>
          <p:cNvPr id="6" name="عنصر نائب للمحتوى 3"/>
          <p:cNvSpPr>
            <a:spLocks noGrp="1"/>
          </p:cNvSpPr>
          <p:nvPr>
            <p:ph sz="half" idx="13"/>
          </p:nvPr>
        </p:nvSpPr>
        <p:spPr>
          <a:xfrm>
            <a:off x="452438" y="1600200"/>
            <a:ext cx="8961437" cy="4525963"/>
          </a:xfrm>
        </p:spPr>
        <p:txBody>
          <a:bodyPr/>
          <a:lstStyle/>
          <a:p>
            <a:r>
              <a:rPr lang="ar-SA" b="1" dirty="0" smtClean="0"/>
              <a:t>أولا : عوامل ضعف الدولة العثمانية </a:t>
            </a:r>
          </a:p>
          <a:p>
            <a:r>
              <a:rPr lang="ar-SA" b="1" dirty="0" smtClean="0"/>
              <a:t>ثانيا : أهم سلاطين الدولة العثمانية في مرحلة الاضمحلال والضعف </a:t>
            </a:r>
          </a:p>
          <a:p>
            <a:pPr lvl="0"/>
            <a:r>
              <a:rPr lang="ar-SA" b="1" dirty="0" smtClean="0"/>
              <a:t>ثالثا : الدول العثمانية والدولة السعودية الأولى </a:t>
            </a:r>
          </a:p>
          <a:p>
            <a:pPr lvl="0"/>
            <a:r>
              <a:rPr lang="ar-SA" b="1" dirty="0" smtClean="0"/>
              <a:t>سيطرة الدولة السعودية الأولى على الأماكن المقدسة بمكة والحجاز </a:t>
            </a:r>
          </a:p>
          <a:p>
            <a:r>
              <a:rPr lang="ar-SA" b="1" dirty="0" smtClean="0"/>
              <a:t>رابعا : ثورة اليونان </a:t>
            </a:r>
          </a:p>
          <a:p>
            <a:r>
              <a:rPr lang="ar-SA" b="1" dirty="0" smtClean="0"/>
              <a:t>خامسا : المسألة الشرقية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500" decel="50000" fill="hold">
                                          <p:stCondLst>
                                            <p:cond delay="0"/>
                                          </p:stCondLst>
                                        </p:cTn>
                                        <p:tgtEl>
                                          <p:spTgt spid="6">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6">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6">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6">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6">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6">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 calcmode="lin" valueType="num">
                                      <p:cBhvr>
                                        <p:cTn id="31" dur="500" decel="50000" fill="hold">
                                          <p:stCondLst>
                                            <p:cond delay="0"/>
                                          </p:stCondLst>
                                        </p:cTn>
                                        <p:tgtEl>
                                          <p:spTgt spid="6">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6">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6">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6">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6">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6">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6">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p:cTn id="43" dur="500" decel="50000" fill="hold">
                                          <p:stCondLst>
                                            <p:cond delay="0"/>
                                          </p:stCondLst>
                                        </p:cTn>
                                        <p:tgtEl>
                                          <p:spTgt spid="6">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6">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6">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6">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6">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6">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6">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6">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anim calcmode="lin" valueType="num">
                                      <p:cBhvr>
                                        <p:cTn id="55" dur="500" decel="50000" fill="hold">
                                          <p:stCondLst>
                                            <p:cond delay="0"/>
                                          </p:stCondLst>
                                        </p:cTn>
                                        <p:tgtEl>
                                          <p:spTgt spid="6">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6">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6">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6">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6">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6">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6">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6">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anim calcmode="lin" valueType="num">
                                      <p:cBhvr>
                                        <p:cTn id="67" dur="500" decel="50000" fill="hold">
                                          <p:stCondLst>
                                            <p:cond delay="0"/>
                                          </p:stCondLst>
                                        </p:cTn>
                                        <p:tgtEl>
                                          <p:spTgt spid="6">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6">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6">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6">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6">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6">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6">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6">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6">
                                            <p:txEl>
                                              <p:pRg st="5" end="5"/>
                                            </p:txEl>
                                          </p:spTgt>
                                        </p:tgtEl>
                                        <p:attrNameLst>
                                          <p:attrName>style.visibility</p:attrName>
                                        </p:attrNameLst>
                                      </p:cBhvr>
                                      <p:to>
                                        <p:strVal val="visible"/>
                                      </p:to>
                                    </p:set>
                                    <p:anim calcmode="lin" valueType="num">
                                      <p:cBhvr>
                                        <p:cTn id="79" dur="500" decel="50000" fill="hold">
                                          <p:stCondLst>
                                            <p:cond delay="0"/>
                                          </p:stCondLst>
                                        </p:cTn>
                                        <p:tgtEl>
                                          <p:spTgt spid="6">
                                            <p:txEl>
                                              <p:pRg st="5" end="5"/>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6">
                                            <p:txEl>
                                              <p:pRg st="5" end="5"/>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6">
                                            <p:txEl>
                                              <p:pRg st="5" end="5"/>
                                            </p:txEl>
                                          </p:spTgt>
                                        </p:tgtEl>
                                        <p:attrNameLst>
                                          <p:attrName>ppt_w</p:attrName>
                                        </p:attrNameLst>
                                      </p:cBhvr>
                                      <p:tavLst>
                                        <p:tav tm="0">
                                          <p:val>
                                            <p:strVal val="#ppt_w*.05"/>
                                          </p:val>
                                        </p:tav>
                                        <p:tav tm="100000">
                                          <p:val>
                                            <p:strVal val="#ppt_w"/>
                                          </p:val>
                                        </p:tav>
                                      </p:tavLst>
                                    </p:anim>
                                    <p:anim calcmode="lin" valueType="num">
                                      <p:cBhvr>
                                        <p:cTn id="82" dur="1000" fill="hold"/>
                                        <p:tgtEl>
                                          <p:spTgt spid="6">
                                            <p:txEl>
                                              <p:pRg st="5" end="5"/>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6">
                                            <p:txEl>
                                              <p:pRg st="5" end="5"/>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6">
                                            <p:txEl>
                                              <p:pRg st="5" end="5"/>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6">
                                            <p:txEl>
                                              <p:pRg st="5" end="5"/>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810124" cy="4697428"/>
          </a:xfrm>
        </p:spPr>
        <p:txBody>
          <a:bodyPr/>
          <a:lstStyle/>
          <a:p>
            <a:r>
              <a:rPr lang="ar-SA" dirty="0" smtClean="0"/>
              <a:t>لم يطل عصر القوة في الخلافة العثمانية إذ لم يزد كثيرا عن </a:t>
            </a:r>
            <a:r>
              <a:rPr lang="ar-SA" dirty="0" smtClean="0"/>
              <a:t>النصف </a:t>
            </a:r>
            <a:r>
              <a:rPr lang="ar-SA" dirty="0" smtClean="0"/>
              <a:t>قرن ولم يشمل سوى عهد خليفتين هما سليم الأول وابنه سليمان القانوني وهما الخليفتان الأوليان وجاء عصر الضعف بعدهما مباشرة وبدأ الخط البياني للخلافة العثمانية بالهبوط باستمرار </a:t>
            </a:r>
          </a:p>
          <a:p>
            <a:r>
              <a:rPr lang="ar-SA" b="1" dirty="0" smtClean="0"/>
              <a:t>أولا :عوامل ضعف الدولة العثمانية  : </a:t>
            </a:r>
          </a:p>
          <a:p>
            <a:r>
              <a:rPr lang="ar-SA" b="1" dirty="0" smtClean="0"/>
              <a:t>- الترف : </a:t>
            </a:r>
            <a:r>
              <a:rPr lang="ar-SA" dirty="0" smtClean="0"/>
              <a:t>أدى الترف إلى انغماس السلاطين في حياة الفسق واللهو وقد  </a:t>
            </a:r>
            <a:endParaRPr lang="en-US" b="1"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أدى ذلك إلى الابتعاد عن أمور الحكم وتركها للصدر العظام وللحريم </a:t>
            </a:r>
          </a:p>
          <a:p>
            <a:pPr>
              <a:buFontTx/>
              <a:buChar char="-"/>
            </a:pPr>
            <a:r>
              <a:rPr lang="ar-SA" b="1" dirty="0" smtClean="0"/>
              <a:t>سيطرة العقلية العسكرية : </a:t>
            </a:r>
            <a:r>
              <a:rPr lang="ar-SA" dirty="0" smtClean="0"/>
              <a:t>هذه العقلية تنزع إلى حل الأمور بالسيف وتبتعد عن الدراسة والتخطيط ومناقشة الموضوعات ففي بداية الأمر كان الإيمان هو الأقوى وهو المحرك وحل محل الإيمان السيف وأصبح السلطان يقتل اقرب أقربائه </a:t>
            </a:r>
          </a:p>
          <a:p>
            <a:pPr>
              <a:buFontTx/>
              <a:buChar char="-"/>
            </a:pPr>
            <a:r>
              <a:rPr lang="ar-SA" b="1" dirty="0" smtClean="0"/>
              <a:t>فساد الإدارة : </a:t>
            </a:r>
            <a:r>
              <a:rPr lang="ar-SA" dirty="0" smtClean="0"/>
              <a:t>فقد ترك السلاطين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 calcmode="lin" valueType="num">
                                      <p:cBhvr additive="base">
                                        <p:cTn id="4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additive="base">
                                        <p:cTn id="5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dirty="0" smtClean="0"/>
              <a:t>  أمور الدول لكبار موظفيهم الذين انغمسوا في الفساد  فانتشرت الرشوة والمحسوبية والاختلاس وبيع الوظائف </a:t>
            </a:r>
          </a:p>
          <a:p>
            <a:pPr lvl="0">
              <a:buFontTx/>
              <a:buChar char="-"/>
            </a:pPr>
            <a:r>
              <a:rPr lang="ar-SA" b="1" dirty="0" smtClean="0"/>
              <a:t>الامتيازات الأجنبية : </a:t>
            </a:r>
            <a:r>
              <a:rPr lang="ar-SA" dirty="0" smtClean="0"/>
              <a:t>لقد منحت الاتفاقات الأجنبية الدول الأوروبية امتيازات وحقوقا للتدخل في شئون الدولة </a:t>
            </a:r>
          </a:p>
          <a:p>
            <a:pPr lvl="0">
              <a:buFontTx/>
              <a:buChar char="-"/>
            </a:pPr>
            <a:r>
              <a:rPr lang="ar-SA" b="1" dirty="0" smtClean="0"/>
              <a:t>أسباب أخرى :  </a:t>
            </a:r>
          </a:p>
          <a:p>
            <a:pPr lvl="0"/>
            <a:r>
              <a:rPr lang="ar-SA" dirty="0" smtClean="0"/>
              <a:t>1- سؤ جباية الضرائب</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2- اتساع الدولة وتعدد عناصرها وعدم وجود رابطة قومية بينهم </a:t>
            </a:r>
          </a:p>
          <a:p>
            <a:r>
              <a:rPr lang="ar-SA" dirty="0" smtClean="0"/>
              <a:t>3- معاداة الدول الأوروبية للدولة العثمانية </a:t>
            </a:r>
          </a:p>
          <a:p>
            <a:r>
              <a:rPr lang="ar-SA" dirty="0" smtClean="0"/>
              <a:t>4- مخالفة الدولة العثمانية </a:t>
            </a:r>
            <a:r>
              <a:rPr lang="ar-SA" dirty="0" smtClean="0"/>
              <a:t>لمنهج </a:t>
            </a:r>
            <a:r>
              <a:rPr lang="ar-SA" dirty="0" smtClean="0"/>
              <a:t>الله</a:t>
            </a:r>
          </a:p>
          <a:p>
            <a:r>
              <a:rPr lang="ar-SA" dirty="0" smtClean="0"/>
              <a:t>5- نهضة أوروبا في كافة المجالات في الوقت الذي تخلفت فيه الدولة العثمانية</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3" end="3"/>
                                            </p:txEl>
                                          </p:spTgt>
                                        </p:tgtEl>
                                        <p:attrNameLst>
                                          <p:attrName>style.visibility</p:attrName>
                                        </p:attrNameLst>
                                      </p:cBhvr>
                                      <p:to>
                                        <p:strVal val="visible"/>
                                      </p:to>
                                    </p:set>
                                    <p:anim calcmode="lin" valueType="num">
                                      <p:cBhvr additive="base">
                                        <p:cTn id="7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b="1" dirty="0" smtClean="0"/>
              <a:t>ثانيا :أهم سلاطين الدولة العثمانية في مرحلة الاضمحلال والضعف .</a:t>
            </a:r>
          </a:p>
          <a:p>
            <a:pPr lvl="0"/>
            <a:r>
              <a:rPr lang="ar-SA" b="1" dirty="0" smtClean="0"/>
              <a:t>السلطان سليم الثاني :</a:t>
            </a:r>
          </a:p>
          <a:p>
            <a:pPr lvl="0">
              <a:buFontTx/>
              <a:buChar char="-"/>
            </a:pPr>
            <a:r>
              <a:rPr lang="ar-SA" dirty="0" smtClean="0"/>
              <a:t>عقد صلح مع النمسا عام 1568م اعترفت فيه الدولة العثمانية  بأملاك النمسا في المجر</a:t>
            </a:r>
          </a:p>
          <a:p>
            <a:pPr lvl="0">
              <a:buFontTx/>
              <a:buChar char="-"/>
            </a:pPr>
            <a:r>
              <a:rPr lang="ar-SA" dirty="0" smtClean="0"/>
              <a:t>أكدت معاهدة عام 1569م مع فرنسا على علاقات فرنسا بالدولة العثمانية وعلى الامتيازات والتي كانت عاملا من عوامل ضعف الدولة العثمانية</a:t>
            </a:r>
          </a:p>
          <a:p>
            <a:pPr lvl="0"/>
            <a:r>
              <a:rPr lang="ar-SA" b="1" dirty="0" smtClean="0"/>
              <a:t> </a:t>
            </a:r>
            <a:endParaRPr lang="en-US" b="1"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وتدخل الدول الأوروبية في شئونها </a:t>
            </a:r>
          </a:p>
          <a:p>
            <a:r>
              <a:rPr lang="ar-SA" b="1" dirty="0" smtClean="0"/>
              <a:t>السلطان مراد الثالث : </a:t>
            </a:r>
            <a:endParaRPr lang="ar-SA" b="1" dirty="0" smtClean="0"/>
          </a:p>
          <a:p>
            <a:r>
              <a:rPr lang="ar-SA" dirty="0" smtClean="0"/>
              <a:t>قام </a:t>
            </a:r>
            <a:r>
              <a:rPr lang="ar-SA" dirty="0" smtClean="0"/>
              <a:t>بعدة حروب في عدة أماكن في أوروبا </a:t>
            </a:r>
          </a:p>
          <a:p>
            <a:pPr>
              <a:buFontTx/>
              <a:buChar char="-"/>
            </a:pPr>
            <a:r>
              <a:rPr lang="ar-SA" dirty="0" smtClean="0"/>
              <a:t> في عهده تم إبرام الصلح مع عدد من دول أوروبا المعادية للدولة العثمانية </a:t>
            </a:r>
          </a:p>
          <a:p>
            <a:pPr>
              <a:buFontTx/>
              <a:buChar char="-"/>
            </a:pPr>
            <a:r>
              <a:rPr lang="ar-SA" dirty="0" smtClean="0"/>
              <a:t>خروج بولونيا عن حكم الدولة العثمانية وحربهم لها</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 calcmode="lin" valueType="num">
                                      <p:cBhvr additive="base">
                                        <p:cTn id="6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 end="1"/>
                                            </p:txEl>
                                          </p:spTgt>
                                        </p:tgtEl>
                                        <p:attrNameLst>
                                          <p:attrName>style.visibility</p:attrName>
                                        </p:attrNameLst>
                                      </p:cBhvr>
                                      <p:to>
                                        <p:strVal val="visible"/>
                                      </p:to>
                                    </p:set>
                                    <p:anim calcmode="lin" valueType="num">
                                      <p:cBhvr additive="base">
                                        <p:cTn id="7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2" end="2"/>
                                            </p:txEl>
                                          </p:spTgt>
                                        </p:tgtEl>
                                        <p:attrNameLst>
                                          <p:attrName>style.visibility</p:attrName>
                                        </p:attrNameLst>
                                      </p:cBhvr>
                                      <p:to>
                                        <p:strVal val="visible"/>
                                      </p:to>
                                    </p:set>
                                    <p:anim calcmode="lin" valueType="num">
                                      <p:cBhvr additive="base">
                                        <p:cTn id="7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3" end="3"/>
                                            </p:txEl>
                                          </p:spTgt>
                                        </p:tgtEl>
                                        <p:attrNameLst>
                                          <p:attrName>style.visibility</p:attrName>
                                        </p:attrNameLst>
                                      </p:cBhvr>
                                      <p:to>
                                        <p:strVal val="visible"/>
                                      </p:to>
                                    </p:set>
                                    <p:anim calcmode="lin" valueType="num">
                                      <p:cBhvr additive="base">
                                        <p:cTn id="8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4" end="4"/>
                                            </p:txEl>
                                          </p:spTgt>
                                        </p:tgtEl>
                                        <p:attrNameLst>
                                          <p:attrName>style.visibility</p:attrName>
                                        </p:attrNameLst>
                                      </p:cBhvr>
                                      <p:to>
                                        <p:strVal val="visible"/>
                                      </p:to>
                                    </p:set>
                                    <p:anim calcmode="lin" valueType="num">
                                      <p:cBhvr additive="base">
                                        <p:cTn id="9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b="1" dirty="0" smtClean="0"/>
              <a:t>السلطان محمد الثالث : </a:t>
            </a:r>
            <a:endParaRPr lang="ar-SA" b="1" dirty="0"/>
          </a:p>
          <a:p>
            <a:pPr lvl="0"/>
            <a:r>
              <a:rPr lang="ar-SA" dirty="0" smtClean="0"/>
              <a:t>الحرب </a:t>
            </a:r>
            <a:r>
              <a:rPr lang="ar-SA" dirty="0" smtClean="0"/>
              <a:t>مع النمسا والمجر حيث استطاع تحقيق العديد من الانتصارات عليهم</a:t>
            </a:r>
          </a:p>
          <a:p>
            <a:pPr lvl="0"/>
            <a:r>
              <a:rPr lang="ar-SA" b="1" dirty="0" smtClean="0"/>
              <a:t>السلطان احمد الأول  :</a:t>
            </a:r>
          </a:p>
          <a:p>
            <a:pPr lvl="0"/>
            <a:r>
              <a:rPr lang="ar-SA" b="1" dirty="0" smtClean="0"/>
              <a:t>- الحرب مع النمسا عام </a:t>
            </a:r>
            <a:r>
              <a:rPr lang="ar-SA" b="1" dirty="0" smtClean="0"/>
              <a:t>1609م </a:t>
            </a:r>
            <a:endParaRPr lang="ar-SA" b="1" dirty="0" smtClean="0"/>
          </a:p>
          <a:p>
            <a:pPr lvl="0"/>
            <a:r>
              <a:rPr lang="ar-SA" dirty="0" smtClean="0"/>
              <a:t>نجحت الجيوش العثمانية في تحقيق الانتصار على الجيوش النمساوية ونجم عن ذلك قبول النمسا بطلب الصلح ودفع جزية للدولة العثمانية </a:t>
            </a:r>
            <a:endParaRPr lang="en-US" dirty="0"/>
          </a:p>
        </p:txBody>
      </p:sp>
      <p:sp>
        <p:nvSpPr>
          <p:cNvPr id="4" name="عنصر نائب للمحتوى 3"/>
          <p:cNvSpPr>
            <a:spLocks noGrp="1"/>
          </p:cNvSpPr>
          <p:nvPr>
            <p:ph sz="half" idx="1"/>
          </p:nvPr>
        </p:nvSpPr>
        <p:spPr>
          <a:xfrm>
            <a:off x="0" y="1340768"/>
            <a:ext cx="5238752" cy="4625990"/>
          </a:xfrm>
        </p:spPr>
        <p:txBody>
          <a:bodyPr/>
          <a:lstStyle/>
          <a:p>
            <a:r>
              <a:rPr lang="ar-SA" dirty="0" smtClean="0"/>
              <a:t>وبقيت بلاد المجر تابعة للدولة العثمانية  </a:t>
            </a:r>
          </a:p>
          <a:p>
            <a:pPr>
              <a:buFontTx/>
              <a:buChar char="-"/>
            </a:pPr>
            <a:r>
              <a:rPr lang="ar-SA" dirty="0" smtClean="0"/>
              <a:t>جددت الدولة العثمانية </a:t>
            </a:r>
            <a:r>
              <a:rPr lang="ar-SA" dirty="0" smtClean="0"/>
              <a:t>امتيازات </a:t>
            </a:r>
            <a:r>
              <a:rPr lang="ar-SA" dirty="0" smtClean="0"/>
              <a:t>انجلترا وفرنسا </a:t>
            </a:r>
          </a:p>
          <a:p>
            <a:r>
              <a:rPr lang="ar-SA" b="1" dirty="0" smtClean="0"/>
              <a:t>السلطان عثمان الثاني :</a:t>
            </a:r>
          </a:p>
          <a:p>
            <a:pPr>
              <a:buFontTx/>
              <a:buChar char="-"/>
            </a:pPr>
            <a:r>
              <a:rPr lang="ar-SA" dirty="0" smtClean="0"/>
              <a:t>أعلن الحرب على بولونيا لتدخلها في شئون إمارة </a:t>
            </a:r>
            <a:r>
              <a:rPr lang="ar-SA" dirty="0" err="1" smtClean="0"/>
              <a:t>البغدان</a:t>
            </a:r>
            <a:r>
              <a:rPr lang="ar-SA" dirty="0" smtClean="0"/>
              <a:t> وتم الصلح بين الطرفين عام 1620م بناء على طلب بولونيا </a:t>
            </a:r>
          </a:p>
          <a:p>
            <a:r>
              <a:rPr lang="ar-SA" b="1" dirty="0" smtClean="0"/>
              <a:t>السلطان مراد الرابع </a:t>
            </a:r>
            <a:r>
              <a:rPr lang="ar-SA" b="1" dirty="0" smtClean="0"/>
              <a:t>: أهم أعماله الداخلية</a:t>
            </a:r>
            <a:endParaRPr lang="ar-SA" b="1" dirty="0" smtClean="0"/>
          </a:p>
          <a:p>
            <a:r>
              <a:rPr lang="ar-SA" b="1" dirty="0" smtClean="0"/>
              <a:t>- </a:t>
            </a:r>
            <a:r>
              <a:rPr lang="ar-SA" dirty="0" smtClean="0"/>
              <a:t>تفرغ لإصلاح أحوال البلاد الداخلية حتى يتفرغ للخارج</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 calcmode="lin" valueType="num">
                                      <p:cBhvr additive="base">
                                        <p:cTn id="6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 end="1"/>
                                            </p:txEl>
                                          </p:spTgt>
                                        </p:tgtEl>
                                        <p:attrNameLst>
                                          <p:attrName>style.visibility</p:attrName>
                                        </p:attrNameLst>
                                      </p:cBhvr>
                                      <p:to>
                                        <p:strVal val="visible"/>
                                      </p:to>
                                    </p:set>
                                    <p:anim calcmode="lin" valueType="num">
                                      <p:cBhvr additive="base">
                                        <p:cTn id="7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2" end="2"/>
                                            </p:txEl>
                                          </p:spTgt>
                                        </p:tgtEl>
                                        <p:attrNameLst>
                                          <p:attrName>style.visibility</p:attrName>
                                        </p:attrNameLst>
                                      </p:cBhvr>
                                      <p:to>
                                        <p:strVal val="visible"/>
                                      </p:to>
                                    </p:set>
                                    <p:anim calcmode="lin" valueType="num">
                                      <p:cBhvr additive="base">
                                        <p:cTn id="7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3" end="3"/>
                                            </p:txEl>
                                          </p:spTgt>
                                        </p:tgtEl>
                                        <p:attrNameLst>
                                          <p:attrName>style.visibility</p:attrName>
                                        </p:attrNameLst>
                                      </p:cBhvr>
                                      <p:to>
                                        <p:strVal val="visible"/>
                                      </p:to>
                                    </p:set>
                                    <p:anim calcmode="lin" valueType="num">
                                      <p:cBhvr additive="base">
                                        <p:cTn id="8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4" end="4"/>
                                            </p:txEl>
                                          </p:spTgt>
                                        </p:tgtEl>
                                        <p:attrNameLst>
                                          <p:attrName>style.visibility</p:attrName>
                                        </p:attrNameLst>
                                      </p:cBhvr>
                                      <p:to>
                                        <p:strVal val="visible"/>
                                      </p:to>
                                    </p:set>
                                    <p:anim calcmode="lin" valueType="num">
                                      <p:cBhvr additive="base">
                                        <p:cTn id="9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 calcmode="lin" valueType="num">
                                      <p:cBhvr additive="base">
                                        <p:cTn id="9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buFontTx/>
              <a:buChar char="-"/>
            </a:pPr>
            <a:r>
              <a:rPr lang="ar-SA" dirty="0" smtClean="0"/>
              <a:t>بدأ باستئصال الطغاة من العسكر الذين قتلوا أخاه السلطان عثمان </a:t>
            </a:r>
          </a:p>
          <a:p>
            <a:pPr lvl="0">
              <a:buFontTx/>
              <a:buChar char="-"/>
            </a:pPr>
            <a:r>
              <a:rPr lang="ar-SA" dirty="0" smtClean="0"/>
              <a:t> تتبع الانكشارية حتى تخلص من زعمائهم كما انقص عددهم واتخذ لنفسه جيشا يستطيع الاعتماد عليه </a:t>
            </a:r>
          </a:p>
          <a:p>
            <a:pPr lvl="0"/>
            <a:r>
              <a:rPr lang="ar-SA" b="1" dirty="0" smtClean="0"/>
              <a:t> أهم أعماله الخارجية : </a:t>
            </a:r>
          </a:p>
          <a:p>
            <a:pPr lvl="0"/>
            <a:r>
              <a:rPr lang="ar-SA" dirty="0" smtClean="0"/>
              <a:t>- استطاعت الدولة العثمانية أن تقضى على حركة </a:t>
            </a:r>
            <a:r>
              <a:rPr lang="ar-SA" dirty="0" smtClean="0"/>
              <a:t>فخر </a:t>
            </a:r>
            <a:r>
              <a:rPr lang="ar-SA" dirty="0" smtClean="0"/>
              <a:t>الدين المعنى بجبل لبنان وابنه والتي حاولوا من خلالها الاستيلاء على بلاد الشام وفلسطين</a:t>
            </a:r>
          </a:p>
        </p:txBody>
      </p:sp>
      <p:sp>
        <p:nvSpPr>
          <p:cNvPr id="4" name="عنصر نائب للمحتوى 3"/>
          <p:cNvSpPr>
            <a:spLocks noGrp="1"/>
          </p:cNvSpPr>
          <p:nvPr>
            <p:ph sz="half" idx="1"/>
          </p:nvPr>
        </p:nvSpPr>
        <p:spPr>
          <a:xfrm>
            <a:off x="238092" y="1340768"/>
            <a:ext cx="5143536" cy="4625990"/>
          </a:xfrm>
        </p:spPr>
        <p:txBody>
          <a:bodyPr/>
          <a:lstStyle/>
          <a:p>
            <a:pPr>
              <a:buFontTx/>
              <a:buChar char="-"/>
            </a:pPr>
            <a:r>
              <a:rPr lang="ar-SA" dirty="0" smtClean="0"/>
              <a:t>انتصر السلطان مراد على الدولة الفارسية في العراق وأعاد سيطرة الدولة العثمانية على العراق </a:t>
            </a:r>
          </a:p>
          <a:p>
            <a:r>
              <a:rPr lang="ar-SA" b="1" dirty="0" smtClean="0"/>
              <a:t>السلطان إبراهيم بن أحمد :  </a:t>
            </a:r>
          </a:p>
          <a:p>
            <a:r>
              <a:rPr lang="ar-SA" b="1" dirty="0" smtClean="0"/>
              <a:t>أهم أعماله الداخلية والخارجية  </a:t>
            </a:r>
          </a:p>
          <a:p>
            <a:pPr>
              <a:buFontTx/>
              <a:buChar char="-"/>
            </a:pPr>
            <a:r>
              <a:rPr lang="ar-SA" dirty="0" smtClean="0"/>
              <a:t>اتجه نحو تجديد الجيش</a:t>
            </a:r>
          </a:p>
          <a:p>
            <a:pPr>
              <a:buFontTx/>
              <a:buChar char="-"/>
            </a:pPr>
            <a:r>
              <a:rPr lang="ar-SA" dirty="0" smtClean="0"/>
              <a:t>إصلاح النقد </a:t>
            </a:r>
          </a:p>
          <a:p>
            <a:pPr>
              <a:buFontTx/>
              <a:buChar char="-"/>
            </a:pPr>
            <a:r>
              <a:rPr lang="ar-SA" dirty="0" smtClean="0"/>
              <a:t>إقامة النظام الضرائبي على أسس جديدة </a:t>
            </a:r>
          </a:p>
          <a:p>
            <a:pPr>
              <a:buFontTx/>
              <a:buChar char="-"/>
            </a:pPr>
            <a:r>
              <a:rPr lang="ar-SA" dirty="0" smtClean="0"/>
              <a:t>فشل في السيطرة على جزيرة كريت بعد أن دخل في حرب مع البنادقة</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3" end="3"/>
                                            </p:txEl>
                                          </p:spTgt>
                                        </p:tgtEl>
                                        <p:attrNameLst>
                                          <p:attrName>style.visibility</p:attrName>
                                        </p:attrNameLst>
                                      </p:cBhvr>
                                      <p:to>
                                        <p:strVal val="visible"/>
                                      </p:to>
                                    </p:set>
                                    <p:anim calcmode="lin" valueType="num">
                                      <p:cBhvr additive="base">
                                        <p:cTn id="7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 calcmode="lin" valueType="num">
                                      <p:cBhvr additive="base">
                                        <p:cTn id="7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5" end="5"/>
                                            </p:txEl>
                                          </p:spTgt>
                                        </p:tgtEl>
                                        <p:attrNameLst>
                                          <p:attrName>style.visibility</p:attrName>
                                        </p:attrNameLst>
                                      </p:cBhvr>
                                      <p:to>
                                        <p:strVal val="visible"/>
                                      </p:to>
                                    </p:set>
                                    <p:anim calcmode="lin" valueType="num">
                                      <p:cBhvr additive="base">
                                        <p:cTn id="8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6" end="6"/>
                                            </p:txEl>
                                          </p:spTgt>
                                        </p:tgtEl>
                                        <p:attrNameLst>
                                          <p:attrName>style.visibility</p:attrName>
                                        </p:attrNameLst>
                                      </p:cBhvr>
                                      <p:to>
                                        <p:strVal val="visible"/>
                                      </p:to>
                                    </p:set>
                                    <p:anim calcmode="lin" valueType="num">
                                      <p:cBhvr additive="base">
                                        <p:cTn id="9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810124" cy="4697428"/>
          </a:xfrm>
        </p:spPr>
        <p:txBody>
          <a:bodyPr/>
          <a:lstStyle/>
          <a:p>
            <a:pPr lvl="0"/>
            <a:r>
              <a:rPr lang="ar-SA" b="1" dirty="0" smtClean="0"/>
              <a:t>السلطان محمد الرابع : </a:t>
            </a:r>
          </a:p>
          <a:p>
            <a:pPr lvl="0">
              <a:buFontTx/>
              <a:buChar char="-"/>
            </a:pPr>
            <a:r>
              <a:rPr lang="ar-SA" dirty="0" smtClean="0"/>
              <a:t>نجح ألبنادقه في عهده  بإنزال الهزيمة بالعثمانيين في مياه </a:t>
            </a:r>
            <a:r>
              <a:rPr lang="ar-SA" dirty="0" err="1" smtClean="0"/>
              <a:t>باروس</a:t>
            </a:r>
            <a:r>
              <a:rPr lang="ar-SA" dirty="0" smtClean="0"/>
              <a:t> عام 1651م ثم احلوا جزيرتا </a:t>
            </a:r>
            <a:r>
              <a:rPr lang="ar-SA" dirty="0" err="1" smtClean="0"/>
              <a:t>تنيدوس</a:t>
            </a:r>
            <a:r>
              <a:rPr lang="ar-SA" dirty="0" smtClean="0"/>
              <a:t> ولمنوس وبذلك </a:t>
            </a:r>
            <a:r>
              <a:rPr lang="ar-SA" dirty="0" smtClean="0"/>
              <a:t>تحكمت </a:t>
            </a:r>
            <a:r>
              <a:rPr lang="ar-SA" dirty="0" smtClean="0"/>
              <a:t>البندقية </a:t>
            </a:r>
            <a:r>
              <a:rPr lang="ar-SA" dirty="0" err="1" smtClean="0"/>
              <a:t>فى</a:t>
            </a:r>
            <a:r>
              <a:rPr lang="ar-SA" dirty="0" smtClean="0"/>
              <a:t> هذا المضيق وحالت دون وصول المواد الغذائية إلى استانبول فارتفعت الأسعار </a:t>
            </a:r>
          </a:p>
          <a:p>
            <a:pPr lvl="0">
              <a:buFontTx/>
              <a:buChar char="-"/>
            </a:pPr>
            <a:r>
              <a:rPr lang="ar-SA" dirty="0" smtClean="0"/>
              <a:t> نجح في القضاء على ثورة قامت في الأناضول بزعامة رجل اسمه </a:t>
            </a:r>
            <a:r>
              <a:rPr lang="ar-SA" dirty="0" err="1" smtClean="0"/>
              <a:t>قاطرجى</a:t>
            </a:r>
            <a:r>
              <a:rPr lang="ar-SA" dirty="0" smtClean="0"/>
              <a:t> </a:t>
            </a:r>
            <a:r>
              <a:rPr lang="ar-SA" dirty="0" err="1" smtClean="0"/>
              <a:t>اوغلى</a:t>
            </a:r>
            <a:r>
              <a:rPr lang="ar-SA" dirty="0" smtClean="0"/>
              <a:t> </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pPr>
              <a:buFontTx/>
              <a:buChar char="-"/>
            </a:pPr>
            <a:r>
              <a:rPr lang="ar-SA" dirty="0" smtClean="0"/>
              <a:t>قام بمواجهة حروب صليبية جديدة ضد الدولة العثمانية وقد استطاعت الجيوش العثمانية أن تحقق العديد من الانتصارات على الأوروبيين ووصلوا إلى فيينا عاصمة النمسا وبرغم ذلك عقد السلطان عدة </a:t>
            </a:r>
            <a:r>
              <a:rPr lang="ar-SA" dirty="0" smtClean="0"/>
              <a:t>اتفاقيات صلح مع </a:t>
            </a:r>
            <a:r>
              <a:rPr lang="ar-SA" dirty="0" smtClean="0"/>
              <a:t>الأوروبيين حتى يتفرغ لمناوأة السياسة الفرنسية التي بدأت في معاداته تحت ضغط البابوية والكنيسة </a:t>
            </a:r>
          </a:p>
          <a:p>
            <a:pPr>
              <a:buFontTx/>
              <a:buChar char="-"/>
            </a:pPr>
            <a:r>
              <a:rPr lang="ar-SA" dirty="0" smtClean="0"/>
              <a:t> لقيت الدولة العثمانية العديد من الهزائم عل يد العديد من الدول</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 calcmode="lin" valueType="num">
                                      <p:cBhvr additive="base">
                                        <p:cTn id="4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r>
              <a:rPr lang="ar-SA" dirty="0" smtClean="0"/>
              <a:t>الأوروبية التي تحالفت  على تفتيت جهود الدولة العثمانية وعدم تجمعها على ارض واحدة  وهكذا بدأت الدولة العثمانية تضعف شيئا فشيئا أمام القوى الأوروبية وبدأت تأخذ موقف الدفاع </a:t>
            </a:r>
            <a:r>
              <a:rPr lang="ar-SA" dirty="0" smtClean="0"/>
              <a:t>عن </a:t>
            </a:r>
            <a:r>
              <a:rPr lang="ar-SA" dirty="0" smtClean="0"/>
              <a:t>نفسها وإسلامها </a:t>
            </a:r>
          </a:p>
          <a:p>
            <a:pPr lvl="0"/>
            <a:r>
              <a:rPr lang="ar-SA" b="1" dirty="0" smtClean="0"/>
              <a:t>السلطان سليمان الثاني :  </a:t>
            </a:r>
          </a:p>
          <a:p>
            <a:pPr lvl="0">
              <a:buFontTx/>
              <a:buChar char="-"/>
            </a:pPr>
            <a:r>
              <a:rPr lang="ar-SA" dirty="0" smtClean="0"/>
              <a:t>عاشت الدولة العثمانية حالة من الفوضى الداخلية في عهده</a:t>
            </a:r>
          </a:p>
          <a:p>
            <a:pPr lvl="0">
              <a:buFontTx/>
              <a:buChar char="-"/>
            </a:pPr>
            <a:r>
              <a:rPr lang="ar-SA" dirty="0" smtClean="0"/>
              <a:t> استغلت الدول الأوروبية هذه الحالة </a:t>
            </a:r>
            <a:endParaRPr lang="en-US"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وقاموا بالاستيلاء على الكثير من ممتلكات الدولة العثمانية </a:t>
            </a:r>
          </a:p>
          <a:p>
            <a:r>
              <a:rPr lang="ar-SA" b="1" dirty="0" smtClean="0"/>
              <a:t>السلطان عبد الحميد الأول :  </a:t>
            </a:r>
            <a:endParaRPr lang="ar-SA" dirty="0" smtClean="0"/>
          </a:p>
          <a:p>
            <a:r>
              <a:rPr lang="ar-SA" dirty="0" smtClean="0"/>
              <a:t>- عقد صلحا مع روسيا هو صلح </a:t>
            </a:r>
            <a:r>
              <a:rPr lang="ar-SA" b="1" dirty="0" err="1" smtClean="0"/>
              <a:t>كوجاك</a:t>
            </a:r>
            <a:r>
              <a:rPr lang="ar-SA" b="1" dirty="0" smtClean="0"/>
              <a:t> </a:t>
            </a:r>
            <a:r>
              <a:rPr lang="ar-SA" b="1" dirty="0" err="1" smtClean="0"/>
              <a:t>قينارجه</a:t>
            </a:r>
            <a:r>
              <a:rPr lang="ar-SA" b="1" dirty="0" smtClean="0"/>
              <a:t> </a:t>
            </a:r>
            <a:r>
              <a:rPr lang="ar-SA" dirty="0" smtClean="0"/>
              <a:t>عام 1774م بعد أن لقي الهزيمة من الروس</a:t>
            </a:r>
          </a:p>
          <a:p>
            <a:r>
              <a:rPr lang="ar-SA" b="1" dirty="0" smtClean="0"/>
              <a:t>نتائج معاهدة </a:t>
            </a:r>
            <a:r>
              <a:rPr lang="ar-SA" b="1" dirty="0" err="1" smtClean="0"/>
              <a:t>كوجاك</a:t>
            </a:r>
            <a:r>
              <a:rPr lang="ar-SA" b="1" dirty="0" smtClean="0"/>
              <a:t> </a:t>
            </a:r>
            <a:r>
              <a:rPr lang="ar-SA" b="1" dirty="0" err="1" smtClean="0"/>
              <a:t>قينارجه</a:t>
            </a:r>
            <a:r>
              <a:rPr lang="ar-SA" b="1" dirty="0" smtClean="0"/>
              <a:t> </a:t>
            </a:r>
          </a:p>
          <a:p>
            <a:pPr lvl="0"/>
            <a:r>
              <a:rPr lang="ar-SA" dirty="0" smtClean="0"/>
              <a:t> - خسرت الدولة العثمانية الكثير من الأراضي التي كانت تسيطر </a:t>
            </a:r>
            <a:r>
              <a:rPr lang="ar-SA" dirty="0" smtClean="0"/>
              <a:t>عليها لصالح </a:t>
            </a:r>
            <a:r>
              <a:rPr lang="ar-SA" dirty="0"/>
              <a:t>روسيا </a:t>
            </a:r>
          </a:p>
          <a:p>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3" end="3"/>
                                            </p:txEl>
                                          </p:spTgt>
                                        </p:tgtEl>
                                        <p:attrNameLst>
                                          <p:attrName>style.visibility</p:attrName>
                                        </p:attrNameLst>
                                      </p:cBhvr>
                                      <p:to>
                                        <p:strVal val="visible"/>
                                      </p:to>
                                    </p:set>
                                    <p:anim calcmode="lin" valueType="num">
                                      <p:cBhvr additive="base">
                                        <p:cTn id="7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 calcmode="lin" valueType="num">
                                      <p:cBhvr additive="base">
                                        <p:cTn id="7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5095876" y="1340768"/>
            <a:ext cx="4572032" cy="4697428"/>
          </a:xfrm>
        </p:spPr>
        <p:txBody>
          <a:bodyPr/>
          <a:lstStyle/>
          <a:p>
            <a:pPr lvl="0">
              <a:buFontTx/>
              <a:buChar char="-"/>
            </a:pPr>
            <a:r>
              <a:rPr lang="ar-SA" dirty="0" smtClean="0"/>
              <a:t>سمح </a:t>
            </a:r>
            <a:r>
              <a:rPr lang="ar-SA" dirty="0" smtClean="0"/>
              <a:t>للسفن الروسية حرية الملاحة في البحر الأسود والبحر المتوسط </a:t>
            </a:r>
          </a:p>
          <a:p>
            <a:pPr lvl="0">
              <a:buFontTx/>
              <a:buChar char="-"/>
            </a:pPr>
            <a:r>
              <a:rPr lang="ar-SA" dirty="0" smtClean="0"/>
              <a:t>تدفع الدولة العثمانية غرامة حربية لروسيا</a:t>
            </a:r>
            <a:r>
              <a:rPr lang="ar-SA" dirty="0"/>
              <a:t> </a:t>
            </a:r>
            <a:endParaRPr lang="ar-SA" dirty="0" smtClean="0"/>
          </a:p>
          <a:p>
            <a:pPr lvl="0">
              <a:buFontTx/>
              <a:buChar char="-"/>
            </a:pPr>
            <a:r>
              <a:rPr lang="ar-SA" dirty="0" smtClean="0"/>
              <a:t>يحق لروسيا حماية النصارى الأرثوذكس </a:t>
            </a:r>
          </a:p>
          <a:p>
            <a:pPr lvl="0">
              <a:buFontTx/>
              <a:buChar char="-"/>
            </a:pPr>
            <a:r>
              <a:rPr lang="ar-SA" dirty="0" smtClean="0"/>
              <a:t> كانت هذه المعاهدة من اقسي المعاهدات التي وقعتها الدولة العثمانية وهى في الوقع الأساس الذي بنيت </a:t>
            </a:r>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عليه المعاهدات التي عقدتها الدولة العثمانية مع روسيا </a:t>
            </a:r>
          </a:p>
          <a:p>
            <a:pPr>
              <a:buFontTx/>
              <a:buChar char="-"/>
            </a:pPr>
            <a:r>
              <a:rPr lang="ar-SA" dirty="0" smtClean="0"/>
              <a:t>على الرغم مما حققته هذه الاتفاقية من مكاسب لروسيا فإنها كانت تطمع في أكثر من ذلك فأثارت الفتن في منطقة البلقان ضد الدولة العثمانية التي أعلنت الحرب على روسيا عام 1785م</a:t>
            </a:r>
          </a:p>
          <a:p>
            <a:pPr>
              <a:buFontTx/>
              <a:buChar char="-"/>
            </a:pPr>
            <a:r>
              <a:rPr lang="ar-SA" dirty="0" smtClean="0"/>
              <a:t> أدى ضعف الدولة العثمانية إلى تشجيع نابليون بونابرت على غزو مصر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810124" y="1340768"/>
            <a:ext cx="5095876" cy="4697428"/>
          </a:xfrm>
        </p:spPr>
        <p:txBody>
          <a:bodyPr/>
          <a:lstStyle/>
          <a:p>
            <a:pPr lvl="0"/>
            <a:r>
              <a:rPr lang="ar-SA" b="1" dirty="0" smtClean="0"/>
              <a:t>ثالثا :الدول العثمانية والدولة السعودية الأولى </a:t>
            </a:r>
          </a:p>
          <a:p>
            <a:pPr lvl="0"/>
            <a:r>
              <a:rPr lang="ar-SA" b="1" dirty="0" smtClean="0"/>
              <a:t>سيطرة الدولة السعودية الأولى على الأماكن المقدسة بمكة والحجاز </a:t>
            </a:r>
          </a:p>
          <a:p>
            <a:pPr lvl="0"/>
            <a:r>
              <a:rPr lang="ar-SA" dirty="0" smtClean="0"/>
              <a:t>قامت الدولة السعودية </a:t>
            </a:r>
            <a:r>
              <a:rPr lang="ar-SA" dirty="0" smtClean="0"/>
              <a:t>الأولى </a:t>
            </a:r>
            <a:r>
              <a:rPr lang="ar-SA" dirty="0" err="1" smtClean="0"/>
              <a:t>بال</a:t>
            </a:r>
            <a:r>
              <a:rPr lang="ar-SA" dirty="0" err="1" smtClean="0"/>
              <a:t>سيطرةعلى</a:t>
            </a:r>
            <a:r>
              <a:rPr lang="ar-SA" dirty="0" smtClean="0"/>
              <a:t> </a:t>
            </a:r>
            <a:r>
              <a:rPr lang="ar-SA" dirty="0" smtClean="0"/>
              <a:t>الجزيرة العربية كلها بما فيها الحجاز وبذلك دخلت الأماكن الإسلامية المقدسة مكة والحجاز في حوزة آل سعود </a:t>
            </a:r>
          </a:p>
          <a:p>
            <a:pPr lvl="0"/>
            <a:r>
              <a:rPr lang="ar-SA" b="1" dirty="0" smtClean="0"/>
              <a:t>رد فعل الدول العثمانية  </a:t>
            </a:r>
            <a:r>
              <a:rPr lang="ar-SA" dirty="0" smtClean="0"/>
              <a:t> أثار هذا الأمر الدولة العثمانية فكلفت الدولة العثمانية</a:t>
            </a:r>
            <a:endParaRPr lang="en-US" b="1" dirty="0"/>
          </a:p>
        </p:txBody>
      </p:sp>
      <p:sp>
        <p:nvSpPr>
          <p:cNvPr id="4" name="عنصر نائب للمحتوى 3"/>
          <p:cNvSpPr>
            <a:spLocks noGrp="1"/>
          </p:cNvSpPr>
          <p:nvPr>
            <p:ph sz="half" idx="1"/>
          </p:nvPr>
        </p:nvSpPr>
        <p:spPr>
          <a:xfrm>
            <a:off x="0" y="1340768"/>
            <a:ext cx="4810124" cy="4625990"/>
          </a:xfrm>
        </p:spPr>
        <p:txBody>
          <a:bodyPr/>
          <a:lstStyle/>
          <a:p>
            <a:r>
              <a:rPr lang="ar-SA" dirty="0" smtClean="0"/>
              <a:t>واليها محمد على باشا بالقضاء على الدولة السعودية الأولى ونجح محمد على باشا في القضاء على هذه الدولة التي استمرت أربع وسبعين سنه 1744-1818م وبذلك تكون الدولة العثمانية قد أعادت الجزيرة العربية إلى حظيرة الدولة العثمانية</a:t>
            </a:r>
          </a:p>
          <a:p>
            <a:r>
              <a:rPr lang="ar-SA" b="1" dirty="0" smtClean="0"/>
              <a:t>رابعا : ثورة اليونان</a:t>
            </a:r>
          </a:p>
          <a:p>
            <a:r>
              <a:rPr lang="ar-SA" dirty="0" smtClean="0"/>
              <a:t>قام أهل اليونان من النصارى والأرثوذكس بثورة ضد الدولة العثمانية بتحريض من روسيا والنمسا</a:t>
            </a:r>
            <a:r>
              <a:rPr lang="ar-SA" b="1" dirty="0" smtClean="0"/>
              <a:t>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additive="base">
                                        <p:cTn id="5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additive="base">
                                        <p:cTn id="6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additive="base">
                                        <p:cTn id="6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738686" y="1340768"/>
            <a:ext cx="5167314" cy="4697428"/>
          </a:xfrm>
        </p:spPr>
        <p:txBody>
          <a:bodyPr/>
          <a:lstStyle/>
          <a:p>
            <a:pPr lvl="0"/>
            <a:r>
              <a:rPr lang="ar-SA" dirty="0" smtClean="0"/>
              <a:t>وبتشجيع من الجمعيات السرية فكلف السلطان محمود الثاني أمرا لمحمد على باشا والى مصر بإخضاع اليونان وقد اصد السلطان قرارا بتعيينه حاكما على شبه جزيرة الموره من بلاد اليونان وجزيرة كريت وهاتان المنطقتان مركز الثور اليونانية وقد نجح في القضاء على ثورة اليونان</a:t>
            </a:r>
          </a:p>
          <a:p>
            <a:pPr lvl="0"/>
            <a:r>
              <a:rPr lang="ar-SA" b="1" dirty="0" smtClean="0"/>
              <a:t>انقلاب محمد على باشا على الدولة العثمانية</a:t>
            </a:r>
          </a:p>
          <a:p>
            <a:pPr lvl="0"/>
            <a:r>
              <a:rPr lang="ar-SA" dirty="0" smtClean="0"/>
              <a:t>خلال حكم السلطان محمود الثاني قامت</a:t>
            </a:r>
            <a:r>
              <a:rPr lang="ar-SA" b="1" dirty="0" smtClean="0"/>
              <a:t> </a:t>
            </a:r>
            <a:endParaRPr lang="en-US" b="1" dirty="0"/>
          </a:p>
        </p:txBody>
      </p:sp>
      <p:sp>
        <p:nvSpPr>
          <p:cNvPr id="4" name="عنصر نائب للمحتوى 3"/>
          <p:cNvSpPr>
            <a:spLocks noGrp="1"/>
          </p:cNvSpPr>
          <p:nvPr>
            <p:ph sz="half" idx="1"/>
          </p:nvPr>
        </p:nvSpPr>
        <p:spPr>
          <a:xfrm>
            <a:off x="238092" y="1340768"/>
            <a:ext cx="4572032" cy="4625990"/>
          </a:xfrm>
        </p:spPr>
        <p:txBody>
          <a:bodyPr/>
          <a:lstStyle/>
          <a:p>
            <a:r>
              <a:rPr lang="ar-SA" dirty="0" smtClean="0"/>
              <a:t>محمد على باشا بتكليف ابنه </a:t>
            </a:r>
            <a:r>
              <a:rPr lang="ar-SA" dirty="0" err="1" smtClean="0"/>
              <a:t>ابراهيم</a:t>
            </a:r>
            <a:r>
              <a:rPr lang="ar-SA" dirty="0" smtClean="0"/>
              <a:t> باحتلال بلاد الشام ثم زحف نحو الأناضول فاحتلها أيضا فأصبحت أبواب استانبول مفتوحة أمامه فتدخلت الدول الأوروبية التي خشيت من سقوط استانبول </a:t>
            </a:r>
            <a:r>
              <a:rPr lang="ar-SA" dirty="0" err="1" smtClean="0"/>
              <a:t>فى</a:t>
            </a:r>
            <a:r>
              <a:rPr lang="ar-SA" dirty="0" smtClean="0"/>
              <a:t> يد محمد على فاتفقت الدولة العثمانية على الصلح بموجب معاهدة </a:t>
            </a:r>
            <a:r>
              <a:rPr lang="ar-SA" dirty="0" err="1" smtClean="0"/>
              <a:t>كوتاهية</a:t>
            </a:r>
            <a:r>
              <a:rPr lang="ar-SA" dirty="0" smtClean="0"/>
              <a:t> 1833م التي حصل بموجبها محمد على مكاسب كبيره  </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3"/>
          </p:nvPr>
        </p:nvSpPr>
        <p:spPr>
          <a:xfrm>
            <a:off x="452406" y="1340768"/>
            <a:ext cx="9215502" cy="4697428"/>
          </a:xfrm>
        </p:spPr>
        <p:txBody>
          <a:bodyPr/>
          <a:lstStyle/>
          <a:p>
            <a:pPr lvl="0"/>
            <a:r>
              <a:rPr lang="ar-SA" b="1" dirty="0" smtClean="0"/>
              <a:t>خامسا : المسألة الشرقية</a:t>
            </a:r>
          </a:p>
          <a:p>
            <a:pPr lvl="0"/>
            <a:r>
              <a:rPr lang="ar-SA" dirty="0" smtClean="0"/>
              <a:t>بعد أن وصلت الدولة العثمانية لحالة من الضعف الشديد منذ أواخر القرن الثامن عشر بدأ القادة الأوروبيون ينشغلون بمصير هذه الدولة وكيفية وراثة أملاكها وبدأوا يطلقون على الدولة العثمانية رجل أوروبا المريض وعلى المسألة العثمانية بالمسألة الشرقية </a:t>
            </a:r>
            <a:endParaRPr lang="en-US"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2242</TotalTime>
  <Words>1062</Words>
  <Application>Microsoft Office PowerPoint</Application>
  <PresentationFormat>A4 Paper (210x297 mm)</PresentationFormat>
  <Paragraphs>90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ae_AlMateen</vt:lpstr>
      <vt:lpstr>Arial</vt:lpstr>
      <vt:lpstr>Calibri</vt:lpstr>
      <vt:lpstr>Office Theme</vt:lpstr>
      <vt:lpstr>المحاضرة السابعة  العثمانيون في عصر  الضعف والانحطاط</vt:lpstr>
      <vt:lpstr>عناصر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Wael Mohamed Ali</cp:lastModifiedBy>
  <cp:revision>217</cp:revision>
  <dcterms:created xsi:type="dcterms:W3CDTF">2009-10-14T19:14:34Z</dcterms:created>
  <dcterms:modified xsi:type="dcterms:W3CDTF">2013-09-30T13:14:41Z</dcterms:modified>
</cp:coreProperties>
</file>