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57" r:id="rId3"/>
    <p:sldId id="314" r:id="rId4"/>
    <p:sldId id="312" r:id="rId5"/>
    <p:sldId id="313" r:id="rId6"/>
    <p:sldId id="315" r:id="rId7"/>
    <p:sldId id="316" r:id="rId8"/>
    <p:sldId id="317" r:id="rId9"/>
    <p:sldId id="318" r:id="rId10"/>
    <p:sldId id="319" r:id="rId11"/>
    <p:sldId id="320" r:id="rId12"/>
    <p:sldId id="321" r:id="rId13"/>
    <p:sldId id="266" r:id="rId1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4" autoAdjust="0"/>
  </p:normalViewPr>
  <p:slideViewPr>
    <p:cSldViewPr>
      <p:cViewPr varScale="1">
        <p:scale>
          <a:sx n="99" d="100"/>
          <a:sy n="99" d="100"/>
        </p:scale>
        <p:origin x="96" y="174"/>
      </p:cViewPr>
      <p:guideLst>
        <p:guide orient="horz" pos="2160"/>
        <p:guide pos="312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BD8A12E9-8E4B-4E5D-BF7F-6795CC673890}" type="datetimeFigureOut">
              <a:rPr lang="en-US"/>
              <a:pPr>
                <a:defRPr/>
              </a:pPr>
              <a:t>10/3/2013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162B8BAD-30A2-4184-9AA2-111A23B8E5B8}" type="slidenum">
              <a:rPr lang="ar-SA"/>
              <a:pPr>
                <a:defRPr/>
              </a:pPr>
              <a:t>‹#›</a:t>
            </a:fld>
            <a:endParaRPr lang="en-US"/>
          </a:p>
        </p:txBody>
      </p:sp>
    </p:spTree>
    <p:extLst>
      <p:ext uri="{BB962C8B-B14F-4D97-AF65-F5344CB8AC3E}">
        <p14:creationId xmlns:p14="http://schemas.microsoft.com/office/powerpoint/2010/main" val="31344211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pPr>
              <a:defRPr/>
            </a:pPr>
            <a:fld id="{162B8BAD-30A2-4184-9AA2-111A23B8E5B8}" type="slidenum">
              <a:rPr lang="ar-SA" smtClean="0"/>
              <a:pPr>
                <a:defRPr/>
              </a:pPr>
              <a:t>1</a:t>
            </a:fld>
            <a:endParaRPr lang="en-US"/>
          </a:p>
        </p:txBody>
      </p:sp>
    </p:spTree>
    <p:extLst>
      <p:ext uri="{BB962C8B-B14F-4D97-AF65-F5344CB8AC3E}">
        <p14:creationId xmlns:p14="http://schemas.microsoft.com/office/powerpoint/2010/main" val="24034984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6"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927600" y="6356350"/>
            <a:ext cx="482600" cy="365125"/>
          </a:xfrm>
        </p:spPr>
        <p:txBody>
          <a:bodyPr/>
          <a:lstStyle>
            <a:lvl1pPr>
              <a:defRPr/>
            </a:lvl1pPr>
          </a:lstStyle>
          <a:p>
            <a:pPr>
              <a:defRPr/>
            </a:pPr>
            <a:fld id="{DC51B308-A706-4882-85C8-4AC66D834DF5}"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7" name="Rectangle 6"/>
          <p:cNvSpPr/>
          <p:nvPr userDrawn="1"/>
        </p:nvSpPr>
        <p:spPr>
          <a:xfrm>
            <a:off x="4876800"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8" name="Rectangle 7"/>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AF52D8B5-1BC0-4E9B-8D4C-D26A182F31B4}"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1EE5AF3C-69A6-42BB-A57F-334D5D8057C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69C869B4-932D-4760-9194-E38E1A9ECB6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44AAB523-93E0-4FD6-8A5C-9B31125F85C0}"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9"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a:p>
        </p:txBody>
      </p:sp>
      <p:sp>
        <p:nvSpPr>
          <p:cNvPr id="16" name="Rectangle 15"/>
          <p:cNvSpPr/>
          <p:nvPr userDrawn="1"/>
        </p:nvSpPr>
        <p:spPr>
          <a:xfrm>
            <a:off x="6781800" y="6519863"/>
            <a:ext cx="1928813"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userDrawn="1"/>
        </p:nvSpPr>
        <p:spPr>
          <a:xfrm>
            <a:off x="7050088" y="6291263"/>
            <a:ext cx="1408112"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userDrawn="1"/>
        </p:nvPicPr>
        <p:blipFill>
          <a:blip r:embed="rId14" cstate="print"/>
          <a:srcRect/>
          <a:stretch>
            <a:fillRect/>
          </a:stretch>
        </p:blipFill>
        <p:spPr bwMode="auto">
          <a:xfrm>
            <a:off x="304800" y="5791200"/>
            <a:ext cx="838200" cy="938213"/>
          </a:xfrm>
          <a:prstGeom prst="rect">
            <a:avLst/>
          </a:prstGeom>
          <a:noFill/>
          <a:ln w="9525">
            <a:noFill/>
            <a:miter lim="800000"/>
            <a:headEnd/>
            <a:tailEnd/>
          </a:ln>
        </p:spPr>
      </p:pic>
      <p:sp>
        <p:nvSpPr>
          <p:cNvPr id="19" name="Rectangle 18"/>
          <p:cNvSpPr/>
          <p:nvPr userDrawn="1"/>
        </p:nvSpPr>
        <p:spPr>
          <a:xfrm>
            <a:off x="914400" y="6581775"/>
            <a:ext cx="3116263" cy="276225"/>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userDrawn="1"/>
        </p:nvSpPr>
        <p:spPr>
          <a:xfrm>
            <a:off x="1182688" y="6291263"/>
            <a:ext cx="2795587"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742950" y="2130425"/>
            <a:ext cx="8420100" cy="1470025"/>
          </a:xfrm>
        </p:spPr>
        <p:txBody>
          <a:bodyPr/>
          <a:lstStyle/>
          <a:p>
            <a:pPr eaLnBrk="1" hangingPunct="1"/>
            <a:r>
              <a:rPr lang="en-US" dirty="0" smtClean="0">
                <a:solidFill>
                  <a:srgbClr val="376092"/>
                </a:solidFill>
                <a:cs typeface="Arial" pitchFamily="34" charset="0"/>
              </a:rPr>
              <a:t>   </a:t>
            </a:r>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13320"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3325"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defRPr/>
            </a:pPr>
            <a:r>
              <a:rPr lang="ar-EG" sz="3700" b="1" dirty="0">
                <a:solidFill>
                  <a:schemeClr val="accent1">
                    <a:lumMod val="50000"/>
                  </a:schemeClr>
                </a:solidFill>
                <a:latin typeface="AYM Wadiy S_U normal."/>
                <a:cs typeface="Times New Roman" pitchFamily="18" charset="0"/>
              </a:rPr>
              <a:t>اسم المقرر</a:t>
            </a:r>
            <a:endParaRPr lang="ar-SA" sz="3700" b="1" dirty="0">
              <a:solidFill>
                <a:schemeClr val="accent1">
                  <a:lumMod val="50000"/>
                </a:schemeClr>
              </a:solidFill>
              <a:latin typeface="AYM Wadiy S_U normal."/>
              <a:cs typeface="Times New Roman" pitchFamily="18" charset="0"/>
            </a:endParaRPr>
          </a:p>
          <a:p>
            <a:pPr algn="ctr">
              <a:defRPr/>
            </a:pPr>
            <a:r>
              <a:rPr lang="ar-SA" sz="2800" b="1" dirty="0" smtClean="0">
                <a:solidFill>
                  <a:srgbClr val="7F7F7F"/>
                </a:solidFill>
                <a:latin typeface="Calibri" pitchFamily="34" charset="0"/>
                <a:cs typeface="Times New Roman" pitchFamily="18" charset="0"/>
              </a:rPr>
              <a:t>تاريخ الدولة العثمانية</a:t>
            </a:r>
            <a:endParaRPr lang="en-US" sz="2800" b="1" dirty="0">
              <a:solidFill>
                <a:srgbClr val="7F7F7F"/>
              </a:solidFill>
              <a:latin typeface="Calibri" pitchFamily="34" charset="0"/>
            </a:endParaRPr>
          </a:p>
          <a:p>
            <a:pPr algn="ctr">
              <a:defRPr/>
            </a:pPr>
            <a:r>
              <a:rPr lang="ar-SA" sz="2600" b="1" dirty="0" smtClean="0">
                <a:solidFill>
                  <a:srgbClr val="7F7F7F"/>
                </a:solidFill>
                <a:latin typeface="Calibri" pitchFamily="34" charset="0"/>
                <a:cs typeface="Times New Roman" pitchFamily="18" charset="0"/>
              </a:rPr>
              <a:t>د. وائل </a:t>
            </a:r>
            <a:r>
              <a:rPr lang="ar-SA" sz="2600" b="1" dirty="0" err="1" smtClean="0">
                <a:solidFill>
                  <a:srgbClr val="7F7F7F"/>
                </a:solidFill>
                <a:latin typeface="Calibri" pitchFamily="34" charset="0"/>
                <a:cs typeface="Times New Roman" pitchFamily="18" charset="0"/>
              </a:rPr>
              <a:t>الرفاعى</a:t>
            </a:r>
            <a:endParaRPr lang="en-US" sz="2600" b="1" dirty="0">
              <a:solidFill>
                <a:srgbClr val="7F7F7F"/>
              </a:solidFill>
              <a:latin typeface="Calibri" pitchFamily="34" charset="0"/>
            </a:endParaRPr>
          </a:p>
        </p:txBody>
      </p:sp>
      <p:sp>
        <p:nvSpPr>
          <p:cNvPr id="13323"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ransition>
    <p:wedg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9B498F4A-58E1-402E-9A26-F99314DCE6EC}" type="slidenum">
              <a:rPr lang="en-US"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defRPr/>
            </a:pPr>
            <a:r>
              <a:rPr lang="ar-SA" b="1" spc="-150" dirty="0" smtClean="0">
                <a:solidFill>
                  <a:srgbClr val="376092"/>
                </a:solidFill>
                <a:latin typeface="ae_AlMateen" pitchFamily="2" charset="-78"/>
                <a:cs typeface="ae_AlMateen" pitchFamily="2" charset="-78"/>
              </a:rPr>
              <a:t/>
            </a:r>
            <a:br>
              <a:rPr lang="ar-SA" b="1" spc="-150" dirty="0" smtClean="0">
                <a:solidFill>
                  <a:srgbClr val="376092"/>
                </a:solidFill>
                <a:latin typeface="ae_AlMateen" pitchFamily="2" charset="-78"/>
                <a:cs typeface="ae_AlMateen" pitchFamily="2" charset="-78"/>
              </a:rPr>
            </a:br>
            <a:r>
              <a:rPr lang="ar-SA" b="1" spc="-150" dirty="0" smtClean="0">
                <a:solidFill>
                  <a:srgbClr val="376092"/>
                </a:solidFill>
                <a:latin typeface="ae_AlMateen" pitchFamily="2" charset="-78"/>
                <a:cs typeface="ae_AlMateen" pitchFamily="2" charset="-78"/>
              </a:rPr>
              <a:t>المحاضرة </a:t>
            </a:r>
            <a:r>
              <a:rPr lang="ar-SA" b="1" spc="-150" dirty="0" smtClean="0">
                <a:solidFill>
                  <a:srgbClr val="376092"/>
                </a:solidFill>
                <a:latin typeface="ae_AlMateen" pitchFamily="2" charset="-78"/>
                <a:cs typeface="ae_AlMateen" pitchFamily="2" charset="-78"/>
              </a:rPr>
              <a:t>العاشرة</a:t>
            </a:r>
            <a:r>
              <a:rPr lang="en-US" b="1" spc="-150" dirty="0" smtClean="0">
                <a:solidFill>
                  <a:srgbClr val="376092"/>
                </a:solidFill>
                <a:latin typeface="ae_AlMateen" pitchFamily="2" charset="-78"/>
                <a:cs typeface="ae_AlMateen" pitchFamily="2" charset="-78"/>
              </a:rPr>
              <a:t/>
            </a:r>
            <a:br>
              <a:rPr lang="en-US" b="1" spc="-150" dirty="0" smtClean="0">
                <a:solidFill>
                  <a:srgbClr val="376092"/>
                </a:solidFill>
                <a:latin typeface="ae_AlMateen" pitchFamily="2" charset="-78"/>
                <a:cs typeface="ae_AlMateen" pitchFamily="2" charset="-78"/>
              </a:rPr>
            </a:br>
            <a:r>
              <a:rPr lang="ar-SA" b="1" spc="-150" dirty="0" smtClean="0">
                <a:solidFill>
                  <a:srgbClr val="376092"/>
                </a:solidFill>
                <a:latin typeface="ae_AlMateen" pitchFamily="2" charset="-78"/>
                <a:cs typeface="ae_AlMateen" pitchFamily="2" charset="-78"/>
              </a:rPr>
              <a:t>نمو الفكر القومي التركي</a:t>
            </a:r>
            <a:br>
              <a:rPr lang="ar-SA" b="1" spc="-150" dirty="0" smtClean="0">
                <a:solidFill>
                  <a:srgbClr val="376092"/>
                </a:solidFill>
                <a:latin typeface="ae_AlMateen" pitchFamily="2" charset="-78"/>
                <a:cs typeface="ae_AlMateen" pitchFamily="2" charset="-78"/>
              </a:rPr>
            </a:br>
            <a:endParaRPr lang="en-US" b="1" spc="-150" dirty="0" smtClean="0">
              <a:solidFill>
                <a:srgbClr val="376092"/>
              </a:solidFill>
              <a:latin typeface="ae_AlMateen" pitchFamily="2" charset="-78"/>
              <a:cs typeface="ae_AlMateen" pitchFamily="2" charset="-78"/>
            </a:endParaRP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6146"/>
                                        </p:tgtEl>
                                        <p:attrNameLst>
                                          <p:attrName>style.visibility</p:attrName>
                                        </p:attrNameLst>
                                      </p:cBhvr>
                                      <p:to>
                                        <p:strVal val="visible"/>
                                      </p:to>
                                    </p:set>
                                    <p:animEffect transition="in" filter="fade">
                                      <p:cBhvr>
                                        <p:cTn id="7" dur="2000"/>
                                        <p:tgtEl>
                                          <p:spTgt spid="6146"/>
                                        </p:tgtEl>
                                      </p:cBhvr>
                                    </p:animEffect>
                                    <p:anim calcmode="lin" valueType="num">
                                      <p:cBhvr>
                                        <p:cTn id="8" dur="2000" fill="hold"/>
                                        <p:tgtEl>
                                          <p:spTgt spid="6146"/>
                                        </p:tgtEl>
                                        <p:attrNameLst>
                                          <p:attrName>ppt_w</p:attrName>
                                        </p:attrNameLst>
                                      </p:cBhvr>
                                      <p:tavLst>
                                        <p:tav tm="0" fmla="#ppt_w*sin(2.5*pi*$)">
                                          <p:val>
                                            <p:fltVal val="0"/>
                                          </p:val>
                                        </p:tav>
                                        <p:tav tm="100000">
                                          <p:val>
                                            <p:fltVal val="1"/>
                                          </p:val>
                                        </p:tav>
                                      </p:tavLst>
                                    </p:anim>
                                    <p:anim calcmode="lin" valueType="num">
                                      <p:cBhvr>
                                        <p:cTn id="9" dur="2000" fill="hold"/>
                                        <p:tgtEl>
                                          <p:spTgt spid="614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عناصر المحاضرة</a:t>
            </a:r>
            <a:endParaRPr lang="en-US" dirty="0"/>
          </a:p>
        </p:txBody>
      </p:sp>
      <p:sp>
        <p:nvSpPr>
          <p:cNvPr id="3" name="عنصر نائب للمحتوى 2"/>
          <p:cNvSpPr>
            <a:spLocks noGrp="1"/>
          </p:cNvSpPr>
          <p:nvPr>
            <p:ph sz="half" idx="13"/>
          </p:nvPr>
        </p:nvSpPr>
        <p:spPr/>
        <p:txBody>
          <a:bodyPr/>
          <a:lstStyle/>
          <a:p>
            <a:pPr lvl="0"/>
            <a:endParaRPr lang="en-US" b="1" dirty="0" smtClean="0"/>
          </a:p>
          <a:p>
            <a:endParaRPr lang="en-US" b="1" dirty="0" smtClean="0"/>
          </a:p>
          <a:p>
            <a:endParaRPr lang="en-US" dirty="0"/>
          </a:p>
        </p:txBody>
      </p:sp>
      <p:sp>
        <p:nvSpPr>
          <p:cNvPr id="4" name="عنصر نائب للمحتوى 3"/>
          <p:cNvSpPr>
            <a:spLocks noGrp="1"/>
          </p:cNvSpPr>
          <p:nvPr>
            <p:ph sz="half" idx="1"/>
          </p:nvPr>
        </p:nvSpPr>
        <p:spPr>
          <a:xfrm>
            <a:off x="166654" y="1600201"/>
            <a:ext cx="5072098" cy="4525963"/>
          </a:xfrm>
        </p:spPr>
        <p:txBody>
          <a:bodyPr/>
          <a:lstStyle/>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10" dur="1000" fill="hold"/>
                                        <p:tgtEl>
                                          <p:spTgt spid="2"/>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21" presetClass="entr" presetSubtype="4" fill="hold" nodeType="clickEffect" nodePh="1">
                                  <p:stCondLst>
                                    <p:cond delay="0"/>
                                  </p:stCondLst>
                                  <p:endCondLst>
                                    <p:cond evt="begin" delay="0">
                                      <p:tn val="17"/>
                                    </p:cond>
                                  </p:endCondLst>
                                  <p:childTnLst>
                                    <p:set>
                                      <p:cBhvr>
                                        <p:cTn id="18" dur="1" fill="hold">
                                          <p:stCondLst>
                                            <p:cond delay="0"/>
                                          </p:stCondLst>
                                        </p:cTn>
                                        <p:tgtEl>
                                          <p:spTgt spid="4">
                                            <p:txEl>
                                              <p:pRg st="0" end="0"/>
                                            </p:txEl>
                                          </p:spTgt>
                                        </p:tgtEl>
                                        <p:attrNameLst>
                                          <p:attrName>style.visibility</p:attrName>
                                        </p:attrNameLst>
                                      </p:cBhvr>
                                      <p:to>
                                        <p:strVal val="visible"/>
                                      </p:to>
                                    </p:set>
                                    <p:animEffect transition="in" filter="wheel(4)">
                                      <p:cBhvr>
                                        <p:cTn id="19" dur="20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half" idx="13"/>
          </p:nvPr>
        </p:nvSpPr>
        <p:spPr>
          <a:xfrm>
            <a:off x="4667248" y="1357298"/>
            <a:ext cx="5166510" cy="4525963"/>
          </a:xfrm>
        </p:spPr>
        <p:txBody>
          <a:bodyPr/>
          <a:lstStyle/>
          <a:p>
            <a:r>
              <a:rPr lang="ar-SA" b="1" dirty="0" smtClean="0"/>
              <a:t>أولا : مراحل نو الفكر القومي التركي :</a:t>
            </a:r>
          </a:p>
          <a:p>
            <a:r>
              <a:rPr lang="ar-SA" b="1" dirty="0" smtClean="0"/>
              <a:t>المرحلة الأولى : مساهمة المثقفون الأتراك في نشر الفكر القومي الترك </a:t>
            </a:r>
          </a:p>
          <a:p>
            <a:r>
              <a:rPr lang="ar-SA" dirty="0" err="1" smtClean="0"/>
              <a:t>فى</a:t>
            </a:r>
            <a:r>
              <a:rPr lang="ar-SA" dirty="0" smtClean="0"/>
              <a:t> </a:t>
            </a:r>
            <a:r>
              <a:rPr lang="ar-SA" dirty="0" err="1" smtClean="0"/>
              <a:t>اوسط</a:t>
            </a:r>
            <a:r>
              <a:rPr lang="ar-SA" dirty="0" smtClean="0"/>
              <a:t> القرن التاسع عشر </a:t>
            </a:r>
            <a:r>
              <a:rPr lang="ar-SA" dirty="0" err="1" smtClean="0"/>
              <a:t>اهم</a:t>
            </a:r>
            <a:r>
              <a:rPr lang="ar-SA" dirty="0" smtClean="0"/>
              <a:t> المثقفون </a:t>
            </a:r>
            <a:r>
              <a:rPr lang="ar-SA" dirty="0" err="1" smtClean="0"/>
              <a:t>الاتراك</a:t>
            </a:r>
            <a:r>
              <a:rPr lang="ar-SA" dirty="0" smtClean="0"/>
              <a:t> </a:t>
            </a:r>
            <a:r>
              <a:rPr lang="ar-SA" dirty="0" err="1" smtClean="0"/>
              <a:t>فى</a:t>
            </a:r>
            <a:r>
              <a:rPr lang="ar-SA" dirty="0" smtClean="0"/>
              <a:t> نش </a:t>
            </a:r>
            <a:r>
              <a:rPr lang="ar-SA" dirty="0" err="1" smtClean="0"/>
              <a:t>الافكار</a:t>
            </a:r>
            <a:r>
              <a:rPr lang="ar-SA" dirty="0" smtClean="0"/>
              <a:t> </a:t>
            </a:r>
            <a:r>
              <a:rPr lang="ar-SA" dirty="0" err="1" smtClean="0"/>
              <a:t>الومية</a:t>
            </a:r>
            <a:r>
              <a:rPr lang="ar-SA" dirty="0" smtClean="0"/>
              <a:t> التركية </a:t>
            </a:r>
            <a:r>
              <a:rPr lang="ar-SA" dirty="0" err="1" smtClean="0"/>
              <a:t>فى</a:t>
            </a:r>
            <a:r>
              <a:rPr lang="ar-SA" dirty="0" smtClean="0"/>
              <a:t> </a:t>
            </a:r>
            <a:r>
              <a:rPr lang="ar-SA" dirty="0" err="1" smtClean="0"/>
              <a:t>اوساط</a:t>
            </a:r>
            <a:r>
              <a:rPr lang="ar-SA" dirty="0" smtClean="0"/>
              <a:t> الطلبة </a:t>
            </a:r>
            <a:r>
              <a:rPr lang="ar-SA" dirty="0" err="1" smtClean="0"/>
              <a:t>واسهمو</a:t>
            </a:r>
            <a:r>
              <a:rPr lang="ar-SA" dirty="0" smtClean="0"/>
              <a:t> </a:t>
            </a:r>
            <a:r>
              <a:rPr lang="ar-SA" dirty="0" err="1" smtClean="0"/>
              <a:t>فى</a:t>
            </a:r>
            <a:r>
              <a:rPr lang="ar-SA" dirty="0" smtClean="0"/>
              <a:t> ظهور جمعية الاتحاد </a:t>
            </a:r>
            <a:r>
              <a:rPr lang="ar-SA" dirty="0" err="1" smtClean="0"/>
              <a:t>والترقى</a:t>
            </a:r>
            <a:r>
              <a:rPr lang="ar-SA" dirty="0" smtClean="0"/>
              <a:t> وكانت هذه النزعة تتعارض مع </a:t>
            </a:r>
            <a:r>
              <a:rPr lang="ar-SA" dirty="0" err="1" smtClean="0"/>
              <a:t>العثمنه</a:t>
            </a:r>
            <a:r>
              <a:rPr lang="ar-SA" dirty="0" smtClean="0"/>
              <a:t> وحركة الجامعة </a:t>
            </a:r>
            <a:r>
              <a:rPr lang="ar-SA" dirty="0" err="1" smtClean="0"/>
              <a:t>الاسلامية</a:t>
            </a:r>
            <a:r>
              <a:rPr lang="ar-SA" dirty="0" smtClean="0"/>
              <a:t> </a:t>
            </a:r>
          </a:p>
          <a:p>
            <a:r>
              <a:rPr lang="ar-SA" dirty="0" smtClean="0"/>
              <a:t>على </a:t>
            </a:r>
            <a:r>
              <a:rPr lang="ar-SA" dirty="0" err="1" smtClean="0"/>
              <a:t>اى</a:t>
            </a:r>
            <a:r>
              <a:rPr lang="ar-SA" dirty="0" smtClean="0"/>
              <a:t> حال فان نمو الروح </a:t>
            </a:r>
            <a:r>
              <a:rPr lang="ar-SA" dirty="0" err="1" smtClean="0"/>
              <a:t>القوميةالتركية</a:t>
            </a:r>
            <a:r>
              <a:rPr lang="ar-SA" dirty="0" smtClean="0"/>
              <a:t> </a:t>
            </a:r>
          </a:p>
        </p:txBody>
      </p:sp>
      <p:sp>
        <p:nvSpPr>
          <p:cNvPr id="4" name="عنصر نائب للمحتوى 3"/>
          <p:cNvSpPr>
            <a:spLocks noGrp="1"/>
          </p:cNvSpPr>
          <p:nvPr>
            <p:ph sz="half" idx="1"/>
          </p:nvPr>
        </p:nvSpPr>
        <p:spPr>
          <a:xfrm>
            <a:off x="238092" y="1357298"/>
            <a:ext cx="4608228" cy="4525963"/>
          </a:xfrm>
        </p:spPr>
        <p:txBody>
          <a:bodyPr/>
          <a:lstStyle/>
          <a:p>
            <a:r>
              <a:rPr lang="ar-SA" dirty="0" smtClean="0"/>
              <a:t>جعلت كلمة </a:t>
            </a:r>
            <a:r>
              <a:rPr lang="ar-SA" dirty="0" err="1" smtClean="0"/>
              <a:t>تركى</a:t>
            </a:r>
            <a:r>
              <a:rPr lang="ar-SA" dirty="0" smtClean="0"/>
              <a:t> تستعمل للمرة الأولى </a:t>
            </a:r>
            <a:r>
              <a:rPr lang="ar-SA" dirty="0" err="1" smtClean="0"/>
              <a:t>بوع</a:t>
            </a:r>
            <a:r>
              <a:rPr lang="ar-SA" dirty="0" smtClean="0"/>
              <a:t> من الاعتزاز كما بدأت صفة </a:t>
            </a:r>
            <a:r>
              <a:rPr lang="ar-SA" dirty="0" err="1" smtClean="0"/>
              <a:t>تركى</a:t>
            </a:r>
            <a:r>
              <a:rPr lang="ar-SA" dirty="0" smtClean="0"/>
              <a:t> تحل محل صفة </a:t>
            </a:r>
            <a:r>
              <a:rPr lang="ar-SA" dirty="0" err="1" smtClean="0"/>
              <a:t>عثمانى</a:t>
            </a:r>
            <a:r>
              <a:rPr lang="ar-SA" dirty="0" smtClean="0"/>
              <a:t> ما شاع استعمال كلمة تركستان وانكمش مدلول مصطلح </a:t>
            </a:r>
            <a:r>
              <a:rPr lang="ar-SA" dirty="0" err="1" smtClean="0"/>
              <a:t>عثمانى</a:t>
            </a:r>
            <a:r>
              <a:rPr lang="ar-SA" dirty="0" smtClean="0"/>
              <a:t> </a:t>
            </a:r>
            <a:r>
              <a:rPr lang="ar-SA" dirty="0" err="1" smtClean="0"/>
              <a:t>واصبح</a:t>
            </a:r>
            <a:r>
              <a:rPr lang="ar-SA" dirty="0" smtClean="0"/>
              <a:t> يشار </a:t>
            </a:r>
            <a:r>
              <a:rPr lang="ar-SA" dirty="0" err="1" smtClean="0"/>
              <a:t>الى</a:t>
            </a:r>
            <a:r>
              <a:rPr lang="ar-SA" dirty="0" smtClean="0"/>
              <a:t> </a:t>
            </a:r>
            <a:r>
              <a:rPr lang="ar-SA" dirty="0" err="1" smtClean="0"/>
              <a:t>الاناضول</a:t>
            </a:r>
            <a:r>
              <a:rPr lang="ar-SA" dirty="0" smtClean="0"/>
              <a:t> باعتبارها وطن </a:t>
            </a:r>
            <a:r>
              <a:rPr lang="ar-SA" dirty="0" err="1" smtClean="0"/>
              <a:t>الاتراك</a:t>
            </a:r>
            <a:r>
              <a:rPr lang="ar-SA" dirty="0" smtClean="0"/>
              <a:t> وللمرة الأولى تجرى </a:t>
            </a:r>
            <a:r>
              <a:rPr lang="ar-SA" dirty="0" err="1" smtClean="0"/>
              <a:t>الاشادة</a:t>
            </a:r>
            <a:r>
              <a:rPr lang="ar-SA" dirty="0" smtClean="0"/>
              <a:t> بفلاح </a:t>
            </a:r>
            <a:r>
              <a:rPr lang="ar-SA" dirty="0" err="1" smtClean="0"/>
              <a:t>الاناضول</a:t>
            </a:r>
            <a:r>
              <a:rPr lang="ar-SA" dirty="0" smtClean="0"/>
              <a:t> </a:t>
            </a:r>
            <a:r>
              <a:rPr lang="ar-SA" dirty="0" err="1" smtClean="0"/>
              <a:t>الاتراك</a:t>
            </a:r>
            <a:r>
              <a:rPr lang="ar-SA" dirty="0" smtClean="0"/>
              <a:t> وبلغتهم باعتبارهم القوة الحقيقية للدولة التركية</a:t>
            </a:r>
            <a:endParaRPr lang="en-US" dirty="0"/>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decel="50000" fill="hold">
                                          <p:stCondLst>
                                            <p:cond delay="0"/>
                                          </p:stCondLst>
                                        </p:cTn>
                                        <p:tgtEl>
                                          <p:spTgt spid="3">
                                            <p:txEl>
                                              <p:pRg st="0" end="0"/>
                                            </p:txEl>
                                          </p:spTgt>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3">
                                            <p:txEl>
                                              <p:pRg st="0" end="0"/>
                                            </p:txEl>
                                          </p:spTgt>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3">
                                            <p:txEl>
                                              <p:pRg st="0" end="0"/>
                                            </p:txEl>
                                          </p:spTgt>
                                        </p:tgtEl>
                                        <p:attrNameLst>
                                          <p:attrName>ppt_w</p:attrName>
                                        </p:attrNameLst>
                                      </p:cBhvr>
                                      <p:tavLst>
                                        <p:tav tm="0">
                                          <p:val>
                                            <p:strVal val="#ppt_w*.05"/>
                                          </p:val>
                                        </p:tav>
                                        <p:tav tm="100000">
                                          <p:val>
                                            <p:strVal val="#ppt_w"/>
                                          </p:val>
                                        </p:tav>
                                      </p:tavLst>
                                    </p:anim>
                                    <p:anim calcmode="lin" valueType="num">
                                      <p:cBhvr>
                                        <p:cTn id="10" dur="1000" fill="hold"/>
                                        <p:tgtEl>
                                          <p:spTgt spid="3">
                                            <p:txEl>
                                              <p:pRg st="0" end="0"/>
                                            </p:txEl>
                                          </p:spTgt>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3">
                                            <p:txEl>
                                              <p:pRg st="0" end="0"/>
                                            </p:txEl>
                                          </p:spTgt>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3">
                                            <p:txEl>
                                              <p:pRg st="0" end="0"/>
                                            </p:txEl>
                                          </p:spTgt>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3">
                                            <p:txEl>
                                              <p:pRg st="0" end="0"/>
                                            </p:txEl>
                                          </p:spTgt>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5" presetClass="entr" presetSubtype="0"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p:cTn id="19" dur="500" decel="50000" fill="hold">
                                          <p:stCondLst>
                                            <p:cond delay="0"/>
                                          </p:stCondLst>
                                        </p:cTn>
                                        <p:tgtEl>
                                          <p:spTgt spid="3">
                                            <p:txEl>
                                              <p:pRg st="1" end="1"/>
                                            </p:txEl>
                                          </p:spTgt>
                                        </p:tgtEl>
                                        <p:attrNameLst>
                                          <p:attrName>style.rotation</p:attrName>
                                        </p:attrNameLst>
                                      </p:cBhvr>
                                      <p:tavLst>
                                        <p:tav tm="0">
                                          <p:val>
                                            <p:fltVal val="-90"/>
                                          </p:val>
                                        </p:tav>
                                        <p:tav tm="100000">
                                          <p:val>
                                            <p:fltVal val="0"/>
                                          </p:val>
                                        </p:tav>
                                      </p:tavLst>
                                    </p:anim>
                                    <p:anim calcmode="lin" valueType="num">
                                      <p:cBhvr>
                                        <p:cTn id="20" dur="500" decel="50000" fill="hold">
                                          <p:stCondLst>
                                            <p:cond delay="0"/>
                                          </p:stCondLst>
                                        </p:cTn>
                                        <p:tgtEl>
                                          <p:spTgt spid="3">
                                            <p:txEl>
                                              <p:pRg st="1" end="1"/>
                                            </p:txEl>
                                          </p:spTgt>
                                        </p:tgtEl>
                                        <p:attrNameLst>
                                          <p:attrName>ppt_w</p:attrName>
                                        </p:attrNameLst>
                                      </p:cBhvr>
                                      <p:tavLst>
                                        <p:tav tm="0">
                                          <p:val>
                                            <p:strVal val="#ppt_w"/>
                                          </p:val>
                                        </p:tav>
                                        <p:tav tm="100000">
                                          <p:val>
                                            <p:strVal val="#ppt_w*.05"/>
                                          </p:val>
                                        </p:tav>
                                      </p:tavLst>
                                    </p:anim>
                                    <p:anim calcmode="lin" valueType="num">
                                      <p:cBhvr>
                                        <p:cTn id="21" dur="500" accel="50000" fill="hold">
                                          <p:stCondLst>
                                            <p:cond delay="500"/>
                                          </p:stCondLst>
                                        </p:cTn>
                                        <p:tgtEl>
                                          <p:spTgt spid="3">
                                            <p:txEl>
                                              <p:pRg st="1" end="1"/>
                                            </p:txEl>
                                          </p:spTgt>
                                        </p:tgtEl>
                                        <p:attrNameLst>
                                          <p:attrName>ppt_w</p:attrName>
                                        </p:attrNameLst>
                                      </p:cBhvr>
                                      <p:tavLst>
                                        <p:tav tm="0">
                                          <p:val>
                                            <p:strVal val="#ppt_w*.05"/>
                                          </p:val>
                                        </p:tav>
                                        <p:tav tm="100000">
                                          <p:val>
                                            <p:strVal val="#ppt_w"/>
                                          </p:val>
                                        </p:tav>
                                      </p:tavLst>
                                    </p:anim>
                                    <p:anim calcmode="lin" valueType="num">
                                      <p:cBhvr>
                                        <p:cTn id="22" dur="1000" fill="hold"/>
                                        <p:tgtEl>
                                          <p:spTgt spid="3">
                                            <p:txEl>
                                              <p:pRg st="1" end="1"/>
                                            </p:txEl>
                                          </p:spTgt>
                                        </p:tgtEl>
                                        <p:attrNameLst>
                                          <p:attrName>ppt_h</p:attrName>
                                        </p:attrNameLst>
                                      </p:cBhvr>
                                      <p:tavLst>
                                        <p:tav tm="0">
                                          <p:val>
                                            <p:strVal val="#ppt_h"/>
                                          </p:val>
                                        </p:tav>
                                        <p:tav tm="100000">
                                          <p:val>
                                            <p:strVal val="#ppt_h"/>
                                          </p:val>
                                        </p:tav>
                                      </p:tavLst>
                                    </p:anim>
                                    <p:anim calcmode="lin" valueType="num">
                                      <p:cBhvr>
                                        <p:cTn id="23" dur="500" decel="50000" fill="hold">
                                          <p:stCondLst>
                                            <p:cond delay="0"/>
                                          </p:stCondLst>
                                        </p:cTn>
                                        <p:tgtEl>
                                          <p:spTgt spid="3">
                                            <p:txEl>
                                              <p:pRg st="1" end="1"/>
                                            </p:txEl>
                                          </p:spTgt>
                                        </p:tgtEl>
                                        <p:attrNameLst>
                                          <p:attrName>ppt_x</p:attrName>
                                        </p:attrNameLst>
                                      </p:cBhvr>
                                      <p:tavLst>
                                        <p:tav tm="0">
                                          <p:val>
                                            <p:strVal val="#ppt_x+.4"/>
                                          </p:val>
                                        </p:tav>
                                        <p:tav tm="100000">
                                          <p:val>
                                            <p:strVal val="#ppt_x"/>
                                          </p:val>
                                        </p:tav>
                                      </p:tavLst>
                                    </p:anim>
                                    <p:anim calcmode="lin" valueType="num">
                                      <p:cBhvr>
                                        <p:cTn id="24" dur="500" decel="50000" fill="hold">
                                          <p:stCondLst>
                                            <p:cond delay="0"/>
                                          </p:stCondLst>
                                        </p:cTn>
                                        <p:tgtEl>
                                          <p:spTgt spid="3">
                                            <p:txEl>
                                              <p:pRg st="1" end="1"/>
                                            </p:txEl>
                                          </p:spTgt>
                                        </p:tgtEl>
                                        <p:attrNameLst>
                                          <p:attrName>ppt_y</p:attrName>
                                        </p:attrNameLst>
                                      </p:cBhvr>
                                      <p:tavLst>
                                        <p:tav tm="0">
                                          <p:val>
                                            <p:strVal val="#ppt_y-.2"/>
                                          </p:val>
                                        </p:tav>
                                        <p:tav tm="100000">
                                          <p:val>
                                            <p:strVal val="#ppt_y+.1"/>
                                          </p:val>
                                        </p:tav>
                                      </p:tavLst>
                                    </p:anim>
                                    <p:anim calcmode="lin" valueType="num">
                                      <p:cBhvr>
                                        <p:cTn id="25" dur="500" accel="50000" fill="hold">
                                          <p:stCondLst>
                                            <p:cond delay="500"/>
                                          </p:stCondLst>
                                        </p:cTn>
                                        <p:tgtEl>
                                          <p:spTgt spid="3">
                                            <p:txEl>
                                              <p:pRg st="1" end="1"/>
                                            </p:txEl>
                                          </p:spTgt>
                                        </p:tgtEl>
                                        <p:attrNameLst>
                                          <p:attrName>ppt_y</p:attrName>
                                        </p:attrNameLst>
                                      </p:cBhvr>
                                      <p:tavLst>
                                        <p:tav tm="0">
                                          <p:val>
                                            <p:strVal val="#ppt_y+.1"/>
                                          </p:val>
                                        </p:tav>
                                        <p:tav tm="100000">
                                          <p:val>
                                            <p:strVal val="#ppt_y"/>
                                          </p:val>
                                        </p:tav>
                                      </p:tavLst>
                                    </p:anim>
                                    <p:animEffect transition="in" filter="fade">
                                      <p:cBhvr>
                                        <p:cTn id="26" dur="1000" decel="50000">
                                          <p:stCondLst>
                                            <p:cond delay="0"/>
                                          </p:stCondLst>
                                        </p:cTn>
                                        <p:tgtEl>
                                          <p:spTgt spid="3">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5" presetClass="entr" presetSubtype="0" fill="hold"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 calcmode="lin" valueType="num">
                                      <p:cBhvr>
                                        <p:cTn id="31" dur="500" decel="50000" fill="hold">
                                          <p:stCondLst>
                                            <p:cond delay="0"/>
                                          </p:stCondLst>
                                        </p:cTn>
                                        <p:tgtEl>
                                          <p:spTgt spid="3">
                                            <p:txEl>
                                              <p:pRg st="2" end="2"/>
                                            </p:txEl>
                                          </p:spTgt>
                                        </p:tgtEl>
                                        <p:attrNameLst>
                                          <p:attrName>style.rotation</p:attrName>
                                        </p:attrNameLst>
                                      </p:cBhvr>
                                      <p:tavLst>
                                        <p:tav tm="0">
                                          <p:val>
                                            <p:fltVal val="-90"/>
                                          </p:val>
                                        </p:tav>
                                        <p:tav tm="100000">
                                          <p:val>
                                            <p:fltVal val="0"/>
                                          </p:val>
                                        </p:tav>
                                      </p:tavLst>
                                    </p:anim>
                                    <p:anim calcmode="lin" valueType="num">
                                      <p:cBhvr>
                                        <p:cTn id="32" dur="500" decel="50000" fill="hold">
                                          <p:stCondLst>
                                            <p:cond delay="0"/>
                                          </p:stCondLst>
                                        </p:cTn>
                                        <p:tgtEl>
                                          <p:spTgt spid="3">
                                            <p:txEl>
                                              <p:pRg st="2" end="2"/>
                                            </p:txEl>
                                          </p:spTgt>
                                        </p:tgtEl>
                                        <p:attrNameLst>
                                          <p:attrName>ppt_w</p:attrName>
                                        </p:attrNameLst>
                                      </p:cBhvr>
                                      <p:tavLst>
                                        <p:tav tm="0">
                                          <p:val>
                                            <p:strVal val="#ppt_w"/>
                                          </p:val>
                                        </p:tav>
                                        <p:tav tm="100000">
                                          <p:val>
                                            <p:strVal val="#ppt_w*.05"/>
                                          </p:val>
                                        </p:tav>
                                      </p:tavLst>
                                    </p:anim>
                                    <p:anim calcmode="lin" valueType="num">
                                      <p:cBhvr>
                                        <p:cTn id="33" dur="500" accel="50000" fill="hold">
                                          <p:stCondLst>
                                            <p:cond delay="500"/>
                                          </p:stCondLst>
                                        </p:cTn>
                                        <p:tgtEl>
                                          <p:spTgt spid="3">
                                            <p:txEl>
                                              <p:pRg st="2" end="2"/>
                                            </p:txEl>
                                          </p:spTgt>
                                        </p:tgtEl>
                                        <p:attrNameLst>
                                          <p:attrName>ppt_w</p:attrName>
                                        </p:attrNameLst>
                                      </p:cBhvr>
                                      <p:tavLst>
                                        <p:tav tm="0">
                                          <p:val>
                                            <p:strVal val="#ppt_w*.05"/>
                                          </p:val>
                                        </p:tav>
                                        <p:tav tm="100000">
                                          <p:val>
                                            <p:strVal val="#ppt_w"/>
                                          </p:val>
                                        </p:tav>
                                      </p:tavLst>
                                    </p:anim>
                                    <p:anim calcmode="lin" valueType="num">
                                      <p:cBhvr>
                                        <p:cTn id="34" dur="1000" fill="hold"/>
                                        <p:tgtEl>
                                          <p:spTgt spid="3">
                                            <p:txEl>
                                              <p:pRg st="2" end="2"/>
                                            </p:txEl>
                                          </p:spTgt>
                                        </p:tgtEl>
                                        <p:attrNameLst>
                                          <p:attrName>ppt_h</p:attrName>
                                        </p:attrNameLst>
                                      </p:cBhvr>
                                      <p:tavLst>
                                        <p:tav tm="0">
                                          <p:val>
                                            <p:strVal val="#ppt_h"/>
                                          </p:val>
                                        </p:tav>
                                        <p:tav tm="100000">
                                          <p:val>
                                            <p:strVal val="#ppt_h"/>
                                          </p:val>
                                        </p:tav>
                                      </p:tavLst>
                                    </p:anim>
                                    <p:anim calcmode="lin" valueType="num">
                                      <p:cBhvr>
                                        <p:cTn id="35" dur="500" decel="50000" fill="hold">
                                          <p:stCondLst>
                                            <p:cond delay="0"/>
                                          </p:stCondLst>
                                        </p:cTn>
                                        <p:tgtEl>
                                          <p:spTgt spid="3">
                                            <p:txEl>
                                              <p:pRg st="2" end="2"/>
                                            </p:txEl>
                                          </p:spTgt>
                                        </p:tgtEl>
                                        <p:attrNameLst>
                                          <p:attrName>ppt_x</p:attrName>
                                        </p:attrNameLst>
                                      </p:cBhvr>
                                      <p:tavLst>
                                        <p:tav tm="0">
                                          <p:val>
                                            <p:strVal val="#ppt_x+.4"/>
                                          </p:val>
                                        </p:tav>
                                        <p:tav tm="100000">
                                          <p:val>
                                            <p:strVal val="#ppt_x"/>
                                          </p:val>
                                        </p:tav>
                                      </p:tavLst>
                                    </p:anim>
                                    <p:anim calcmode="lin" valueType="num">
                                      <p:cBhvr>
                                        <p:cTn id="36" dur="500" decel="50000" fill="hold">
                                          <p:stCondLst>
                                            <p:cond delay="0"/>
                                          </p:stCondLst>
                                        </p:cTn>
                                        <p:tgtEl>
                                          <p:spTgt spid="3">
                                            <p:txEl>
                                              <p:pRg st="2" end="2"/>
                                            </p:txEl>
                                          </p:spTgt>
                                        </p:tgtEl>
                                        <p:attrNameLst>
                                          <p:attrName>ppt_y</p:attrName>
                                        </p:attrNameLst>
                                      </p:cBhvr>
                                      <p:tavLst>
                                        <p:tav tm="0">
                                          <p:val>
                                            <p:strVal val="#ppt_y-.2"/>
                                          </p:val>
                                        </p:tav>
                                        <p:tav tm="100000">
                                          <p:val>
                                            <p:strVal val="#ppt_y+.1"/>
                                          </p:val>
                                        </p:tav>
                                      </p:tavLst>
                                    </p:anim>
                                    <p:anim calcmode="lin" valueType="num">
                                      <p:cBhvr>
                                        <p:cTn id="37" dur="500" accel="50000" fill="hold">
                                          <p:stCondLst>
                                            <p:cond delay="500"/>
                                          </p:stCondLst>
                                        </p:cTn>
                                        <p:tgtEl>
                                          <p:spTgt spid="3">
                                            <p:txEl>
                                              <p:pRg st="2" end="2"/>
                                            </p:txEl>
                                          </p:spTgt>
                                        </p:tgtEl>
                                        <p:attrNameLst>
                                          <p:attrName>ppt_y</p:attrName>
                                        </p:attrNameLst>
                                      </p:cBhvr>
                                      <p:tavLst>
                                        <p:tav tm="0">
                                          <p:val>
                                            <p:strVal val="#ppt_y+.1"/>
                                          </p:val>
                                        </p:tav>
                                        <p:tav tm="100000">
                                          <p:val>
                                            <p:strVal val="#ppt_y"/>
                                          </p:val>
                                        </p:tav>
                                      </p:tavLst>
                                    </p:anim>
                                    <p:animEffect transition="in" filter="fade">
                                      <p:cBhvr>
                                        <p:cTn id="38" dur="1000" decel="50000">
                                          <p:stCondLst>
                                            <p:cond delay="0"/>
                                          </p:stCondLst>
                                        </p:cTn>
                                        <p:tgtEl>
                                          <p:spTgt spid="3">
                                            <p:txEl>
                                              <p:pRg st="2" end="2"/>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5" presetClass="entr" presetSubtype="0" fill="hold" nodeType="clickEffect">
                                  <p:stCondLst>
                                    <p:cond delay="0"/>
                                  </p:stCondLst>
                                  <p:childTnLst>
                                    <p:set>
                                      <p:cBhvr>
                                        <p:cTn id="42" dur="1" fill="hold">
                                          <p:stCondLst>
                                            <p:cond delay="0"/>
                                          </p:stCondLst>
                                        </p:cTn>
                                        <p:tgtEl>
                                          <p:spTgt spid="3">
                                            <p:txEl>
                                              <p:pRg st="3" end="3"/>
                                            </p:txEl>
                                          </p:spTgt>
                                        </p:tgtEl>
                                        <p:attrNameLst>
                                          <p:attrName>style.visibility</p:attrName>
                                        </p:attrNameLst>
                                      </p:cBhvr>
                                      <p:to>
                                        <p:strVal val="visible"/>
                                      </p:to>
                                    </p:set>
                                    <p:anim calcmode="lin" valueType="num">
                                      <p:cBhvr>
                                        <p:cTn id="43" dur="500" decel="50000" fill="hold">
                                          <p:stCondLst>
                                            <p:cond delay="0"/>
                                          </p:stCondLst>
                                        </p:cTn>
                                        <p:tgtEl>
                                          <p:spTgt spid="3">
                                            <p:txEl>
                                              <p:pRg st="3" end="3"/>
                                            </p:txEl>
                                          </p:spTgt>
                                        </p:tgtEl>
                                        <p:attrNameLst>
                                          <p:attrName>style.rotation</p:attrName>
                                        </p:attrNameLst>
                                      </p:cBhvr>
                                      <p:tavLst>
                                        <p:tav tm="0">
                                          <p:val>
                                            <p:fltVal val="-90"/>
                                          </p:val>
                                        </p:tav>
                                        <p:tav tm="100000">
                                          <p:val>
                                            <p:fltVal val="0"/>
                                          </p:val>
                                        </p:tav>
                                      </p:tavLst>
                                    </p:anim>
                                    <p:anim calcmode="lin" valueType="num">
                                      <p:cBhvr>
                                        <p:cTn id="44" dur="500" decel="50000" fill="hold">
                                          <p:stCondLst>
                                            <p:cond delay="0"/>
                                          </p:stCondLst>
                                        </p:cTn>
                                        <p:tgtEl>
                                          <p:spTgt spid="3">
                                            <p:txEl>
                                              <p:pRg st="3" end="3"/>
                                            </p:txEl>
                                          </p:spTgt>
                                        </p:tgtEl>
                                        <p:attrNameLst>
                                          <p:attrName>ppt_w</p:attrName>
                                        </p:attrNameLst>
                                      </p:cBhvr>
                                      <p:tavLst>
                                        <p:tav tm="0">
                                          <p:val>
                                            <p:strVal val="#ppt_w"/>
                                          </p:val>
                                        </p:tav>
                                        <p:tav tm="100000">
                                          <p:val>
                                            <p:strVal val="#ppt_w*.05"/>
                                          </p:val>
                                        </p:tav>
                                      </p:tavLst>
                                    </p:anim>
                                    <p:anim calcmode="lin" valueType="num">
                                      <p:cBhvr>
                                        <p:cTn id="45" dur="500" accel="50000" fill="hold">
                                          <p:stCondLst>
                                            <p:cond delay="500"/>
                                          </p:stCondLst>
                                        </p:cTn>
                                        <p:tgtEl>
                                          <p:spTgt spid="3">
                                            <p:txEl>
                                              <p:pRg st="3" end="3"/>
                                            </p:txEl>
                                          </p:spTgt>
                                        </p:tgtEl>
                                        <p:attrNameLst>
                                          <p:attrName>ppt_w</p:attrName>
                                        </p:attrNameLst>
                                      </p:cBhvr>
                                      <p:tavLst>
                                        <p:tav tm="0">
                                          <p:val>
                                            <p:strVal val="#ppt_w*.05"/>
                                          </p:val>
                                        </p:tav>
                                        <p:tav tm="100000">
                                          <p:val>
                                            <p:strVal val="#ppt_w"/>
                                          </p:val>
                                        </p:tav>
                                      </p:tavLst>
                                    </p:anim>
                                    <p:anim calcmode="lin" valueType="num">
                                      <p:cBhvr>
                                        <p:cTn id="46" dur="1000" fill="hold"/>
                                        <p:tgtEl>
                                          <p:spTgt spid="3">
                                            <p:txEl>
                                              <p:pRg st="3" end="3"/>
                                            </p:txEl>
                                          </p:spTgt>
                                        </p:tgtEl>
                                        <p:attrNameLst>
                                          <p:attrName>ppt_h</p:attrName>
                                        </p:attrNameLst>
                                      </p:cBhvr>
                                      <p:tavLst>
                                        <p:tav tm="0">
                                          <p:val>
                                            <p:strVal val="#ppt_h"/>
                                          </p:val>
                                        </p:tav>
                                        <p:tav tm="100000">
                                          <p:val>
                                            <p:strVal val="#ppt_h"/>
                                          </p:val>
                                        </p:tav>
                                      </p:tavLst>
                                    </p:anim>
                                    <p:anim calcmode="lin" valueType="num">
                                      <p:cBhvr>
                                        <p:cTn id="47" dur="500" decel="50000" fill="hold">
                                          <p:stCondLst>
                                            <p:cond delay="0"/>
                                          </p:stCondLst>
                                        </p:cTn>
                                        <p:tgtEl>
                                          <p:spTgt spid="3">
                                            <p:txEl>
                                              <p:pRg st="3" end="3"/>
                                            </p:txEl>
                                          </p:spTgt>
                                        </p:tgtEl>
                                        <p:attrNameLst>
                                          <p:attrName>ppt_x</p:attrName>
                                        </p:attrNameLst>
                                      </p:cBhvr>
                                      <p:tavLst>
                                        <p:tav tm="0">
                                          <p:val>
                                            <p:strVal val="#ppt_x+.4"/>
                                          </p:val>
                                        </p:tav>
                                        <p:tav tm="100000">
                                          <p:val>
                                            <p:strVal val="#ppt_x"/>
                                          </p:val>
                                        </p:tav>
                                      </p:tavLst>
                                    </p:anim>
                                    <p:anim calcmode="lin" valueType="num">
                                      <p:cBhvr>
                                        <p:cTn id="48" dur="500" decel="50000" fill="hold">
                                          <p:stCondLst>
                                            <p:cond delay="0"/>
                                          </p:stCondLst>
                                        </p:cTn>
                                        <p:tgtEl>
                                          <p:spTgt spid="3">
                                            <p:txEl>
                                              <p:pRg st="3" end="3"/>
                                            </p:txEl>
                                          </p:spTgt>
                                        </p:tgtEl>
                                        <p:attrNameLst>
                                          <p:attrName>ppt_y</p:attrName>
                                        </p:attrNameLst>
                                      </p:cBhvr>
                                      <p:tavLst>
                                        <p:tav tm="0">
                                          <p:val>
                                            <p:strVal val="#ppt_y-.2"/>
                                          </p:val>
                                        </p:tav>
                                        <p:tav tm="100000">
                                          <p:val>
                                            <p:strVal val="#ppt_y+.1"/>
                                          </p:val>
                                        </p:tav>
                                      </p:tavLst>
                                    </p:anim>
                                    <p:anim calcmode="lin" valueType="num">
                                      <p:cBhvr>
                                        <p:cTn id="49" dur="500" accel="50000" fill="hold">
                                          <p:stCondLst>
                                            <p:cond delay="500"/>
                                          </p:stCondLst>
                                        </p:cTn>
                                        <p:tgtEl>
                                          <p:spTgt spid="3">
                                            <p:txEl>
                                              <p:pRg st="3" end="3"/>
                                            </p:txEl>
                                          </p:spTgt>
                                        </p:tgtEl>
                                        <p:attrNameLst>
                                          <p:attrName>ppt_y</p:attrName>
                                        </p:attrNameLst>
                                      </p:cBhvr>
                                      <p:tavLst>
                                        <p:tav tm="0">
                                          <p:val>
                                            <p:strVal val="#ppt_y+.1"/>
                                          </p:val>
                                        </p:tav>
                                        <p:tav tm="100000">
                                          <p:val>
                                            <p:strVal val="#ppt_y"/>
                                          </p:val>
                                        </p:tav>
                                      </p:tavLst>
                                    </p:anim>
                                    <p:animEffect transition="in" filter="fade">
                                      <p:cBhvr>
                                        <p:cTn id="50" dur="1000" decel="50000">
                                          <p:stCondLst>
                                            <p:cond delay="0"/>
                                          </p:stCondLst>
                                        </p:cTn>
                                        <p:tgtEl>
                                          <p:spTgt spid="3">
                                            <p:txEl>
                                              <p:pRg st="3" end="3"/>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4">
                                            <p:txEl>
                                              <p:pRg st="0" end="0"/>
                                            </p:txEl>
                                          </p:spTgt>
                                        </p:tgtEl>
                                        <p:attrNameLst>
                                          <p:attrName>style.visibility</p:attrName>
                                        </p:attrNameLst>
                                      </p:cBhvr>
                                      <p:to>
                                        <p:strVal val="visible"/>
                                      </p:to>
                                    </p:set>
                                    <p:anim calcmode="lin" valueType="num">
                                      <p:cBhvr additive="base">
                                        <p:cTn id="55"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half" idx="13"/>
          </p:nvPr>
        </p:nvSpPr>
        <p:spPr>
          <a:xfrm>
            <a:off x="5025242" y="1600201"/>
            <a:ext cx="4714104" cy="4525963"/>
          </a:xfrm>
        </p:spPr>
        <p:txBody>
          <a:bodyPr/>
          <a:lstStyle/>
          <a:p>
            <a:r>
              <a:rPr lang="ar-SA" b="1" dirty="0" smtClean="0"/>
              <a:t>المرحلة الثانية : جمعية الاتحاد والترقي</a:t>
            </a:r>
          </a:p>
          <a:p>
            <a:r>
              <a:rPr lang="ar-SA" dirty="0" smtClean="0"/>
              <a:t> </a:t>
            </a:r>
            <a:r>
              <a:rPr lang="ar-SA" b="1" dirty="0" smtClean="0"/>
              <a:t>تأسيس جمعية الاتحاد والترقي</a:t>
            </a:r>
          </a:p>
          <a:p>
            <a:r>
              <a:rPr lang="ar-SA" dirty="0" err="1" smtClean="0"/>
              <a:t>فى</a:t>
            </a:r>
            <a:r>
              <a:rPr lang="ar-SA" dirty="0" smtClean="0"/>
              <a:t> عام 1889م </a:t>
            </a:r>
            <a:r>
              <a:rPr lang="ar-SA" dirty="0" err="1" smtClean="0"/>
              <a:t>اسس</a:t>
            </a:r>
            <a:r>
              <a:rPr lang="ar-SA" dirty="0" smtClean="0"/>
              <a:t> عدد قليل من تلامذة مدارس الطب </a:t>
            </a:r>
            <a:r>
              <a:rPr lang="ar-SA" dirty="0" err="1" smtClean="0"/>
              <a:t>العسكرى</a:t>
            </a:r>
            <a:r>
              <a:rPr lang="ar-SA" dirty="0" smtClean="0"/>
              <a:t> بوجه خاص الجمعية السرية </a:t>
            </a:r>
            <a:r>
              <a:rPr lang="ar-SA" dirty="0" err="1" smtClean="0"/>
              <a:t>التى</a:t>
            </a:r>
            <a:r>
              <a:rPr lang="ar-SA" dirty="0" smtClean="0"/>
              <a:t> تحولت فيما بعد </a:t>
            </a:r>
            <a:r>
              <a:rPr lang="ar-SA" dirty="0" err="1" smtClean="0"/>
              <a:t>الى</a:t>
            </a:r>
            <a:r>
              <a:rPr lang="ar-SA" dirty="0" smtClean="0"/>
              <a:t> لجنة الاتحاد </a:t>
            </a:r>
            <a:r>
              <a:rPr lang="ar-SA" dirty="0" err="1" smtClean="0"/>
              <a:t>والترقى</a:t>
            </a:r>
            <a:r>
              <a:rPr lang="ar-SA" dirty="0" smtClean="0"/>
              <a:t> وفيما بين </a:t>
            </a:r>
            <a:r>
              <a:rPr lang="ar-SA" dirty="0" err="1" smtClean="0"/>
              <a:t>عامى</a:t>
            </a:r>
            <a:r>
              <a:rPr lang="ar-SA" dirty="0" smtClean="0"/>
              <a:t> 1902م-1906م اخذ حركة تركيا الفتاه </a:t>
            </a:r>
            <a:r>
              <a:rPr lang="ar-SA" dirty="0" err="1" smtClean="0"/>
              <a:t>فى</a:t>
            </a:r>
            <a:r>
              <a:rPr lang="ar-SA" dirty="0" smtClean="0"/>
              <a:t> الانتشار فظهرت مجموعات جديدة للحركة </a:t>
            </a:r>
            <a:r>
              <a:rPr lang="ar-SA" dirty="0" err="1" smtClean="0"/>
              <a:t>فى</a:t>
            </a:r>
            <a:r>
              <a:rPr lang="ar-SA" dirty="0" smtClean="0"/>
              <a:t> جنيف والقاهرة واسطنبول  </a:t>
            </a:r>
            <a:r>
              <a:rPr lang="ar-SA" b="1" dirty="0" smtClean="0"/>
              <a:t> </a:t>
            </a:r>
            <a:endParaRPr lang="en-US" dirty="0"/>
          </a:p>
        </p:txBody>
      </p:sp>
      <p:sp>
        <p:nvSpPr>
          <p:cNvPr id="4" name="عنصر نائب للمحتوى 3"/>
          <p:cNvSpPr>
            <a:spLocks noGrp="1"/>
          </p:cNvSpPr>
          <p:nvPr>
            <p:ph sz="half" idx="1"/>
          </p:nvPr>
        </p:nvSpPr>
        <p:spPr/>
        <p:txBody>
          <a:bodyPr/>
          <a:lstStyle/>
          <a:p>
            <a:r>
              <a:rPr lang="ar-SA" dirty="0" smtClean="0"/>
              <a:t>وفى عام 1906م </a:t>
            </a:r>
            <a:r>
              <a:rPr lang="ar-SA" dirty="0" err="1" smtClean="0"/>
              <a:t>اخذت</a:t>
            </a:r>
            <a:r>
              <a:rPr lang="ar-SA" dirty="0" smtClean="0"/>
              <a:t> تنتشر الخلايا الثورية </a:t>
            </a:r>
            <a:r>
              <a:rPr lang="ar-SA" dirty="0" err="1" smtClean="0"/>
              <a:t>فى</a:t>
            </a:r>
            <a:r>
              <a:rPr lang="ar-SA" dirty="0" smtClean="0"/>
              <a:t> الجيش ويحتمل </a:t>
            </a:r>
            <a:r>
              <a:rPr lang="ar-SA" dirty="0" err="1" smtClean="0"/>
              <a:t>ان</a:t>
            </a:r>
            <a:r>
              <a:rPr lang="ar-SA" dirty="0" smtClean="0"/>
              <a:t> </a:t>
            </a:r>
            <a:r>
              <a:rPr lang="ar-SA" dirty="0" err="1" smtClean="0"/>
              <a:t>اولها</a:t>
            </a:r>
            <a:r>
              <a:rPr lang="ar-SA" dirty="0" smtClean="0"/>
              <a:t> </a:t>
            </a:r>
            <a:r>
              <a:rPr lang="ar-SA" dirty="0" err="1" smtClean="0"/>
              <a:t>هى</a:t>
            </a:r>
            <a:r>
              <a:rPr lang="ar-SA" dirty="0" smtClean="0"/>
              <a:t> جمعية الوطن والحرية </a:t>
            </a:r>
            <a:r>
              <a:rPr lang="ar-SA" dirty="0" err="1" smtClean="0"/>
              <a:t>التى</a:t>
            </a:r>
            <a:r>
              <a:rPr lang="ar-SA" dirty="0" smtClean="0"/>
              <a:t> </a:t>
            </a:r>
            <a:r>
              <a:rPr lang="ar-SA" dirty="0" err="1" smtClean="0"/>
              <a:t>اسسها</a:t>
            </a:r>
            <a:r>
              <a:rPr lang="ar-SA" dirty="0" smtClean="0"/>
              <a:t> </a:t>
            </a:r>
            <a:r>
              <a:rPr lang="ar-SA" dirty="0" err="1" smtClean="0"/>
              <a:t>فى</a:t>
            </a:r>
            <a:r>
              <a:rPr lang="ar-SA" dirty="0" smtClean="0"/>
              <a:t> دمشق عدد من الضباط منهم مصطفى كمال </a:t>
            </a:r>
            <a:r>
              <a:rPr lang="ar-SA" dirty="0" err="1" smtClean="0"/>
              <a:t>اتاتورك</a:t>
            </a:r>
            <a:r>
              <a:rPr lang="ar-SA" dirty="0" smtClean="0"/>
              <a:t> </a:t>
            </a:r>
            <a:r>
              <a:rPr lang="ar-SA" dirty="0" err="1" smtClean="0"/>
              <a:t>واصبحت</a:t>
            </a:r>
            <a:r>
              <a:rPr lang="ar-SA" dirty="0" smtClean="0"/>
              <a:t> لها فروع </a:t>
            </a:r>
            <a:r>
              <a:rPr lang="ar-SA" dirty="0" err="1" smtClean="0"/>
              <a:t>فى</a:t>
            </a:r>
            <a:r>
              <a:rPr lang="ar-SA" dirty="0" smtClean="0"/>
              <a:t> يافا والقدس وبيروت والعريش وفى صفوف الجيش الخامس كما </a:t>
            </a:r>
            <a:r>
              <a:rPr lang="ar-SA" dirty="0" err="1" smtClean="0"/>
              <a:t>تالفت</a:t>
            </a:r>
            <a:r>
              <a:rPr lang="ar-SA" dirty="0" smtClean="0"/>
              <a:t> بين صفوف ضباط الجيش الثالث </a:t>
            </a:r>
            <a:r>
              <a:rPr lang="ar-SA" dirty="0" err="1" smtClean="0"/>
              <a:t>فى</a:t>
            </a:r>
            <a:r>
              <a:rPr lang="ar-SA" dirty="0" smtClean="0"/>
              <a:t> </a:t>
            </a:r>
            <a:r>
              <a:rPr lang="ar-SA" dirty="0" err="1" smtClean="0"/>
              <a:t>سالونيك</a:t>
            </a:r>
            <a:r>
              <a:rPr lang="ar-SA" dirty="0" smtClean="0"/>
              <a:t> </a:t>
            </a:r>
            <a:r>
              <a:rPr lang="ar-SA" dirty="0" err="1" smtClean="0"/>
              <a:t>وتاسست</a:t>
            </a:r>
            <a:r>
              <a:rPr lang="ar-SA" dirty="0" smtClean="0"/>
              <a:t> جمعية الحرية العثماني وامتد نشاط الجمعية </a:t>
            </a:r>
            <a:r>
              <a:rPr lang="ar-SA" dirty="0" err="1" smtClean="0"/>
              <a:t>الى</a:t>
            </a:r>
            <a:r>
              <a:rPr lang="ar-SA" dirty="0" smtClean="0"/>
              <a:t> </a:t>
            </a:r>
            <a:endParaRPr lang="en-US" dirty="0"/>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half" idx="13"/>
          </p:nvPr>
        </p:nvSpPr>
        <p:spPr>
          <a:xfrm>
            <a:off x="4953000" y="1428737"/>
            <a:ext cx="4786346" cy="4697428"/>
          </a:xfrm>
        </p:spPr>
        <p:txBody>
          <a:bodyPr/>
          <a:lstStyle/>
          <a:p>
            <a:r>
              <a:rPr lang="ar-SA" dirty="0" smtClean="0"/>
              <a:t>مقدونيا </a:t>
            </a:r>
            <a:r>
              <a:rPr lang="ar-SA" dirty="0" err="1" smtClean="0"/>
              <a:t>والاناضول</a:t>
            </a:r>
            <a:r>
              <a:rPr lang="ar-SA" dirty="0" smtClean="0"/>
              <a:t> وفى عام 1907م </a:t>
            </a:r>
            <a:r>
              <a:rPr lang="ar-SA" dirty="0" err="1" smtClean="0"/>
              <a:t>اقامت</a:t>
            </a:r>
            <a:r>
              <a:rPr lang="ar-SA" dirty="0" smtClean="0"/>
              <a:t> جمعية الحرية العثمانية علاقات مع منظمات </a:t>
            </a:r>
            <a:r>
              <a:rPr lang="ar-SA" dirty="0" err="1" smtClean="0"/>
              <a:t>مسلمى</a:t>
            </a:r>
            <a:r>
              <a:rPr lang="ar-SA" dirty="0" smtClean="0"/>
              <a:t> </a:t>
            </a:r>
            <a:r>
              <a:rPr lang="ar-SA" dirty="0" err="1" smtClean="0"/>
              <a:t>البانيا</a:t>
            </a:r>
            <a:r>
              <a:rPr lang="ar-SA" dirty="0" smtClean="0"/>
              <a:t> ومع شباب </a:t>
            </a:r>
            <a:r>
              <a:rPr lang="ar-SA" dirty="0" err="1" smtClean="0"/>
              <a:t>الاتراك</a:t>
            </a:r>
            <a:r>
              <a:rPr lang="ar-SA" dirty="0" smtClean="0"/>
              <a:t> واندمج الجميع </a:t>
            </a:r>
            <a:r>
              <a:rPr lang="ar-SA" dirty="0" err="1" smtClean="0"/>
              <a:t>فى</a:t>
            </a:r>
            <a:r>
              <a:rPr lang="ar-SA" dirty="0" smtClean="0"/>
              <a:t> جمعية الاتحاد </a:t>
            </a:r>
            <a:r>
              <a:rPr lang="ar-SA" dirty="0" err="1" smtClean="0"/>
              <a:t>والترقى</a:t>
            </a:r>
            <a:r>
              <a:rPr lang="ar-SA" dirty="0" smtClean="0"/>
              <a:t> وكان هدفهم </a:t>
            </a:r>
            <a:r>
              <a:rPr lang="ar-SA" dirty="0" err="1" smtClean="0"/>
              <a:t>اعادة</a:t>
            </a:r>
            <a:r>
              <a:rPr lang="ar-SA" dirty="0" smtClean="0"/>
              <a:t> الدستور وقد اتفق الجميع </a:t>
            </a:r>
            <a:r>
              <a:rPr lang="ar-SA" dirty="0" err="1" smtClean="0"/>
              <a:t>فى</a:t>
            </a:r>
            <a:r>
              <a:rPr lang="ar-SA" dirty="0" smtClean="0"/>
              <a:t> </a:t>
            </a:r>
            <a:r>
              <a:rPr lang="ar-SA" dirty="0" err="1" smtClean="0"/>
              <a:t>اواخر</a:t>
            </a:r>
            <a:r>
              <a:rPr lang="ar-SA" dirty="0" smtClean="0"/>
              <a:t> عام 1907م على خلع السلطان </a:t>
            </a:r>
            <a:r>
              <a:rPr lang="ar-SA" dirty="0" err="1" smtClean="0"/>
              <a:t>واعادة</a:t>
            </a:r>
            <a:r>
              <a:rPr lang="ar-SA" dirty="0" smtClean="0"/>
              <a:t> الدستور ولو اضطروا </a:t>
            </a:r>
            <a:r>
              <a:rPr lang="ar-SA" dirty="0" err="1" smtClean="0"/>
              <a:t>الى</a:t>
            </a:r>
            <a:r>
              <a:rPr lang="ar-SA" dirty="0" smtClean="0"/>
              <a:t> ذلك استخدام القوة كما </a:t>
            </a:r>
            <a:r>
              <a:rPr lang="ar-SA" dirty="0" err="1" smtClean="0"/>
              <a:t>لجأوا</a:t>
            </a:r>
            <a:r>
              <a:rPr lang="ar-SA" dirty="0" smtClean="0"/>
              <a:t> </a:t>
            </a:r>
            <a:r>
              <a:rPr lang="ar-SA" dirty="0" err="1" smtClean="0"/>
              <a:t>الى</a:t>
            </a:r>
            <a:r>
              <a:rPr lang="ar-SA" dirty="0" smtClean="0"/>
              <a:t> </a:t>
            </a:r>
            <a:r>
              <a:rPr lang="ar-SA" dirty="0" err="1" smtClean="0"/>
              <a:t>الاضرابات</a:t>
            </a:r>
            <a:r>
              <a:rPr lang="ar-SA" dirty="0" smtClean="0"/>
              <a:t> وتوزيع المنشورات ضد الحكم من اجل       </a:t>
            </a:r>
            <a:r>
              <a:rPr lang="ar-SA" dirty="0" err="1" smtClean="0"/>
              <a:t>تهيئةالناس</a:t>
            </a:r>
            <a:r>
              <a:rPr lang="ar-SA" dirty="0" smtClean="0"/>
              <a:t> للثورة </a:t>
            </a:r>
            <a:endParaRPr lang="en-US" dirty="0" smtClean="0"/>
          </a:p>
          <a:p>
            <a:r>
              <a:rPr lang="ar-SA" dirty="0" smtClean="0"/>
              <a:t>  </a:t>
            </a:r>
          </a:p>
          <a:p>
            <a:r>
              <a:rPr lang="ar-SA" dirty="0" smtClean="0"/>
              <a:t> </a:t>
            </a:r>
            <a:endParaRPr lang="en-US" dirty="0"/>
          </a:p>
        </p:txBody>
      </p:sp>
      <p:sp>
        <p:nvSpPr>
          <p:cNvPr id="4" name="عنصر نائب للمحتوى 3"/>
          <p:cNvSpPr>
            <a:spLocks noGrp="1"/>
          </p:cNvSpPr>
          <p:nvPr>
            <p:ph sz="half" idx="1"/>
          </p:nvPr>
        </p:nvSpPr>
        <p:spPr>
          <a:xfrm>
            <a:off x="457200" y="1428737"/>
            <a:ext cx="4389120" cy="4697428"/>
          </a:xfrm>
        </p:spPr>
        <p:txBody>
          <a:bodyPr/>
          <a:lstStyle/>
          <a:p>
            <a:r>
              <a:rPr lang="ar-SA" b="1" dirty="0" smtClean="0"/>
              <a:t>جمعية الاتحاد والترقي وخطة القيام بانقلاب</a:t>
            </a:r>
          </a:p>
          <a:p>
            <a:r>
              <a:rPr lang="ar-SA" dirty="0" smtClean="0"/>
              <a:t>كانت الخطة المرسومة </a:t>
            </a:r>
            <a:r>
              <a:rPr lang="ar-SA" dirty="0" err="1" smtClean="0"/>
              <a:t>ان</a:t>
            </a:r>
            <a:r>
              <a:rPr lang="ar-SA" dirty="0" smtClean="0"/>
              <a:t> يقوم الضباط </a:t>
            </a:r>
            <a:r>
              <a:rPr lang="ar-SA" dirty="0" err="1" smtClean="0"/>
              <a:t>الاحرار</a:t>
            </a:r>
            <a:r>
              <a:rPr lang="ar-SA" dirty="0" smtClean="0"/>
              <a:t> </a:t>
            </a:r>
            <a:r>
              <a:rPr lang="ar-SA" dirty="0" err="1" smtClean="0"/>
              <a:t>فى</a:t>
            </a:r>
            <a:r>
              <a:rPr lang="ar-SA" dirty="0" smtClean="0"/>
              <a:t> مقدونيا بالثورة </a:t>
            </a:r>
            <a:r>
              <a:rPr lang="ar-SA" dirty="0" err="1" smtClean="0"/>
              <a:t>فى</a:t>
            </a:r>
            <a:r>
              <a:rPr lang="ar-SA" dirty="0" smtClean="0"/>
              <a:t> عيد جلوس السلطان </a:t>
            </a:r>
            <a:r>
              <a:rPr lang="ar-SA" dirty="0" err="1" smtClean="0"/>
              <a:t>فى</a:t>
            </a:r>
            <a:r>
              <a:rPr lang="ar-SA" dirty="0" smtClean="0"/>
              <a:t> عام 1908م ولكن وقعت بعض </a:t>
            </a:r>
            <a:r>
              <a:rPr lang="ar-SA" dirty="0" err="1" smtClean="0"/>
              <a:t>الاحداث</a:t>
            </a:r>
            <a:r>
              <a:rPr lang="ar-SA" dirty="0" smtClean="0"/>
              <a:t> الدولية </a:t>
            </a:r>
            <a:r>
              <a:rPr lang="ar-SA" dirty="0" err="1" smtClean="0"/>
              <a:t>الى</a:t>
            </a:r>
            <a:r>
              <a:rPr lang="ar-SA" dirty="0" smtClean="0"/>
              <a:t> عجلت القيام بالثورة ومنها اللقاء بين ملك بريطانيا وقيصر روسيا لبحث المسالة الشرقية مما جعل جمعية الاتحاد </a:t>
            </a:r>
            <a:r>
              <a:rPr lang="ar-SA" dirty="0" err="1" smtClean="0"/>
              <a:t>والترقى</a:t>
            </a:r>
            <a:r>
              <a:rPr lang="ar-SA" dirty="0" smtClean="0"/>
              <a:t> تسرع بالقيام بالثورة قبل </a:t>
            </a:r>
            <a:endParaRPr lang="en-US" dirty="0"/>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half" idx="13"/>
          </p:nvPr>
        </p:nvSpPr>
        <p:spPr>
          <a:xfrm>
            <a:off x="5025242" y="1600201"/>
            <a:ext cx="4714104" cy="4525963"/>
          </a:xfrm>
        </p:spPr>
        <p:txBody>
          <a:bodyPr/>
          <a:lstStyle/>
          <a:p>
            <a:r>
              <a:rPr lang="ar-SA" dirty="0" smtClean="0"/>
              <a:t>التدخل </a:t>
            </a:r>
            <a:r>
              <a:rPr lang="ar-SA" dirty="0" err="1" smtClean="0"/>
              <a:t>الدولى</a:t>
            </a:r>
            <a:r>
              <a:rPr lang="ar-SA" dirty="0" smtClean="0"/>
              <a:t> </a:t>
            </a:r>
            <a:r>
              <a:rPr lang="ar-SA" dirty="0" err="1" smtClean="0"/>
              <a:t>فى</a:t>
            </a:r>
            <a:r>
              <a:rPr lang="ar-SA" dirty="0" smtClean="0"/>
              <a:t> الدولة العثمانية </a:t>
            </a:r>
          </a:p>
          <a:p>
            <a:r>
              <a:rPr lang="ar-SA" b="1" dirty="0" smtClean="0"/>
              <a:t>رد فعل السلطان : ( تعيين سعيد باشا صدرا أعظم ) </a:t>
            </a:r>
          </a:p>
          <a:p>
            <a:r>
              <a:rPr lang="ar-SA" dirty="0" smtClean="0"/>
              <a:t>حاول السلطان </a:t>
            </a:r>
            <a:r>
              <a:rPr lang="ar-SA" dirty="0" err="1" smtClean="0"/>
              <a:t>ان</a:t>
            </a:r>
            <a:r>
              <a:rPr lang="ar-SA" dirty="0" smtClean="0"/>
              <a:t> يتدارك الموقف بعد </a:t>
            </a:r>
            <a:r>
              <a:rPr lang="ar-SA" dirty="0" err="1" smtClean="0"/>
              <a:t>ان</a:t>
            </a:r>
            <a:r>
              <a:rPr lang="ar-SA" dirty="0" smtClean="0"/>
              <a:t> علم بالمؤامرة من قبل جماعة الاتحاد </a:t>
            </a:r>
            <a:r>
              <a:rPr lang="ar-SA" dirty="0" err="1" smtClean="0"/>
              <a:t>والترقى</a:t>
            </a:r>
            <a:r>
              <a:rPr lang="ar-SA" dirty="0" smtClean="0"/>
              <a:t> فعين سعيد باشا صدرا </a:t>
            </a:r>
            <a:r>
              <a:rPr lang="ar-SA" dirty="0" err="1" smtClean="0"/>
              <a:t>اعظم</a:t>
            </a:r>
            <a:r>
              <a:rPr lang="ar-SA" dirty="0" smtClean="0"/>
              <a:t> واصدر </a:t>
            </a:r>
            <a:r>
              <a:rPr lang="ar-SA" dirty="0" err="1" smtClean="0"/>
              <a:t>امرا</a:t>
            </a:r>
            <a:r>
              <a:rPr lang="ar-SA" dirty="0" smtClean="0"/>
              <a:t> سلطانيا </a:t>
            </a:r>
            <a:r>
              <a:rPr lang="ar-SA" dirty="0" err="1" smtClean="0"/>
              <a:t>باعادة</a:t>
            </a:r>
            <a:r>
              <a:rPr lang="ar-SA" dirty="0" smtClean="0"/>
              <a:t> الدستور </a:t>
            </a:r>
            <a:r>
              <a:rPr lang="ar-SA" dirty="0" err="1" smtClean="0"/>
              <a:t>واجراء</a:t>
            </a:r>
            <a:r>
              <a:rPr lang="ar-SA" dirty="0" smtClean="0"/>
              <a:t> الانتخابات </a:t>
            </a:r>
            <a:r>
              <a:rPr lang="ar-SA" dirty="0" err="1" smtClean="0"/>
              <a:t>والغاء</a:t>
            </a:r>
            <a:r>
              <a:rPr lang="ar-SA" dirty="0" smtClean="0"/>
              <a:t> الرقابة على المطبوعات والصحف </a:t>
            </a:r>
          </a:p>
          <a:p>
            <a:r>
              <a:rPr lang="ar-SA" dirty="0" smtClean="0"/>
              <a:t> </a:t>
            </a:r>
            <a:endParaRPr lang="en-US" dirty="0"/>
          </a:p>
        </p:txBody>
      </p:sp>
      <p:sp>
        <p:nvSpPr>
          <p:cNvPr id="4" name="عنصر نائب للمحتوى 3"/>
          <p:cNvSpPr>
            <a:spLocks noGrp="1"/>
          </p:cNvSpPr>
          <p:nvPr>
            <p:ph sz="half" idx="1"/>
          </p:nvPr>
        </p:nvSpPr>
        <p:spPr/>
        <p:txBody>
          <a:bodyPr/>
          <a:lstStyle/>
          <a:p>
            <a:r>
              <a:rPr lang="ar-SA" b="1" dirty="0" smtClean="0"/>
              <a:t>رد فعل لثوار: </a:t>
            </a:r>
          </a:p>
          <a:p>
            <a:r>
              <a:rPr lang="ar-SA" dirty="0" smtClean="0"/>
              <a:t>قوبل </a:t>
            </a:r>
            <a:r>
              <a:rPr lang="ar-SA" dirty="0" err="1" smtClean="0"/>
              <a:t>اعلان</a:t>
            </a:r>
            <a:r>
              <a:rPr lang="ar-SA" dirty="0" smtClean="0"/>
              <a:t> الدستور بابتهاج وسرور </a:t>
            </a:r>
            <a:r>
              <a:rPr lang="ar-SA" dirty="0" err="1" smtClean="0"/>
              <a:t>فى</a:t>
            </a:r>
            <a:r>
              <a:rPr lang="ar-SA" dirty="0" smtClean="0"/>
              <a:t> جميع </a:t>
            </a:r>
            <a:r>
              <a:rPr lang="ar-SA" dirty="0" err="1" smtClean="0"/>
              <a:t>ارجاء</a:t>
            </a:r>
            <a:r>
              <a:rPr lang="ar-SA" dirty="0" smtClean="0"/>
              <a:t> الدولة </a:t>
            </a:r>
            <a:r>
              <a:rPr lang="ar-SA" dirty="0" err="1" smtClean="0"/>
              <a:t>فاعلن</a:t>
            </a:r>
            <a:r>
              <a:rPr lang="ar-SA" dirty="0" smtClean="0"/>
              <a:t> </a:t>
            </a:r>
            <a:r>
              <a:rPr lang="ar-SA" dirty="0" err="1" smtClean="0"/>
              <a:t>انور</a:t>
            </a:r>
            <a:r>
              <a:rPr lang="ar-SA" dirty="0" smtClean="0"/>
              <a:t> باشا قائد الثورة </a:t>
            </a:r>
            <a:r>
              <a:rPr lang="ar-SA" dirty="0" err="1" smtClean="0"/>
              <a:t>ان</a:t>
            </a:r>
            <a:r>
              <a:rPr lang="ar-SA" dirty="0" smtClean="0"/>
              <a:t> الحكومة الاستبدادية قد اختفت </a:t>
            </a:r>
            <a:r>
              <a:rPr lang="ar-SA" dirty="0" err="1" smtClean="0"/>
              <a:t>واصبحنا</a:t>
            </a:r>
            <a:r>
              <a:rPr lang="ar-SA" dirty="0" smtClean="0"/>
              <a:t> </a:t>
            </a:r>
            <a:r>
              <a:rPr lang="ar-SA" dirty="0" err="1" smtClean="0"/>
              <a:t>اخوانا</a:t>
            </a:r>
            <a:r>
              <a:rPr lang="ar-SA" dirty="0" smtClean="0"/>
              <a:t> وعمت الفرحة جميع المدن </a:t>
            </a:r>
            <a:r>
              <a:rPr lang="ar-SA" dirty="0" err="1" smtClean="0"/>
              <a:t>فى</a:t>
            </a:r>
            <a:r>
              <a:rPr lang="ar-SA" dirty="0" smtClean="0"/>
              <a:t> مختلف الولايات </a:t>
            </a:r>
            <a:r>
              <a:rPr lang="ar-SA" dirty="0" err="1" smtClean="0"/>
              <a:t>واطلق</a:t>
            </a:r>
            <a:r>
              <a:rPr lang="ar-SA" dirty="0" smtClean="0"/>
              <a:t> سراح المعتقلين السياسيين ورفعت القيود على المبعدين كما جرت الانتخابات لمجلس المبعوثان وضم المجلس الجديد 280 نائبا من </a:t>
            </a:r>
            <a:r>
              <a:rPr lang="ar-SA" dirty="0" err="1" smtClean="0"/>
              <a:t>الاتراك</a:t>
            </a:r>
            <a:r>
              <a:rPr lang="ar-SA" dirty="0" smtClean="0"/>
              <a:t>    </a:t>
            </a:r>
            <a:r>
              <a:rPr lang="ar-SA" b="1" dirty="0" smtClean="0"/>
              <a:t>  </a:t>
            </a:r>
            <a:endParaRPr lang="en-US" b="1" dirty="0"/>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half" idx="13"/>
          </p:nvPr>
        </p:nvSpPr>
        <p:spPr>
          <a:xfrm>
            <a:off x="5025242" y="1600201"/>
            <a:ext cx="4714104" cy="4525963"/>
          </a:xfrm>
        </p:spPr>
        <p:txBody>
          <a:bodyPr/>
          <a:lstStyle/>
          <a:p>
            <a:r>
              <a:rPr lang="ar-SA" dirty="0" smtClean="0"/>
              <a:t>والعرب واليونانيون البلغار والصرب واليهود </a:t>
            </a:r>
            <a:r>
              <a:rPr lang="ar-SA" dirty="0" err="1" smtClean="0"/>
              <a:t>والارمن</a:t>
            </a:r>
            <a:r>
              <a:rPr lang="ar-SA" dirty="0" smtClean="0"/>
              <a:t> وفى 10 ديسمبر عام 1908م افتتح السلطان المجلس </a:t>
            </a:r>
            <a:r>
              <a:rPr lang="ar-SA" dirty="0" err="1" smtClean="0"/>
              <a:t>والقى</a:t>
            </a:r>
            <a:r>
              <a:rPr lang="ar-SA" dirty="0" smtClean="0"/>
              <a:t> خطبة تعهد فيها بان يحكم البلاد حكما دستوريا </a:t>
            </a:r>
          </a:p>
          <a:p>
            <a:r>
              <a:rPr lang="ar-SA" b="1" dirty="0" smtClean="0"/>
              <a:t>  المرحلة الثالثة : الصراع بين أنصار الجامعة الإسلامية والأحزاب العلمانية</a:t>
            </a:r>
          </a:p>
          <a:p>
            <a:r>
              <a:rPr lang="ar-SA" dirty="0" smtClean="0"/>
              <a:t> بدأت الصراعات السياسية بين </a:t>
            </a:r>
            <a:r>
              <a:rPr lang="ar-SA" dirty="0" err="1" smtClean="0"/>
              <a:t>الاحزاب</a:t>
            </a:r>
            <a:r>
              <a:rPr lang="ar-SA" dirty="0" smtClean="0"/>
              <a:t> العلماني من جهة </a:t>
            </a:r>
            <a:r>
              <a:rPr lang="ar-SA" dirty="0" err="1" smtClean="0"/>
              <a:t>وانصار</a:t>
            </a:r>
            <a:r>
              <a:rPr lang="ar-SA" dirty="0" smtClean="0"/>
              <a:t> الجامعة العلمانية حيث قاد </a:t>
            </a:r>
            <a:r>
              <a:rPr lang="ar-SA" dirty="0" err="1" smtClean="0"/>
              <a:t>انصار</a:t>
            </a:r>
            <a:r>
              <a:rPr lang="ar-SA" dirty="0" smtClean="0"/>
              <a:t> الجامعة </a:t>
            </a:r>
            <a:endParaRPr lang="en-US" dirty="0"/>
          </a:p>
        </p:txBody>
      </p:sp>
      <p:sp>
        <p:nvSpPr>
          <p:cNvPr id="4" name="عنصر نائب للمحتوى 3"/>
          <p:cNvSpPr>
            <a:spLocks noGrp="1"/>
          </p:cNvSpPr>
          <p:nvPr>
            <p:ph sz="half" idx="1"/>
          </p:nvPr>
        </p:nvSpPr>
        <p:spPr/>
        <p:txBody>
          <a:bodyPr/>
          <a:lstStyle/>
          <a:p>
            <a:r>
              <a:rPr lang="ar-SA" dirty="0" smtClean="0"/>
              <a:t>الإسلامية معارضة واسعة لقيت استجابة من الجماهير وطالبت بإلغاء الدستور مصرحين بان الشريعة الإسلامية في خطر وطالبوا بعودة إحكامها بعد أن خرق النظام العلماني الجديد الشريعة الإسلامية وتحول السخط فيما بعد إلى ثورة مسلحة مضادة قادها الاتحاد الإسلامي وهاجموا مجلس النواب والباب العالي وطالبوا بإعلان سيادة الشريعة الإسلامية</a:t>
            </a:r>
            <a:endParaRPr lang="en-US" dirty="0"/>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half" idx="13"/>
          </p:nvPr>
        </p:nvSpPr>
        <p:spPr>
          <a:xfrm>
            <a:off x="5025242" y="1600201"/>
            <a:ext cx="4714104" cy="4525963"/>
          </a:xfrm>
        </p:spPr>
        <p:txBody>
          <a:bodyPr/>
          <a:lstStyle/>
          <a:p>
            <a:r>
              <a:rPr lang="ar-SA" b="1" dirty="0" smtClean="0"/>
              <a:t>المرحلة الرابعة : قضاء </a:t>
            </a:r>
            <a:r>
              <a:rPr lang="ar-SA" b="1" dirty="0" err="1" smtClean="0"/>
              <a:t>جعية</a:t>
            </a:r>
            <a:r>
              <a:rPr lang="ar-SA" b="1" dirty="0" smtClean="0"/>
              <a:t> الاتحاد </a:t>
            </a:r>
            <a:r>
              <a:rPr lang="ar-SA" b="1" dirty="0" err="1" smtClean="0"/>
              <a:t>والترقى</a:t>
            </a:r>
            <a:r>
              <a:rPr lang="ar-SA" b="1" dirty="0" smtClean="0"/>
              <a:t> على الجماعات </a:t>
            </a:r>
            <a:r>
              <a:rPr lang="ar-SA" b="1" dirty="0" err="1" smtClean="0"/>
              <a:t>الاسلامية</a:t>
            </a:r>
            <a:r>
              <a:rPr lang="ar-SA" b="1" dirty="0" smtClean="0"/>
              <a:t> </a:t>
            </a:r>
            <a:r>
              <a:rPr lang="ar-SA" b="1" dirty="0" err="1" smtClean="0"/>
              <a:t>واسقاط</a:t>
            </a:r>
            <a:r>
              <a:rPr lang="ar-SA" b="1" dirty="0" smtClean="0"/>
              <a:t> السلطان عبد الحميد </a:t>
            </a:r>
            <a:r>
              <a:rPr lang="ar-SA" b="1" dirty="0" err="1" smtClean="0"/>
              <a:t>الثانى</a:t>
            </a:r>
            <a:endParaRPr lang="ar-SA" b="1" dirty="0" smtClean="0"/>
          </a:p>
          <a:p>
            <a:r>
              <a:rPr lang="ar-SA" dirty="0" smtClean="0"/>
              <a:t> قامت جمعية الاتحاد </a:t>
            </a:r>
            <a:r>
              <a:rPr lang="ar-SA" dirty="0" err="1" smtClean="0"/>
              <a:t>والترقى</a:t>
            </a:r>
            <a:r>
              <a:rPr lang="ar-SA" dirty="0" smtClean="0"/>
              <a:t> </a:t>
            </a:r>
            <a:r>
              <a:rPr lang="ar-SA" dirty="0" err="1" smtClean="0"/>
              <a:t>بارسال</a:t>
            </a:r>
            <a:r>
              <a:rPr lang="ar-SA" dirty="0" smtClean="0"/>
              <a:t> جيش من </a:t>
            </a:r>
            <a:r>
              <a:rPr lang="ar-SA" dirty="0" err="1" smtClean="0"/>
              <a:t>سالونيك</a:t>
            </a:r>
            <a:r>
              <a:rPr lang="ar-SA" dirty="0" smtClean="0"/>
              <a:t> حيث نجح </a:t>
            </a:r>
            <a:r>
              <a:rPr lang="ar-SA" dirty="0" err="1" smtClean="0"/>
              <a:t>فى</a:t>
            </a:r>
            <a:r>
              <a:rPr lang="ar-SA" dirty="0" smtClean="0"/>
              <a:t> القضاء على الجماعات </a:t>
            </a:r>
            <a:r>
              <a:rPr lang="ar-SA" dirty="0" err="1" smtClean="0"/>
              <a:t>الاسلامية</a:t>
            </a:r>
            <a:r>
              <a:rPr lang="ar-SA" dirty="0" smtClean="0"/>
              <a:t> </a:t>
            </a:r>
            <a:r>
              <a:rPr lang="ar-SA" dirty="0" err="1" smtClean="0"/>
              <a:t>التى</a:t>
            </a:r>
            <a:r>
              <a:rPr lang="ar-SA" dirty="0" smtClean="0"/>
              <a:t> تدعم السلطان عبد الحميد </a:t>
            </a:r>
            <a:r>
              <a:rPr lang="ar-SA" dirty="0" err="1" smtClean="0"/>
              <a:t>الثانى</a:t>
            </a:r>
            <a:r>
              <a:rPr lang="ar-SA" dirty="0" smtClean="0"/>
              <a:t> وتؤازره ثم عقد اجتماع </a:t>
            </a:r>
            <a:r>
              <a:rPr lang="ar-SA" dirty="0" err="1" smtClean="0"/>
              <a:t>فى</a:t>
            </a:r>
            <a:r>
              <a:rPr lang="ar-SA" dirty="0" smtClean="0"/>
              <a:t> المجلس </a:t>
            </a:r>
            <a:r>
              <a:rPr lang="ar-SA" dirty="0" err="1" smtClean="0"/>
              <a:t>النيابى</a:t>
            </a:r>
            <a:r>
              <a:rPr lang="ar-SA" dirty="0" smtClean="0"/>
              <a:t> تقرر فيه عزل السلطان عبد الحميد </a:t>
            </a:r>
            <a:r>
              <a:rPr lang="ar-SA" dirty="0" err="1" smtClean="0"/>
              <a:t>الثانى</a:t>
            </a:r>
            <a:r>
              <a:rPr lang="ar-SA" dirty="0" smtClean="0"/>
              <a:t> بمقتضى فتوى من شيخ</a:t>
            </a:r>
            <a:endParaRPr lang="en-US" dirty="0"/>
          </a:p>
        </p:txBody>
      </p:sp>
      <p:sp>
        <p:nvSpPr>
          <p:cNvPr id="4" name="عنصر نائب للمحتوى 3"/>
          <p:cNvSpPr>
            <a:spLocks noGrp="1"/>
          </p:cNvSpPr>
          <p:nvPr>
            <p:ph sz="half" idx="1"/>
          </p:nvPr>
        </p:nvSpPr>
        <p:spPr/>
        <p:txBody>
          <a:bodyPr/>
          <a:lstStyle/>
          <a:p>
            <a:r>
              <a:rPr lang="ar-SA" dirty="0" err="1" smtClean="0"/>
              <a:t>الاسلام</a:t>
            </a:r>
            <a:r>
              <a:rPr lang="ar-SA" dirty="0" smtClean="0"/>
              <a:t> ثم نفى </a:t>
            </a:r>
            <a:r>
              <a:rPr lang="ar-SA" dirty="0" err="1" smtClean="0"/>
              <a:t>الى</a:t>
            </a:r>
            <a:r>
              <a:rPr lang="ar-SA" dirty="0" smtClean="0"/>
              <a:t> منطقة </a:t>
            </a:r>
            <a:r>
              <a:rPr lang="ar-SA" dirty="0" err="1" smtClean="0"/>
              <a:t>سالونيك</a:t>
            </a:r>
            <a:r>
              <a:rPr lang="ar-SA" dirty="0" smtClean="0"/>
              <a:t> وخلفه السلطان محمد الخامس </a:t>
            </a:r>
            <a:r>
              <a:rPr lang="ar-SA" dirty="0" err="1" smtClean="0"/>
              <a:t>الذى</a:t>
            </a:r>
            <a:r>
              <a:rPr lang="ar-SA" dirty="0" smtClean="0"/>
              <a:t> </a:t>
            </a:r>
            <a:r>
              <a:rPr lang="ar-SA" dirty="0" err="1" smtClean="0"/>
              <a:t>اعلن</a:t>
            </a:r>
            <a:r>
              <a:rPr lang="ar-SA" dirty="0" smtClean="0"/>
              <a:t> انه سيستخدم الشريعة والدستور </a:t>
            </a:r>
            <a:r>
              <a:rPr lang="ar-SA" dirty="0" err="1" smtClean="0"/>
              <a:t>وارادة</a:t>
            </a:r>
            <a:r>
              <a:rPr lang="ar-SA" dirty="0" smtClean="0"/>
              <a:t> </a:t>
            </a:r>
            <a:r>
              <a:rPr lang="ar-SA" dirty="0" err="1" smtClean="0"/>
              <a:t>الامة</a:t>
            </a:r>
            <a:r>
              <a:rPr lang="ar-SA" dirty="0" smtClean="0"/>
              <a:t> </a:t>
            </a:r>
            <a:r>
              <a:rPr lang="ar-SA" dirty="0" err="1" smtClean="0"/>
              <a:t>التى</a:t>
            </a:r>
            <a:r>
              <a:rPr lang="ar-SA" dirty="0" smtClean="0"/>
              <a:t> اختارته ولكنه </a:t>
            </a:r>
            <a:r>
              <a:rPr lang="ar-SA" dirty="0" err="1" smtClean="0"/>
              <a:t>اصبح</a:t>
            </a:r>
            <a:r>
              <a:rPr lang="ar-SA" dirty="0" smtClean="0"/>
              <a:t> </a:t>
            </a:r>
            <a:r>
              <a:rPr lang="ar-SA" dirty="0" err="1" smtClean="0"/>
              <a:t>العوبه</a:t>
            </a:r>
            <a:r>
              <a:rPr lang="ar-SA" dirty="0" smtClean="0"/>
              <a:t> </a:t>
            </a:r>
            <a:r>
              <a:rPr lang="ar-SA" dirty="0" err="1" smtClean="0"/>
              <a:t>فى</a:t>
            </a:r>
            <a:r>
              <a:rPr lang="ar-SA" dirty="0" smtClean="0"/>
              <a:t> يد الاتحاديين الذين </a:t>
            </a:r>
            <a:r>
              <a:rPr lang="ar-SA" dirty="0" err="1" smtClean="0"/>
              <a:t>اصبحوا</a:t>
            </a:r>
            <a:r>
              <a:rPr lang="ar-SA" dirty="0" smtClean="0"/>
              <a:t> بزعامة </a:t>
            </a:r>
            <a:r>
              <a:rPr lang="ar-SA" dirty="0" err="1" smtClean="0"/>
              <a:t>انور</a:t>
            </a:r>
            <a:r>
              <a:rPr lang="ar-SA" dirty="0" smtClean="0"/>
              <a:t> باشا مسيطرين على الحكم </a:t>
            </a:r>
            <a:r>
              <a:rPr lang="ar-SA" dirty="0" err="1" smtClean="0"/>
              <a:t>فى</a:t>
            </a:r>
            <a:r>
              <a:rPr lang="ar-SA" dirty="0" smtClean="0"/>
              <a:t> الدولة العثمانية وهم </a:t>
            </a:r>
            <a:r>
              <a:rPr lang="ar-SA" dirty="0" err="1" smtClean="0"/>
              <a:t>اصحاب</a:t>
            </a:r>
            <a:r>
              <a:rPr lang="ar-SA" dirty="0" smtClean="0"/>
              <a:t> الكلمة العليا </a:t>
            </a:r>
            <a:r>
              <a:rPr lang="ar-SA" dirty="0" err="1" smtClean="0"/>
              <a:t>فى</a:t>
            </a:r>
            <a:r>
              <a:rPr lang="ar-SA" dirty="0" smtClean="0"/>
              <a:t> البلاد </a:t>
            </a:r>
          </a:p>
          <a:p>
            <a:r>
              <a:rPr lang="ar-SA" dirty="0" smtClean="0"/>
              <a:t>ونتيجة للزحف </a:t>
            </a:r>
            <a:r>
              <a:rPr lang="ar-SA" dirty="0" err="1" smtClean="0"/>
              <a:t>الاستعمارى</a:t>
            </a:r>
            <a:r>
              <a:rPr lang="ar-SA" dirty="0" smtClean="0"/>
              <a:t> وللضعف</a:t>
            </a:r>
            <a:endParaRPr lang="en-US" dirty="0"/>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half" idx="13"/>
          </p:nvPr>
        </p:nvSpPr>
        <p:spPr>
          <a:xfrm>
            <a:off x="5025242" y="1600201"/>
            <a:ext cx="4714104" cy="4525963"/>
          </a:xfrm>
        </p:spPr>
        <p:txBody>
          <a:bodyPr/>
          <a:lstStyle/>
          <a:p>
            <a:r>
              <a:rPr lang="ar-SA" dirty="0" smtClean="0"/>
              <a:t>الشديد </a:t>
            </a:r>
            <a:r>
              <a:rPr lang="ar-SA" dirty="0" err="1" smtClean="0"/>
              <a:t>الذى</a:t>
            </a:r>
            <a:r>
              <a:rPr lang="ar-SA" dirty="0" smtClean="0"/>
              <a:t> انتاب الدولة العثمانية غدت مملكات الدولة العثمانية نهبا بين الدول الأوروبية الاستعمارية </a:t>
            </a:r>
            <a:r>
              <a:rPr lang="ar-SA" dirty="0" err="1" smtClean="0"/>
              <a:t>التى</a:t>
            </a:r>
            <a:r>
              <a:rPr lang="ar-SA" dirty="0" smtClean="0"/>
              <a:t> كانت تخطط منذ زمن بعيد للقضاء عليها </a:t>
            </a:r>
          </a:p>
          <a:p>
            <a:endParaRPr lang="ar-SA" dirty="0" smtClean="0"/>
          </a:p>
          <a:p>
            <a:r>
              <a:rPr lang="ar-SA" dirty="0" smtClean="0"/>
              <a:t>ظلت الحركة القومية </a:t>
            </a:r>
            <a:r>
              <a:rPr lang="ar-SA" dirty="0" err="1" smtClean="0"/>
              <a:t>فى</a:t>
            </a:r>
            <a:r>
              <a:rPr lang="ar-SA" dirty="0" smtClean="0"/>
              <a:t> نموها داخل الدولة العثمانية حتى نجحت </a:t>
            </a:r>
            <a:r>
              <a:rPr lang="ar-SA" dirty="0" err="1" smtClean="0"/>
              <a:t>فى</a:t>
            </a:r>
            <a:r>
              <a:rPr lang="ar-SA" dirty="0" smtClean="0"/>
              <a:t> عام 1922م </a:t>
            </a:r>
            <a:r>
              <a:rPr lang="ar-SA" dirty="0" err="1" smtClean="0"/>
              <a:t>فى</a:t>
            </a:r>
            <a:r>
              <a:rPr lang="ar-SA" dirty="0" smtClean="0"/>
              <a:t> القضاء على الدولة العثمانية </a:t>
            </a:r>
            <a:r>
              <a:rPr lang="ar-SA" dirty="0" err="1" smtClean="0"/>
              <a:t>واعلان</a:t>
            </a:r>
            <a:r>
              <a:rPr lang="ar-SA" dirty="0" smtClean="0"/>
              <a:t> الدولة التركية بزعامة مصطفى كمال </a:t>
            </a:r>
            <a:r>
              <a:rPr lang="ar-SA" dirty="0" err="1" smtClean="0"/>
              <a:t>اتاتورك</a:t>
            </a:r>
            <a:r>
              <a:rPr lang="ar-SA" smtClean="0"/>
              <a:t> </a:t>
            </a:r>
            <a:endParaRPr lang="ar-SA" dirty="0" smtClean="0"/>
          </a:p>
          <a:p>
            <a:r>
              <a:rPr lang="ar-SA" dirty="0" smtClean="0"/>
              <a:t> </a:t>
            </a:r>
            <a:endParaRPr lang="en-US" dirty="0"/>
          </a:p>
        </p:txBody>
      </p:sp>
      <p:sp>
        <p:nvSpPr>
          <p:cNvPr id="4" name="عنصر نائب للمحتوى 3"/>
          <p:cNvSpPr>
            <a:spLocks noGrp="1"/>
          </p:cNvSpPr>
          <p:nvPr>
            <p:ph sz="half" idx="1"/>
          </p:nvPr>
        </p:nvSpPr>
        <p:spPr/>
        <p:txBody>
          <a:bodyPr/>
          <a:lstStyle/>
          <a:p>
            <a:endParaRPr lang="en-US" dirty="0"/>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nodePh="1">
                                  <p:stCondLst>
                                    <p:cond delay="0"/>
                                  </p:stCondLst>
                                  <p:endCondLst>
                                    <p:cond evt="begin" delay="0">
                                      <p:tn val="5"/>
                                    </p:cond>
                                  </p:end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half" idx="13"/>
          </p:nvPr>
        </p:nvSpPr>
        <p:spPr>
          <a:xfrm>
            <a:off x="5025242" y="1600201"/>
            <a:ext cx="4714104" cy="4525963"/>
          </a:xfrm>
        </p:spPr>
        <p:txBody>
          <a:bodyPr/>
          <a:lstStyle/>
          <a:p>
            <a:endParaRPr lang="ar-SA" dirty="0" smtClean="0"/>
          </a:p>
          <a:p>
            <a:r>
              <a:rPr lang="ar-SA" dirty="0" smtClean="0"/>
              <a:t> </a:t>
            </a:r>
            <a:endParaRPr lang="en-US" dirty="0"/>
          </a:p>
        </p:txBody>
      </p:sp>
      <p:sp>
        <p:nvSpPr>
          <p:cNvPr id="4" name="عنصر نائب للمحتوى 3"/>
          <p:cNvSpPr>
            <a:spLocks noGrp="1"/>
          </p:cNvSpPr>
          <p:nvPr>
            <p:ph sz="half" idx="1"/>
          </p:nvPr>
        </p:nvSpPr>
        <p:spPr/>
        <p:txBody>
          <a:bodyPr/>
          <a:lstStyle/>
          <a:p>
            <a:endParaRPr lang="en-US" dirty="0"/>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nodePh="1">
                                  <p:stCondLst>
                                    <p:cond delay="0"/>
                                  </p:stCondLst>
                                  <p:endCondLst>
                                    <p:cond evt="begin" delay="0">
                                      <p:tn val="5"/>
                                    </p:cond>
                                  </p:end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half" idx="13"/>
          </p:nvPr>
        </p:nvSpPr>
        <p:spPr>
          <a:xfrm>
            <a:off x="5025242" y="1600201"/>
            <a:ext cx="4714104" cy="4525963"/>
          </a:xfrm>
        </p:spPr>
        <p:txBody>
          <a:bodyPr/>
          <a:lstStyle/>
          <a:p>
            <a:endParaRPr lang="ar-SA" dirty="0" smtClean="0"/>
          </a:p>
          <a:p>
            <a:r>
              <a:rPr lang="ar-SA" dirty="0" smtClean="0"/>
              <a:t> </a:t>
            </a:r>
            <a:endParaRPr lang="en-US" dirty="0"/>
          </a:p>
        </p:txBody>
      </p:sp>
      <p:sp>
        <p:nvSpPr>
          <p:cNvPr id="4" name="عنصر نائب للمحتوى 3"/>
          <p:cNvSpPr>
            <a:spLocks noGrp="1"/>
          </p:cNvSpPr>
          <p:nvPr>
            <p:ph sz="half" idx="1"/>
          </p:nvPr>
        </p:nvSpPr>
        <p:spPr/>
        <p:txBody>
          <a:bodyPr/>
          <a:lstStyle/>
          <a:p>
            <a:endParaRPr lang="en-US" dirty="0"/>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nodePh="1">
                                  <p:stCondLst>
                                    <p:cond delay="0"/>
                                  </p:stCondLst>
                                  <p:endCondLst>
                                    <p:cond evt="begin" delay="0">
                                      <p:tn val="5"/>
                                    </p:cond>
                                  </p:end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26629"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788" cy="2362200"/>
          </a:xfrm>
          <a:prstGeom prst="rect">
            <a:avLst/>
          </a:prstGeom>
          <a:effectLst>
            <a:outerShdw blurRad="63500" sx="102000" sy="102000" algn="ctr" rotWithShape="0">
              <a:prstClr val="black">
                <a:alpha val="40000"/>
              </a:prstClr>
            </a:outerShdw>
          </a:effectLst>
        </p:spPr>
      </p:pic>
    </p:spTree>
  </p:cSld>
  <p:clrMapOvr>
    <a:masterClrMapping/>
  </p:clrMapOvr>
  <p:transition>
    <p:wedge/>
  </p:transition>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2075</TotalTime>
  <Words>698</Words>
  <Application>Microsoft Office PowerPoint</Application>
  <PresentationFormat>A4 Paper (210x297 mm)</PresentationFormat>
  <Paragraphs>51</Paragraphs>
  <Slides>13</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ae_AlMateen</vt:lpstr>
      <vt:lpstr>Arial</vt:lpstr>
      <vt:lpstr>AYM Wadiy S_U normal.</vt:lpstr>
      <vt:lpstr>Calibri</vt:lpstr>
      <vt:lpstr>Times New Roman</vt:lpstr>
      <vt:lpstr>Office Theme</vt:lpstr>
      <vt:lpstr>   </vt:lpstr>
      <vt:lpstr> المحاضرة العاشرة نمو الفكر القومي التركي </vt:lpstr>
      <vt:lpstr>عناصر المحاضرة</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Bassim Ali Yoseif Alsabbgh</cp:lastModifiedBy>
  <cp:revision>184</cp:revision>
  <dcterms:created xsi:type="dcterms:W3CDTF">2009-10-14T19:14:34Z</dcterms:created>
  <dcterms:modified xsi:type="dcterms:W3CDTF">2013-10-03T11:31:11Z</dcterms:modified>
</cp:coreProperties>
</file>