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1" r:id="rId3"/>
    <p:sldId id="276" r:id="rId4"/>
    <p:sldId id="282" r:id="rId5"/>
    <p:sldId id="283" r:id="rId6"/>
    <p:sldId id="284" r:id="rId7"/>
    <p:sldId id="285" r:id="rId8"/>
    <p:sldId id="286" r:id="rId9"/>
    <p:sldId id="287"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4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10/22/2013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134421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الرابعة عشر</a:t>
            </a:r>
            <a:r>
              <a:rPr lang="en-US" b="1" spc="-150" dirty="0" smtClean="0">
                <a:solidFill>
                  <a:srgbClr val="376092"/>
                </a:solidFill>
                <a:latin typeface="ae_AlMateen" pitchFamily="2" charset="-78"/>
                <a:cs typeface="ae_AlMateen" pitchFamily="2" charset="-78"/>
              </a:rPr>
              <a:t> </a:t>
            </a: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الحركة القومية التركية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ودور مصطفى كمال </a:t>
            </a:r>
            <a:r>
              <a:rPr lang="ar-SA" b="1" spc="-150" dirty="0" err="1" smtClean="0">
                <a:solidFill>
                  <a:srgbClr val="376092"/>
                </a:solidFill>
                <a:latin typeface="ae_AlMateen" pitchFamily="2" charset="-78"/>
                <a:cs typeface="ae_AlMateen" pitchFamily="2" charset="-78"/>
              </a:rPr>
              <a:t>اتاتورك</a:t>
            </a:r>
            <a:r>
              <a:rPr lang="ar-SA" b="1" spc="-150" dirty="0" smtClean="0">
                <a:solidFill>
                  <a:srgbClr val="376092"/>
                </a:solidFill>
                <a:latin typeface="ae_AlMateen" pitchFamily="2" charset="-78"/>
                <a:cs typeface="ae_AlMateen" pitchFamily="2" charset="-78"/>
              </a:rPr>
              <a:t> فيها </a:t>
            </a:r>
            <a:endParaRPr lang="en-US" b="1"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decel="50000" fill="hold">
                                          <p:stCondLst>
                                            <p:cond delay="0"/>
                                          </p:stCondLst>
                                        </p:cTn>
                                        <p:tgtEl>
                                          <p:spTgt spid="614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14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146"/>
                                        </p:tgtEl>
                                        <p:attrNameLst>
                                          <p:attrName>ppt_w</p:attrName>
                                        </p:attrNameLst>
                                      </p:cBhvr>
                                      <p:tavLst>
                                        <p:tav tm="0">
                                          <p:val>
                                            <p:strVal val="#ppt_w*.05"/>
                                          </p:val>
                                        </p:tav>
                                        <p:tav tm="100000">
                                          <p:val>
                                            <p:strVal val="#ppt_w"/>
                                          </p:val>
                                        </p:tav>
                                      </p:tavLst>
                                    </p:anim>
                                    <p:anim calcmode="lin" valueType="num">
                                      <p:cBhvr>
                                        <p:cTn id="10" dur="1000" fill="hold"/>
                                        <p:tgtEl>
                                          <p:spTgt spid="614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14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14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14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sz="half" idx="13"/>
          </p:nvPr>
        </p:nvSpPr>
        <p:spPr>
          <a:xfrm>
            <a:off x="344488" y="1412776"/>
            <a:ext cx="9360806" cy="4525963"/>
          </a:xfrm>
        </p:spPr>
        <p:txBody>
          <a:bodyPr/>
          <a:lstStyle/>
          <a:p>
            <a:pPr lvl="0"/>
            <a:r>
              <a:rPr lang="ar-SA" b="1" dirty="0"/>
              <a:t>أولا : أسباب قيام الحركة الوطنية التركية </a:t>
            </a:r>
            <a:r>
              <a:rPr lang="ar-SA" b="1" dirty="0" smtClean="0"/>
              <a:t>. </a:t>
            </a:r>
          </a:p>
          <a:p>
            <a:r>
              <a:rPr lang="ar-SA" b="1" dirty="0" smtClean="0"/>
              <a:t> </a:t>
            </a:r>
            <a:r>
              <a:rPr lang="ar-SA" b="1" dirty="0"/>
              <a:t>ثانيا : انفجار الروح الوطنية التركية </a:t>
            </a:r>
            <a:r>
              <a:rPr lang="ar-SA" b="1" dirty="0" smtClean="0"/>
              <a:t>ونتائجها  </a:t>
            </a:r>
            <a:endParaRPr lang="ar-SA" b="1" dirty="0" smtClean="0"/>
          </a:p>
          <a:p>
            <a:pPr lvl="0"/>
            <a:r>
              <a:rPr lang="ar-SA" b="1" dirty="0"/>
              <a:t>ثالثا : الصراع بين السلطان العثماني والكماليين </a:t>
            </a:r>
            <a:r>
              <a:rPr lang="ar-SA" b="1" dirty="0" smtClean="0"/>
              <a:t> </a:t>
            </a:r>
          </a:p>
          <a:p>
            <a:r>
              <a:rPr lang="ar-SA" b="1" dirty="0"/>
              <a:t>رابعا : نتائج حركة مصطفى كمال اتاتورك </a:t>
            </a:r>
            <a:r>
              <a:rPr lang="ar-SA" b="1" dirty="0" smtClean="0"/>
              <a:t> </a:t>
            </a:r>
          </a:p>
          <a:p>
            <a:pPr lvl="0"/>
            <a:r>
              <a:rPr lang="ar-SA" b="1" dirty="0"/>
              <a:t>خامسا : الغاء الخلافة واعلان تركيا العلمانية </a:t>
            </a:r>
            <a:r>
              <a:rPr lang="ar-SA" b="1" dirty="0" smtClean="0"/>
              <a:t> </a:t>
            </a:r>
          </a:p>
          <a:p>
            <a:r>
              <a:rPr lang="ar-SA" b="1" dirty="0"/>
              <a:t>سادسا : نتائج الغاء الخلافة العثمانية</a:t>
            </a:r>
          </a:p>
          <a:p>
            <a:pPr lvl="0"/>
            <a:r>
              <a:rPr lang="ar-SA" b="1" dirty="0" smtClean="0"/>
              <a:t> </a:t>
            </a:r>
            <a:endParaRPr lang="ar-SA" b="1" dirty="0"/>
          </a:p>
          <a:p>
            <a:endParaRPr lang="ar-SA" b="1" dirty="0"/>
          </a:p>
          <a:p>
            <a:pPr lvl="0"/>
            <a:r>
              <a:rPr lang="ar-SA" b="1" dirty="0" smtClean="0"/>
              <a:t> </a:t>
            </a:r>
            <a:endParaRPr lang="ar-SA" b="1" dirty="0"/>
          </a:p>
          <a:p>
            <a:endParaRPr lang="ar-SA" b="1" dirty="0"/>
          </a:p>
          <a:p>
            <a:pPr lvl="0"/>
            <a:endParaRPr lang="ar-SA" b="1" dirty="0"/>
          </a:p>
          <a:p>
            <a:endParaRPr lang="ar-SA"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500" decel="50000" fill="hold">
                                          <p:stCondLst>
                                            <p:cond delay="0"/>
                                          </p:stCondLst>
                                        </p:cTn>
                                        <p:tgtEl>
                                          <p:spTgt spid="3">
                                            <p:txEl>
                                              <p:pRg st="8" end="8"/>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8" end="8"/>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8" end="8"/>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8" end="8"/>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8" end="8"/>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8" end="8"/>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 calcmode="lin" valueType="num">
                                      <p:cBhvr>
                                        <p:cTn id="67"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 calcmode="lin" valueType="num">
                                      <p:cBhvr>
                                        <p:cTn id="79"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82"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3">
                                            <p:txEl>
                                              <p:pRg st="6" end="6"/>
                                            </p:txEl>
                                          </p:spTgt>
                                        </p:tgtEl>
                                        <p:attrNameLst>
                                          <p:attrName>style.visibility</p:attrName>
                                        </p:attrNameLst>
                                      </p:cBhvr>
                                      <p:to>
                                        <p:strVal val="visible"/>
                                      </p:to>
                                    </p:set>
                                    <p:anim calcmode="lin" valueType="num">
                                      <p:cBhvr>
                                        <p:cTn id="91"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94"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3">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nodeType="clickEffect">
                                  <p:stCondLst>
                                    <p:cond delay="0"/>
                                  </p:stCondLst>
                                  <p:childTnLst>
                                    <p:set>
                                      <p:cBhvr>
                                        <p:cTn id="102" dur="1" fill="hold">
                                          <p:stCondLst>
                                            <p:cond delay="0"/>
                                          </p:stCondLst>
                                        </p:cTn>
                                        <p:tgtEl>
                                          <p:spTgt spid="3">
                                            <p:txEl>
                                              <p:pRg st="5" end="5"/>
                                            </p:txEl>
                                          </p:spTgt>
                                        </p:tgtEl>
                                        <p:attrNameLst>
                                          <p:attrName>style.visibility</p:attrName>
                                        </p:attrNameLst>
                                      </p:cBhvr>
                                      <p:to>
                                        <p:strVal val="visible"/>
                                      </p:to>
                                    </p:set>
                                    <p:anim calcmode="lin" valueType="num">
                                      <p:cBhvr>
                                        <p:cTn id="103"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106"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810124" cy="4697428"/>
          </a:xfrm>
        </p:spPr>
        <p:txBody>
          <a:bodyPr/>
          <a:lstStyle/>
          <a:p>
            <a:pPr lvl="0"/>
            <a:r>
              <a:rPr lang="ar-SA" b="1" dirty="0" smtClean="0"/>
              <a:t>الحركة الوطنية التركية ودور مصطفى كمال اتاتورك فيها  </a:t>
            </a:r>
          </a:p>
          <a:p>
            <a:pPr lvl="0"/>
            <a:r>
              <a:rPr lang="ar-SA" b="1" dirty="0" smtClean="0"/>
              <a:t>أولا : أسباب قيام الحركة الوطنية التركية . </a:t>
            </a:r>
          </a:p>
          <a:p>
            <a:pPr lvl="0"/>
            <a:r>
              <a:rPr lang="ar-SA" dirty="0" smtClean="0"/>
              <a:t>1- قيام السلطان العثماني بحل جمعية الاتحاد والترقي ومصادرة املاكها </a:t>
            </a:r>
          </a:p>
          <a:p>
            <a:pPr lvl="0"/>
            <a:r>
              <a:rPr lang="ar-SA" dirty="0" smtClean="0"/>
              <a:t>2- قيام السلطان العثماني بحل البرلمان </a:t>
            </a:r>
          </a:p>
          <a:p>
            <a:pPr lvl="0"/>
            <a:r>
              <a:rPr lang="ar-SA" dirty="0" smtClean="0"/>
              <a:t>3- قيام السلطان العثماني بفرض الرقابة على البرلمان  </a:t>
            </a:r>
          </a:p>
          <a:p>
            <a:pPr lvl="0"/>
            <a:r>
              <a:rPr lang="ar-SA" dirty="0" smtClean="0"/>
              <a:t>4- مضاعفة الضرائب على الفقراء</a:t>
            </a:r>
            <a:endParaRPr lang="en-US" dirty="0"/>
          </a:p>
        </p:txBody>
      </p:sp>
      <p:sp>
        <p:nvSpPr>
          <p:cNvPr id="4" name="عنصر نائب للمحتوى 3"/>
          <p:cNvSpPr>
            <a:spLocks noGrp="1"/>
          </p:cNvSpPr>
          <p:nvPr>
            <p:ph sz="half" idx="1"/>
          </p:nvPr>
        </p:nvSpPr>
        <p:spPr>
          <a:xfrm>
            <a:off x="0" y="1340768"/>
            <a:ext cx="5169024" cy="4625990"/>
          </a:xfrm>
        </p:spPr>
        <p:txBody>
          <a:bodyPr/>
          <a:lstStyle/>
          <a:p>
            <a:r>
              <a:rPr lang="ar-SA" dirty="0" smtClean="0"/>
              <a:t>5- تم القاء القبض على رجال تركيا الفتاة ونفيهم إلى جزيرة مالطه </a:t>
            </a:r>
          </a:p>
          <a:p>
            <a:r>
              <a:rPr lang="ar-SA" dirty="0" smtClean="0"/>
              <a:t>6- استاء الأتراك من دخول الأجانب المدن التركية الكبرى حيث رحب بهم الذميون وكانت النتيجة هي يقظة الروح القومية التركية بعدما أهان الأجانب النصارى واليهود الشعب التركي بممارساتهم اللاأخلاقية وخاصة على أيدى اليونانيين ضد المسلمين </a:t>
            </a:r>
          </a:p>
          <a:p>
            <a:r>
              <a:rPr lang="ar-SA" dirty="0" smtClean="0"/>
              <a:t>7- حاول السلطان كبح جماح الحركات القومية لكنه لم يستطع فقد انفجرت الروح الوطنية الكامنة لدى الأتراك</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 calcmode="lin" valueType="num">
                                      <p:cBhvr>
                                        <p:cTn id="67"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1" end="1"/>
                                            </p:txEl>
                                          </p:spTgt>
                                        </p:tgtEl>
                                        <p:attrNameLst>
                                          <p:attrName>style.visibility</p:attrName>
                                        </p:attrNameLst>
                                      </p:cBhvr>
                                      <p:to>
                                        <p:strVal val="visible"/>
                                      </p:to>
                                    </p:set>
                                    <p:anim calcmode="lin" valueType="num">
                                      <p:cBhvr additive="base">
                                        <p:cTn id="8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2" end="2"/>
                                            </p:txEl>
                                          </p:spTgt>
                                        </p:tgtEl>
                                        <p:attrNameLst>
                                          <p:attrName>style.visibility</p:attrName>
                                        </p:attrNameLst>
                                      </p:cBhvr>
                                      <p:to>
                                        <p:strVal val="visible"/>
                                      </p:to>
                                    </p:set>
                                    <p:anim calcmode="lin" valueType="num">
                                      <p:cBhvr additive="base">
                                        <p:cTn id="9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b="1" dirty="0" smtClean="0"/>
              <a:t>ثانيا : انفجار الروح الوطنية التركية ونتائجه </a:t>
            </a:r>
          </a:p>
          <a:p>
            <a:pPr lvl="0"/>
            <a:r>
              <a:rPr lang="ar-SA" dirty="0" smtClean="0"/>
              <a:t>انفجرت الروح الوطنية التركية لدى الأتراك فقاموا بــــ </a:t>
            </a:r>
          </a:p>
          <a:p>
            <a:pPr lvl="0"/>
            <a:r>
              <a:rPr lang="ar-SA" dirty="0" smtClean="0"/>
              <a:t>1- تشكيل مجموعات من المقاتلين في استانبول والريف وانضم اليهم الجيش التركي واختارت مصطفى كمال اتاتورك رئيسا لها </a:t>
            </a:r>
          </a:p>
          <a:p>
            <a:pPr lvl="0"/>
            <a:r>
              <a:rPr lang="ar-SA" dirty="0" smtClean="0"/>
              <a:t>2- عقد الميثاق الوطني إثر عقد مؤتمر في </a:t>
            </a:r>
            <a:r>
              <a:rPr lang="ar-SA" dirty="0" err="1" smtClean="0"/>
              <a:t>ارضروم</a:t>
            </a:r>
            <a:r>
              <a:rPr lang="ar-SA" dirty="0" smtClean="0"/>
              <a:t> بتاريخ 23 يوليو عام 1919م </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3- عقد مؤتمر سيواس وانتخب مصطفى كمال رئيسا له وأيد المؤتمر القرارات السابقة التي تقضى بالمحافظة على سلامة أراضي الدولة والتمسك باستقلال الشعب </a:t>
            </a:r>
          </a:p>
          <a:p>
            <a:r>
              <a:rPr lang="ar-SA" dirty="0" smtClean="0"/>
              <a:t>4- تأسست جمعية الدفاع عن حقوق الأناضول </a:t>
            </a:r>
            <a:r>
              <a:rPr lang="ar-SA" dirty="0" err="1" smtClean="0"/>
              <a:t>والرومللى</a:t>
            </a:r>
            <a:r>
              <a:rPr lang="ar-SA" dirty="0" smtClean="0"/>
              <a:t> برئاسة مصطفى كمال اتاتورك </a:t>
            </a:r>
          </a:p>
          <a:p>
            <a:r>
              <a:rPr lang="ar-SA" b="1" dirty="0" smtClean="0"/>
              <a:t>- رد فعل السلطان العثماني  </a:t>
            </a:r>
          </a:p>
          <a:p>
            <a:r>
              <a:rPr lang="ar-SA" dirty="0" smtClean="0"/>
              <a:t>حاولت الدولة العثمانية إحباط حركة مصطفى كمال اتاتورك ولكن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3" end="3"/>
                                            </p:txEl>
                                          </p:spTgt>
                                        </p:tgtEl>
                                        <p:attrNameLst>
                                          <p:attrName>style.visibility</p:attrName>
                                        </p:attrNameLst>
                                      </p:cBhvr>
                                      <p:to>
                                        <p:strVal val="visible"/>
                                      </p:to>
                                    </p:set>
                                    <p:anim calcmode="lin" valueType="num">
                                      <p:cBhvr additive="base">
                                        <p:cTn id="7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dirty="0" smtClean="0"/>
              <a:t>دون جدوى فقد اكتسبت الحركة انصارا في طول البلاد وعرضها </a:t>
            </a:r>
          </a:p>
          <a:p>
            <a:pPr lvl="0"/>
            <a:r>
              <a:rPr lang="ar-SA" b="1" dirty="0" smtClean="0"/>
              <a:t>ثالثا : الصراع بين السلطان العثماني والكماليين  </a:t>
            </a:r>
          </a:p>
          <a:p>
            <a:pPr lvl="0"/>
            <a:r>
              <a:rPr lang="ar-SA" b="1" dirty="0" smtClean="0"/>
              <a:t>أ) الاجراءات التي اتخذها السلطان ضد الكماليين </a:t>
            </a:r>
          </a:p>
          <a:p>
            <a:pPr lvl="0"/>
            <a:r>
              <a:rPr lang="ar-SA" dirty="0" smtClean="0"/>
              <a:t>1- تعيين فريد باشا صدرا أعظم </a:t>
            </a:r>
          </a:p>
          <a:p>
            <a:pPr lvl="0"/>
            <a:r>
              <a:rPr lang="ar-SA" dirty="0" smtClean="0"/>
              <a:t>2- استصدر السلطان فتوى من شيخ الاسلام تبيح قتل العصاة </a:t>
            </a:r>
          </a:p>
          <a:p>
            <a:pPr lvl="0"/>
            <a:r>
              <a:rPr lang="ar-SA" dirty="0" smtClean="0"/>
              <a:t>3- أصدر الصدر الأعظم كذلك اعلانا </a:t>
            </a:r>
            <a:endParaRPr lang="en-US" dirty="0"/>
          </a:p>
        </p:txBody>
      </p:sp>
      <p:sp>
        <p:nvSpPr>
          <p:cNvPr id="4" name="عنصر نائب للمحتوى 3"/>
          <p:cNvSpPr>
            <a:spLocks noGrp="1"/>
          </p:cNvSpPr>
          <p:nvPr>
            <p:ph sz="half" idx="1"/>
          </p:nvPr>
        </p:nvSpPr>
        <p:spPr>
          <a:xfrm>
            <a:off x="238092" y="1340768"/>
            <a:ext cx="4858924" cy="4625990"/>
          </a:xfrm>
        </p:spPr>
        <p:txBody>
          <a:bodyPr/>
          <a:lstStyle/>
          <a:p>
            <a:r>
              <a:rPr lang="ar-SA" dirty="0" smtClean="0"/>
              <a:t>ببطلان الانتخابات التي دعا اليها اتاتورك واتهم الأعضاء بأنهم منافقون مخادعون وانهم لا يمثلون الشعب التركي </a:t>
            </a:r>
          </a:p>
          <a:p>
            <a:r>
              <a:rPr lang="ar-SA" dirty="0" smtClean="0"/>
              <a:t>4- صدرت أحكام غيابية بإعدام مصطفى كمال ورفاقه من محاكم عسكرية في استانبول </a:t>
            </a:r>
          </a:p>
          <a:p>
            <a:r>
              <a:rPr lang="ar-SA" b="1" dirty="0" smtClean="0"/>
              <a:t>ب ) رد فعل الكماليين  </a:t>
            </a:r>
            <a:endParaRPr lang="ar-SA" dirty="0" smtClean="0"/>
          </a:p>
          <a:p>
            <a:r>
              <a:rPr lang="ar-SA" b="1" dirty="0" smtClean="0"/>
              <a:t>1- </a:t>
            </a:r>
            <a:r>
              <a:rPr lang="ar-SA" dirty="0" smtClean="0"/>
              <a:t>رد الكماليون على السلطان بتشكيل مجلس وزراء في انقره في مايو 1920م</a:t>
            </a:r>
            <a:r>
              <a:rPr lang="ar-SA" b="1" dirty="0" smtClean="0"/>
              <a:t>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 calcmode="lin" valueType="num">
                                      <p:cBhvr>
                                        <p:cTn id="67"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1" end="1"/>
                                            </p:txEl>
                                          </p:spTgt>
                                        </p:tgtEl>
                                        <p:attrNameLst>
                                          <p:attrName>style.visibility</p:attrName>
                                        </p:attrNameLst>
                                      </p:cBhvr>
                                      <p:to>
                                        <p:strVal val="visible"/>
                                      </p:to>
                                    </p:set>
                                    <p:anim calcmode="lin" valueType="num">
                                      <p:cBhvr additive="base">
                                        <p:cTn id="8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2" end="2"/>
                                            </p:txEl>
                                          </p:spTgt>
                                        </p:tgtEl>
                                        <p:attrNameLst>
                                          <p:attrName>style.visibility</p:attrName>
                                        </p:attrNameLst>
                                      </p:cBhvr>
                                      <p:to>
                                        <p:strVal val="visible"/>
                                      </p:to>
                                    </p:set>
                                    <p:anim calcmode="lin" valueType="num">
                                      <p:cBhvr additive="base">
                                        <p:cTn id="9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xEl>
                                              <p:pRg st="3" end="3"/>
                                            </p:txEl>
                                          </p:spTgt>
                                        </p:tgtEl>
                                        <p:attrNameLst>
                                          <p:attrName>style.visibility</p:attrName>
                                        </p:attrNameLst>
                                      </p:cBhvr>
                                      <p:to>
                                        <p:strVal val="visible"/>
                                      </p:to>
                                    </p:set>
                                    <p:anim calcmode="lin" valueType="num">
                                      <p:cBhvr additive="base">
                                        <p:cTn id="9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880992" y="1340768"/>
            <a:ext cx="5025008" cy="4680520"/>
          </a:xfrm>
        </p:spPr>
        <p:txBody>
          <a:bodyPr/>
          <a:lstStyle/>
          <a:p>
            <a:pPr lvl="0"/>
            <a:r>
              <a:rPr lang="ar-SA" dirty="0" smtClean="0"/>
              <a:t>2- عين مصطفى كمال مفتيا جديدا ونقض فتوى السلطان </a:t>
            </a:r>
          </a:p>
          <a:p>
            <a:pPr lvl="0"/>
            <a:r>
              <a:rPr lang="ar-SA" dirty="0" smtClean="0"/>
              <a:t>3- اعلن المجلس الوطني ان فريد باشا خائن </a:t>
            </a:r>
          </a:p>
          <a:p>
            <a:pPr lvl="0"/>
            <a:r>
              <a:rPr lang="ar-SA" b="1" dirty="0" smtClean="0"/>
              <a:t>- رد فعل الشعب  </a:t>
            </a:r>
          </a:p>
          <a:p>
            <a:pPr lvl="0"/>
            <a:r>
              <a:rPr lang="ar-SA" dirty="0" smtClean="0"/>
              <a:t>مست القرارات التي اتخذها الكماليين مشاعر الشعب واستهجانه واستنكاره فقام الشعب بمظاهرات احتجاجا عليها غير ان الموقف قد تغير لصالحهم بعد التوقيع على معاهدة سيفر في 10 اغسطس عام</a:t>
            </a:r>
            <a:endParaRPr lang="en-US" dirty="0"/>
          </a:p>
        </p:txBody>
      </p:sp>
      <p:sp>
        <p:nvSpPr>
          <p:cNvPr id="4" name="عنصر نائب للمحتوى 3"/>
          <p:cNvSpPr>
            <a:spLocks noGrp="1"/>
          </p:cNvSpPr>
          <p:nvPr>
            <p:ph sz="half" idx="1"/>
          </p:nvPr>
        </p:nvSpPr>
        <p:spPr>
          <a:xfrm>
            <a:off x="0" y="1340768"/>
            <a:ext cx="4810124" cy="4625990"/>
          </a:xfrm>
        </p:spPr>
        <p:txBody>
          <a:bodyPr/>
          <a:lstStyle/>
          <a:p>
            <a:pPr lvl="0"/>
            <a:r>
              <a:rPr lang="ar-SA" dirty="0"/>
              <a:t>1920م </a:t>
            </a:r>
            <a:r>
              <a:rPr lang="ar-SA" dirty="0" smtClean="0"/>
              <a:t>التي اثارت غضب الشعب ضد السلطان وحكومته وارتفعت مكانة انصار اتاتورك بعد نجاحهم في محاربة اليونانيين </a:t>
            </a:r>
          </a:p>
          <a:p>
            <a:pPr lvl="0"/>
            <a:r>
              <a:rPr lang="ar-SA" b="1" dirty="0" smtClean="0"/>
              <a:t>رابعا : نتائج حركة مصطفى كمال اتاتورك </a:t>
            </a:r>
          </a:p>
          <a:p>
            <a:pPr lvl="0"/>
            <a:r>
              <a:rPr lang="ar-SA" dirty="0" smtClean="0"/>
              <a:t>نجم عن حركة مصطفى كمال اتاتورك بان وجد في تركيا حكومتان في وقت واحد حكومة في استانبول لا حول لها ولا قوة يرأسها السلطان محمد السادس</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810124" cy="4697428"/>
          </a:xfrm>
        </p:spPr>
        <p:txBody>
          <a:bodyPr/>
          <a:lstStyle/>
          <a:p>
            <a:pPr lvl="0"/>
            <a:r>
              <a:rPr lang="ar-SA" dirty="0" smtClean="0"/>
              <a:t>وهو الحاكم الشرعي الذى يستمد وجوده من حق توارث العرش العثماني وحكومة انقره ذات سلطات واسعة يرأسها مصطفى كمال وهو حاكم فعلى </a:t>
            </a:r>
          </a:p>
          <a:p>
            <a:pPr lvl="0"/>
            <a:r>
              <a:rPr lang="ar-SA" b="1" dirty="0" smtClean="0"/>
              <a:t>خامسا : الغاء الخلافة واعلان تركيا العلمانية  </a:t>
            </a:r>
          </a:p>
          <a:p>
            <a:pPr lvl="0"/>
            <a:r>
              <a:rPr lang="ar-SA" dirty="0" smtClean="0"/>
              <a:t>1- صدر قرارا بإعلان تركيا دولة جمهورية برئاسة مصطفى كمال اتاتورك واختير عصمت </a:t>
            </a:r>
            <a:r>
              <a:rPr lang="ar-SA" dirty="0" err="1" smtClean="0"/>
              <a:t>اينونو</a:t>
            </a:r>
            <a:r>
              <a:rPr lang="ar-SA" dirty="0" smtClean="0"/>
              <a:t> رئيسا للوزراء</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2- صدر قرار بإلغاء الخلافة العثمانية عام 1924م </a:t>
            </a:r>
          </a:p>
          <a:p>
            <a:r>
              <a:rPr lang="ar-SA" dirty="0" smtClean="0"/>
              <a:t>3- صدر قرار للسلطان عبد المجيد بمغادرة البلاد </a:t>
            </a:r>
          </a:p>
          <a:p>
            <a:r>
              <a:rPr lang="ar-SA" b="1" dirty="0" smtClean="0"/>
              <a:t>سادسا : نتائج الغاء الخلافة العثمانية</a:t>
            </a:r>
          </a:p>
          <a:p>
            <a:r>
              <a:rPr lang="ar-SA" dirty="0" smtClean="0"/>
              <a:t>1- تفرد مصطفى كمال اتاتورك بحكم البلاد بعد الغائه الخلافة العثمانية </a:t>
            </a:r>
          </a:p>
          <a:p>
            <a:r>
              <a:rPr lang="ar-SA" dirty="0" smtClean="0"/>
              <a:t>2- الغى القانون الإسلامي والحروف العربية واستبدلها بالحروف اللاتينية وتبنى التقويم الميلادي</a:t>
            </a:r>
            <a:r>
              <a:rPr lang="ar-SA" b="1" dirty="0" smtClean="0"/>
              <a:t>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 calcmode="lin" valueType="num">
                                      <p:cBhvr additive="base">
                                        <p:cTn id="4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additive="base">
                                        <p:cTn id="5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3" end="3"/>
                                            </p:txEl>
                                          </p:spTgt>
                                        </p:tgtEl>
                                        <p:attrNameLst>
                                          <p:attrName>style.visibility</p:attrName>
                                        </p:attrNameLst>
                                      </p:cBhvr>
                                      <p:to>
                                        <p:strVal val="visible"/>
                                      </p:to>
                                    </p:set>
                                    <p:anim calcmode="lin" valueType="num">
                                      <p:cBhvr additive="base">
                                        <p:cTn id="6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additive="base">
                                        <p:cTn id="6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dirty="0" smtClean="0"/>
              <a:t>3- ترجم القران للتركية </a:t>
            </a:r>
          </a:p>
          <a:p>
            <a:pPr lvl="0"/>
            <a:r>
              <a:rPr lang="ar-SA" dirty="0" smtClean="0"/>
              <a:t>4- منع الحجاب وفرض السفور واللباس الأجنبي </a:t>
            </a:r>
          </a:p>
          <a:p>
            <a:pPr lvl="0"/>
            <a:r>
              <a:rPr lang="ar-SA" dirty="0" smtClean="0"/>
              <a:t>5- قضى كل ما كان قديما او تقليديا او له صفة دينية </a:t>
            </a:r>
          </a:p>
          <a:p>
            <a:pPr lvl="0"/>
            <a:r>
              <a:rPr lang="ar-SA" dirty="0" smtClean="0"/>
              <a:t>6- جعل لباس العلماء خاصا بالمساجد او خارجها فلباسهم اللباس الأجنبي </a:t>
            </a:r>
          </a:p>
          <a:p>
            <a:pPr lvl="0"/>
            <a:r>
              <a:rPr lang="ar-SA" dirty="0" smtClean="0"/>
              <a:t>7- الغيت وزارة الأوقاف ووظيفة شيخ الاسلام </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8- الغيت المحاكم الشرعية </a:t>
            </a:r>
          </a:p>
          <a:p>
            <a:r>
              <a:rPr lang="ar-SA" dirty="0" smtClean="0"/>
              <a:t>9- قضى مصطفى كمال اتاتورك على كل اتباع الطرق الصوفية </a:t>
            </a:r>
          </a:p>
          <a:p>
            <a:r>
              <a:rPr lang="ar-SA" dirty="0" smtClean="0"/>
              <a:t>10- حدد عدد المساجد وخفض عدد الوعاظ  الذين اصبحوا يتلقون رواتبهم من الدولة </a:t>
            </a:r>
          </a:p>
          <a:p>
            <a:r>
              <a:rPr lang="ar-SA" dirty="0" smtClean="0"/>
              <a:t>11- اغلق جامعي آيا صوفيا ومحمد الفاتح فحول الأول الى متحف والثاني الى مستودع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 calcmode="lin" valueType="num">
                                      <p:cBhvr additive="base">
                                        <p:cTn id="6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 end="1"/>
                                            </p:txEl>
                                          </p:spTgt>
                                        </p:tgtEl>
                                        <p:attrNameLst>
                                          <p:attrName>style.visibility</p:attrName>
                                        </p:attrNameLst>
                                      </p:cBhvr>
                                      <p:to>
                                        <p:strVal val="visible"/>
                                      </p:to>
                                    </p:set>
                                    <p:anim calcmode="lin" valueType="num">
                                      <p:cBhvr additive="base">
                                        <p:cTn id="7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2" end="2"/>
                                            </p:txEl>
                                          </p:spTgt>
                                        </p:tgtEl>
                                        <p:attrNameLst>
                                          <p:attrName>style.visibility</p:attrName>
                                        </p:attrNameLst>
                                      </p:cBhvr>
                                      <p:to>
                                        <p:strVal val="visible"/>
                                      </p:to>
                                    </p:set>
                                    <p:anim calcmode="lin" valueType="num">
                                      <p:cBhvr additive="base">
                                        <p:cTn id="7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3" end="3"/>
                                            </p:txEl>
                                          </p:spTgt>
                                        </p:tgtEl>
                                        <p:attrNameLst>
                                          <p:attrName>style.visibility</p:attrName>
                                        </p:attrNameLst>
                                      </p:cBhvr>
                                      <p:to>
                                        <p:strVal val="visible"/>
                                      </p:to>
                                    </p:set>
                                    <p:anim calcmode="lin" valueType="num">
                                      <p:cBhvr additive="base">
                                        <p:cTn id="8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953000" y="1340768"/>
            <a:ext cx="4953000" cy="4697428"/>
          </a:xfrm>
        </p:spPr>
        <p:txBody>
          <a:bodyPr/>
          <a:lstStyle/>
          <a:p>
            <a:pPr lvl="0"/>
            <a:r>
              <a:rPr lang="ar-SA" dirty="0" smtClean="0"/>
              <a:t>12- اصبح الأذان باللغة التركية </a:t>
            </a:r>
          </a:p>
          <a:p>
            <a:pPr lvl="0"/>
            <a:r>
              <a:rPr lang="ar-SA" dirty="0" smtClean="0"/>
              <a:t>13- الغى في عام 1928م نص الدستور الذى يجعل من الاسلام دينا رسميا للدولة </a:t>
            </a:r>
          </a:p>
          <a:p>
            <a:pPr lvl="0"/>
            <a:r>
              <a:rPr lang="ar-SA" dirty="0" smtClean="0"/>
              <a:t>14- سمح للمسلمين بتعاطي المشروبات الروحية </a:t>
            </a:r>
          </a:p>
          <a:p>
            <a:pPr lvl="0"/>
            <a:r>
              <a:rPr lang="ar-SA" dirty="0" smtClean="0"/>
              <a:t>15- الغى تعدد الزوجات واصبح الطلاق يتم امام المحاكم </a:t>
            </a:r>
          </a:p>
          <a:p>
            <a:r>
              <a:rPr lang="ar-SA" dirty="0" smtClean="0"/>
              <a:t>16- اسس مصطفى كمال اتاتورك حزب الشعب الجمهوري فارضا نظام </a:t>
            </a:r>
            <a:r>
              <a:rPr lang="ar-SA" dirty="0"/>
              <a:t>الحزب الواحد </a:t>
            </a:r>
          </a:p>
          <a:p>
            <a:pPr lvl="0"/>
            <a:endParaRPr lang="en-US" dirty="0"/>
          </a:p>
        </p:txBody>
      </p:sp>
      <p:sp>
        <p:nvSpPr>
          <p:cNvPr id="4" name="عنصر نائب للمحتوى 3"/>
          <p:cNvSpPr>
            <a:spLocks noGrp="1"/>
          </p:cNvSpPr>
          <p:nvPr>
            <p:ph sz="half" idx="1"/>
          </p:nvPr>
        </p:nvSpPr>
        <p:spPr>
          <a:xfrm>
            <a:off x="0" y="1340768"/>
            <a:ext cx="4810124" cy="4625990"/>
          </a:xfrm>
        </p:spPr>
        <p:txBody>
          <a:bodyPr/>
          <a:lstStyle/>
          <a:p>
            <a:r>
              <a:rPr lang="ar-SA" dirty="0" smtClean="0"/>
              <a:t>17- مضى في علمنة الدولة التركية في الوقت الذى اضعف فيه النظم الاسلامية  </a:t>
            </a:r>
          </a:p>
          <a:p>
            <a:r>
              <a:rPr lang="ar-SA" dirty="0" smtClean="0"/>
              <a:t>18- سما نفسه اتاتورك بمعنى ابو الترك</a:t>
            </a:r>
          </a:p>
          <a:p>
            <a:r>
              <a:rPr lang="ar-SA" dirty="0" smtClean="0"/>
              <a:t>19- منح المرأة حق الانتخابات والترشح للمجالس النيابية </a:t>
            </a:r>
          </a:p>
          <a:p>
            <a:r>
              <a:rPr lang="ar-SA" dirty="0" smtClean="0"/>
              <a:t>20- توفى مصطفى كمال اتاتورك عام 1938م بعد نجاحه في طي صفحة الدولة العثمانية وإحلال دولة تركيا العلمانية مكانها وخلفه عصمت </a:t>
            </a:r>
            <a:r>
              <a:rPr lang="ar-SA" dirty="0" err="1" smtClean="0"/>
              <a:t>اينونو</a:t>
            </a:r>
            <a:r>
              <a:rPr lang="ar-SA" dirty="0" smtClean="0"/>
              <a:t> رئيسا</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 calcmode="lin" valueType="num">
                                      <p:cBhvr additive="base">
                                        <p:cTn id="6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 end="1"/>
                                            </p:txEl>
                                          </p:spTgt>
                                        </p:tgtEl>
                                        <p:attrNameLst>
                                          <p:attrName>style.visibility</p:attrName>
                                        </p:attrNameLst>
                                      </p:cBhvr>
                                      <p:to>
                                        <p:strVal val="visible"/>
                                      </p:to>
                                    </p:set>
                                    <p:anim calcmode="lin" valueType="num">
                                      <p:cBhvr additive="base">
                                        <p:cTn id="7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2" end="2"/>
                                            </p:txEl>
                                          </p:spTgt>
                                        </p:tgtEl>
                                        <p:attrNameLst>
                                          <p:attrName>style.visibility</p:attrName>
                                        </p:attrNameLst>
                                      </p:cBhvr>
                                      <p:to>
                                        <p:strVal val="visible"/>
                                      </p:to>
                                    </p:set>
                                    <p:anim calcmode="lin" valueType="num">
                                      <p:cBhvr additive="base">
                                        <p:cTn id="7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3" end="3"/>
                                            </p:txEl>
                                          </p:spTgt>
                                        </p:tgtEl>
                                        <p:attrNameLst>
                                          <p:attrName>style.visibility</p:attrName>
                                        </p:attrNameLst>
                                      </p:cBhvr>
                                      <p:to>
                                        <p:strVal val="visible"/>
                                      </p:to>
                                    </p:set>
                                    <p:anim calcmode="lin" valueType="num">
                                      <p:cBhvr additive="base">
                                        <p:cTn id="8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2160</TotalTime>
  <Words>721</Words>
  <Application>Microsoft Office PowerPoint</Application>
  <PresentationFormat>A4 Paper (210x297 mm)</PresentationFormat>
  <Paragraphs>74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ae_AlMateen</vt:lpstr>
      <vt:lpstr>Arial</vt:lpstr>
      <vt:lpstr>Calibri</vt:lpstr>
      <vt:lpstr>Office Theme</vt:lpstr>
      <vt:lpstr>المحاضرة الرابعة عشر  الحركة القومية التركية  ودور مصطفى كمال اتاتورك فيها </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207</cp:revision>
  <dcterms:created xsi:type="dcterms:W3CDTF">2009-10-14T19:14:34Z</dcterms:created>
  <dcterms:modified xsi:type="dcterms:W3CDTF">2013-10-22T08:11:35Z</dcterms:modified>
</cp:coreProperties>
</file>