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9"/>
  </p:notesMasterIdLst>
  <p:sldIdLst>
    <p:sldId id="256" r:id="rId2"/>
    <p:sldId id="257" r:id="rId3"/>
    <p:sldId id="300" r:id="rId4"/>
    <p:sldId id="315" r:id="rId5"/>
    <p:sldId id="314" r:id="rId6"/>
    <p:sldId id="313" r:id="rId7"/>
    <p:sldId id="312" r:id="rId8"/>
    <p:sldId id="311" r:id="rId9"/>
    <p:sldId id="310" r:id="rId10"/>
    <p:sldId id="309" r:id="rId11"/>
    <p:sldId id="308" r:id="rId12"/>
    <p:sldId id="307" r:id="rId13"/>
    <p:sldId id="306" r:id="rId14"/>
    <p:sldId id="305" r:id="rId15"/>
    <p:sldId id="304" r:id="rId16"/>
    <p:sldId id="303" r:id="rId17"/>
    <p:sldId id="302" r:id="rId18"/>
    <p:sldId id="316" r:id="rId19"/>
    <p:sldId id="318" r:id="rId20"/>
    <p:sldId id="317" r:id="rId21"/>
    <p:sldId id="301" r:id="rId22"/>
    <p:sldId id="322" r:id="rId23"/>
    <p:sldId id="321" r:id="rId24"/>
    <p:sldId id="320" r:id="rId25"/>
    <p:sldId id="319" r:id="rId26"/>
    <p:sldId id="323" r:id="rId27"/>
    <p:sldId id="266" r:id="rId2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82532" autoAdjust="0"/>
    <p:restoredTop sz="94664" autoAdjust="0"/>
  </p:normalViewPr>
  <p:slideViewPr>
    <p:cSldViewPr>
      <p:cViewPr>
        <p:scale>
          <a:sx n="110" d="100"/>
          <a:sy n="110" d="100"/>
        </p:scale>
        <p:origin x="1326" y="1404"/>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10/6/2012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xfrm>
            <a:off x="4927600" y="6356350"/>
            <a:ext cx="482600" cy="365125"/>
          </a:xfrm>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3" name="Title 1"/>
          <p:cNvSpPr txBox="1">
            <a:spLocks/>
          </p:cNvSpPr>
          <p:nvPr/>
        </p:nvSpPr>
        <p:spPr bwMode="auto">
          <a:xfrm>
            <a:off x="457200" y="1943100"/>
            <a:ext cx="6172200" cy="4533900"/>
          </a:xfrm>
          <a:prstGeom prst="rect">
            <a:avLst/>
          </a:prstGeom>
          <a:noFill/>
          <a:ln w="9525">
            <a:noFill/>
            <a:miter lim="800000"/>
            <a:headEnd/>
            <a:tailEnd/>
          </a:ln>
        </p:spPr>
        <p:txBody>
          <a:bodyPr anchor="ct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r>
              <a:rPr lang="ar-EG" sz="3700" b="1" dirty="0" smtClean="0">
                <a:solidFill>
                  <a:schemeClr val="accent1">
                    <a:lumMod val="50000"/>
                  </a:schemeClr>
                </a:solidFill>
                <a:latin typeface="AYM Wadiy S_U normal."/>
                <a:cs typeface="Times New Roman" pitchFamily="18" charset="0"/>
              </a:rPr>
              <a:t>اس</a:t>
            </a:r>
            <a:r>
              <a:rPr lang="ar-SA" sz="3700" b="1" dirty="0" smtClean="0">
                <a:solidFill>
                  <a:schemeClr val="accent1">
                    <a:lumMod val="50000"/>
                  </a:schemeClr>
                </a:solidFill>
                <a:latin typeface="AYM Wadiy S_U normal."/>
                <a:cs typeface="Times New Roman" pitchFamily="18" charset="0"/>
              </a:rPr>
              <a:t>ـ</a:t>
            </a:r>
            <a:r>
              <a:rPr lang="ar-EG" sz="3700" b="1" dirty="0" smtClean="0">
                <a:solidFill>
                  <a:schemeClr val="accent1">
                    <a:lumMod val="50000"/>
                  </a:schemeClr>
                </a:solidFill>
                <a:latin typeface="AYM Wadiy S_U normal."/>
                <a:cs typeface="Times New Roman" pitchFamily="18" charset="0"/>
              </a:rPr>
              <a:t>م الم</a:t>
            </a:r>
            <a:r>
              <a:rPr lang="ar-SA" sz="3700" b="1" dirty="0" smtClean="0">
                <a:solidFill>
                  <a:schemeClr val="accent1">
                    <a:lumMod val="50000"/>
                  </a:schemeClr>
                </a:solidFill>
                <a:latin typeface="AYM Wadiy S_U normal."/>
                <a:cs typeface="Times New Roman" pitchFamily="18" charset="0"/>
              </a:rPr>
              <a:t>ـ</a:t>
            </a:r>
            <a:r>
              <a:rPr lang="ar-EG" sz="3700" b="1" dirty="0" smtClean="0">
                <a:solidFill>
                  <a:schemeClr val="accent1">
                    <a:lumMod val="50000"/>
                  </a:schemeClr>
                </a:solidFill>
                <a:latin typeface="AYM Wadiy S_U normal."/>
                <a:cs typeface="Times New Roman" pitchFamily="18" charset="0"/>
              </a:rPr>
              <a:t>ق</a:t>
            </a:r>
            <a:r>
              <a:rPr lang="ar-SA" sz="3700" b="1" dirty="0" smtClean="0">
                <a:solidFill>
                  <a:schemeClr val="accent1">
                    <a:lumMod val="50000"/>
                  </a:schemeClr>
                </a:solidFill>
                <a:latin typeface="AYM Wadiy S_U normal."/>
                <a:cs typeface="Times New Roman" pitchFamily="18" charset="0"/>
              </a:rPr>
              <a:t>ـ</a:t>
            </a:r>
            <a:r>
              <a:rPr lang="ar-EG" sz="3700" b="1" dirty="0" err="1" smtClean="0">
                <a:solidFill>
                  <a:schemeClr val="accent1">
                    <a:lumMod val="50000"/>
                  </a:schemeClr>
                </a:solidFill>
                <a:latin typeface="AYM Wadiy S_U normal."/>
                <a:cs typeface="Times New Roman" pitchFamily="18" charset="0"/>
              </a:rPr>
              <a:t>رر</a:t>
            </a:r>
            <a:endParaRPr lang="ar-SA" sz="3700" b="1" dirty="0" smtClean="0">
              <a:solidFill>
                <a:schemeClr val="accent1">
                  <a:lumMod val="50000"/>
                </a:schemeClr>
              </a:solidFill>
              <a:latin typeface="AYM Wadiy S_U normal."/>
              <a:cs typeface="Times New Roman" pitchFamily="18" charset="0"/>
            </a:endParaRPr>
          </a:p>
          <a:p>
            <a:pPr algn="ctr"/>
            <a:endParaRPr lang="ar-SA" sz="1400" b="1" dirty="0">
              <a:solidFill>
                <a:schemeClr val="accent1">
                  <a:lumMod val="50000"/>
                </a:schemeClr>
              </a:solidFill>
              <a:latin typeface="AYM Wadiy S_U normal."/>
              <a:cs typeface="Times New Roman" pitchFamily="18" charset="0"/>
            </a:endParaRPr>
          </a:p>
          <a:p>
            <a:pPr algn="ctr"/>
            <a:r>
              <a:rPr lang="ar-SA" sz="6000" b="1" dirty="0" smtClean="0">
                <a:solidFill>
                  <a:srgbClr val="7F7F7F"/>
                </a:solidFill>
                <a:latin typeface="Calibri" pitchFamily="34" charset="0"/>
                <a:cs typeface="DecoType Naskh Special" pitchFamily="2" charset="-78"/>
              </a:rPr>
              <a:t>تاريخ التعليم في الدولة الإسلامية</a:t>
            </a:r>
            <a:endParaRPr lang="ar-SA" sz="1400" b="1" dirty="0">
              <a:solidFill>
                <a:srgbClr val="7F7F7F"/>
              </a:solidFill>
              <a:latin typeface="Calibri" pitchFamily="34" charset="0"/>
              <a:cs typeface="DecoType Naskh Special" pitchFamily="2" charset="-78"/>
            </a:endParaRPr>
          </a:p>
          <a:p>
            <a:pPr algn="ctr"/>
            <a:r>
              <a:rPr lang="ar-SA" sz="6000" b="1" dirty="0" smtClean="0">
                <a:solidFill>
                  <a:srgbClr val="7F7F7F"/>
                </a:solidFill>
                <a:latin typeface="Calibri" pitchFamily="34" charset="0"/>
                <a:cs typeface="DecoType Naskh Special" pitchFamily="2" charset="-78"/>
              </a:rPr>
              <a:t>د. زيــد أبو الحــاج</a:t>
            </a:r>
            <a:endParaRPr lang="en-US" sz="6000" b="1" dirty="0">
              <a:solidFill>
                <a:srgbClr val="7F7F7F"/>
              </a:solidFill>
              <a:latin typeface="Calibri" pitchFamily="34" charset="0"/>
              <a:cs typeface="DecoType Naskh Special"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3657600"/>
          </a:xfrm>
        </p:spPr>
        <p:txBody>
          <a:bodyPr/>
          <a:lstStyle/>
          <a:p>
            <a:pPr rtl="1" eaLnBrk="1" hangingPunct="1"/>
            <a:r>
              <a:rPr lang="ar-SA" b="1" spc="-150" dirty="0" smtClean="0">
                <a:solidFill>
                  <a:schemeClr val="tx1"/>
                </a:solidFill>
                <a:latin typeface="ae_AlMateen" pitchFamily="2" charset="-78"/>
                <a:cs typeface="Traditional Arabic" pitchFamily="2" charset="-78"/>
              </a:rPr>
              <a:t>المحاضرة السادسة</a:t>
            </a:r>
            <a:br>
              <a:rPr lang="ar-SA" b="1" spc="-150" dirty="0" smtClean="0">
                <a:solidFill>
                  <a:schemeClr val="tx1"/>
                </a:solidFill>
                <a:latin typeface="ae_AlMateen" pitchFamily="2" charset="-78"/>
                <a:cs typeface="Traditional Arabic" pitchFamily="2" charset="-78"/>
              </a:rPr>
            </a:br>
            <a:r>
              <a:rPr lang="ar-SA" b="1" spc="-150" dirty="0" smtClean="0">
                <a:solidFill>
                  <a:schemeClr val="tx1"/>
                </a:solidFill>
                <a:latin typeface="ae_AlMateen" pitchFamily="2" charset="-78"/>
                <a:cs typeface="Traditional Arabic" pitchFamily="2" charset="-78"/>
              </a:rPr>
              <a:t/>
            </a:r>
            <a:br>
              <a:rPr lang="ar-SA" b="1" spc="-150" dirty="0" smtClean="0">
                <a:solidFill>
                  <a:schemeClr val="tx1"/>
                </a:solidFill>
                <a:latin typeface="ae_AlMateen" pitchFamily="2" charset="-78"/>
                <a:cs typeface="Traditional Arabic" pitchFamily="2" charset="-78"/>
              </a:rPr>
            </a:br>
            <a:r>
              <a:rPr lang="ar-SA" b="1" dirty="0">
                <a:solidFill>
                  <a:schemeClr val="tx1"/>
                </a:solidFill>
                <a:cs typeface="Traditional Arabic" pitchFamily="2" charset="-78"/>
              </a:rPr>
              <a:t>موقف الدولة والمجتمع من التربية والتعليم</a:t>
            </a:r>
            <a:r>
              <a:rPr lang="en-US" b="1" dirty="0">
                <a:solidFill>
                  <a:schemeClr val="tx1"/>
                </a:solidFill>
                <a:cs typeface="Traditional Arabic" pitchFamily="2" charset="-78"/>
              </a:rPr>
              <a:t/>
            </a:r>
            <a:br>
              <a:rPr lang="en-US" b="1" dirty="0">
                <a:solidFill>
                  <a:schemeClr val="tx1"/>
                </a:solidFill>
                <a:cs typeface="Traditional Arabic" pitchFamily="2" charset="-78"/>
              </a:rPr>
            </a:br>
            <a:r>
              <a:rPr lang="ar-SA" b="1" spc="-150" dirty="0" smtClean="0">
                <a:solidFill>
                  <a:schemeClr val="tx1"/>
                </a:solidFill>
                <a:latin typeface="ae_AlMateen" pitchFamily="2" charset="-78"/>
                <a:cs typeface="Traditional Arabic" pitchFamily="2" charset="-78"/>
              </a:rPr>
              <a:t/>
            </a:r>
            <a:br>
              <a:rPr lang="ar-SA" b="1" spc="-150" dirty="0" smtClean="0">
                <a:solidFill>
                  <a:schemeClr val="tx1"/>
                </a:solidFill>
                <a:latin typeface="ae_AlMateen" pitchFamily="2" charset="-78"/>
                <a:cs typeface="Traditional Arabic" pitchFamily="2" charset="-78"/>
              </a:rPr>
            </a:br>
            <a:endParaRPr lang="en-US" b="1" spc="-150" dirty="0" smtClean="0">
              <a:solidFill>
                <a:schemeClr val="tx1"/>
              </a:solidFill>
              <a:latin typeface="ae_AlMateen" pitchFamily="2" charset="-78"/>
              <a:cs typeface="Traditional Arabic"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a:t>موقف الدولة والمجتمع من التربية </a:t>
            </a:r>
            <a:r>
              <a:rPr lang="ar-SA" sz="3200" b="1" dirty="0" smtClean="0"/>
              <a:t>والتعليم</a:t>
            </a:r>
            <a:endParaRPr lang="ar-SA" sz="3200" dirty="0"/>
          </a:p>
        </p:txBody>
      </p:sp>
      <p:sp>
        <p:nvSpPr>
          <p:cNvPr id="3" name="عنصر نائب للمحتوى 2"/>
          <p:cNvSpPr>
            <a:spLocks noGrp="1"/>
          </p:cNvSpPr>
          <p:nvPr>
            <p:ph idx="1"/>
          </p:nvPr>
        </p:nvSpPr>
        <p:spPr/>
        <p:txBody>
          <a:bodyPr/>
          <a:lstStyle/>
          <a:p>
            <a:pPr rtl="1"/>
            <a:r>
              <a:rPr lang="ar-SA" b="1" dirty="0" smtClean="0"/>
              <a:t>كان </a:t>
            </a:r>
            <a:r>
              <a:rPr lang="ar-SA" b="1" dirty="0"/>
              <a:t>التعليم في مرحلته الأولية في الكتاتيب (جمع كُتّاب) وبيوت المعلمين وقد يكون في المسجد أو في محلات عامة. </a:t>
            </a:r>
            <a:endParaRPr lang="ar-SA" b="1" dirty="0" smtClean="0"/>
          </a:p>
          <a:p>
            <a:pPr rtl="1"/>
            <a:r>
              <a:rPr lang="ar-SA" b="1" dirty="0" smtClean="0"/>
              <a:t>وقد لوحظ بجلاء اهتمام رسول الله </a:t>
            </a:r>
            <a:r>
              <a:rPr lang="ar-SA" b="1" dirty="0" smtClean="0">
                <a:sym typeface="AGA Arabesque"/>
              </a:rPr>
              <a:t> والخلفاء من بعده بالتربية والتعليم  للرجال والنساء لأهل المدينة وللأمصار للمسلمين ولمن دخول الإسلام للعرب والعجم </a:t>
            </a:r>
            <a:endParaRPr lang="en-US" b="1" dirty="0"/>
          </a:p>
        </p:txBody>
      </p:sp>
    </p:spTree>
    <p:extLst>
      <p:ext uri="{BB962C8B-B14F-4D97-AF65-F5344CB8AC3E}">
        <p14:creationId xmlns:p14="http://schemas.microsoft.com/office/powerpoint/2010/main" val="23326586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ومن مظاهر التقدم في التعليم وضع قواعد الخط العربي واتخاذ اللغة العربية لغة رسمية للدولة، في زمن بين امية. </a:t>
            </a:r>
            <a:endParaRPr lang="ar-SA" b="1" dirty="0" smtClean="0"/>
          </a:p>
          <a:p>
            <a:pPr rtl="1"/>
            <a:r>
              <a:rPr lang="ar-SA" b="1" dirty="0" smtClean="0"/>
              <a:t>فالخط </a:t>
            </a:r>
            <a:r>
              <a:rPr lang="ar-SA" b="1" dirty="0"/>
              <a:t>العربي الذي عُرف في الحجاز قبل الإسلام منقول عن اهل الحيرة والأنبار يرجع بأصله إلى خط المسند ومن هذا الخط الحجازي نشأ الخط الكوفي بعد الإسلام.، </a:t>
            </a:r>
            <a:endParaRPr lang="ar-SA" b="1" dirty="0" smtClean="0"/>
          </a:p>
          <a:p>
            <a:pPr rtl="1"/>
            <a:r>
              <a:rPr lang="ar-SA" b="1" dirty="0" smtClean="0"/>
              <a:t>ويمتـز </a:t>
            </a:r>
            <a:r>
              <a:rPr lang="ar-SA" b="1" dirty="0"/>
              <a:t>عن الحجازي بتجويد شكله وهندسة حروفه، من هنا كان الخط الحجازي يستخدم في الكتابة المعتادة أما الخط الكوفي فيستخدم في الكتابة الزخرفية.  </a:t>
            </a:r>
            <a:endParaRPr lang="en-US" b="1" dirty="0"/>
          </a:p>
          <a:p>
            <a:endParaRPr lang="ar-SA" b="1" dirty="0"/>
          </a:p>
          <a:p>
            <a:endParaRPr lang="ar-SA" dirty="0"/>
          </a:p>
        </p:txBody>
      </p:sp>
    </p:spTree>
    <p:extLst>
      <p:ext uri="{BB962C8B-B14F-4D97-AF65-F5344CB8AC3E}">
        <p14:creationId xmlns:p14="http://schemas.microsoft.com/office/powerpoint/2010/main" val="3010888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أشهر الذين كتبوا في صدر الإسلام هم أربعة: زيد بن ثابت (ت45ﻫ) وسعيد بن العاص (ت59ﻫ) وعبدالله بن الزبير (ت73ﻫ) وعبدالرحمن بن الحارث بن هشام، </a:t>
            </a:r>
            <a:endParaRPr lang="ar-SA" b="1" dirty="0" smtClean="0"/>
          </a:p>
          <a:p>
            <a:pPr rtl="1"/>
            <a:r>
              <a:rPr lang="ar-SA" b="1" dirty="0" smtClean="0"/>
              <a:t>وهم </a:t>
            </a:r>
            <a:r>
              <a:rPr lang="ar-SA" b="1" dirty="0"/>
              <a:t>الذين كتبوا المصاحف لعثمان </a:t>
            </a:r>
            <a:r>
              <a:rPr lang="en-US" b="1" dirty="0">
                <a:sym typeface="AGA Arabesque"/>
              </a:rPr>
              <a:t></a:t>
            </a:r>
            <a:r>
              <a:rPr lang="ar-SA" b="1" dirty="0"/>
              <a:t>، </a:t>
            </a:r>
            <a:r>
              <a:rPr lang="ar-SA" b="1" dirty="0" smtClean="0"/>
              <a:t>وكانت </a:t>
            </a:r>
            <a:r>
              <a:rPr lang="ar-SA" b="1" dirty="0"/>
              <a:t>الكتابة بلا إعجام (أي تَنقيط) ولا شكل (أي علامات الإعراب) </a:t>
            </a:r>
            <a:endParaRPr lang="ar-SA" b="1" dirty="0" smtClean="0"/>
          </a:p>
          <a:p>
            <a:pPr rtl="1"/>
            <a:r>
              <a:rPr lang="ar-SA" b="1" dirty="0" smtClean="0"/>
              <a:t>إلى </a:t>
            </a:r>
            <a:r>
              <a:rPr lang="ar-SA" b="1" dirty="0"/>
              <a:t>أن وضع أبو الأسود الدؤلي العلامات للشكل وإلى أن وضُعت بأمر الحجاج نُقط الإعجام. </a:t>
            </a:r>
            <a:endParaRPr lang="ar-SA" b="1" dirty="0" smtClean="0"/>
          </a:p>
          <a:p>
            <a:pPr rtl="1"/>
            <a:r>
              <a:rPr lang="ar-SA" b="1" dirty="0" smtClean="0"/>
              <a:t>وقد </a:t>
            </a:r>
            <a:r>
              <a:rPr lang="ar-SA" b="1" dirty="0"/>
              <a:t>تم ذلك في خلافة عبدالملك بن مروان، ولا يستغرب أن يكون للحجاج دور في ذلك، فقد اشتغل بتعليم الصبيان، ولاحظ صعوبة عدم التنقيط للمعلم والمتعلم على السواء، </a:t>
            </a:r>
            <a:endParaRPr lang="en-US" b="1" dirty="0"/>
          </a:p>
          <a:p>
            <a:endParaRPr lang="ar-SA" dirty="0"/>
          </a:p>
        </p:txBody>
      </p:sp>
    </p:spTree>
    <p:extLst>
      <p:ext uri="{BB962C8B-B14F-4D97-AF65-F5344CB8AC3E}">
        <p14:creationId xmlns:p14="http://schemas.microsoft.com/office/powerpoint/2010/main" val="25796324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وقد جاء بعد تحسين الكتابة (أي الخط) </a:t>
            </a:r>
            <a:r>
              <a:rPr lang="ar-SA" b="1" dirty="0" smtClean="0"/>
              <a:t>وضبط </a:t>
            </a:r>
            <a:r>
              <a:rPr lang="ar-SA" b="1" dirty="0"/>
              <a:t>الكلام العربي بوضع القواعد له، </a:t>
            </a:r>
            <a:endParaRPr lang="ar-SA" b="1" dirty="0" smtClean="0"/>
          </a:p>
          <a:p>
            <a:pPr rtl="1"/>
            <a:r>
              <a:rPr lang="ar-SA" b="1" dirty="0" smtClean="0"/>
              <a:t>والمعروف </a:t>
            </a:r>
            <a:r>
              <a:rPr lang="ar-SA" b="1" dirty="0"/>
              <a:t>أن أبا الأسود الدؤلي (ت69ﻫ) كان كاتبا لعبد الله بن عباس حينما كان أميراً على البصرة، </a:t>
            </a:r>
            <a:endParaRPr lang="ar-SA" b="1" dirty="0" smtClean="0"/>
          </a:p>
          <a:p>
            <a:pPr rtl="1"/>
            <a:r>
              <a:rPr lang="ar-SA" b="1" dirty="0"/>
              <a:t> </a:t>
            </a:r>
            <a:endParaRPr lang="en-US" b="1" dirty="0"/>
          </a:p>
          <a:p>
            <a:endParaRPr lang="ar-SA" dirty="0"/>
          </a:p>
        </p:txBody>
      </p:sp>
    </p:spTree>
    <p:extLst>
      <p:ext uri="{BB962C8B-B14F-4D97-AF65-F5344CB8AC3E}">
        <p14:creationId xmlns:p14="http://schemas.microsoft.com/office/powerpoint/2010/main" val="4803348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وقد روي عن أبي الأسود قال: دخلت على </a:t>
            </a:r>
            <a:r>
              <a:rPr lang="ar-SA" b="1" dirty="0" smtClean="0"/>
              <a:t>عليّ </a:t>
            </a:r>
            <a:r>
              <a:rPr lang="ar-SA" dirty="0" smtClean="0">
                <a:sym typeface="AGA Arabesque"/>
              </a:rPr>
              <a:t></a:t>
            </a:r>
            <a:r>
              <a:rPr lang="ar-SA" b="1" dirty="0" smtClean="0"/>
              <a:t>، </a:t>
            </a:r>
            <a:r>
              <a:rPr lang="ar-SA" b="1" dirty="0"/>
              <a:t>فرأيته مطرقا، فقلت: فيم تتفكر يا أمير المؤمنين ؟ </a:t>
            </a:r>
            <a:endParaRPr lang="ar-SA" b="1" dirty="0" smtClean="0"/>
          </a:p>
          <a:p>
            <a:pPr rtl="1"/>
            <a:r>
              <a:rPr lang="ar-SA" b="1" dirty="0" smtClean="0"/>
              <a:t>قال</a:t>
            </a:r>
            <a:r>
              <a:rPr lang="ar-SA" b="1" dirty="0"/>
              <a:t>: سمعت ببلدكم لحنا فأردت أن أضع كتاباً في أصول العربية. </a:t>
            </a:r>
            <a:endParaRPr lang="ar-SA" b="1" dirty="0" smtClean="0"/>
          </a:p>
          <a:p>
            <a:pPr rtl="1"/>
            <a:r>
              <a:rPr lang="ar-SA" b="1" dirty="0" smtClean="0"/>
              <a:t>فقلت</a:t>
            </a:r>
            <a:r>
              <a:rPr lang="ar-SA" b="1" dirty="0"/>
              <a:t>: إن فعلت هذا، أحييتنا. </a:t>
            </a:r>
            <a:endParaRPr lang="ar-SA" b="1" dirty="0" smtClean="0"/>
          </a:p>
          <a:p>
            <a:pPr rtl="1"/>
            <a:r>
              <a:rPr lang="ar-SA" b="1" dirty="0" smtClean="0"/>
              <a:t>فأتيته </a:t>
            </a:r>
            <a:r>
              <a:rPr lang="ar-SA" b="1" dirty="0"/>
              <a:t>بعد أيام، فألقى إليَّ صحيفة فيها: الكلام كله اسم، وفعل، وحرف، فالاسم ما أنبأ عن المسمى، والفعل ما أنبأ عن حركة المسمى، والحرف ما أنبأ عن معنى ليس باسم ولا فعل، </a:t>
            </a:r>
            <a:endParaRPr lang="ar-SA" b="1" dirty="0" smtClean="0"/>
          </a:p>
          <a:p>
            <a:pPr rtl="1"/>
            <a:r>
              <a:rPr lang="ar-SA" b="1" dirty="0" smtClean="0"/>
              <a:t>ثم </a:t>
            </a:r>
            <a:r>
              <a:rPr lang="ar-SA" b="1" dirty="0"/>
              <a:t>قال لي: زده وتتبعه، فجمعت أشياء ثم عرضتها عليه. </a:t>
            </a:r>
            <a:endParaRPr lang="en-US" b="1" dirty="0"/>
          </a:p>
        </p:txBody>
      </p:sp>
    </p:spTree>
    <p:extLst>
      <p:ext uri="{BB962C8B-B14F-4D97-AF65-F5344CB8AC3E}">
        <p14:creationId xmlns:p14="http://schemas.microsoft.com/office/powerpoint/2010/main" val="22971930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وقال أبو عبيدة: أخذ أبو الأسود عن علي العربية. فسمع قارئا يقرأ أَنَّ اللَّهَ بَرِيءٌ مِنَ الْمُشْرِكِينَ وَرَسُولُهُ فقال: ما ظننت أمر الناس قد صار إلى هذا، فقال لزياد الأمير: </a:t>
            </a:r>
            <a:r>
              <a:rPr lang="ar-SA" b="1" dirty="0" err="1"/>
              <a:t>ابغني</a:t>
            </a:r>
            <a:r>
              <a:rPr lang="ar-SA" b="1" dirty="0"/>
              <a:t> كاتبا لَقِنًا فأتى بمئة رجل فاختار منهم رجلا من قبيلة عبد القيس </a:t>
            </a:r>
            <a:endParaRPr lang="ar-SA" b="1" dirty="0" smtClean="0"/>
          </a:p>
          <a:p>
            <a:pPr rtl="1"/>
            <a:r>
              <a:rPr lang="ar-SA" b="1" dirty="0" smtClean="0"/>
              <a:t>فقال </a:t>
            </a:r>
            <a:r>
              <a:rPr lang="ar-SA" b="1" dirty="0"/>
              <a:t>له أبو الأسود: إذا رأيتني قد فتحت فمي بالحرف فانقط نقطة أعلاه، وإذا رأيتني قد ضممت فمي، فانقط نقط بين يدي الحرف، وإن كسرت، فانقط نقطة تحت الحرف، فإذا أتبعت شيئا من ذلك غنة فاجعل مكان النقطة نقطتين. فهذا نَقْطُ أبي الأسود.</a:t>
            </a:r>
            <a:endParaRPr lang="en-US" b="1" dirty="0"/>
          </a:p>
          <a:p>
            <a:endParaRPr lang="ar-SA" dirty="0"/>
          </a:p>
          <a:p>
            <a:endParaRPr lang="ar-SA" dirty="0"/>
          </a:p>
        </p:txBody>
      </p:sp>
    </p:spTree>
    <p:extLst>
      <p:ext uri="{BB962C8B-B14F-4D97-AF65-F5344CB8AC3E}">
        <p14:creationId xmlns:p14="http://schemas.microsoft.com/office/powerpoint/2010/main" val="17008044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إن ضبط الخط العربي ووضع قواعد للغة العربية يعد من أهم الخطوات الكبرى في تقدم التعليم في تاريخ الإسلام، فقد سهّل مهمة المعلم والمتعلم، ونشّط حركة التدوين، ولا يخفى أن وجود الكتابة هو أساس كل نظام تعليمي. </a:t>
            </a:r>
            <a:endParaRPr lang="en-US" b="1" dirty="0"/>
          </a:p>
          <a:p>
            <a:pPr rtl="1"/>
            <a:r>
              <a:rPr lang="ar-SA" b="1" dirty="0"/>
              <a:t> </a:t>
            </a:r>
            <a:endParaRPr lang="en-US" b="1" dirty="0"/>
          </a:p>
          <a:p>
            <a:endParaRPr lang="ar-SA" dirty="0"/>
          </a:p>
        </p:txBody>
      </p:sp>
    </p:spTree>
    <p:extLst>
      <p:ext uri="{BB962C8B-B14F-4D97-AF65-F5344CB8AC3E}">
        <p14:creationId xmlns:p14="http://schemas.microsoft.com/office/powerpoint/2010/main" val="19270174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إن ضبط الخط العربي ووضع قواعد للغة العربية يعد من أهم الخطوات الكبرى في تقدم التعليم في تاريخ الإسلام، فقد سهّل مهمة المعلم والمتعلم، ونشّط حركة التدوين، ولا يخفى أن وجود الكتابة هو أساس كل نظام تعليمي. </a:t>
            </a:r>
            <a:endParaRPr lang="en-US" b="1" dirty="0"/>
          </a:p>
          <a:p>
            <a:pPr rtl="1"/>
            <a:r>
              <a:rPr lang="ar-SA" b="1" dirty="0"/>
              <a:t> </a:t>
            </a:r>
            <a:endParaRPr lang="en-US" b="1" dirty="0"/>
          </a:p>
        </p:txBody>
      </p:sp>
    </p:spTree>
    <p:extLst>
      <p:ext uri="{BB962C8B-B14F-4D97-AF65-F5344CB8AC3E}">
        <p14:creationId xmlns:p14="http://schemas.microsoft.com/office/powerpoint/2010/main" val="10407072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600200"/>
            <a:ext cx="9182100" cy="4525963"/>
          </a:xfrm>
        </p:spPr>
        <p:txBody>
          <a:bodyPr/>
          <a:lstStyle/>
          <a:p>
            <a:pPr rtl="1"/>
            <a:r>
              <a:rPr lang="ar-SA" b="1" dirty="0"/>
              <a:t>وقد جاء اتخاذ اللغة العربية لغة رسمية بوصفه خطوة كبيرة في إطار تقدم التعليم، فقد جاء العرب إلى الشام والعراق ومصر، وابقوا الناس على ما هم عليه، </a:t>
            </a:r>
            <a:endParaRPr lang="ar-SA" b="1" dirty="0" smtClean="0"/>
          </a:p>
          <a:p>
            <a:pPr rtl="1"/>
            <a:r>
              <a:rPr lang="ar-SA" b="1" dirty="0" smtClean="0"/>
              <a:t>وبلغ </a:t>
            </a:r>
            <a:r>
              <a:rPr lang="ar-SA" b="1" dirty="0"/>
              <a:t>بهم التسامح أن جعلوا سجلات دولتهم بأيدي كُتّاب من الروم والكِلدان والقِبط، يكتبونها بلغة البلد، وبحسب ما تعودوه في زمن سادتهم السابقين، </a:t>
            </a:r>
            <a:endParaRPr lang="ar-SA" b="1" dirty="0" smtClean="0"/>
          </a:p>
          <a:p>
            <a:pPr rtl="1"/>
            <a:r>
              <a:rPr lang="ar-SA" b="1" dirty="0" smtClean="0"/>
              <a:t>واستمر </a:t>
            </a:r>
            <a:r>
              <a:rPr lang="ar-SA" b="1" dirty="0"/>
              <a:t>العرب على هذ السياسة إلى زمن عبدالملك بن مروان، فأمر أن تكون لغة دواوين الدولة باللغة العربية دون سواها، فكان لا بد من توحيد لغة هذه الدولة المترامية الأطراف على لغة أهلها وحكامها. </a:t>
            </a:r>
            <a:endParaRPr lang="en-US" b="1" dirty="0"/>
          </a:p>
          <a:p>
            <a:endParaRPr lang="ar-SA" dirty="0"/>
          </a:p>
        </p:txBody>
      </p:sp>
    </p:spTree>
    <p:extLst>
      <p:ext uri="{BB962C8B-B14F-4D97-AF65-F5344CB8AC3E}">
        <p14:creationId xmlns:p14="http://schemas.microsoft.com/office/powerpoint/2010/main" val="25323779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ومع ظهور طبقة معلمي الصبيان والمؤدبين وحلقات العلماء ظهر من يقول أن معظم من اشتغل بالتعليم كانوا من الموالي، مستندين في مقولتهم هذه إلى أن العرب انشغلوا بالحرب والجهاد ونشر الاسلام، إضافة إلى احتقار العرب للمهن والحرف، وهي مقولة مجانبة للصواب. </a:t>
            </a:r>
            <a:endParaRPr lang="en-US" b="1" dirty="0"/>
          </a:p>
          <a:p>
            <a:pPr rtl="1"/>
            <a:r>
              <a:rPr lang="ar-SA" b="1" dirty="0"/>
              <a:t>فلا شك أن عددا ممن اشتغلوا بتعليم الصبيان كانوا من غير العرب، وبعضهم كانوا من النصارى، أو من اليهود العرب. ولكن عمل هؤلاء كان يقتصر على الناحية المدنية. أي تعليم القراءة والكتابة والحساب وقليل من الشعر والأخبار. أم التربية والتثقيف والتهذيب فكانت </a:t>
            </a:r>
            <a:r>
              <a:rPr lang="ar-SA" b="1" dirty="0" err="1"/>
              <a:t>موكولة</a:t>
            </a:r>
            <a:r>
              <a:rPr lang="ar-SA" b="1" dirty="0"/>
              <a:t> إلى القراء، أي قراء القرآن الكريم.  </a:t>
            </a:r>
            <a:endParaRPr lang="en-US" b="1" dirty="0"/>
          </a:p>
        </p:txBody>
      </p:sp>
    </p:spTree>
    <p:extLst>
      <p:ext uri="{BB962C8B-B14F-4D97-AF65-F5344CB8AC3E}">
        <p14:creationId xmlns:p14="http://schemas.microsoft.com/office/powerpoint/2010/main" val="22593109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كما أن التمييز بين هاتين الطبقتين من المشتغلين بالتعليم والتهذيب، يفسر التضارب الذي يرد في المصادر حول مكانة المعلمين، فالنوادر التي يرويها الجاحظ على سبيل المثال، لا يمكن أن تكون موجهة لأناس كانوا يعلمون القرآن الكريم، والراجح أن الناس كانوا </a:t>
            </a:r>
            <a:r>
              <a:rPr lang="ar-SA" b="1" dirty="0" err="1"/>
              <a:t>يتجرأون</a:t>
            </a:r>
            <a:r>
              <a:rPr lang="ar-SA" b="1" dirty="0"/>
              <a:t> على المعلمين من أهل الكتاب، أو من غير العرب. </a:t>
            </a:r>
            <a:endParaRPr lang="en-US" b="1" dirty="0"/>
          </a:p>
          <a:p>
            <a:endParaRPr lang="ar-SA" dirty="0"/>
          </a:p>
          <a:p>
            <a:endParaRPr lang="ar-SA" dirty="0"/>
          </a:p>
        </p:txBody>
      </p:sp>
    </p:spTree>
    <p:extLst>
      <p:ext uri="{BB962C8B-B14F-4D97-AF65-F5344CB8AC3E}">
        <p14:creationId xmlns:p14="http://schemas.microsoft.com/office/powerpoint/2010/main" val="19700621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كما تذكر المصادر أسماء رجال كبار اشتغلوا بتعليم الصبيان مثل: الوالي الأموي الكبير الحجاج بن يوسف (ت95ﻫ) </a:t>
            </a:r>
            <a:endParaRPr lang="ar-SA" b="1" dirty="0" smtClean="0"/>
          </a:p>
          <a:p>
            <a:pPr rtl="1"/>
            <a:r>
              <a:rPr lang="ar-SA" b="1" dirty="0" smtClean="0"/>
              <a:t>والكاتب </a:t>
            </a:r>
            <a:r>
              <a:rPr lang="ar-SA" b="1" dirty="0"/>
              <a:t>الشهير عبدالحميد الكاتب (ت132ﻫ) </a:t>
            </a:r>
            <a:endParaRPr lang="ar-SA" b="1" dirty="0" smtClean="0"/>
          </a:p>
          <a:p>
            <a:pPr rtl="1"/>
            <a:r>
              <a:rPr lang="ar-SA" b="1" dirty="0" smtClean="0"/>
              <a:t>والراوية </a:t>
            </a:r>
            <a:r>
              <a:rPr lang="ar-SA" b="1" dirty="0"/>
              <a:t>القارئ أبو عمرو بن العلاء </a:t>
            </a:r>
            <a:endParaRPr lang="ar-SA" b="1" dirty="0" smtClean="0"/>
          </a:p>
          <a:p>
            <a:pPr rtl="1"/>
            <a:r>
              <a:rPr lang="ar-SA" b="1" dirty="0" smtClean="0"/>
              <a:t>فهذه </a:t>
            </a:r>
            <a:r>
              <a:rPr lang="ar-SA" b="1" dirty="0"/>
              <a:t>الطبقة من المعلمين التي يصفها ابن خلدون (ت808ﻫ) في كلامه عن المعلمين بقوله: «أهل الأنساب والعصبية» فهؤلاء لا ينطبق عليهم ما كان الناس يتناقلونه عن حمق المعلم، وقلة عقله. </a:t>
            </a:r>
            <a:endParaRPr lang="en-US" b="1" dirty="0"/>
          </a:p>
        </p:txBody>
      </p:sp>
    </p:spTree>
    <p:extLst>
      <p:ext uri="{BB962C8B-B14F-4D97-AF65-F5344CB8AC3E}">
        <p14:creationId xmlns:p14="http://schemas.microsoft.com/office/powerpoint/2010/main" val="35465409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ولم تقتصر الاتجاهات التربوية في زمن بني أمية على الاهتمام بأخبار القبائل، وإحياء أعراف العرب وعاداتهم وأشعارهم، كما يحلو للبعض أن يظهر </a:t>
            </a:r>
            <a:r>
              <a:rPr lang="ar-SA" b="1" dirty="0" smtClean="0"/>
              <a:t>ذلك، </a:t>
            </a:r>
          </a:p>
          <a:p>
            <a:pPr rtl="1"/>
            <a:r>
              <a:rPr lang="ar-SA" b="1" dirty="0" smtClean="0"/>
              <a:t>بل </a:t>
            </a:r>
            <a:r>
              <a:rPr lang="ar-SA" b="1" dirty="0"/>
              <a:t>كان القرآن والحديث مادة أساسية. فما هو واضح أنه كنت النهضة العلمية والتعليمية زمن بني أمية في مستهلها، ليس في العلوم الشرعية وحدها بل كذلك في العلوم العقلية واللغوية وسائر المعارف، فهذا عبدالملك بن من مروان الخليفة الاموي كان أحد الفقهاء السبعة في المدينة المنورة. وكان يتردد في تولية ابنه الوليد بعده لأنه كان لا يعرف النحو. </a:t>
            </a:r>
            <a:endParaRPr lang="en-US" b="1" dirty="0"/>
          </a:p>
        </p:txBody>
      </p:sp>
    </p:spTree>
    <p:extLst>
      <p:ext uri="{BB962C8B-B14F-4D97-AF65-F5344CB8AC3E}">
        <p14:creationId xmlns:p14="http://schemas.microsoft.com/office/powerpoint/2010/main" val="1600151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533400" y="1600200"/>
            <a:ext cx="8915400" cy="4525963"/>
          </a:xfrm>
        </p:spPr>
        <p:txBody>
          <a:bodyPr/>
          <a:lstStyle/>
          <a:p>
            <a:pPr rtl="1"/>
            <a:r>
              <a:rPr lang="ar-SA" b="1" dirty="0"/>
              <a:t>يُخيّل للبعض أن حركة التدوين والتأليف والنقل تمت كلها في العصر </a:t>
            </a:r>
            <a:r>
              <a:rPr lang="ar-SA" b="1" dirty="0" smtClean="0"/>
              <a:t>العباسي، </a:t>
            </a:r>
          </a:p>
          <a:p>
            <a:pPr rtl="1"/>
            <a:r>
              <a:rPr lang="ar-SA" b="1" dirty="0" smtClean="0"/>
              <a:t>وهو </a:t>
            </a:r>
            <a:r>
              <a:rPr lang="ar-SA" b="1" dirty="0"/>
              <a:t>رأي مجانب للصواب فلم تظهر هذه الحركة طفرة، فمن المعروف أن شيئا من التدوين قد تم زمن بني أمية، </a:t>
            </a:r>
            <a:endParaRPr lang="ar-SA" b="1" dirty="0" smtClean="0"/>
          </a:p>
          <a:p>
            <a:pPr rtl="1"/>
            <a:r>
              <a:rPr lang="ar-SA" b="1" dirty="0" smtClean="0"/>
              <a:t>وأن </a:t>
            </a:r>
            <a:r>
              <a:rPr lang="ar-SA" b="1" dirty="0"/>
              <a:t>الناس كانوا يبحثون في أخبار العرب، وأن عبيد بن شرية كان همه أن يبلس قصص العرب حلة جديدة، ويرويها في المجالس. </a:t>
            </a:r>
            <a:endParaRPr lang="ar-SA" b="1" dirty="0" smtClean="0"/>
          </a:p>
          <a:p>
            <a:pPr rtl="1"/>
            <a:r>
              <a:rPr lang="ar-SA" b="1" dirty="0" smtClean="0"/>
              <a:t>وأن </a:t>
            </a:r>
            <a:r>
              <a:rPr lang="ar-SA" b="1" dirty="0"/>
              <a:t>طبقة من المسلمين كان لا يلتقي الواحد منهم بالآخر دون ان يسأله رواية حديث عن رسول الله </a:t>
            </a:r>
            <a:r>
              <a:rPr lang="en-US" b="1" dirty="0">
                <a:sym typeface="AGA Arabesque"/>
              </a:rPr>
              <a:t></a:t>
            </a:r>
            <a:r>
              <a:rPr lang="ar-SA" b="1" dirty="0"/>
              <a:t>. </a:t>
            </a:r>
            <a:endParaRPr lang="en-US" b="1" dirty="0"/>
          </a:p>
        </p:txBody>
      </p:sp>
    </p:spTree>
    <p:extLst>
      <p:ext uri="{BB962C8B-B14F-4D97-AF65-F5344CB8AC3E}">
        <p14:creationId xmlns:p14="http://schemas.microsoft.com/office/powerpoint/2010/main" val="4179172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فالنشاط العلمي في أول عهد بني العباس له مقدمات في عهد بني أمية. </a:t>
            </a:r>
            <a:endParaRPr lang="ar-SA" b="1" dirty="0" smtClean="0"/>
          </a:p>
          <a:p>
            <a:pPr rtl="1"/>
            <a:r>
              <a:rPr lang="ar-SA" b="1" dirty="0" smtClean="0"/>
              <a:t>فمن </a:t>
            </a:r>
            <a:r>
              <a:rPr lang="ar-SA" b="1" dirty="0"/>
              <a:t>نتائج إصلاح الخط العربي واتخاذ اللغة العربية لغة رسمية، أدى ذلك إلى ظهور حركة مهمه تناولت درس القرآن الكريم والحديث الشريف واللسان العربي، </a:t>
            </a:r>
            <a:endParaRPr lang="ar-SA" b="1" dirty="0" smtClean="0"/>
          </a:p>
          <a:p>
            <a:pPr rtl="1"/>
            <a:r>
              <a:rPr lang="ar-SA" b="1" dirty="0" smtClean="0"/>
              <a:t>وكان </a:t>
            </a:r>
            <a:r>
              <a:rPr lang="ar-SA" b="1" dirty="0"/>
              <a:t>ذلك تحت رعاية الحجاج بن يوسف في البصرة، ثم في الكوفة. إذ المشهور أنه بعد ان استتب الامر للحجاج في العراق، وجه قسطا من عنايته إلى صناعته القديمة وهي التعليم، فنشأ درس النحو</a:t>
            </a:r>
            <a:r>
              <a:rPr lang="ar-SA" b="1" dirty="0" smtClean="0"/>
              <a:t>.</a:t>
            </a:r>
            <a:endParaRPr lang="en-US" b="1" dirty="0"/>
          </a:p>
        </p:txBody>
      </p:sp>
    </p:spTree>
    <p:extLst>
      <p:ext uri="{BB962C8B-B14F-4D97-AF65-F5344CB8AC3E}">
        <p14:creationId xmlns:p14="http://schemas.microsoft.com/office/powerpoint/2010/main" val="42297915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كما ظهرت في أواخر العصر الأموي بدايات تدوين الحديث الشريف. </a:t>
            </a:r>
            <a:endParaRPr lang="ar-SA" b="1" dirty="0" smtClean="0"/>
          </a:p>
          <a:p>
            <a:pPr rtl="1"/>
            <a:r>
              <a:rPr lang="ar-SA" b="1" dirty="0" smtClean="0"/>
              <a:t>وكان </a:t>
            </a:r>
            <a:r>
              <a:rPr lang="ar-SA" b="1" dirty="0"/>
              <a:t>أول من ترجم إلى العربية من لغات الأعاجم بأمر الأمير الأموي خالد بن يزيد (ت90ﻫ)  فقد تُرجمت له كتب في الكيمياء من اليونانية والقبطية، وكتب هو ثلاث مقالات في الموضوع نفسه، </a:t>
            </a:r>
            <a:endParaRPr lang="ar-SA" b="1" dirty="0" smtClean="0"/>
          </a:p>
          <a:p>
            <a:pPr rtl="1"/>
            <a:r>
              <a:rPr lang="ar-SA" b="1" dirty="0" smtClean="0"/>
              <a:t>فالنهضة </a:t>
            </a:r>
            <a:r>
              <a:rPr lang="ar-SA" b="1" dirty="0"/>
              <a:t>العلمية في عهد بني العباس لم تنشأ دفعة واحد بل كان لها مقدمات جاءت زمن بني أمية. </a:t>
            </a:r>
            <a:endParaRPr lang="en-US" b="1" dirty="0"/>
          </a:p>
          <a:p>
            <a:endParaRPr lang="ar-SA" dirty="0"/>
          </a:p>
          <a:p>
            <a:endParaRPr lang="ar-SA" dirty="0"/>
          </a:p>
          <a:p>
            <a:endParaRPr lang="ar-SA" dirty="0"/>
          </a:p>
          <a:p>
            <a:endParaRPr lang="ar-SA" dirty="0"/>
          </a:p>
        </p:txBody>
      </p:sp>
    </p:spTree>
    <p:extLst>
      <p:ext uri="{BB962C8B-B14F-4D97-AF65-F5344CB8AC3E}">
        <p14:creationId xmlns:p14="http://schemas.microsoft.com/office/powerpoint/2010/main" val="32786141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بلغ بنو العباس بالتدوين والترجمة والتأليف والبحث والمناظرة درجة عالية، </a:t>
            </a:r>
            <a:endParaRPr lang="ar-SA" b="1" dirty="0" smtClean="0"/>
          </a:p>
          <a:p>
            <a:pPr rtl="1"/>
            <a:r>
              <a:rPr lang="ar-SA" b="1" dirty="0" smtClean="0"/>
              <a:t>ولم </a:t>
            </a:r>
            <a:r>
              <a:rPr lang="ar-SA" b="1" dirty="0"/>
              <a:t>يكن أمر طلب العلم في زمنهم مقصوراً على فئة دون أخرى، بل اشترك فيه كل الناس من الخليفة إلى البدو في الصحراء، وكان للنساء في ذلك نصيب غير قليل. </a:t>
            </a:r>
            <a:endParaRPr lang="ar-SA" b="1" dirty="0" smtClean="0"/>
          </a:p>
          <a:p>
            <a:pPr rtl="1"/>
            <a:r>
              <a:rPr lang="ar-SA" b="1" dirty="0" smtClean="0"/>
              <a:t>وساعد </a:t>
            </a:r>
            <a:r>
              <a:rPr lang="ar-SA" b="1" dirty="0"/>
              <a:t>في ذلك أمران سياسة بني العباس التي أخذت إطارا إسلامياً بالدرجة الاولى وعربياً بالدرجة الثانية، فالمعروف أنهم قرّبوا الفرس، وتقرّبوا من الفقهاء. والأمر الآخر هو ازدياد الثروة وتعلق الناس </a:t>
            </a:r>
            <a:r>
              <a:rPr lang="ar-SA" b="1" dirty="0" smtClean="0"/>
              <a:t> </a:t>
            </a:r>
            <a:endParaRPr lang="en-US" b="1" dirty="0"/>
          </a:p>
        </p:txBody>
      </p:sp>
    </p:spTree>
    <p:extLst>
      <p:ext uri="{BB962C8B-B14F-4D97-AF65-F5344CB8AC3E}">
        <p14:creationId xmlns:p14="http://schemas.microsoft.com/office/powerpoint/2010/main" val="34653059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وكان من اغراض التربية والتعليم في العصر العباسي الأول عدة أمور </a:t>
            </a:r>
            <a:r>
              <a:rPr lang="ar-SA" b="1" dirty="0" smtClean="0"/>
              <a:t>منها:</a:t>
            </a:r>
          </a:p>
          <a:p>
            <a:pPr rtl="1"/>
            <a:r>
              <a:rPr lang="ar-SA" b="1" dirty="0" smtClean="0"/>
              <a:t> </a:t>
            </a:r>
            <a:r>
              <a:rPr lang="ar-SA" b="1" dirty="0"/>
              <a:t>التوصل إلى الوظائف العليا في الدولة وهو أمر يحتاج إلى معرفة علوم الدين وعلوم الدنيا معا، </a:t>
            </a:r>
            <a:endParaRPr lang="ar-SA" b="1" dirty="0" smtClean="0"/>
          </a:p>
          <a:p>
            <a:pPr rtl="1"/>
            <a:r>
              <a:rPr lang="ar-SA" b="1" dirty="0" smtClean="0"/>
              <a:t>وثانيها </a:t>
            </a:r>
            <a:r>
              <a:rPr lang="ar-SA" b="1" dirty="0"/>
              <a:t>الحصول على الثروة والمكانة، </a:t>
            </a:r>
            <a:endParaRPr lang="ar-SA" b="1" dirty="0" smtClean="0"/>
          </a:p>
          <a:p>
            <a:pPr rtl="1"/>
            <a:r>
              <a:rPr lang="ar-SA" b="1" dirty="0" smtClean="0"/>
              <a:t>وثالثها </a:t>
            </a:r>
            <a:r>
              <a:rPr lang="ar-SA" b="1" dirty="0"/>
              <a:t>طلب العلم لذاته. وكان التنافس في هذه الاتجاهات الثلاثة على أشده، لا سيما مع دخول غير العرب من اهل البلاد المفتوحة، مع </a:t>
            </a:r>
            <a:r>
              <a:rPr lang="ar-SA" b="1" dirty="0" smtClean="0"/>
              <a:t>ما لهم </a:t>
            </a:r>
            <a:r>
              <a:rPr lang="ar-SA" b="1" dirty="0"/>
              <a:t>من خبرة سابقة في معرفة العلوم، وبالمقابل فهم لا يقلون قدرة في تعلم اللغة العربية وعلوم الشريعة. </a:t>
            </a:r>
            <a:endParaRPr lang="en-US" b="1" dirty="0"/>
          </a:p>
        </p:txBody>
      </p:sp>
    </p:spTree>
    <p:extLst>
      <p:ext uri="{BB962C8B-B14F-4D97-AF65-F5344CB8AC3E}">
        <p14:creationId xmlns:p14="http://schemas.microsoft.com/office/powerpoint/2010/main" val="42611204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لقد أدت هذه العوامل لنضوج الحركة العلمية في زمن بني العباس فتسارعت حركة تدوين علوم الشريعة وعلوم اللغة العربية، وصار المتعلم لا غنى له عن درس التفسير والقراءات والحديث والفقه بالدرجة الاولى </a:t>
            </a:r>
            <a:endParaRPr lang="ar-SA" b="1" dirty="0" smtClean="0"/>
          </a:p>
          <a:p>
            <a:pPr rtl="1"/>
            <a:r>
              <a:rPr lang="ar-SA" b="1" dirty="0" smtClean="0"/>
              <a:t>والنحو </a:t>
            </a:r>
            <a:r>
              <a:rPr lang="ar-SA" b="1" dirty="0"/>
              <a:t>واللغة والبيان والأدب بدرجة ثانية </a:t>
            </a:r>
            <a:endParaRPr lang="ar-SA" b="1" dirty="0" smtClean="0"/>
          </a:p>
          <a:p>
            <a:pPr rtl="1"/>
            <a:r>
              <a:rPr lang="ar-SA" b="1" dirty="0" smtClean="0"/>
              <a:t>وجاء </a:t>
            </a:r>
            <a:r>
              <a:rPr lang="ar-SA" b="1" dirty="0"/>
              <a:t>بعد ذلك نقل العلوم القديمة من فلسفة وهندسة وطب وكيمياء وموسيقى. </a:t>
            </a:r>
            <a:endParaRPr lang="en-US" b="1" dirty="0"/>
          </a:p>
          <a:p>
            <a:endParaRPr lang="ar-SA" dirty="0"/>
          </a:p>
          <a:p>
            <a:endParaRPr lang="ar-SA" dirty="0"/>
          </a:p>
          <a:p>
            <a:endParaRPr lang="ar-SA" dirty="0"/>
          </a:p>
        </p:txBody>
      </p:sp>
    </p:spTree>
    <p:extLst>
      <p:ext uri="{BB962C8B-B14F-4D97-AF65-F5344CB8AC3E}">
        <p14:creationId xmlns:p14="http://schemas.microsoft.com/office/powerpoint/2010/main" val="21900491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وعاصر ذلك نشؤ الفرق وتطورها مثل الخوارج والشيعة والمرجئة والزهاد والمتصوفين ولكل فرقة ناحيتها الدينية والعلمية، ولها كتبها، ولها طريقتها في نشر دعوتها، وتعليم أتباعها. </a:t>
            </a:r>
            <a:endParaRPr lang="en-US" b="1" dirty="0"/>
          </a:p>
          <a:p>
            <a:pPr rtl="1"/>
            <a:r>
              <a:rPr lang="ar-SA" b="1" dirty="0"/>
              <a:t>لقد انعكس ذلك كله على التربية والتعليم فلم يكتف الناس بآثار العرب، ومثل الإسلام، بل أراد كل متعلم أن يكون له نصيب من الثقافات الجديدة. </a:t>
            </a:r>
            <a:endParaRPr lang="ar-SA" b="1" dirty="0" smtClean="0"/>
          </a:p>
          <a:p>
            <a:pPr rtl="1"/>
            <a:r>
              <a:rPr lang="ar-SA" b="1" dirty="0" smtClean="0"/>
              <a:t>فالمعلم </a:t>
            </a:r>
            <a:r>
              <a:rPr lang="ar-SA" b="1" dirty="0"/>
              <a:t>الذي كان يقصر همه على تعليم القراءة والكتابة الحساب وشيء من الأخبار والقصص، أصبح لا شأن له، وصار الناس يتطلعون إلى المعلم الكبير، الذي يعرف القرآن والحديث، كما يعرف اللغة والأدب، ويعرف كذلك الفلسفة والكيمياء. </a:t>
            </a:r>
            <a:endParaRPr lang="en-US" b="1" dirty="0"/>
          </a:p>
        </p:txBody>
      </p:sp>
    </p:spTree>
    <p:extLst>
      <p:ext uri="{BB962C8B-B14F-4D97-AF65-F5344CB8AC3E}">
        <p14:creationId xmlns:p14="http://schemas.microsoft.com/office/powerpoint/2010/main" val="20087175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وقد يحدث أن فئة تعادي نوعا من أنواع العلوم وتحارب أصحابه، وتحاول أن تستعين بسلطة الدولة أو غيرها في محاصرته ومنعه. </a:t>
            </a:r>
            <a:endParaRPr lang="en-US" b="1" dirty="0"/>
          </a:p>
          <a:p>
            <a:pPr rtl="1"/>
            <a:r>
              <a:rPr lang="ar-SA" b="1" dirty="0"/>
              <a:t>ويظهر أن التعليم أصبح علاقة أو صلة روحية بين المتعلم والمعلم، وأن أغراضه أن ينال المتعلم قسطا كافيا من الثقافة العامة لا نوعاً من المعرفة، والحديث عن الاجور التي يأخذها بعض المعلمين، لا يقلل من صواب هذا الرأي، فالأجور كانت دائما شخصية تتوقف على المعلم وحاجته إلى المال ورغبته فيه. </a:t>
            </a:r>
            <a:endParaRPr lang="en-US" b="1" dirty="0"/>
          </a:p>
        </p:txBody>
      </p:sp>
    </p:spTree>
    <p:extLst>
      <p:ext uri="{BB962C8B-B14F-4D97-AF65-F5344CB8AC3E}">
        <p14:creationId xmlns:p14="http://schemas.microsoft.com/office/powerpoint/2010/main" val="35284607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ويظهر أن التعليم كان خاصا لا عاما، فليس التعليم موَحداً، أي يسري على الجميع، فلا الأسلوب التعليمي، ولا المادة التعليمية، ولا نتائج التحصيل لها ضوابط، </a:t>
            </a:r>
            <a:endParaRPr lang="ar-SA" b="1" dirty="0" smtClean="0"/>
          </a:p>
          <a:p>
            <a:pPr rtl="1"/>
            <a:r>
              <a:rPr lang="ar-SA" b="1" dirty="0" smtClean="0"/>
              <a:t>بل </a:t>
            </a:r>
            <a:r>
              <a:rPr lang="ar-SA" b="1" dirty="0"/>
              <a:t>كل ذلك يتوقف على مقدرة المعلم، وثقافته، واستعداد طلابه. وليس على أي شيء آخر، مثل: رقابة الدولة أو غيرها، أو البرامج التي تضعها بعض المدارس أو الشهادات التي تصدرها. </a:t>
            </a:r>
            <a:endParaRPr lang="ar-SA" b="1" dirty="0" smtClean="0"/>
          </a:p>
          <a:p>
            <a:pPr rtl="1"/>
            <a:r>
              <a:rPr lang="ar-SA" b="1" dirty="0" smtClean="0"/>
              <a:t>فالدولة </a:t>
            </a:r>
            <a:r>
              <a:rPr lang="ar-SA" b="1" dirty="0"/>
              <a:t>لم تقم في أي وقت بمراقبة التعليم، ولم تضع له البرامج، ولم تصدر الشهادات باسمها، او باسم أي إدارة من إداراتها، في أي مرحلة من مراحل التعليم. </a:t>
            </a:r>
            <a:endParaRPr lang="en-US" b="1" dirty="0"/>
          </a:p>
        </p:txBody>
      </p:sp>
    </p:spTree>
    <p:extLst>
      <p:ext uri="{BB962C8B-B14F-4D97-AF65-F5344CB8AC3E}">
        <p14:creationId xmlns:p14="http://schemas.microsoft.com/office/powerpoint/2010/main" val="15017185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ويلاحظ كذلك أن الاهتمام بالتعليم المتقدم للكبار (العالي) كان أشد وأكثر من الاهتمام بالتعليم الابتدائي، فنظام التعليم نشأ نشأة معكوسة، أي بدأ بالتعليم العالي قبل أو أكثر من التعليم الابتدائي أو معه في نفس الوقت. </a:t>
            </a:r>
            <a:endParaRPr lang="en-US" b="1" dirty="0"/>
          </a:p>
          <a:p>
            <a:pPr rtl="1"/>
            <a:r>
              <a:rPr lang="ar-SA" b="1" dirty="0"/>
              <a:t>وكان التعليم حراً ومفتوحا للجميع، وينتظر أن يتأثر بالتطورات الفكرية والحزبية، إذ اتخذت لها، كما فعل الإباضية ابتداء، وكما فعل الإسماعيلية بعدئذ. نظمها التربوية الخاصة التي تخدم أفكارها وعقائدها. </a:t>
            </a:r>
            <a:endParaRPr lang="en-US" b="1" dirty="0"/>
          </a:p>
        </p:txBody>
      </p:sp>
    </p:spTree>
    <p:extLst>
      <p:ext uri="{BB962C8B-B14F-4D97-AF65-F5344CB8AC3E}">
        <p14:creationId xmlns:p14="http://schemas.microsoft.com/office/powerpoint/2010/main" val="28968409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ولكن النظام التربوي في أسسه وإطاره كان واحداً، فهو يستمد مفاهيمه الرئيسية من منابع إسلامية واحدة، ويخضع لمؤثرات ثقافية واجتماعية عامة، ويتطور في نطاق ثقافة عربية إسلامية واحدة.</a:t>
            </a:r>
            <a:endParaRPr lang="en-US" b="1" dirty="0"/>
          </a:p>
          <a:p>
            <a:pPr rtl="1"/>
            <a:r>
              <a:rPr lang="ar-SA" b="1" dirty="0"/>
              <a:t>وكانت مؤسسات التعليم عند الفاطميين وثيقة الصلة بالدعوة الفاطمية، كما هو الحال في "الجامع الأزهر" (فتح 361هـ/972 م)، وفي "دار العلم" التي أنشأها الحاكم (395هـ/1006م). وقد أدى هذا إلى اتخاذ اتجاه مماثل في النظاميات في المشرق. </a:t>
            </a:r>
            <a:r>
              <a:rPr lang="ar-SA" b="1" dirty="0" smtClean="0"/>
              <a:t>  ن</a:t>
            </a:r>
            <a:endParaRPr lang="en-US" b="1" dirty="0"/>
          </a:p>
          <a:p>
            <a:endParaRPr lang="ar-SA" dirty="0"/>
          </a:p>
          <a:p>
            <a:endParaRPr lang="ar-SA" dirty="0"/>
          </a:p>
          <a:p>
            <a:endParaRPr lang="ar-SA" dirty="0"/>
          </a:p>
          <a:p>
            <a:endParaRPr lang="ar-SA" dirty="0"/>
          </a:p>
          <a:p>
            <a:endParaRPr lang="ar-SA" dirty="0"/>
          </a:p>
          <a:p>
            <a:endParaRPr lang="ar-SA" dirty="0"/>
          </a:p>
        </p:txBody>
      </p:sp>
    </p:spTree>
    <p:extLst>
      <p:ext uri="{BB962C8B-B14F-4D97-AF65-F5344CB8AC3E}">
        <p14:creationId xmlns:p14="http://schemas.microsoft.com/office/powerpoint/2010/main" val="31230421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1607</TotalTime>
  <Words>1855</Words>
  <Application>Microsoft Office PowerPoint</Application>
  <PresentationFormat>A4 Paper (210x297 mm)</PresentationFormat>
  <Paragraphs>87</Paragraphs>
  <Slides>27</Slides>
  <Notes>0</Notes>
  <HiddenSlides>0</HiddenSlides>
  <MMClips>0</MMClips>
  <ScaleCrop>false</ScaleCrop>
  <HeadingPairs>
    <vt:vector size="4" baseType="variant">
      <vt:variant>
        <vt:lpstr>نسق</vt:lpstr>
      </vt:variant>
      <vt:variant>
        <vt:i4>1</vt:i4>
      </vt:variant>
      <vt:variant>
        <vt:lpstr>عناوين الشرائح</vt:lpstr>
      </vt:variant>
      <vt:variant>
        <vt:i4>27</vt:i4>
      </vt:variant>
    </vt:vector>
  </HeadingPairs>
  <TitlesOfParts>
    <vt:vector size="28" baseType="lpstr">
      <vt:lpstr>Office Theme</vt:lpstr>
      <vt:lpstr>عرض تقديمي في PowerPoint</vt:lpstr>
      <vt:lpstr>المحاضرة السادسة  موقف الدولة والمجتمع من التربية والتعليم  </vt:lpstr>
      <vt:lpstr>موقف الدولة والمجتمع من التربية والتعليم</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110</cp:revision>
  <dcterms:created xsi:type="dcterms:W3CDTF">2009-10-14T19:14:34Z</dcterms:created>
  <dcterms:modified xsi:type="dcterms:W3CDTF">2012-10-06T05:49:47Z</dcterms:modified>
</cp:coreProperties>
</file>