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7"/>
  </p:notesMasterIdLst>
  <p:sldIdLst>
    <p:sldId id="374" r:id="rId2"/>
    <p:sldId id="375" r:id="rId3"/>
    <p:sldId id="376" r:id="rId4"/>
    <p:sldId id="377" r:id="rId5"/>
    <p:sldId id="378" r:id="rId6"/>
    <p:sldId id="379" r:id="rId7"/>
    <p:sldId id="380" r:id="rId8"/>
    <p:sldId id="381" r:id="rId9"/>
    <p:sldId id="382" r:id="rId10"/>
    <p:sldId id="383" r:id="rId11"/>
    <p:sldId id="384" r:id="rId12"/>
    <p:sldId id="385" r:id="rId13"/>
    <p:sldId id="386" r:id="rId14"/>
    <p:sldId id="387" r:id="rId15"/>
    <p:sldId id="388" r:id="rId16"/>
    <p:sldId id="389" r:id="rId17"/>
    <p:sldId id="390" r:id="rId18"/>
    <p:sldId id="391" r:id="rId19"/>
    <p:sldId id="392" r:id="rId20"/>
    <p:sldId id="393" r:id="rId21"/>
    <p:sldId id="394" r:id="rId22"/>
    <p:sldId id="395" r:id="rId23"/>
    <p:sldId id="396" r:id="rId24"/>
    <p:sldId id="397"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13B4A"/>
    <a:srgbClr val="43A79C"/>
    <a:srgbClr val="EDBD1F"/>
    <a:srgbClr val="F04316"/>
    <a:srgbClr val="81AA52"/>
    <a:srgbClr val="0E478A"/>
    <a:srgbClr val="ECA02F"/>
    <a:srgbClr val="D52D26"/>
    <a:srgbClr val="013E36"/>
    <a:srgbClr val="D9791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987" autoAdjust="0"/>
    <p:restoredTop sz="94664" autoAdjust="0"/>
  </p:normalViewPr>
  <p:slideViewPr>
    <p:cSldViewPr>
      <p:cViewPr varScale="1">
        <p:scale>
          <a:sx n="48" d="100"/>
          <a:sy n="48" d="100"/>
        </p:scale>
        <p:origin x="-840" y="-10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10/12/2014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TextEdit="1"/>
          </p:cNvSpPr>
          <p:nvPr>
            <p:ph type="sldImg"/>
          </p:nvPr>
        </p:nvSpPr>
        <p:spPr bwMode="auto">
          <a:noFill/>
          <a:ln>
            <a:solidFill>
              <a:srgbClr val="000000"/>
            </a:solidFill>
            <a:miter lim="800000"/>
            <a:headEnd/>
            <a:tailEnd/>
          </a:ln>
        </p:spPr>
      </p:sp>
      <p:sp>
        <p:nvSpPr>
          <p:cNvPr id="39939" name="Rectangle 3"/>
          <p:cNvSpPr>
            <a:spLocks noGrp="1"/>
          </p:cNvSpPr>
          <p:nvPr>
            <p:ph type="body" idx="1"/>
          </p:nvPr>
        </p:nvSpPr>
        <p:spPr bwMode="auto">
          <a:noFill/>
        </p:spPr>
        <p:txBody>
          <a:bodyPr wrap="square" numCol="1" anchor="t" anchorCtr="0" compatLnSpc="1">
            <a:prstTxWarp prst="textNoShape">
              <a:avLst/>
            </a:prstTxWarp>
          </a:bodyPr>
          <a:lstStyle/>
          <a:p>
            <a:endParaRPr lang="ar-JO"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TextEdit="1"/>
          </p:cNvSpPr>
          <p:nvPr>
            <p:ph type="sldImg"/>
          </p:nvPr>
        </p:nvSpPr>
        <p:spPr bwMode="auto">
          <a:noFill/>
          <a:ln>
            <a:solidFill>
              <a:srgbClr val="000000"/>
            </a:solidFill>
            <a:miter lim="800000"/>
            <a:headEnd/>
            <a:tailEnd/>
          </a:ln>
        </p:spPr>
      </p:sp>
      <p:sp>
        <p:nvSpPr>
          <p:cNvPr id="40963"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TextEdit="1"/>
          </p:cNvSpPr>
          <p:nvPr>
            <p:ph type="sldImg"/>
          </p:nvPr>
        </p:nvSpPr>
        <p:spPr bwMode="auto">
          <a:noFill/>
          <a:ln>
            <a:solidFill>
              <a:srgbClr val="000000"/>
            </a:solidFill>
            <a:miter lim="800000"/>
            <a:headEnd/>
            <a:tailEnd/>
          </a:ln>
        </p:spPr>
      </p:sp>
      <p:sp>
        <p:nvSpPr>
          <p:cNvPr id="41987"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TextEdit="1"/>
          </p:cNvSpPr>
          <p:nvPr>
            <p:ph type="sldImg"/>
          </p:nvPr>
        </p:nvSpPr>
        <p:spPr bwMode="auto">
          <a:noFill/>
          <a:ln>
            <a:solidFill>
              <a:srgbClr val="000000"/>
            </a:solidFill>
            <a:miter lim="800000"/>
            <a:headEnd/>
            <a:tailEnd/>
          </a:ln>
        </p:spPr>
      </p:sp>
      <p:sp>
        <p:nvSpPr>
          <p:cNvPr id="43011"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TextEdit="1"/>
          </p:cNvSpPr>
          <p:nvPr>
            <p:ph type="sldImg"/>
          </p:nvPr>
        </p:nvSpPr>
        <p:spPr bwMode="auto">
          <a:noFill/>
          <a:ln>
            <a:solidFill>
              <a:srgbClr val="000000"/>
            </a:solidFill>
            <a:miter lim="800000"/>
            <a:headEnd/>
            <a:tailEnd/>
          </a:ln>
        </p:spPr>
      </p:sp>
      <p:sp>
        <p:nvSpPr>
          <p:cNvPr id="44035"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TextEdit="1"/>
          </p:cNvSpPr>
          <p:nvPr>
            <p:ph type="sldImg"/>
          </p:nvPr>
        </p:nvSpPr>
        <p:spPr bwMode="auto">
          <a:noFill/>
          <a:ln>
            <a:solidFill>
              <a:srgbClr val="000000"/>
            </a:solidFill>
            <a:miter lim="800000"/>
            <a:headEnd/>
            <a:tailEnd/>
          </a:ln>
        </p:spPr>
      </p:sp>
      <p:sp>
        <p:nvSpPr>
          <p:cNvPr id="45059"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TextEdit="1"/>
          </p:cNvSpPr>
          <p:nvPr>
            <p:ph type="sldImg"/>
          </p:nvPr>
        </p:nvSpPr>
        <p:spPr bwMode="auto">
          <a:noFill/>
          <a:ln>
            <a:solidFill>
              <a:srgbClr val="000000"/>
            </a:solidFill>
            <a:miter lim="800000"/>
            <a:headEnd/>
            <a:tailEnd/>
          </a:ln>
        </p:spPr>
      </p:sp>
      <p:sp>
        <p:nvSpPr>
          <p:cNvPr id="46083"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TextEdit="1"/>
          </p:cNvSpPr>
          <p:nvPr>
            <p:ph type="sldImg"/>
          </p:nvPr>
        </p:nvSpPr>
        <p:spPr bwMode="auto">
          <a:noFill/>
          <a:ln>
            <a:solidFill>
              <a:srgbClr val="000000"/>
            </a:solidFill>
            <a:miter lim="800000"/>
            <a:headEnd/>
            <a:tailEnd/>
          </a:ln>
        </p:spPr>
      </p:sp>
      <p:sp>
        <p:nvSpPr>
          <p:cNvPr id="47107"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TextEdit="1"/>
          </p:cNvSpPr>
          <p:nvPr>
            <p:ph type="sldImg"/>
          </p:nvPr>
        </p:nvSpPr>
        <p:spPr bwMode="auto">
          <a:noFill/>
          <a:ln>
            <a:solidFill>
              <a:srgbClr val="000000"/>
            </a:solidFill>
            <a:miter lim="800000"/>
            <a:headEnd/>
            <a:tailEnd/>
          </a:ln>
        </p:spPr>
      </p:sp>
      <p:sp>
        <p:nvSpPr>
          <p:cNvPr id="48131"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TextEdit="1"/>
          </p:cNvSpPr>
          <p:nvPr>
            <p:ph type="sldImg"/>
          </p:nvPr>
        </p:nvSpPr>
        <p:spPr bwMode="auto">
          <a:noFill/>
          <a:ln>
            <a:solidFill>
              <a:srgbClr val="000000"/>
            </a:solidFill>
            <a:miter lim="800000"/>
            <a:headEnd/>
            <a:tailEnd/>
          </a:ln>
        </p:spPr>
      </p:sp>
      <p:sp>
        <p:nvSpPr>
          <p:cNvPr id="49155"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TextEdit="1"/>
          </p:cNvSpPr>
          <p:nvPr>
            <p:ph type="sldImg"/>
          </p:nvPr>
        </p:nvSpPr>
        <p:spPr bwMode="auto">
          <a:noFill/>
          <a:ln>
            <a:solidFill>
              <a:srgbClr val="000000"/>
            </a:solidFill>
            <a:miter lim="800000"/>
            <a:headEnd/>
            <a:tailEnd/>
          </a:ln>
        </p:spPr>
      </p:sp>
      <p:sp>
        <p:nvSpPr>
          <p:cNvPr id="50179"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TextEdit="1"/>
          </p:cNvSpPr>
          <p:nvPr>
            <p:ph type="sldImg"/>
          </p:nvPr>
        </p:nvSpPr>
        <p:spPr bwMode="auto">
          <a:noFill/>
          <a:ln>
            <a:solidFill>
              <a:srgbClr val="000000"/>
            </a:solidFill>
            <a:miter lim="800000"/>
            <a:headEnd/>
            <a:tailEnd/>
          </a:ln>
        </p:spPr>
      </p:sp>
      <p:sp>
        <p:nvSpPr>
          <p:cNvPr id="51203"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TextEdit="1"/>
          </p:cNvSpPr>
          <p:nvPr>
            <p:ph type="sldImg"/>
          </p:nvPr>
        </p:nvSpPr>
        <p:spPr bwMode="auto">
          <a:noFill/>
          <a:ln>
            <a:solidFill>
              <a:srgbClr val="000000"/>
            </a:solidFill>
            <a:miter lim="800000"/>
            <a:headEnd/>
            <a:tailEnd/>
          </a:ln>
        </p:spPr>
      </p:sp>
      <p:sp>
        <p:nvSpPr>
          <p:cNvPr id="52227"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TextEdit="1"/>
          </p:cNvSpPr>
          <p:nvPr>
            <p:ph type="sldImg"/>
          </p:nvPr>
        </p:nvSpPr>
        <p:spPr bwMode="auto">
          <a:noFill/>
          <a:ln>
            <a:solidFill>
              <a:srgbClr val="000000"/>
            </a:solidFill>
            <a:miter lim="800000"/>
            <a:headEnd/>
            <a:tailEnd/>
          </a:ln>
        </p:spPr>
      </p:sp>
      <p:sp>
        <p:nvSpPr>
          <p:cNvPr id="53251"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TextEdit="1"/>
          </p:cNvSpPr>
          <p:nvPr>
            <p:ph type="sldImg"/>
          </p:nvPr>
        </p:nvSpPr>
        <p:spPr bwMode="auto">
          <a:noFill/>
          <a:ln>
            <a:solidFill>
              <a:srgbClr val="000000"/>
            </a:solidFill>
            <a:miter lim="800000"/>
            <a:headEnd/>
            <a:tailEnd/>
          </a:ln>
        </p:spPr>
      </p:sp>
      <p:sp>
        <p:nvSpPr>
          <p:cNvPr id="54275"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4" cstate="print">
            <a:extLst>
              <a:ext uri="{28A0092B-C50C-407E-A947-70E740481C1C}">
                <a14:useLocalDpi xmlns:a14="http://schemas.microsoft.com/office/drawing/2010/main" xmlns=""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4"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200" b="1" dirty="0" smtClean="0">
                <a:solidFill>
                  <a:schemeClr val="accent1">
                    <a:lumMod val="50000"/>
                  </a:schemeClr>
                </a:solidFill>
                <a:latin typeface="AYM Wadiy S_U normal."/>
                <a:cs typeface="Times New Roman" pitchFamily="18" charset="0"/>
              </a:rPr>
              <a:t>اسم المقرر</a:t>
            </a:r>
            <a:endParaRPr lang="ar-SA" sz="3200" b="1" dirty="0" smtClean="0">
              <a:solidFill>
                <a:schemeClr val="accent1">
                  <a:lumMod val="50000"/>
                </a:schemeClr>
              </a:solidFill>
              <a:latin typeface="AYM Wadiy S_U normal."/>
              <a:cs typeface="Times New Roman" pitchFamily="18" charset="0"/>
            </a:endParaRPr>
          </a:p>
          <a:p>
            <a:pPr algn="ctr"/>
            <a:r>
              <a:rPr lang="ar-SA" sz="3600" b="1" dirty="0" smtClean="0">
                <a:latin typeface="Calibri" pitchFamily="34" charset="0"/>
                <a:cs typeface="Times New Roman" pitchFamily="18" charset="0"/>
              </a:rPr>
              <a:t>تاريخ النظم الإسلامية </a:t>
            </a:r>
          </a:p>
          <a:p>
            <a:pPr algn="ctr"/>
            <a:r>
              <a:rPr lang="ar-SA" sz="3600" b="1" dirty="0" err="1" smtClean="0">
                <a:latin typeface="Calibri" pitchFamily="34" charset="0"/>
                <a:cs typeface="Times New Roman" pitchFamily="18" charset="0"/>
              </a:rPr>
              <a:t>د.</a:t>
            </a:r>
            <a:r>
              <a:rPr lang="ar-SA" sz="3600" b="1" dirty="0" smtClean="0">
                <a:latin typeface="Calibri" pitchFamily="34" charset="0"/>
                <a:cs typeface="Times New Roman" pitchFamily="18" charset="0"/>
              </a:rPr>
              <a:t> جميل محمود بني سلامة </a:t>
            </a:r>
            <a:endParaRPr lang="en-US" sz="36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Slide Number Placeholder 3"/>
          <p:cNvSpPr txBox="1">
            <a:spLocks noGrp="1"/>
          </p:cNvSpPr>
          <p:nvPr/>
        </p:nvSpPr>
        <p:spPr bwMode="auto">
          <a:xfrm>
            <a:off x="4876800" y="6356350"/>
            <a:ext cx="762000" cy="365125"/>
          </a:xfrm>
          <a:prstGeom prst="rect">
            <a:avLst/>
          </a:prstGeom>
          <a:noFill/>
          <a:ln w="9525">
            <a:noFill/>
            <a:miter lim="800000"/>
            <a:headEnd/>
            <a:tailEnd/>
          </a:ln>
        </p:spPr>
        <p:txBody>
          <a:bodyPr anchor="ctr"/>
          <a:lstStyle/>
          <a:p>
            <a:pPr algn="r"/>
            <a:endParaRPr lang="ar-SA" sz="1200">
              <a:solidFill>
                <a:schemeClr val="bg1"/>
              </a:solidFill>
              <a:latin typeface="Calibri"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JO" sz="6000" spc="-150" dirty="0" smtClean="0">
                <a:solidFill>
                  <a:schemeClr val="tx1"/>
                </a:solidFill>
                <a:latin typeface="ae_AlMateen" pitchFamily="2" charset="-78"/>
                <a:cs typeface="ae_AlMateen" pitchFamily="2" charset="-78"/>
              </a:rPr>
              <a:t>النظم الإسلامية</a:t>
            </a:r>
            <a:endParaRPr lang="en-US" sz="6000" spc="-150" dirty="0" smtClean="0">
              <a:solidFill>
                <a:schemeClr val="tx1"/>
              </a:solidFill>
              <a:latin typeface="ae_AlMateen" pitchFamily="2" charset="-78"/>
              <a:cs typeface="ae_AlMateen" pitchFamily="2" charset="-78"/>
            </a:endParaRPr>
          </a:p>
        </p:txBody>
      </p:sp>
      <p:sp>
        <p:nvSpPr>
          <p:cNvPr id="14341" name="Subtitle 5"/>
          <p:cNvSpPr>
            <a:spLocks noGrp="1"/>
          </p:cNvSpPr>
          <p:nvPr>
            <p:ph type="subTitle" idx="1"/>
          </p:nvPr>
        </p:nvSpPr>
        <p:spPr>
          <a:xfrm>
            <a:off x="990600" y="3886200"/>
            <a:ext cx="7429500" cy="1752600"/>
          </a:xfrm>
        </p:spPr>
        <p:txBody>
          <a:bodyPr/>
          <a:lstStyle/>
          <a:p>
            <a:pPr eaLnBrk="1" hangingPunct="1">
              <a:defRPr/>
            </a:pPr>
            <a:r>
              <a:rPr lang="ar-SA" sz="4000" b="1" dirty="0" smtClean="0">
                <a:solidFill>
                  <a:prstClr val="black"/>
                </a:solidFill>
              </a:rPr>
              <a:t>المحاضرة التمهيدية</a:t>
            </a:r>
            <a:endParaRPr lang="en-US" sz="4000" spc="-150" dirty="0" smtClean="0">
              <a:solidFill>
                <a:srgbClr val="376092"/>
              </a:solidFill>
              <a:latin typeface="ae_AlMateen" pitchFamily="2" charset="-78"/>
              <a:cs typeface="ae_AlMateen" pitchFamily="2" charset="-78"/>
            </a:endParaRPr>
          </a:p>
          <a:p>
            <a:pPr eaLnBrk="1" hangingPunct="1">
              <a:defRPr/>
            </a:pPr>
            <a:endParaRPr lang="ar-SA"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6"/>
          <p:cNvSpPr>
            <a:spLocks noGrp="1"/>
          </p:cNvSpPr>
          <p:nvPr>
            <p:ph type="title"/>
          </p:nvPr>
        </p:nvSpPr>
        <p:spPr>
          <a:solidFill>
            <a:schemeClr val="bg1"/>
          </a:solidFill>
          <a:ln>
            <a:solidFill>
              <a:srgbClr val="009900"/>
            </a:solidFill>
          </a:ln>
        </p:spPr>
        <p:txBody>
          <a:bodyPr/>
          <a:lstStyle/>
          <a:p>
            <a:pPr eaLnBrk="1" hangingPunct="1"/>
            <a:r>
              <a:rPr lang="ar-SA" b="1" smtClean="0">
                <a:solidFill>
                  <a:srgbClr val="C00000"/>
                </a:solidFill>
                <a:cs typeface="Arial" pitchFamily="34" charset="0"/>
              </a:rPr>
              <a:t>عناصر المحاضرة</a:t>
            </a:r>
            <a:endParaRPr lang="en-US" b="1" smtClean="0">
              <a:solidFill>
                <a:srgbClr val="C00000"/>
              </a:solidFill>
              <a:cs typeface="Arial" pitchFamily="34" charset="0"/>
            </a:endParaRPr>
          </a:p>
        </p:txBody>
      </p:sp>
      <p:sp>
        <p:nvSpPr>
          <p:cNvPr id="15363" name="Text Placeholder 5"/>
          <p:cNvSpPr>
            <a:spLocks noGrp="1"/>
          </p:cNvSpPr>
          <p:nvPr>
            <p:ph idx="1"/>
          </p:nvPr>
        </p:nvSpPr>
        <p:spPr/>
        <p:txBody>
          <a:bodyPr/>
          <a:lstStyle/>
          <a:p>
            <a:pPr marL="609600" indent="-609600" rtl="1" eaLnBrk="1" hangingPunct="1">
              <a:buFont typeface="Arial" pitchFamily="34" charset="0"/>
              <a:buAutoNum type="arabicPeriod"/>
            </a:pPr>
            <a:r>
              <a:rPr lang="ar-SA" b="1" smtClean="0">
                <a:cs typeface="Arial" pitchFamily="34" charset="0"/>
              </a:rPr>
              <a:t>المعلومات العامة عن المقرر</a:t>
            </a:r>
          </a:p>
          <a:p>
            <a:pPr marL="609600" indent="-609600" rtl="1" eaLnBrk="1" hangingPunct="1">
              <a:buFont typeface="Arial" pitchFamily="34" charset="0"/>
              <a:buAutoNum type="arabicPeriod"/>
            </a:pPr>
            <a:r>
              <a:rPr lang="ar-SA" b="1" smtClean="0">
                <a:cs typeface="Arial" pitchFamily="34" charset="0"/>
              </a:rPr>
              <a:t>محتوى المقرر.</a:t>
            </a:r>
          </a:p>
          <a:p>
            <a:pPr marL="609600" indent="-609600" rtl="1" eaLnBrk="1" hangingPunct="1">
              <a:buFont typeface="Arial" pitchFamily="34" charset="0"/>
              <a:buAutoNum type="arabicPeriod"/>
            </a:pPr>
            <a:r>
              <a:rPr lang="ar-SA" b="1" smtClean="0">
                <a:cs typeface="Arial" pitchFamily="34" charset="0"/>
              </a:rPr>
              <a:t> أهداف المقرر.</a:t>
            </a:r>
          </a:p>
          <a:p>
            <a:pPr marL="609600" indent="-609600" rtl="1" eaLnBrk="1" hangingPunct="1">
              <a:buFont typeface="Arial" pitchFamily="34" charset="0"/>
              <a:buAutoNum type="arabicPeriod"/>
            </a:pPr>
            <a:r>
              <a:rPr lang="ar-SA" b="1" smtClean="0">
                <a:cs typeface="Arial" pitchFamily="34" charset="0"/>
              </a:rPr>
              <a:t>المصادر والمراجع</a:t>
            </a:r>
          </a:p>
          <a:p>
            <a:pPr marL="609600" indent="-609600" rtl="1" eaLnBrk="1" hangingPunct="1">
              <a:buFont typeface="Arial" pitchFamily="34" charset="0"/>
              <a:buAutoNum type="arabicPeriod"/>
            </a:pPr>
            <a:r>
              <a:rPr lang="ar-SA" b="1" smtClean="0">
                <a:cs typeface="Arial" pitchFamily="34" charset="0"/>
              </a:rPr>
              <a:t>الاختبارات والواجبات والمنتديات.</a:t>
            </a:r>
            <a:r>
              <a:rPr lang="en-US" b="1" smtClean="0">
                <a:cs typeface="Arial" pitchFamily="34" charset="0"/>
              </a:rPr>
              <a:t> </a:t>
            </a:r>
          </a:p>
          <a:p>
            <a:pPr marL="609600" indent="-609600" rtl="1" eaLnBrk="1" hangingPunct="1"/>
            <a:endParaRPr lang="en-US" b="1" smtClean="0">
              <a:cs typeface="Arial" pitchFamily="34" charset="0"/>
            </a:endParaRPr>
          </a:p>
          <a:p>
            <a:pPr marL="609600" indent="-609600"/>
            <a:r>
              <a:rPr lang="en-GB" b="1" smtClean="0">
                <a:cs typeface="Arial" pitchFamily="34" charset="0"/>
              </a:rPr>
              <a:t>  </a:t>
            </a:r>
            <a:r>
              <a:rPr lang="en-US" b="1" smtClean="0">
                <a:cs typeface="Arial" pitchFamily="34" charset="0"/>
              </a:rPr>
              <a:t>     </a:t>
            </a:r>
            <a:r>
              <a:rPr lang="en-GB" b="1" smtClean="0">
                <a:cs typeface="Arial" pitchFamily="34" charset="0"/>
              </a:rPr>
              <a:t>     </a:t>
            </a:r>
            <a:endParaRPr lang="ar-EG" b="1" smtClean="0">
              <a:cs typeface="Arial" pitchFamily="34" charset="0"/>
            </a:endParaRP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r>
              <a:rPr lang="ar-SA" smtClean="0"/>
              <a:t>3</a:t>
            </a:r>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JO" dirty="0" smtClean="0">
                <a:solidFill>
                  <a:schemeClr val="tx2">
                    <a:lumMod val="75000"/>
                  </a:schemeClr>
                </a:solidFill>
              </a:rPr>
              <a:t> تمهيد</a:t>
            </a:r>
            <a:endParaRPr lang="en-US" dirty="0">
              <a:solidFill>
                <a:schemeClr val="tx2">
                  <a:lumMod val="75000"/>
                </a:schemeClr>
              </a:solidFill>
            </a:endParaRPr>
          </a:p>
        </p:txBody>
      </p:sp>
      <p:sp>
        <p:nvSpPr>
          <p:cNvPr id="16387" name="Text Placeholder 5"/>
          <p:cNvSpPr>
            <a:spLocks noGrp="1"/>
          </p:cNvSpPr>
          <p:nvPr>
            <p:ph idx="1"/>
          </p:nvPr>
        </p:nvSpPr>
        <p:spPr/>
        <p:txBody>
          <a:bodyPr/>
          <a:lstStyle/>
          <a:p>
            <a:r>
              <a:rPr lang="ar-SA" sz="2400" b="1" smtClean="0">
                <a:cs typeface="Arial" pitchFamily="34" charset="0"/>
              </a:rPr>
              <a:t>إذا كان لكل امة شخصيتها المستقلة فان تلك الشخصية تظهر بوضوح من خلال </a:t>
            </a:r>
            <a:r>
              <a:rPr lang="ar-JO" sz="2400" b="1" smtClean="0">
                <a:cs typeface="Arial" pitchFamily="34" charset="0"/>
              </a:rPr>
              <a:t> النظم التي </a:t>
            </a:r>
            <a:r>
              <a:rPr lang="ar-SA" sz="2400" b="1" smtClean="0">
                <a:cs typeface="Arial" pitchFamily="34" charset="0"/>
              </a:rPr>
              <a:t>تضبط حياتها ونشاطاتها المختلفة </a:t>
            </a:r>
            <a:r>
              <a:rPr lang="ar-JO" sz="2400" b="1" smtClean="0">
                <a:cs typeface="Arial" pitchFamily="34" charset="0"/>
              </a:rPr>
              <a:t>، و</a:t>
            </a:r>
            <a:r>
              <a:rPr lang="ar-SA" sz="2400" b="1" smtClean="0">
                <a:cs typeface="Arial" pitchFamily="34" charset="0"/>
              </a:rPr>
              <a:t>تبرز </a:t>
            </a:r>
            <a:r>
              <a:rPr lang="ar-JO" sz="2400" b="1" smtClean="0">
                <a:cs typeface="Arial" pitchFamily="34" charset="0"/>
              </a:rPr>
              <a:t> حيوي</a:t>
            </a:r>
            <a:r>
              <a:rPr lang="ar-SA" sz="2400" b="1" smtClean="0">
                <a:cs typeface="Arial" pitchFamily="34" charset="0"/>
              </a:rPr>
              <a:t>ة الامم </a:t>
            </a:r>
            <a:r>
              <a:rPr lang="ar-JO" sz="2400" b="1" smtClean="0">
                <a:cs typeface="Arial" pitchFamily="34" charset="0"/>
              </a:rPr>
              <a:t> ومقدرتها على البقاء والنمو </a:t>
            </a:r>
            <a:r>
              <a:rPr lang="ar-SA" sz="2400" b="1" smtClean="0">
                <a:cs typeface="Arial" pitchFamily="34" charset="0"/>
              </a:rPr>
              <a:t>من خلال تطور </a:t>
            </a:r>
            <a:r>
              <a:rPr lang="ar-JO" sz="2400" b="1" smtClean="0">
                <a:cs typeface="Arial" pitchFamily="34" charset="0"/>
              </a:rPr>
              <a:t> أنظمتها خلال</a:t>
            </a:r>
            <a:r>
              <a:rPr lang="ar-SA" sz="2400" b="1" smtClean="0">
                <a:cs typeface="Arial" pitchFamily="34" charset="0"/>
              </a:rPr>
              <a:t> خلال فترات تاريخها  المتعاقبة</a:t>
            </a:r>
            <a:r>
              <a:rPr lang="ar-JO" sz="2400" b="1" smtClean="0">
                <a:cs typeface="Arial" pitchFamily="34" charset="0"/>
              </a:rPr>
              <a:t>. </a:t>
            </a:r>
            <a:r>
              <a:rPr lang="ar-SA" sz="2400" b="1" smtClean="0">
                <a:cs typeface="Arial" pitchFamily="34" charset="0"/>
              </a:rPr>
              <a:t> وتكمن أهمية دراسة النظم في انها تظهر لنا جوانب التطور الفكري والمادي لدى الامم , </a:t>
            </a:r>
            <a:r>
              <a:rPr lang="ar-JO" sz="2400" b="1" smtClean="0">
                <a:cs typeface="Arial" pitchFamily="34" charset="0"/>
              </a:rPr>
              <a:t>فالنظم والمؤسسات المختلفة </a:t>
            </a:r>
            <a:r>
              <a:rPr lang="ar-JO" sz="2400" b="1" u="sng" smtClean="0">
                <a:cs typeface="Arial" pitchFamily="34" charset="0"/>
              </a:rPr>
              <a:t>تبين لنا الحلول التي وضعتها الأمة لتدبير </a:t>
            </a:r>
            <a:r>
              <a:rPr lang="ar-JO" sz="2400" b="1" smtClean="0">
                <a:cs typeface="Arial" pitchFamily="34" charset="0"/>
              </a:rPr>
              <a:t>شؤونها ولمجابهة أزماتها وحاجاتها، كما تبين أنها تكشف لنا عن جوهر الأمة وعبقريتها.</a:t>
            </a:r>
            <a:endParaRPr lang="en-US" sz="2400" b="1" smtClean="0">
              <a:cs typeface="Arial" pitchFamily="34" charset="0"/>
            </a:endParaRPr>
          </a:p>
          <a:p>
            <a:r>
              <a:rPr lang="ar-SA" sz="2400" b="1" smtClean="0">
                <a:cs typeface="Arial" pitchFamily="34" charset="0"/>
              </a:rPr>
              <a:t> كما ان </a:t>
            </a:r>
            <a:r>
              <a:rPr lang="ar-JO" sz="2400" b="1" smtClean="0">
                <a:cs typeface="Arial" pitchFamily="34" charset="0"/>
              </a:rPr>
              <a:t>دراسة النظم مهمة جداً </a:t>
            </a:r>
            <a:r>
              <a:rPr lang="ar-JO" sz="2400" b="1" u="sng" smtClean="0">
                <a:cs typeface="Arial" pitchFamily="34" charset="0"/>
              </a:rPr>
              <a:t>لفهم العناصر الخفية والتيارات </a:t>
            </a:r>
            <a:r>
              <a:rPr lang="ar-JO" sz="2400" b="1" smtClean="0">
                <a:cs typeface="Arial" pitchFamily="34" charset="0"/>
              </a:rPr>
              <a:t>المهمة التي أثرت في المجتمع الإسلامي. فالبحث إدن في الأنواع المختلفة لهده النظم، حكومية أو شعبية، أو اقتصادية، أو اجتماعية، أو سياسية، أو ثقافية— يكشف لنا سر كثير من الحركات والتطورات الاجتماعية والفكرية. فهل نستطيع فهم نشوء الفرق الإسلامية بدون معرفة لمشكلة الخلافة وما ترتب عليها من اختلاف في الرأي؟ أو هل باستطاعتنا إدراك الحروب الأهلية في الإسلام، وفوضى العهد، والانقسامات الكثيرة إن لم ندرك تطور نظام الخلافة؟</a:t>
            </a:r>
            <a:r>
              <a:rPr lang="en-US" sz="2400" b="1" smtClean="0">
                <a:cs typeface="Arial" pitchFamily="34" charset="0"/>
              </a:rPr>
              <a:t> </a:t>
            </a:r>
          </a:p>
          <a:p>
            <a:r>
              <a:rPr lang="en-GB" b="1" smtClean="0">
                <a:cs typeface="Arial" pitchFamily="34" charset="0"/>
              </a:rPr>
              <a:t>  </a:t>
            </a:r>
            <a:r>
              <a:rPr lang="en-US" b="1" smtClean="0">
                <a:cs typeface="Arial" pitchFamily="34" charset="0"/>
              </a:rPr>
              <a:t>     </a:t>
            </a:r>
            <a:r>
              <a:rPr lang="en-GB" b="1" smtClean="0">
                <a:cs typeface="Arial" pitchFamily="34" charset="0"/>
              </a:rPr>
              <a:t>     </a:t>
            </a:r>
            <a:endParaRPr lang="ar-EG" b="1" smtClean="0">
              <a:cs typeface="Arial" pitchFamily="34" charset="0"/>
            </a:endParaRPr>
          </a:p>
        </p:txBody>
      </p:sp>
      <p:sp>
        <p:nvSpPr>
          <p:cNvPr id="1638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D16FACC9-3536-4CC4-8100-A921E109759F}" type="slidenum">
              <a:rPr lang="ar-SA" smtClean="0"/>
              <a:pPr/>
              <a:t>4</a:t>
            </a:fld>
            <a:endParaRPr lang="en-US"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JO" dirty="0" smtClean="0">
                <a:solidFill>
                  <a:schemeClr val="tx2">
                    <a:lumMod val="75000"/>
                  </a:schemeClr>
                </a:solidFill>
              </a:rPr>
              <a:t> تابع التمهيد  </a:t>
            </a:r>
            <a:endParaRPr lang="en-US" dirty="0">
              <a:solidFill>
                <a:schemeClr val="tx2">
                  <a:lumMod val="75000"/>
                </a:schemeClr>
              </a:solidFill>
            </a:endParaRPr>
          </a:p>
        </p:txBody>
      </p:sp>
      <p:sp>
        <p:nvSpPr>
          <p:cNvPr id="17411" name="Text Placeholder 5"/>
          <p:cNvSpPr>
            <a:spLocks noGrp="1"/>
          </p:cNvSpPr>
          <p:nvPr>
            <p:ph idx="1"/>
          </p:nvPr>
        </p:nvSpPr>
        <p:spPr/>
        <p:txBody>
          <a:bodyPr/>
          <a:lstStyle/>
          <a:p>
            <a:pPr rtl="1"/>
            <a:r>
              <a:rPr lang="ar-JO" sz="2400" smtClean="0">
                <a:cs typeface="Arial" pitchFamily="34" charset="0"/>
              </a:rPr>
              <a:t> </a:t>
            </a:r>
            <a:r>
              <a:rPr lang="ar-JO" sz="2800" smtClean="0">
                <a:cs typeface="Arial" pitchFamily="34" charset="0"/>
              </a:rPr>
              <a:t> </a:t>
            </a:r>
            <a:r>
              <a:rPr lang="ar-SA" sz="2800" b="1" smtClean="0">
                <a:cs typeface="Arial" pitchFamily="34" charset="0"/>
              </a:rPr>
              <a:t>ومن خلال دراسة النظم نفهم </a:t>
            </a:r>
            <a:r>
              <a:rPr lang="ar-JO" sz="2800" b="1" smtClean="0">
                <a:cs typeface="Arial" pitchFamily="34" charset="0"/>
              </a:rPr>
              <a:t>الحركات الاجتماعية التي اصطبغت بصبغة دينية </a:t>
            </a:r>
            <a:r>
              <a:rPr lang="ar-SA" sz="2800" b="1" smtClean="0">
                <a:cs typeface="Arial" pitchFamily="34" charset="0"/>
              </a:rPr>
              <a:t>من خلال فهم </a:t>
            </a:r>
            <a:r>
              <a:rPr lang="ar-JO" sz="2800" b="1" smtClean="0">
                <a:cs typeface="Arial" pitchFamily="34" charset="0"/>
              </a:rPr>
              <a:t>السياسة المالية ونظم الضرائب التي سار عليها المسلمون. ونعرف نشوء المدارس والجامعات في الإسلام؟ أنشعر بوجود أثر للعامة في تاريخ المسلمين إن لم ندرس تنظيمات الحرف والأصناف؟ أليست الحواداث السياسية والفتن والمجاعات مظاهر لما للنظم المالية والسياسية والاجتماعية من تأثير؟.</a:t>
            </a:r>
            <a:endParaRPr lang="en-US" sz="2800" b="1" smtClean="0">
              <a:cs typeface="Arial" pitchFamily="34" charset="0"/>
            </a:endParaRPr>
          </a:p>
          <a:p>
            <a:pPr rtl="1"/>
            <a:r>
              <a:rPr lang="ar-JO" sz="2800" b="1" smtClean="0">
                <a:cs typeface="Arial" pitchFamily="34" charset="0"/>
              </a:rPr>
              <a:t>ومن ناحية أخرى، لا يمكننا فهم النظم إ</a:t>
            </a:r>
            <a:r>
              <a:rPr lang="ar-SA" sz="2800" b="1" smtClean="0">
                <a:cs typeface="Arial" pitchFamily="34" charset="0"/>
              </a:rPr>
              <a:t>ذ</a:t>
            </a:r>
            <a:r>
              <a:rPr lang="ar-JO" sz="2800" b="1" smtClean="0">
                <a:cs typeface="Arial" pitchFamily="34" charset="0"/>
              </a:rPr>
              <a:t>ا اعتبرناها جامدة، فكما أنها تؤثر أثراً في مجرى التاريخ، كدلك نراها في تبدل وتطور، فهي تجتاز أدواراً ومراحل مختلفة، ولا يمكننا فهمها إلا ادا حاولنا تتبع تطورها خلال العصور المختلفة.</a:t>
            </a:r>
            <a:endParaRPr lang="en-US" sz="2800" b="1" smtClean="0">
              <a:cs typeface="Arial" pitchFamily="34" charset="0"/>
            </a:endParaRPr>
          </a:p>
          <a:p>
            <a:endParaRPr lang="en-US" sz="2400" b="1" smtClean="0">
              <a:cs typeface="Arial" pitchFamily="34" charset="0"/>
            </a:endParaRPr>
          </a:p>
          <a:p>
            <a:r>
              <a:rPr lang="en-GB" b="1" smtClean="0">
                <a:cs typeface="Arial" pitchFamily="34" charset="0"/>
              </a:rPr>
              <a:t>  </a:t>
            </a:r>
            <a:r>
              <a:rPr lang="en-US" b="1" smtClean="0">
                <a:cs typeface="Arial" pitchFamily="34" charset="0"/>
              </a:rPr>
              <a:t>     </a:t>
            </a:r>
            <a:r>
              <a:rPr lang="en-GB" b="1" smtClean="0">
                <a:cs typeface="Arial" pitchFamily="34" charset="0"/>
              </a:rPr>
              <a:t>     </a:t>
            </a:r>
            <a:endParaRPr lang="ar-EG" b="1" smtClean="0">
              <a:cs typeface="Arial" pitchFamily="34" charset="0"/>
            </a:endParaRPr>
          </a:p>
        </p:txBody>
      </p:sp>
      <p:sp>
        <p:nvSpPr>
          <p:cNvPr id="1741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5E0A7E8B-199B-4D22-B8B0-5ACD3882BA34}" type="slidenum">
              <a:rPr lang="ar-SA" smtClean="0"/>
              <a:pPr/>
              <a:t>5</a:t>
            </a:fld>
            <a:endParaRPr 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b="1" dirty="0" smtClean="0"/>
              <a:t>المعلومات العامة عن المقرر:</a:t>
            </a:r>
            <a:endParaRPr lang="en-US" dirty="0"/>
          </a:p>
        </p:txBody>
      </p:sp>
      <p:sp>
        <p:nvSpPr>
          <p:cNvPr id="18435" name="عنصر نائب للمحتوى 2"/>
          <p:cNvSpPr>
            <a:spLocks noGrp="1"/>
          </p:cNvSpPr>
          <p:nvPr>
            <p:ph idx="1"/>
          </p:nvPr>
        </p:nvSpPr>
        <p:spPr>
          <a:xfrm>
            <a:off x="495300" y="1371600"/>
            <a:ext cx="8915400" cy="4754563"/>
          </a:xfrm>
        </p:spPr>
        <p:txBody>
          <a:bodyPr/>
          <a:lstStyle/>
          <a:p>
            <a:pPr rtl="1"/>
            <a:r>
              <a:rPr lang="ar-SA" b="1" smtClean="0">
                <a:cs typeface="Arial" pitchFamily="34" charset="0"/>
              </a:rPr>
              <a:t>القسم</a:t>
            </a:r>
            <a:endParaRPr lang="en-US" smtClean="0">
              <a:cs typeface="Arial" pitchFamily="34" charset="0"/>
            </a:endParaRPr>
          </a:p>
          <a:p>
            <a:pPr rtl="1"/>
            <a:r>
              <a:rPr lang="ar-SA" smtClean="0">
                <a:cs typeface="Arial" pitchFamily="34" charset="0"/>
              </a:rPr>
              <a:t> </a:t>
            </a:r>
            <a:r>
              <a:rPr lang="ar-SA" b="1" smtClean="0">
                <a:cs typeface="Arial" pitchFamily="34" charset="0"/>
              </a:rPr>
              <a:t>الدراسات الاجتماعية / التاريخ</a:t>
            </a:r>
            <a:r>
              <a:rPr lang="ar-SA" smtClean="0">
                <a:cs typeface="Arial" pitchFamily="34" charset="0"/>
              </a:rPr>
              <a:t> </a:t>
            </a:r>
          </a:p>
          <a:p>
            <a:pPr rtl="1"/>
            <a:r>
              <a:rPr lang="ar-SA" b="1" smtClean="0">
                <a:cs typeface="Arial" pitchFamily="34" charset="0"/>
              </a:rPr>
              <a:t>اسم المقرر:</a:t>
            </a:r>
            <a:endParaRPr lang="en-US" smtClean="0">
              <a:cs typeface="Arial" pitchFamily="34" charset="0"/>
            </a:endParaRPr>
          </a:p>
          <a:p>
            <a:pPr rtl="1"/>
            <a:r>
              <a:rPr lang="ar-SA" b="1" smtClean="0">
                <a:solidFill>
                  <a:srgbClr val="375439"/>
                </a:solidFill>
                <a:cs typeface="Arial" pitchFamily="34" charset="0"/>
              </a:rPr>
              <a:t>تاريخ </a:t>
            </a:r>
            <a:r>
              <a:rPr lang="ar-JO" b="1" smtClean="0">
                <a:solidFill>
                  <a:srgbClr val="375439"/>
                </a:solidFill>
                <a:cs typeface="Arial" pitchFamily="34" charset="0"/>
              </a:rPr>
              <a:t>النظم الاسلامية</a:t>
            </a:r>
            <a:endParaRPr lang="ar-SA" smtClean="0">
              <a:cs typeface="Arial" pitchFamily="34" charset="0"/>
            </a:endParaRPr>
          </a:p>
          <a:p>
            <a:pPr rtl="1"/>
            <a:r>
              <a:rPr lang="ar-SA" b="1" smtClean="0">
                <a:cs typeface="Arial" pitchFamily="34" charset="0"/>
              </a:rPr>
              <a:t>المتطلب السابق :</a:t>
            </a:r>
            <a:endParaRPr lang="en-US" smtClean="0">
              <a:cs typeface="Arial" pitchFamily="34" charset="0"/>
            </a:endParaRPr>
          </a:p>
          <a:p>
            <a:pPr rtl="1"/>
            <a:r>
              <a:rPr lang="ar-SA" b="1" smtClean="0">
                <a:cs typeface="Arial" pitchFamily="34" charset="0"/>
              </a:rPr>
              <a:t>عدد الساعات : </a:t>
            </a:r>
            <a:r>
              <a:rPr lang="ar-SA" smtClean="0">
                <a:cs typeface="Arial" pitchFamily="34" charset="0"/>
              </a:rPr>
              <a:t>2           </a:t>
            </a:r>
          </a:p>
          <a:p>
            <a:pPr rtl="1"/>
            <a:r>
              <a:rPr lang="ar-SA" b="1" smtClean="0">
                <a:cs typeface="Arial" pitchFamily="34" charset="0"/>
              </a:rPr>
              <a:t>طبيعة المقرر:  </a:t>
            </a:r>
            <a:r>
              <a:rPr lang="ar-SA" smtClean="0">
                <a:cs typeface="Arial" pitchFamily="34" charset="0"/>
              </a:rPr>
              <a:t>نظري. </a:t>
            </a:r>
            <a:endParaRPr lang="en-US" smtClean="0">
              <a:cs typeface="Arial" pitchFamily="34" charset="0"/>
            </a:endParaRPr>
          </a:p>
          <a:p>
            <a:endParaRPr lang="en-US" smtClean="0">
              <a:cs typeface="Arial" pitchFamily="34" charset="0"/>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t>أهداف المقرر:</a:t>
            </a:r>
            <a:endParaRPr lang="en-US" dirty="0"/>
          </a:p>
        </p:txBody>
      </p:sp>
      <p:sp>
        <p:nvSpPr>
          <p:cNvPr id="19459" name="عنصر نائب للمحتوى 2"/>
          <p:cNvSpPr>
            <a:spLocks noGrp="1"/>
          </p:cNvSpPr>
          <p:nvPr>
            <p:ph idx="1"/>
          </p:nvPr>
        </p:nvSpPr>
        <p:spPr>
          <a:xfrm>
            <a:off x="228600" y="1600200"/>
            <a:ext cx="9448800" cy="4525963"/>
          </a:xfrm>
        </p:spPr>
        <p:txBody>
          <a:bodyPr/>
          <a:lstStyle/>
          <a:p>
            <a:pPr marL="609600" indent="-609600" algn="just" rtl="1"/>
            <a:r>
              <a:rPr lang="ar-SA" sz="2800" b="1" smtClean="0">
                <a:cs typeface="Arial" pitchFamily="34" charset="0"/>
              </a:rPr>
              <a:t>         </a:t>
            </a:r>
          </a:p>
          <a:p>
            <a:pPr marL="609600" indent="-609600" algn="just" rtl="1">
              <a:buFont typeface="Arial" pitchFamily="34" charset="0"/>
              <a:buAutoNum type="arabicPeriod"/>
            </a:pPr>
            <a:r>
              <a:rPr lang="ar-SA" sz="2600" b="1" smtClean="0">
                <a:cs typeface="Arial" pitchFamily="34" charset="0"/>
              </a:rPr>
              <a:t>التعريف بمراحل التطور التاريخي للدولة الإسلامية.</a:t>
            </a:r>
            <a:endParaRPr lang="en-US" sz="2600" b="1" smtClean="0">
              <a:cs typeface="Arial" pitchFamily="34" charset="0"/>
            </a:endParaRPr>
          </a:p>
          <a:p>
            <a:pPr marL="609600" indent="-609600" algn="just" rtl="1">
              <a:buFontTx/>
              <a:buAutoNum type="arabicPeriod"/>
            </a:pPr>
            <a:r>
              <a:rPr lang="ar-SA" sz="2600" b="1" smtClean="0">
                <a:cs typeface="Arial" pitchFamily="34" charset="0"/>
              </a:rPr>
              <a:t>التعرف على سياسة الخلفاء </a:t>
            </a:r>
            <a:r>
              <a:rPr lang="ar-JO" sz="2600" b="1" smtClean="0">
                <a:cs typeface="Arial" pitchFamily="34" charset="0"/>
              </a:rPr>
              <a:t>المسلمين في حكمهم </a:t>
            </a:r>
            <a:r>
              <a:rPr lang="ar-SA" sz="2600" b="1" smtClean="0">
                <a:cs typeface="Arial" pitchFamily="34" charset="0"/>
              </a:rPr>
              <a:t>وقيادتهم </a:t>
            </a:r>
            <a:r>
              <a:rPr lang="ar-JO" sz="2600" b="1" smtClean="0">
                <a:cs typeface="Arial" pitchFamily="34" charset="0"/>
              </a:rPr>
              <a:t>لشعوبهم في الدول الاسلامية المتعاقبة</a:t>
            </a:r>
            <a:r>
              <a:rPr lang="ar-SA" sz="2600" b="1" smtClean="0">
                <a:cs typeface="Arial" pitchFamily="34" charset="0"/>
              </a:rPr>
              <a:t>. </a:t>
            </a:r>
            <a:endParaRPr lang="ar-JO" sz="2600" b="1" smtClean="0">
              <a:cs typeface="Arial" pitchFamily="34" charset="0"/>
            </a:endParaRPr>
          </a:p>
          <a:p>
            <a:pPr marL="609600" indent="-609600" algn="just" rtl="1">
              <a:buFontTx/>
              <a:buAutoNum type="arabicPeriod"/>
            </a:pPr>
            <a:r>
              <a:rPr lang="ar-JO" sz="2600" b="1" smtClean="0">
                <a:cs typeface="Arial" pitchFamily="34" charset="0"/>
              </a:rPr>
              <a:t>التعرف على الانظمة التي سادت في الدولة الاسلامية مثل النظام السياسي والإداري والمالي والقضائي والعسكري</a:t>
            </a:r>
            <a:endParaRPr lang="en-US" sz="2600" b="1" smtClean="0">
              <a:cs typeface="Arial" pitchFamily="34" charset="0"/>
            </a:endParaRPr>
          </a:p>
          <a:p>
            <a:pPr marL="609600" indent="-609600" algn="just" rtl="1">
              <a:buFontTx/>
              <a:buAutoNum type="arabicPeriod"/>
            </a:pPr>
            <a:r>
              <a:rPr lang="ar-SA" sz="2600" b="1" smtClean="0">
                <a:cs typeface="Arial" pitchFamily="34" charset="0"/>
              </a:rPr>
              <a:t>التعرف على </a:t>
            </a:r>
            <a:r>
              <a:rPr lang="ar-JO" sz="2600" b="1" smtClean="0">
                <a:cs typeface="Arial" pitchFamily="34" charset="0"/>
              </a:rPr>
              <a:t>دور</a:t>
            </a:r>
            <a:r>
              <a:rPr lang="ar-SA" sz="2600" b="1" smtClean="0">
                <a:cs typeface="Arial" pitchFamily="34" charset="0"/>
              </a:rPr>
              <a:t>المسلمين التاريخي وجهودهم في بناء الدولة الإسلامية.</a:t>
            </a:r>
            <a:endParaRPr lang="ar-JO" sz="2600" b="1" smtClean="0">
              <a:cs typeface="Arial" pitchFamily="34" charset="0"/>
            </a:endParaRPr>
          </a:p>
          <a:p>
            <a:pPr marL="609600" indent="-609600" algn="just" rtl="1">
              <a:buFontTx/>
              <a:buAutoNum type="arabicPeriod"/>
            </a:pPr>
            <a:r>
              <a:rPr lang="ar-SA" sz="2600" b="1" smtClean="0">
                <a:cs typeface="Arial" pitchFamily="34" charset="0"/>
              </a:rPr>
              <a:t>التعرف على </a:t>
            </a:r>
            <a:r>
              <a:rPr lang="ar-JO" sz="2600" b="1" smtClean="0">
                <a:cs typeface="Arial" pitchFamily="34" charset="0"/>
              </a:rPr>
              <a:t>دور العرب </a:t>
            </a:r>
            <a:r>
              <a:rPr lang="ar-SA" sz="2600" b="1" smtClean="0">
                <a:cs typeface="Arial" pitchFamily="34" charset="0"/>
              </a:rPr>
              <a:t>المسلمين التاريخي وجهودهم في بناء </a:t>
            </a:r>
            <a:r>
              <a:rPr lang="ar-JO" sz="2600" b="1" smtClean="0">
                <a:cs typeface="Arial" pitchFamily="34" charset="0"/>
              </a:rPr>
              <a:t>الحضارة الانسانية</a:t>
            </a:r>
            <a:r>
              <a:rPr lang="ar-SA" sz="2600" b="1" smtClean="0">
                <a:cs typeface="Arial" pitchFamily="34" charset="0"/>
              </a:rPr>
              <a:t>.</a:t>
            </a:r>
            <a:endParaRPr lang="ar-JO" sz="2600" b="1" smtClean="0">
              <a:cs typeface="Arial" pitchFamily="34" charset="0"/>
            </a:endParaRPr>
          </a:p>
          <a:p>
            <a:pPr marL="609600" indent="-609600" algn="just" rtl="1">
              <a:buFontTx/>
              <a:buAutoNum type="arabicPeriod"/>
            </a:pPr>
            <a:r>
              <a:rPr lang="ar-JO" sz="2600" b="1" smtClean="0">
                <a:cs typeface="Arial" pitchFamily="34" charset="0"/>
              </a:rPr>
              <a:t>الكشف عن الطبيعة الفعلية للدولة الاسلامية ومدى قدرتها على التاقلم والتطور</a:t>
            </a:r>
            <a:endParaRPr lang="en-US" sz="2600" b="1" smtClean="0">
              <a:cs typeface="Arial" pitchFamily="34" charset="0"/>
            </a:endParaRPr>
          </a:p>
          <a:p>
            <a:pPr marL="609600" indent="-609600" algn="just" rtl="1">
              <a:buFontTx/>
              <a:buChar char="-"/>
            </a:pPr>
            <a:endParaRPr lang="en-US" sz="2800" smtClean="0">
              <a:cs typeface="Arial" pitchFamily="34" charset="0"/>
            </a:endParaRPr>
          </a:p>
          <a:p>
            <a:pPr marL="609600" indent="-609600" algn="just" rtl="1"/>
            <a:r>
              <a:rPr lang="ar-SA" sz="2800" b="1" smtClean="0">
                <a:cs typeface="Arial" pitchFamily="34" charset="0"/>
              </a:rPr>
              <a:t>     </a:t>
            </a:r>
            <a:endParaRPr lang="en-US" sz="2800" b="1" smtClean="0">
              <a:cs typeface="Arial" pitchFamily="34" charset="0"/>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b="1" dirty="0" smtClean="0">
                <a:cs typeface="Arial" pitchFamily="34" charset="0"/>
              </a:rPr>
              <a:t>الاختبارات والواجبات والمنتديات:</a:t>
            </a:r>
            <a:r>
              <a:rPr lang="en-US" b="1" dirty="0" smtClean="0">
                <a:cs typeface="Arial" pitchFamily="34" charset="0"/>
              </a:rPr>
              <a:t> </a:t>
            </a:r>
            <a:br>
              <a:rPr lang="en-US" b="1" dirty="0" smtClean="0">
                <a:cs typeface="Arial" pitchFamily="34" charset="0"/>
              </a:rPr>
            </a:br>
            <a:endParaRPr lang="en-US" dirty="0"/>
          </a:p>
        </p:txBody>
      </p:sp>
      <p:sp>
        <p:nvSpPr>
          <p:cNvPr id="20483" name="عنصر نائب للمحتوى 2"/>
          <p:cNvSpPr>
            <a:spLocks noGrp="1"/>
          </p:cNvSpPr>
          <p:nvPr>
            <p:ph idx="1"/>
          </p:nvPr>
        </p:nvSpPr>
        <p:spPr/>
        <p:txBody>
          <a:bodyPr/>
          <a:lstStyle/>
          <a:p>
            <a:pPr marL="0" indent="0" algn="just" rtl="1"/>
            <a:r>
              <a:rPr lang="ar-SA" sz="2800" smtClean="0">
                <a:cs typeface="Arial" pitchFamily="34" charset="0"/>
              </a:rPr>
              <a:t>1-ستجدون على البلاك بورد ما يوضح ضرورة المشاركة في المنتديات والتي تهدف إلى الإجابة على أكبر قدر ممكن من الأسئلة والاستفسارات وسيخصص لها 10 درجات وفق تقييم عدد المرات التي يشارك فيها الطالب – الطالبة.</a:t>
            </a:r>
          </a:p>
          <a:p>
            <a:pPr marL="0" indent="0" algn="just" rtl="1"/>
            <a:r>
              <a:rPr lang="ar-SA" sz="2800" smtClean="0">
                <a:cs typeface="Arial" pitchFamily="34" charset="0"/>
              </a:rPr>
              <a:t>2- سيخصص لكم بمشيئة الله </a:t>
            </a:r>
            <a:r>
              <a:rPr lang="ar-JO" sz="2800" smtClean="0">
                <a:cs typeface="Arial" pitchFamily="34" charset="0"/>
              </a:rPr>
              <a:t>وظيفتين (عملين)</a:t>
            </a:r>
            <a:r>
              <a:rPr lang="ar-SA" sz="2800" smtClean="0">
                <a:cs typeface="Arial" pitchFamily="34" charset="0"/>
              </a:rPr>
              <a:t> خلال الفصل الدراسي لكل </a:t>
            </a:r>
            <a:r>
              <a:rPr lang="ar-JO" sz="2800" smtClean="0">
                <a:cs typeface="Arial" pitchFamily="34" charset="0"/>
              </a:rPr>
              <a:t>واحد</a:t>
            </a:r>
            <a:r>
              <a:rPr lang="ar-SA" sz="2800" smtClean="0">
                <a:cs typeface="Arial" pitchFamily="34" charset="0"/>
              </a:rPr>
              <a:t> 5 درجات.</a:t>
            </a:r>
          </a:p>
          <a:p>
            <a:pPr marL="0" indent="0" algn="just" rtl="1"/>
            <a:r>
              <a:rPr lang="ar-SA" sz="2800" smtClean="0">
                <a:cs typeface="Arial" pitchFamily="34" charset="0"/>
              </a:rPr>
              <a:t> 3- سيكون هناك 10 درجات خاصة بحضور المحاضرات المباشر</a:t>
            </a:r>
            <a:r>
              <a:rPr lang="ar-JO" sz="2800" smtClean="0">
                <a:cs typeface="Arial" pitchFamily="34" charset="0"/>
              </a:rPr>
              <a:t>ة</a:t>
            </a:r>
            <a:r>
              <a:rPr lang="ar-SA" sz="2800" smtClean="0">
                <a:cs typeface="Arial" pitchFamily="34" charset="0"/>
              </a:rPr>
              <a:t>, والتي ستحدد لاحقاً من قبل عمادة التعليم عن بعد.</a:t>
            </a:r>
            <a:endParaRPr lang="en-US" sz="2800" smtClean="0">
              <a:cs typeface="Arial" pitchFamily="34" charset="0"/>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idx="4294967295"/>
          </p:nvPr>
        </p:nvSpPr>
        <p:spPr>
          <a:xfrm>
            <a:off x="533400" y="304800"/>
            <a:ext cx="8915400" cy="1143000"/>
          </a:xfrm>
        </p:spPr>
        <p:txBody>
          <a:bodyPr/>
          <a:lstStyle/>
          <a:p>
            <a:pPr eaLnBrk="1" hangingPunct="1"/>
            <a:r>
              <a:rPr lang="ar-SA" b="1" smtClean="0">
                <a:solidFill>
                  <a:schemeClr val="accent1"/>
                </a:solidFill>
                <a:cs typeface="Arial" pitchFamily="34" charset="0"/>
              </a:rPr>
              <a:t>المراجع المقررة:</a:t>
            </a:r>
          </a:p>
        </p:txBody>
      </p:sp>
      <p:sp>
        <p:nvSpPr>
          <p:cNvPr id="21507" name="Content Placeholder 2"/>
          <p:cNvSpPr>
            <a:spLocks noGrp="1"/>
          </p:cNvSpPr>
          <p:nvPr>
            <p:ph idx="4294967295"/>
          </p:nvPr>
        </p:nvSpPr>
        <p:spPr>
          <a:xfrm>
            <a:off x="228600" y="1295400"/>
            <a:ext cx="9144000" cy="4678363"/>
          </a:xfrm>
        </p:spPr>
        <p:txBody>
          <a:bodyPr/>
          <a:lstStyle/>
          <a:p>
            <a:pPr marL="609600" indent="-609600" rtl="1"/>
            <a:r>
              <a:rPr lang="ar-SA" sz="2400" b="1" smtClean="0">
                <a:cs typeface="Arial" pitchFamily="34" charset="0"/>
              </a:rPr>
              <a:t>المرجع الرئيس:  </a:t>
            </a:r>
            <a:endParaRPr lang="ar-JO" sz="2400" b="1" smtClean="0">
              <a:cs typeface="Arial" pitchFamily="34" charset="0"/>
            </a:endParaRPr>
          </a:p>
          <a:p>
            <a:pPr marL="609600" indent="-609600" rtl="1"/>
            <a:r>
              <a:rPr lang="ar-JO" sz="2400" b="1" smtClean="0">
                <a:solidFill>
                  <a:srgbClr val="FF3300"/>
                </a:solidFill>
                <a:cs typeface="Arial" pitchFamily="34" charset="0"/>
              </a:rPr>
              <a:t>عفاف صبرة ومصطفى الحناوي، النظم الاسلامية</a:t>
            </a:r>
            <a:endParaRPr lang="en-US" sz="2400" b="1" smtClean="0">
              <a:solidFill>
                <a:srgbClr val="FF3300"/>
              </a:solidFill>
              <a:cs typeface="Arial" pitchFamily="34" charset="0"/>
            </a:endParaRPr>
          </a:p>
          <a:p>
            <a:pPr marL="609600" indent="-609600" rtl="1"/>
            <a:r>
              <a:rPr lang="ar-JO" sz="2400" smtClean="0">
                <a:solidFill>
                  <a:srgbClr val="FF0000"/>
                </a:solidFill>
                <a:cs typeface="Arial" pitchFamily="34" charset="0"/>
              </a:rPr>
              <a:t>تاج السر احمد حران، النظم الاسلامية</a:t>
            </a:r>
          </a:p>
          <a:p>
            <a:pPr marL="609600" indent="-609600" rtl="1"/>
            <a:r>
              <a:rPr lang="ar-SA" sz="2400" b="1" smtClean="0">
                <a:solidFill>
                  <a:srgbClr val="FF0066"/>
                </a:solidFill>
                <a:cs typeface="Arial" pitchFamily="34" charset="0"/>
              </a:rPr>
              <a:t> المراجع المساعدة:</a:t>
            </a:r>
            <a:endParaRPr lang="ar-JO" sz="2400" b="1" smtClean="0">
              <a:solidFill>
                <a:srgbClr val="FF0066"/>
              </a:solidFill>
              <a:cs typeface="Arial" pitchFamily="34" charset="0"/>
            </a:endParaRPr>
          </a:p>
          <a:p>
            <a:pPr marL="609600" indent="-609600" rtl="1">
              <a:buFont typeface="Arial" pitchFamily="34" charset="0"/>
              <a:buAutoNum type="arabicPeriod"/>
            </a:pPr>
            <a:r>
              <a:rPr lang="ar-JO" sz="2400" b="1" smtClean="0">
                <a:cs typeface="Arial" pitchFamily="34" charset="0"/>
              </a:rPr>
              <a:t>توفيق سلطان اليوزبكي، دراسات في النظم العربية والإسلامية</a:t>
            </a:r>
          </a:p>
          <a:p>
            <a:pPr marL="609600" indent="-609600" rtl="1">
              <a:buFont typeface="Arial" pitchFamily="34" charset="0"/>
              <a:buAutoNum type="arabicPeriod"/>
            </a:pPr>
            <a:r>
              <a:rPr lang="ar-JO" sz="2400" b="1" smtClean="0">
                <a:cs typeface="Arial" pitchFamily="34" charset="0"/>
              </a:rPr>
              <a:t>حسن ابراهيم حسن وعلي ابراهيم، النظم الاسلامية</a:t>
            </a:r>
          </a:p>
          <a:p>
            <a:pPr marL="609600" indent="-609600" rtl="1">
              <a:buFont typeface="Arial" pitchFamily="34" charset="0"/>
              <a:buAutoNum type="arabicPeriod"/>
            </a:pPr>
            <a:r>
              <a:rPr lang="ar-JO" sz="2400" b="1" smtClean="0">
                <a:cs typeface="Arial" pitchFamily="34" charset="0"/>
              </a:rPr>
              <a:t>صبحي الصالح، النظم الاسلامية</a:t>
            </a:r>
          </a:p>
          <a:p>
            <a:pPr marL="609600" indent="-609600" rtl="1">
              <a:buFont typeface="Arial" pitchFamily="34" charset="0"/>
              <a:buAutoNum type="arabicPeriod"/>
            </a:pPr>
            <a:r>
              <a:rPr lang="ar-JO" sz="2400" b="1" smtClean="0">
                <a:cs typeface="Arial" pitchFamily="34" charset="0"/>
              </a:rPr>
              <a:t>ضياء الدين الريس، النظريات السياسية الاسلامية</a:t>
            </a:r>
          </a:p>
          <a:p>
            <a:pPr marL="609600" indent="-609600" rtl="1">
              <a:buFont typeface="Arial" pitchFamily="34" charset="0"/>
              <a:buAutoNum type="arabicPeriod"/>
            </a:pPr>
            <a:r>
              <a:rPr lang="ar-JO" sz="2400" b="1" smtClean="0">
                <a:cs typeface="Arial" pitchFamily="34" charset="0"/>
              </a:rPr>
              <a:t>عبد العزيز الدوري، النظم الاسلامية</a:t>
            </a:r>
          </a:p>
          <a:p>
            <a:pPr marL="609600" indent="-609600" rtl="1">
              <a:buFont typeface="Arial" pitchFamily="34" charset="0"/>
              <a:buAutoNum type="arabicPeriod"/>
            </a:pPr>
            <a:r>
              <a:rPr lang="ar-JO" sz="2400" b="1" smtClean="0">
                <a:cs typeface="Arial" pitchFamily="34" charset="0"/>
              </a:rPr>
              <a:t>فاروق عمر، النظم الاسلامية</a:t>
            </a:r>
            <a:endParaRPr lang="en-US" sz="2400" b="1" smtClean="0">
              <a:cs typeface="Arial" pitchFamily="34" charset="0"/>
            </a:endParaRPr>
          </a:p>
          <a:p>
            <a:pPr marL="609600" indent="-609600" rtl="1">
              <a:buFont typeface="Arial" pitchFamily="34" charset="0"/>
              <a:buAutoNum type="arabicPeriod"/>
            </a:pPr>
            <a:r>
              <a:rPr lang="ar-SA" sz="2400" b="1" smtClean="0">
                <a:cs typeface="Arial" pitchFamily="34" charset="0"/>
              </a:rPr>
              <a:t>مصطفى كمال الدين حلمي، نظام الخلافة ونشأتها. </a:t>
            </a:r>
            <a:endParaRPr lang="en-US" sz="2400" b="1" smtClean="0">
              <a:cs typeface="Arial" pitchFamily="34" charset="0"/>
            </a:endParaRPr>
          </a:p>
          <a:p>
            <a:pPr marL="609600" indent="-609600" eaLnBrk="1" hangingPunct="1">
              <a:buFont typeface="Arial" pitchFamily="34" charset="0"/>
              <a:buNone/>
            </a:pPr>
            <a:endParaRPr lang="en-US" sz="2400" b="1" smtClean="0">
              <a:cs typeface="Arial" pitchFamily="34" charset="0"/>
            </a:endParaRPr>
          </a:p>
        </p:txBody>
      </p:sp>
      <p:sp>
        <p:nvSpPr>
          <p:cNvPr id="21508"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r>
              <a:rPr lang="ar-SA" smtClean="0"/>
              <a:t>8</a:t>
            </a:r>
            <a:endParaRPr lang="en-US"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ctrTitle" idx="4294967295"/>
          </p:nvPr>
        </p:nvSpPr>
        <p:spPr>
          <a:xfrm>
            <a:off x="428625" y="0"/>
            <a:ext cx="8420100" cy="1470025"/>
          </a:xfrm>
        </p:spPr>
        <p:txBody>
          <a:bodyPr/>
          <a:lstStyle/>
          <a:p>
            <a:r>
              <a:rPr lang="ar-SA" b="1" smtClean="0">
                <a:solidFill>
                  <a:schemeClr val="accent1"/>
                </a:solidFill>
                <a:cs typeface="Arial" pitchFamily="34" charset="0"/>
              </a:rPr>
              <a:t>محتوى المقرر</a:t>
            </a:r>
            <a:r>
              <a:rPr lang="ar-JO" b="1" smtClean="0">
                <a:solidFill>
                  <a:schemeClr val="accent1"/>
                </a:solidFill>
                <a:cs typeface="Arial" pitchFamily="34" charset="0"/>
              </a:rPr>
              <a:t> (خطة المادة)</a:t>
            </a:r>
            <a:r>
              <a:rPr lang="ar-SA" b="1" smtClean="0">
                <a:solidFill>
                  <a:schemeClr val="accent1"/>
                </a:solidFill>
                <a:cs typeface="Arial" pitchFamily="34" charset="0"/>
              </a:rPr>
              <a:t>:</a:t>
            </a:r>
            <a:endParaRPr lang="en-US" b="1" smtClean="0">
              <a:solidFill>
                <a:schemeClr val="accent1"/>
              </a:solidFill>
              <a:cs typeface="Arial" pitchFamily="34" charset="0"/>
            </a:endParaRPr>
          </a:p>
        </p:txBody>
      </p:sp>
      <p:sp>
        <p:nvSpPr>
          <p:cNvPr id="22531" name="Rectangle 3"/>
          <p:cNvSpPr>
            <a:spLocks noGrp="1"/>
          </p:cNvSpPr>
          <p:nvPr>
            <p:ph type="subTitle" idx="4294967295"/>
          </p:nvPr>
        </p:nvSpPr>
        <p:spPr>
          <a:xfrm>
            <a:off x="1066800" y="1676400"/>
            <a:ext cx="7026275" cy="4598988"/>
          </a:xfrm>
        </p:spPr>
        <p:txBody>
          <a:bodyPr/>
          <a:lstStyle/>
          <a:p>
            <a:pPr marL="0" indent="0">
              <a:lnSpc>
                <a:spcPct val="80000"/>
              </a:lnSpc>
              <a:buFont typeface="Arial" pitchFamily="34" charset="0"/>
              <a:buNone/>
            </a:pPr>
            <a:r>
              <a:rPr lang="ar-JO" sz="1400" b="1" smtClean="0">
                <a:cs typeface="Arial" pitchFamily="34" charset="0"/>
              </a:rPr>
              <a:t>ا</a:t>
            </a:r>
            <a:r>
              <a:rPr lang="ar-JO" sz="1600" b="1" smtClean="0">
                <a:cs typeface="Arial" pitchFamily="34" charset="0"/>
              </a:rPr>
              <a:t>لمقدمة </a:t>
            </a:r>
          </a:p>
          <a:p>
            <a:pPr marL="0" indent="0">
              <a:lnSpc>
                <a:spcPct val="80000"/>
              </a:lnSpc>
              <a:buFont typeface="Arial" pitchFamily="34" charset="0"/>
              <a:buNone/>
            </a:pPr>
            <a:r>
              <a:rPr lang="ar-JO" sz="1600" b="1" smtClean="0">
                <a:cs typeface="Arial" pitchFamily="34" charset="0"/>
              </a:rPr>
              <a:t>النظم السياسية الإسلامية</a:t>
            </a:r>
          </a:p>
          <a:p>
            <a:pPr marL="0" indent="0">
              <a:lnSpc>
                <a:spcPct val="80000"/>
              </a:lnSpc>
              <a:buFont typeface="Arial" pitchFamily="34" charset="0"/>
              <a:buNone/>
            </a:pPr>
            <a:r>
              <a:rPr lang="ar-JO" sz="1600" b="1" smtClean="0">
                <a:cs typeface="Arial" pitchFamily="34" charset="0"/>
              </a:rPr>
              <a:t>النظام السياسي والاجتماعي عند العرب قبل الإسلام</a:t>
            </a:r>
          </a:p>
          <a:p>
            <a:pPr marL="0" indent="0">
              <a:lnSpc>
                <a:spcPct val="80000"/>
              </a:lnSpc>
              <a:buFont typeface="Arial" pitchFamily="34" charset="0"/>
              <a:buNone/>
            </a:pPr>
            <a:r>
              <a:rPr lang="ar-JO" sz="1600" b="1" smtClean="0">
                <a:cs typeface="Arial" pitchFamily="34" charset="0"/>
              </a:rPr>
              <a:t>تنظيمات الرسول (ص) في المدينة المنورة</a:t>
            </a:r>
          </a:p>
          <a:p>
            <a:pPr marL="0" indent="0">
              <a:lnSpc>
                <a:spcPct val="80000"/>
              </a:lnSpc>
              <a:buFont typeface="Arial" pitchFamily="34" charset="0"/>
              <a:buNone/>
            </a:pPr>
            <a:r>
              <a:rPr lang="ar-JO" sz="1600" b="1" smtClean="0">
                <a:cs typeface="Arial" pitchFamily="34" charset="0"/>
              </a:rPr>
              <a:t>النظام السياسي للدولة العربية الإسلامية</a:t>
            </a:r>
          </a:p>
          <a:p>
            <a:pPr marL="0" indent="0" rtl="1">
              <a:lnSpc>
                <a:spcPct val="80000"/>
              </a:lnSpc>
              <a:buFont typeface="Arial" pitchFamily="34" charset="0"/>
              <a:buNone/>
            </a:pPr>
            <a:r>
              <a:rPr lang="ar-SA" sz="1600" b="1" smtClean="0">
                <a:cs typeface="Arial" pitchFamily="34" charset="0"/>
              </a:rPr>
              <a:t> </a:t>
            </a:r>
            <a:r>
              <a:rPr lang="ar-JO" sz="1600" b="1" smtClean="0">
                <a:cs typeface="Arial" pitchFamily="34" charset="0"/>
              </a:rPr>
              <a:t>الخلافة</a:t>
            </a:r>
            <a:r>
              <a:rPr lang="ar-SA" sz="1600" b="1" smtClean="0">
                <a:cs typeface="Arial" pitchFamily="34" charset="0"/>
              </a:rPr>
              <a:t> / الوزارة </a:t>
            </a:r>
            <a:endParaRPr lang="ar-JO" sz="1600" b="1" smtClean="0">
              <a:cs typeface="Arial" pitchFamily="34" charset="0"/>
            </a:endParaRPr>
          </a:p>
          <a:p>
            <a:pPr marL="0" indent="0">
              <a:lnSpc>
                <a:spcPct val="80000"/>
              </a:lnSpc>
              <a:buFont typeface="Arial" pitchFamily="34" charset="0"/>
              <a:buNone/>
            </a:pPr>
            <a:r>
              <a:rPr lang="ar-JO" sz="1600" b="1" smtClean="0">
                <a:cs typeface="Arial" pitchFamily="34" charset="0"/>
              </a:rPr>
              <a:t>التنظيم الإداري:</a:t>
            </a:r>
            <a:endParaRPr lang="en-US" sz="1600" b="1" smtClean="0">
              <a:cs typeface="Arial" pitchFamily="34" charset="0"/>
            </a:endParaRPr>
          </a:p>
          <a:p>
            <a:pPr marL="0" indent="0" rtl="1">
              <a:lnSpc>
                <a:spcPct val="80000"/>
              </a:lnSpc>
              <a:buFont typeface="Arial" pitchFamily="34" charset="0"/>
              <a:buNone/>
            </a:pPr>
            <a:r>
              <a:rPr lang="en-US" sz="1600" b="1" smtClean="0">
                <a:cs typeface="Arial" pitchFamily="34" charset="0"/>
              </a:rPr>
              <a:t> </a:t>
            </a:r>
            <a:r>
              <a:rPr lang="ar-JO" sz="1600" b="1" smtClean="0">
                <a:cs typeface="Arial" pitchFamily="34" charset="0"/>
              </a:rPr>
              <a:t> تطوره، فلسفته وأهدافه</a:t>
            </a:r>
            <a:r>
              <a:rPr lang="ar-SA" sz="1600" b="1" smtClean="0">
                <a:cs typeface="Arial" pitchFamily="34" charset="0"/>
              </a:rPr>
              <a:t> / </a:t>
            </a:r>
            <a:r>
              <a:rPr lang="ar-JO" sz="1600" b="1" smtClean="0">
                <a:cs typeface="Arial" pitchFamily="34" charset="0"/>
              </a:rPr>
              <a:t>التقسيمات الإدارية </a:t>
            </a:r>
            <a:r>
              <a:rPr lang="ar-SA" sz="1600" b="1" smtClean="0">
                <a:cs typeface="Arial" pitchFamily="34" charset="0"/>
              </a:rPr>
              <a:t> /</a:t>
            </a:r>
            <a:r>
              <a:rPr lang="ar-JO" sz="1600" b="1" smtClean="0">
                <a:cs typeface="Arial" pitchFamily="34" charset="0"/>
              </a:rPr>
              <a:t>الولاية</a:t>
            </a:r>
            <a:r>
              <a:rPr lang="ar-SA" sz="1600" b="1" smtClean="0">
                <a:cs typeface="Arial" pitchFamily="34" charset="0"/>
              </a:rPr>
              <a:t>  / </a:t>
            </a:r>
            <a:r>
              <a:rPr lang="ar-JO" sz="1600" b="1" smtClean="0">
                <a:cs typeface="Arial" pitchFamily="34" charset="0"/>
              </a:rPr>
              <a:t>الدواوين</a:t>
            </a:r>
            <a:r>
              <a:rPr lang="ar-SA" sz="1600" b="1" smtClean="0">
                <a:cs typeface="Arial" pitchFamily="34" charset="0"/>
              </a:rPr>
              <a:t> / </a:t>
            </a:r>
            <a:r>
              <a:rPr lang="ar-JO" sz="1600" b="1" smtClean="0">
                <a:cs typeface="Arial" pitchFamily="34" charset="0"/>
              </a:rPr>
              <a:t>الكتاب</a:t>
            </a:r>
          </a:p>
          <a:p>
            <a:pPr marL="0" indent="0">
              <a:lnSpc>
                <a:spcPct val="80000"/>
              </a:lnSpc>
              <a:buFont typeface="Arial" pitchFamily="34" charset="0"/>
              <a:buNone/>
            </a:pPr>
            <a:r>
              <a:rPr lang="en-US" sz="1600" b="1" smtClean="0">
                <a:cs typeface="Arial" pitchFamily="34" charset="0"/>
              </a:rPr>
              <a:t> : </a:t>
            </a:r>
            <a:r>
              <a:rPr lang="ar-JO" sz="1600" b="1" smtClean="0">
                <a:cs typeface="Arial" pitchFamily="34" charset="0"/>
              </a:rPr>
              <a:t>النظام القضائي</a:t>
            </a:r>
          </a:p>
          <a:p>
            <a:pPr marL="0" indent="0" rtl="1">
              <a:lnSpc>
                <a:spcPct val="80000"/>
              </a:lnSpc>
              <a:buFont typeface="Arial" pitchFamily="34" charset="0"/>
              <a:buNone/>
            </a:pPr>
            <a:r>
              <a:rPr lang="en-US" sz="1600" b="1" smtClean="0">
                <a:cs typeface="Arial" pitchFamily="34" charset="0"/>
              </a:rPr>
              <a:t>  </a:t>
            </a:r>
            <a:r>
              <a:rPr lang="ar-JO" sz="1600" b="1" smtClean="0">
                <a:cs typeface="Arial" pitchFamily="34" charset="0"/>
              </a:rPr>
              <a:t>القضاء</a:t>
            </a:r>
            <a:r>
              <a:rPr lang="ar-SA" sz="1600" b="1" smtClean="0">
                <a:cs typeface="Arial" pitchFamily="34" charset="0"/>
              </a:rPr>
              <a:t>  / </a:t>
            </a:r>
            <a:r>
              <a:rPr lang="ar-JO" sz="1600" b="1" smtClean="0">
                <a:cs typeface="Arial" pitchFamily="34" charset="0"/>
              </a:rPr>
              <a:t>النظر في المظالم</a:t>
            </a:r>
            <a:r>
              <a:rPr lang="ar-SA" sz="1600" b="1" smtClean="0">
                <a:cs typeface="Arial" pitchFamily="34" charset="0"/>
              </a:rPr>
              <a:t>  / </a:t>
            </a:r>
            <a:r>
              <a:rPr lang="ar-JO" sz="1600" b="1" smtClean="0">
                <a:cs typeface="Arial" pitchFamily="34" charset="0"/>
              </a:rPr>
              <a:t>الحسبة</a:t>
            </a:r>
          </a:p>
          <a:p>
            <a:pPr marL="0" indent="0">
              <a:lnSpc>
                <a:spcPct val="80000"/>
              </a:lnSpc>
              <a:buFont typeface="Arial" pitchFamily="34" charset="0"/>
              <a:buNone/>
            </a:pPr>
            <a:r>
              <a:rPr lang="en-US" sz="1600" b="1" smtClean="0">
                <a:cs typeface="Arial" pitchFamily="34" charset="0"/>
              </a:rPr>
              <a:t> : </a:t>
            </a:r>
            <a:r>
              <a:rPr lang="ar-JO" sz="1600" b="1" smtClean="0">
                <a:cs typeface="Arial" pitchFamily="34" charset="0"/>
              </a:rPr>
              <a:t>النظام المالي</a:t>
            </a:r>
          </a:p>
          <a:p>
            <a:pPr marL="0" indent="0">
              <a:lnSpc>
                <a:spcPct val="80000"/>
              </a:lnSpc>
              <a:buFont typeface="Arial" pitchFamily="34" charset="0"/>
              <a:buNone/>
            </a:pPr>
            <a:r>
              <a:rPr lang="ar-JO" sz="1600" b="1" smtClean="0">
                <a:cs typeface="Arial" pitchFamily="34" charset="0"/>
              </a:rPr>
              <a:t>التدابير المالية في عهد الرسول (ص)</a:t>
            </a:r>
          </a:p>
          <a:p>
            <a:pPr marL="0" indent="0" rtl="1">
              <a:lnSpc>
                <a:spcPct val="80000"/>
              </a:lnSpc>
              <a:buFont typeface="Arial" pitchFamily="34" charset="0"/>
              <a:buNone/>
            </a:pPr>
            <a:r>
              <a:rPr lang="en-US" sz="1600" b="1" smtClean="0">
                <a:cs typeface="Arial" pitchFamily="34" charset="0"/>
              </a:rPr>
              <a:t>  </a:t>
            </a:r>
            <a:r>
              <a:rPr lang="ar-JO" sz="1600" b="1" smtClean="0">
                <a:cs typeface="Arial" pitchFamily="34" charset="0"/>
              </a:rPr>
              <a:t>مالية الدولة</a:t>
            </a:r>
            <a:r>
              <a:rPr lang="ar-SA" sz="1600" b="1" smtClean="0">
                <a:cs typeface="Arial" pitchFamily="34" charset="0"/>
              </a:rPr>
              <a:t>   /   </a:t>
            </a:r>
            <a:r>
              <a:rPr lang="ar-JO" sz="1600" b="1" smtClean="0">
                <a:cs typeface="Arial" pitchFamily="34" charset="0"/>
              </a:rPr>
              <a:t>النقود</a:t>
            </a:r>
            <a:r>
              <a:rPr lang="ar-SA" sz="1600" b="1" smtClean="0">
                <a:cs typeface="Arial" pitchFamily="34" charset="0"/>
              </a:rPr>
              <a:t>  / </a:t>
            </a:r>
            <a:r>
              <a:rPr lang="ar-JO" sz="1600" b="1" smtClean="0">
                <a:cs typeface="Arial" pitchFamily="34" charset="0"/>
              </a:rPr>
              <a:t>المكاييل والموازين</a:t>
            </a:r>
          </a:p>
          <a:p>
            <a:pPr marL="0" indent="0" rtl="1">
              <a:lnSpc>
                <a:spcPct val="80000"/>
              </a:lnSpc>
              <a:buFont typeface="Arial" pitchFamily="34" charset="0"/>
              <a:buNone/>
            </a:pPr>
            <a:r>
              <a:rPr lang="en-US" sz="1600" b="1" smtClean="0">
                <a:cs typeface="Arial" pitchFamily="34" charset="0"/>
              </a:rPr>
              <a:t>  </a:t>
            </a:r>
            <a:r>
              <a:rPr lang="ar-JO" sz="1600" b="1" smtClean="0">
                <a:cs typeface="Arial" pitchFamily="34" charset="0"/>
              </a:rPr>
              <a:t>النظام العسكري والأمني</a:t>
            </a:r>
            <a:r>
              <a:rPr lang="ar-SA" sz="1600" b="1" smtClean="0">
                <a:cs typeface="Arial" pitchFamily="34" charset="0"/>
              </a:rPr>
              <a:t>  : </a:t>
            </a:r>
            <a:endParaRPr lang="ar-JO" sz="1600" b="1" smtClean="0">
              <a:cs typeface="Arial" pitchFamily="34" charset="0"/>
            </a:endParaRPr>
          </a:p>
          <a:p>
            <a:pPr marL="0" indent="0" rtl="1">
              <a:lnSpc>
                <a:spcPct val="80000"/>
              </a:lnSpc>
              <a:buFont typeface="Arial" pitchFamily="34" charset="0"/>
              <a:buNone/>
            </a:pPr>
            <a:r>
              <a:rPr lang="en-US" sz="1600" b="1" smtClean="0">
                <a:cs typeface="Arial" pitchFamily="34" charset="0"/>
              </a:rPr>
              <a:t>   </a:t>
            </a:r>
            <a:r>
              <a:rPr lang="ar-JO" sz="1600" b="1" smtClean="0">
                <a:cs typeface="Arial" pitchFamily="34" charset="0"/>
              </a:rPr>
              <a:t>الجيش</a:t>
            </a:r>
            <a:r>
              <a:rPr lang="ar-SA" sz="1600" b="1" smtClean="0">
                <a:cs typeface="Arial" pitchFamily="34" charset="0"/>
              </a:rPr>
              <a:t>  / </a:t>
            </a:r>
            <a:r>
              <a:rPr lang="ar-JO" sz="1600" b="1" smtClean="0">
                <a:cs typeface="Arial" pitchFamily="34" charset="0"/>
              </a:rPr>
              <a:t>الشرطة</a:t>
            </a:r>
            <a:r>
              <a:rPr lang="ar-SA" sz="1600" b="1" smtClean="0">
                <a:cs typeface="Arial" pitchFamily="34" charset="0"/>
              </a:rPr>
              <a:t>  / البحرية </a:t>
            </a:r>
            <a:endParaRPr lang="ar-JO" sz="1600" b="1" smtClean="0">
              <a:cs typeface="Arial" pitchFamily="34" charset="0"/>
            </a:endParaRPr>
          </a:p>
          <a:p>
            <a:pPr marL="0" indent="0">
              <a:lnSpc>
                <a:spcPct val="80000"/>
              </a:lnSpc>
              <a:buFont typeface="Arial" pitchFamily="34" charset="0"/>
              <a:buNone/>
            </a:pPr>
            <a:r>
              <a:rPr lang="en-US" sz="1600" b="1" smtClean="0">
                <a:cs typeface="Arial" pitchFamily="34" charset="0"/>
              </a:rPr>
              <a:t>: </a:t>
            </a:r>
            <a:r>
              <a:rPr lang="ar-JO" sz="1600" b="1" smtClean="0">
                <a:cs typeface="Arial" pitchFamily="34" charset="0"/>
              </a:rPr>
              <a:t>النظام الاجتماعي</a:t>
            </a:r>
            <a:endParaRPr lang="en-US" sz="1600" b="1" smtClean="0">
              <a:cs typeface="Arial" pitchFamily="34" charset="0"/>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idx="4294967295"/>
          </p:nvPr>
        </p:nvSpPr>
        <p:spPr/>
        <p:txBody>
          <a:bodyPr/>
          <a:lstStyle/>
          <a:p>
            <a:pPr eaLnBrk="1" hangingPunct="1"/>
            <a:r>
              <a:rPr lang="ar-SA" b="1" smtClean="0">
                <a:solidFill>
                  <a:schemeClr val="accent1"/>
                </a:solidFill>
                <a:cs typeface="Arial" pitchFamily="34" charset="0"/>
              </a:rPr>
              <a:t>محتوى المقرر:</a:t>
            </a:r>
          </a:p>
        </p:txBody>
      </p:sp>
      <p:sp>
        <p:nvSpPr>
          <p:cNvPr id="23555" name="Content Placeholder 2"/>
          <p:cNvSpPr>
            <a:spLocks noGrp="1"/>
          </p:cNvSpPr>
          <p:nvPr>
            <p:ph idx="4294967295"/>
          </p:nvPr>
        </p:nvSpPr>
        <p:spPr>
          <a:xfrm>
            <a:off x="228600" y="1524000"/>
            <a:ext cx="9144000" cy="4678363"/>
          </a:xfrm>
        </p:spPr>
        <p:txBody>
          <a:bodyPr/>
          <a:lstStyle/>
          <a:p>
            <a:pPr marL="3175" indent="19050" rtl="1">
              <a:buFont typeface="Arial" pitchFamily="34" charset="0"/>
              <a:buNone/>
            </a:pPr>
            <a:r>
              <a:rPr lang="ar-SA" sz="2400" b="1" smtClean="0">
                <a:cs typeface="Times New Roman" pitchFamily="18" charset="0"/>
              </a:rPr>
              <a:t>المحاضرة الأولى:</a:t>
            </a:r>
            <a:r>
              <a:rPr lang="ar-JO" sz="2400" b="1" smtClean="0">
                <a:cs typeface="Times New Roman" pitchFamily="18" charset="0"/>
              </a:rPr>
              <a:t> </a:t>
            </a:r>
            <a:r>
              <a:rPr lang="ar-JO" sz="2400" b="1" smtClean="0">
                <a:cs typeface="Arial" pitchFamily="34" charset="0"/>
              </a:rPr>
              <a:t>النظم السياسية الإسلامية</a:t>
            </a:r>
          </a:p>
          <a:p>
            <a:pPr marL="3175" indent="19050" rtl="1">
              <a:buFont typeface="Arial" pitchFamily="34" charset="0"/>
              <a:buAutoNum type="arabicPeriod"/>
            </a:pPr>
            <a:r>
              <a:rPr lang="ar-JO" sz="2400" b="1" smtClean="0">
                <a:cs typeface="Arial" pitchFamily="34" charset="0"/>
              </a:rPr>
              <a:t>النظام السياسي والاجتماعي عند العرب قبل 	الإسلام</a:t>
            </a:r>
          </a:p>
          <a:p>
            <a:pPr marL="3175" indent="19050" rtl="1">
              <a:buFont typeface="Arial" pitchFamily="34" charset="0"/>
              <a:buAutoNum type="arabicPeriod"/>
            </a:pPr>
            <a:r>
              <a:rPr lang="ar-JO" sz="2400" b="1" smtClean="0">
                <a:cs typeface="Arial" pitchFamily="34" charset="0"/>
              </a:rPr>
              <a:t>تنظيمات </a:t>
            </a:r>
            <a:r>
              <a:rPr lang="ar-JO" sz="2400" b="1" smtClean="0">
                <a:solidFill>
                  <a:srgbClr val="C00000"/>
                </a:solidFill>
                <a:cs typeface="Arial" pitchFamily="34" charset="0"/>
              </a:rPr>
              <a:t>الرسول</a:t>
            </a:r>
            <a:r>
              <a:rPr lang="ar-JO" sz="2400" b="1" smtClean="0">
                <a:cs typeface="Arial" pitchFamily="34" charset="0"/>
              </a:rPr>
              <a:t> (ص) في </a:t>
            </a:r>
            <a:r>
              <a:rPr lang="ar-JO" sz="2400" b="1" smtClean="0">
                <a:solidFill>
                  <a:srgbClr val="0070C0"/>
                </a:solidFill>
                <a:cs typeface="Arial" pitchFamily="34" charset="0"/>
              </a:rPr>
              <a:t>المدينة المنورة</a:t>
            </a:r>
          </a:p>
          <a:p>
            <a:pPr marL="3175" indent="19050" rtl="1">
              <a:buFont typeface="Arial" pitchFamily="34" charset="0"/>
              <a:buAutoNum type="arabicPeriod"/>
            </a:pPr>
            <a:endParaRPr lang="ar-SA" sz="2400" b="1" smtClean="0">
              <a:cs typeface="Arial" pitchFamily="34" charset="0"/>
            </a:endParaRPr>
          </a:p>
          <a:p>
            <a:pPr marL="3175" indent="19050" rtl="1" eaLnBrk="1" hangingPunct="1">
              <a:buFont typeface="Arial" pitchFamily="34" charset="0"/>
              <a:buNone/>
            </a:pPr>
            <a:endParaRPr lang="ar-SA" sz="2400" b="1" smtClean="0">
              <a:cs typeface="Arial" pitchFamily="34" charset="0"/>
            </a:endParaRPr>
          </a:p>
          <a:p>
            <a:pPr marL="3175" indent="19050" rtl="1" eaLnBrk="1" hangingPunct="1">
              <a:buFont typeface="Arial" pitchFamily="34" charset="0"/>
              <a:buNone/>
            </a:pPr>
            <a:r>
              <a:rPr lang="ar-SA" sz="2000" b="1" smtClean="0">
                <a:cs typeface="Times New Roman" pitchFamily="18" charset="0"/>
              </a:rPr>
              <a:t> </a:t>
            </a:r>
            <a:endParaRPr lang="en-US" sz="2000" b="1" smtClean="0">
              <a:cs typeface="Times New Roman" pitchFamily="18" charset="0"/>
            </a:endParaRPr>
          </a:p>
        </p:txBody>
      </p:sp>
      <p:sp>
        <p:nvSpPr>
          <p:cNvPr id="23556" name="Slide Number Placeholder 3"/>
          <p:cNvSpPr txBox="1">
            <a:spLocks noGrp="1"/>
          </p:cNvSpPr>
          <p:nvPr/>
        </p:nvSpPr>
        <p:spPr bwMode="auto">
          <a:xfrm>
            <a:off x="4876800" y="6356350"/>
            <a:ext cx="482600" cy="365125"/>
          </a:xfrm>
          <a:prstGeom prst="rect">
            <a:avLst/>
          </a:prstGeom>
          <a:noFill/>
          <a:ln w="9525">
            <a:noFill/>
            <a:miter lim="800000"/>
            <a:headEnd/>
            <a:tailEnd/>
          </a:ln>
        </p:spPr>
        <p:txBody>
          <a:bodyPr anchor="ctr"/>
          <a:lstStyle/>
          <a:p>
            <a:pPr algn="r"/>
            <a:r>
              <a:rPr lang="ar-SA" sz="1200">
                <a:solidFill>
                  <a:schemeClr val="bg1"/>
                </a:solidFill>
                <a:latin typeface="Calibri" pitchFamily="34" charset="0"/>
              </a:rPr>
              <a:t>5</a:t>
            </a:r>
            <a:endParaRPr lang="en-US" sz="1200">
              <a:solidFill>
                <a:schemeClr val="bg1"/>
              </a:solidFill>
              <a:latin typeface="Calibri" pitchFamily="34" charset="0"/>
            </a:endParaRPr>
          </a:p>
        </p:txBody>
      </p:sp>
      <p:sp>
        <p:nvSpPr>
          <p:cNvPr id="23557" name="مستطيل 5"/>
          <p:cNvSpPr>
            <a:spLocks noChangeArrowheads="1"/>
          </p:cNvSpPr>
          <p:nvPr/>
        </p:nvSpPr>
        <p:spPr bwMode="auto">
          <a:xfrm>
            <a:off x="304800" y="1600200"/>
            <a:ext cx="8915400" cy="519113"/>
          </a:xfrm>
          <a:prstGeom prst="rect">
            <a:avLst/>
          </a:prstGeom>
          <a:noFill/>
          <a:ln w="9525">
            <a:noFill/>
            <a:miter lim="800000"/>
            <a:headEnd/>
            <a:tailEnd/>
          </a:ln>
        </p:spPr>
        <p:txBody>
          <a:bodyPr>
            <a:spAutoFit/>
          </a:bodyPr>
          <a:lstStyle/>
          <a:p>
            <a:pPr algn="just" rtl="1"/>
            <a:endParaRPr lang="ar-SA" sz="2800"/>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idx="4294967295"/>
          </p:nvPr>
        </p:nvSpPr>
        <p:spPr/>
        <p:txBody>
          <a:bodyPr/>
          <a:lstStyle/>
          <a:p>
            <a:pPr eaLnBrk="1" hangingPunct="1"/>
            <a:r>
              <a:rPr lang="ar-SA" b="1" smtClean="0">
                <a:solidFill>
                  <a:schemeClr val="accent1"/>
                </a:solidFill>
                <a:cs typeface="Arial" pitchFamily="34" charset="0"/>
              </a:rPr>
              <a:t>محتوى المقرر:</a:t>
            </a:r>
          </a:p>
        </p:txBody>
      </p:sp>
      <p:sp>
        <p:nvSpPr>
          <p:cNvPr id="24579" name="Content Placeholder 2"/>
          <p:cNvSpPr>
            <a:spLocks noGrp="1"/>
          </p:cNvSpPr>
          <p:nvPr>
            <p:ph idx="4294967295"/>
          </p:nvPr>
        </p:nvSpPr>
        <p:spPr>
          <a:xfrm>
            <a:off x="228600" y="1524000"/>
            <a:ext cx="9144000" cy="4678363"/>
          </a:xfrm>
        </p:spPr>
        <p:txBody>
          <a:bodyPr/>
          <a:lstStyle/>
          <a:p>
            <a:pPr marL="3175" indent="19050" rtl="1">
              <a:buFont typeface="Arial" pitchFamily="34" charset="0"/>
              <a:buNone/>
            </a:pPr>
            <a:r>
              <a:rPr lang="ar-SA" b="1" smtClean="0">
                <a:cs typeface="Times New Roman" pitchFamily="18" charset="0"/>
              </a:rPr>
              <a:t>  المحاضرة الثانية:</a:t>
            </a:r>
            <a:r>
              <a:rPr lang="ar-JO" b="1" smtClean="0">
                <a:cs typeface="Times New Roman" pitchFamily="18" charset="0"/>
              </a:rPr>
              <a:t> </a:t>
            </a:r>
            <a:r>
              <a:rPr lang="ar-JO" sz="3600" b="1" smtClean="0">
                <a:cs typeface="Arial" pitchFamily="34" charset="0"/>
              </a:rPr>
              <a:t>النظام السياسي للدولة العربية الإسلامية</a:t>
            </a:r>
          </a:p>
          <a:p>
            <a:pPr marL="3175" indent="19050" rtl="1"/>
            <a:r>
              <a:rPr lang="ar-JO" sz="3600" b="1" smtClean="0">
                <a:solidFill>
                  <a:srgbClr val="009900"/>
                </a:solidFill>
                <a:cs typeface="Arial" pitchFamily="34" charset="0"/>
              </a:rPr>
              <a:t>الخلافة</a:t>
            </a:r>
            <a:r>
              <a:rPr lang="ar-JO" sz="3600" b="1" smtClean="0">
                <a:cs typeface="Arial" pitchFamily="34" charset="0"/>
              </a:rPr>
              <a:t>: </a:t>
            </a:r>
          </a:p>
          <a:p>
            <a:pPr marL="3175" indent="19050" rtl="1">
              <a:buFont typeface="Arial" pitchFamily="34" charset="0"/>
              <a:buAutoNum type="arabicPeriod"/>
            </a:pPr>
            <a:r>
              <a:rPr lang="ar-JO" sz="2800" b="1" smtClean="0">
                <a:cs typeface="Arial" pitchFamily="34" charset="0"/>
              </a:rPr>
              <a:t>معنى</a:t>
            </a:r>
            <a:r>
              <a:rPr lang="ar-JO" sz="3600" b="1" smtClean="0">
                <a:cs typeface="Arial" pitchFamily="34" charset="0"/>
              </a:rPr>
              <a:t> </a:t>
            </a:r>
            <a:r>
              <a:rPr lang="ar-JO" sz="2800" b="1" smtClean="0">
                <a:solidFill>
                  <a:srgbClr val="009900"/>
                </a:solidFill>
                <a:cs typeface="Arial" pitchFamily="34" charset="0"/>
              </a:rPr>
              <a:t>الخلافة</a:t>
            </a:r>
          </a:p>
          <a:p>
            <a:pPr marL="3175" indent="19050" rtl="1">
              <a:buFont typeface="Arial" pitchFamily="34" charset="0"/>
              <a:buAutoNum type="arabicPeriod"/>
            </a:pPr>
            <a:r>
              <a:rPr lang="ar-JO" sz="2800" b="1" smtClean="0">
                <a:cs typeface="Arial" pitchFamily="34" charset="0"/>
              </a:rPr>
              <a:t>نشأتها</a:t>
            </a:r>
          </a:p>
          <a:p>
            <a:pPr marL="3175" indent="19050" rtl="1">
              <a:buFont typeface="Arial" pitchFamily="34" charset="0"/>
              <a:buAutoNum type="arabicPeriod"/>
            </a:pPr>
            <a:r>
              <a:rPr lang="ar-JO" sz="2800" b="1" smtClean="0">
                <a:cs typeface="Arial" pitchFamily="34" charset="0"/>
              </a:rPr>
              <a:t>خصائصها</a:t>
            </a:r>
          </a:p>
          <a:p>
            <a:pPr marL="3175" indent="19050" rtl="1">
              <a:buFont typeface="Arial" pitchFamily="34" charset="0"/>
              <a:buAutoNum type="arabicPeriod"/>
            </a:pPr>
            <a:r>
              <a:rPr lang="ar-JO" sz="2800" b="1" smtClean="0">
                <a:cs typeface="Arial" pitchFamily="34" charset="0"/>
              </a:rPr>
              <a:t>الشروط الواجب توفرها في </a:t>
            </a:r>
            <a:r>
              <a:rPr lang="ar-JO" sz="2800" b="1" smtClean="0">
                <a:solidFill>
                  <a:srgbClr val="009900"/>
                </a:solidFill>
                <a:cs typeface="Arial" pitchFamily="34" charset="0"/>
              </a:rPr>
              <a:t>الخليفة</a:t>
            </a:r>
            <a:endParaRPr lang="ar-SA" sz="2800" b="1" smtClean="0">
              <a:solidFill>
                <a:srgbClr val="009900"/>
              </a:solidFill>
              <a:cs typeface="Arial" pitchFamily="34" charset="0"/>
            </a:endParaRPr>
          </a:p>
          <a:p>
            <a:pPr marL="3175" indent="19050" rtl="1" eaLnBrk="1" hangingPunct="1">
              <a:buFont typeface="Arial" pitchFamily="34" charset="0"/>
              <a:buAutoNum type="arabicPeriod"/>
            </a:pPr>
            <a:r>
              <a:rPr lang="ar-SA" sz="2800" b="1" smtClean="0">
                <a:cs typeface="Times New Roman" pitchFamily="18" charset="0"/>
              </a:rPr>
              <a:t> </a:t>
            </a:r>
            <a:r>
              <a:rPr lang="ar-JO" sz="2800" b="1" smtClean="0">
                <a:cs typeface="Times New Roman" pitchFamily="18" charset="0"/>
              </a:rPr>
              <a:t>واجبات </a:t>
            </a:r>
            <a:r>
              <a:rPr lang="ar-JO" sz="2800" b="1" smtClean="0">
                <a:solidFill>
                  <a:srgbClr val="009900"/>
                </a:solidFill>
                <a:cs typeface="Times New Roman" pitchFamily="18" charset="0"/>
              </a:rPr>
              <a:t>الخليفة</a:t>
            </a:r>
            <a:endParaRPr lang="en-US" sz="2800" b="1" smtClean="0">
              <a:solidFill>
                <a:srgbClr val="009900"/>
              </a:solidFill>
              <a:cs typeface="Times New Roman" pitchFamily="18" charset="0"/>
            </a:endParaRPr>
          </a:p>
        </p:txBody>
      </p:sp>
      <p:sp>
        <p:nvSpPr>
          <p:cNvPr id="24580" name="Slide Number Placeholder 3"/>
          <p:cNvSpPr txBox="1">
            <a:spLocks noGrp="1"/>
          </p:cNvSpPr>
          <p:nvPr/>
        </p:nvSpPr>
        <p:spPr bwMode="auto">
          <a:xfrm>
            <a:off x="4876800" y="6356350"/>
            <a:ext cx="482600" cy="365125"/>
          </a:xfrm>
          <a:prstGeom prst="rect">
            <a:avLst/>
          </a:prstGeom>
          <a:noFill/>
          <a:ln w="9525">
            <a:noFill/>
            <a:miter lim="800000"/>
            <a:headEnd/>
            <a:tailEnd/>
          </a:ln>
        </p:spPr>
        <p:txBody>
          <a:bodyPr anchor="ctr"/>
          <a:lstStyle/>
          <a:p>
            <a:pPr algn="r"/>
            <a:r>
              <a:rPr lang="ar-SA" sz="1200">
                <a:solidFill>
                  <a:schemeClr val="bg1"/>
                </a:solidFill>
                <a:latin typeface="Calibri" pitchFamily="34" charset="0"/>
              </a:rPr>
              <a:t>5</a:t>
            </a:r>
            <a:endParaRPr lang="en-US" sz="1200">
              <a:solidFill>
                <a:schemeClr val="bg1"/>
              </a:solidFill>
              <a:latin typeface="Calibri" pitchFamily="34" charset="0"/>
            </a:endParaRPr>
          </a:p>
        </p:txBody>
      </p:sp>
      <p:sp>
        <p:nvSpPr>
          <p:cNvPr id="24581" name="مستطيل 5"/>
          <p:cNvSpPr>
            <a:spLocks noChangeArrowheads="1"/>
          </p:cNvSpPr>
          <p:nvPr/>
        </p:nvSpPr>
        <p:spPr bwMode="auto">
          <a:xfrm>
            <a:off x="304800" y="1600200"/>
            <a:ext cx="8915400" cy="519113"/>
          </a:xfrm>
          <a:prstGeom prst="rect">
            <a:avLst/>
          </a:prstGeom>
          <a:noFill/>
          <a:ln w="9525">
            <a:noFill/>
            <a:miter lim="800000"/>
            <a:headEnd/>
            <a:tailEnd/>
          </a:ln>
        </p:spPr>
        <p:txBody>
          <a:bodyPr>
            <a:spAutoFit/>
          </a:bodyPr>
          <a:lstStyle/>
          <a:p>
            <a:pPr algn="just" rtl="1"/>
            <a:endParaRPr lang="ar-SA" sz="2800"/>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idx="4294967295"/>
          </p:nvPr>
        </p:nvSpPr>
        <p:spPr/>
        <p:txBody>
          <a:bodyPr/>
          <a:lstStyle/>
          <a:p>
            <a:pPr eaLnBrk="1" hangingPunct="1"/>
            <a:r>
              <a:rPr lang="ar-SA" b="1" smtClean="0">
                <a:solidFill>
                  <a:schemeClr val="accent1"/>
                </a:solidFill>
                <a:cs typeface="Arial" pitchFamily="34" charset="0"/>
              </a:rPr>
              <a:t>محتوى المقرر</a:t>
            </a:r>
          </a:p>
        </p:txBody>
      </p:sp>
      <p:sp>
        <p:nvSpPr>
          <p:cNvPr id="25603" name="Content Placeholder 2"/>
          <p:cNvSpPr>
            <a:spLocks noGrp="1"/>
          </p:cNvSpPr>
          <p:nvPr>
            <p:ph idx="4294967295"/>
          </p:nvPr>
        </p:nvSpPr>
        <p:spPr>
          <a:xfrm>
            <a:off x="228600" y="1524000"/>
            <a:ext cx="9144000" cy="4678363"/>
          </a:xfrm>
        </p:spPr>
        <p:txBody>
          <a:bodyPr/>
          <a:lstStyle/>
          <a:p>
            <a:pPr marL="3175" indent="19050" rtl="1">
              <a:buFont typeface="Arial" pitchFamily="34" charset="0"/>
              <a:buNone/>
            </a:pPr>
            <a:r>
              <a:rPr lang="ar-SA" b="1" smtClean="0">
                <a:cs typeface="Times New Roman" pitchFamily="18" charset="0"/>
              </a:rPr>
              <a:t>  المحاضرة الثالثة:</a:t>
            </a:r>
            <a:r>
              <a:rPr lang="ar-JO" b="1" smtClean="0">
                <a:cs typeface="Times New Roman" pitchFamily="18" charset="0"/>
              </a:rPr>
              <a:t> </a:t>
            </a:r>
            <a:r>
              <a:rPr lang="ar-JO" sz="3600" b="1" smtClean="0">
                <a:solidFill>
                  <a:srgbClr val="009900"/>
                </a:solidFill>
                <a:cs typeface="Arial" pitchFamily="34" charset="0"/>
              </a:rPr>
              <a:t>الخلافة</a:t>
            </a:r>
            <a:r>
              <a:rPr lang="ar-JO" sz="3600" b="1" smtClean="0">
                <a:cs typeface="Arial" pitchFamily="34" charset="0"/>
              </a:rPr>
              <a:t>: </a:t>
            </a:r>
          </a:p>
          <a:p>
            <a:pPr marL="3175" indent="19050" rtl="1">
              <a:buFont typeface="Arial" pitchFamily="34" charset="0"/>
              <a:buNone/>
            </a:pPr>
            <a:r>
              <a:rPr lang="ar-JO" sz="2800" b="1" smtClean="0">
                <a:cs typeface="Arial" pitchFamily="34" charset="0"/>
              </a:rPr>
              <a:t>تطورها في عهد ا</a:t>
            </a:r>
            <a:r>
              <a:rPr lang="ar-JO" sz="2800" b="1" smtClean="0">
                <a:solidFill>
                  <a:srgbClr val="FF0066"/>
                </a:solidFill>
                <a:cs typeface="Arial" pitchFamily="34" charset="0"/>
              </a:rPr>
              <a:t>لراشدين والأمويين والعباسيين</a:t>
            </a:r>
            <a:endParaRPr lang="en-US" sz="2800" b="1" smtClean="0">
              <a:solidFill>
                <a:srgbClr val="FF0066"/>
              </a:solidFill>
              <a:cs typeface="Arial" pitchFamily="34" charset="0"/>
            </a:endParaRPr>
          </a:p>
        </p:txBody>
      </p:sp>
      <p:sp>
        <p:nvSpPr>
          <p:cNvPr id="25604" name="Slide Number Placeholder 3"/>
          <p:cNvSpPr txBox="1">
            <a:spLocks noGrp="1"/>
          </p:cNvSpPr>
          <p:nvPr/>
        </p:nvSpPr>
        <p:spPr bwMode="auto">
          <a:xfrm>
            <a:off x="4876800" y="6356350"/>
            <a:ext cx="482600" cy="365125"/>
          </a:xfrm>
          <a:prstGeom prst="rect">
            <a:avLst/>
          </a:prstGeom>
          <a:noFill/>
          <a:ln w="9525">
            <a:noFill/>
            <a:miter lim="800000"/>
            <a:headEnd/>
            <a:tailEnd/>
          </a:ln>
        </p:spPr>
        <p:txBody>
          <a:bodyPr anchor="ctr"/>
          <a:lstStyle/>
          <a:p>
            <a:pPr algn="r"/>
            <a:r>
              <a:rPr lang="ar-SA" sz="1200">
                <a:solidFill>
                  <a:schemeClr val="bg1"/>
                </a:solidFill>
                <a:latin typeface="Calibri" pitchFamily="34" charset="0"/>
              </a:rPr>
              <a:t>5</a:t>
            </a:r>
            <a:endParaRPr lang="en-US" sz="1200">
              <a:solidFill>
                <a:schemeClr val="bg1"/>
              </a:solidFill>
              <a:latin typeface="Calibri" pitchFamily="34" charset="0"/>
            </a:endParaRPr>
          </a:p>
        </p:txBody>
      </p:sp>
      <p:sp>
        <p:nvSpPr>
          <p:cNvPr id="25605" name="مستطيل 5"/>
          <p:cNvSpPr>
            <a:spLocks noChangeArrowheads="1"/>
          </p:cNvSpPr>
          <p:nvPr/>
        </p:nvSpPr>
        <p:spPr bwMode="auto">
          <a:xfrm>
            <a:off x="304800" y="1600200"/>
            <a:ext cx="8915400" cy="519113"/>
          </a:xfrm>
          <a:prstGeom prst="rect">
            <a:avLst/>
          </a:prstGeom>
          <a:noFill/>
          <a:ln w="9525">
            <a:noFill/>
            <a:miter lim="800000"/>
            <a:headEnd/>
            <a:tailEnd/>
          </a:ln>
        </p:spPr>
        <p:txBody>
          <a:bodyPr>
            <a:spAutoFit/>
          </a:bodyPr>
          <a:lstStyle/>
          <a:p>
            <a:pPr algn="just" rtl="1"/>
            <a:endParaRPr lang="ar-SA" sz="2800"/>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idx="4294967295"/>
          </p:nvPr>
        </p:nvSpPr>
        <p:spPr/>
        <p:txBody>
          <a:bodyPr/>
          <a:lstStyle/>
          <a:p>
            <a:pPr eaLnBrk="1" hangingPunct="1"/>
            <a:r>
              <a:rPr lang="ar-SA" b="1" smtClean="0">
                <a:solidFill>
                  <a:schemeClr val="accent1"/>
                </a:solidFill>
                <a:cs typeface="Arial" pitchFamily="34" charset="0"/>
              </a:rPr>
              <a:t>محتوى المقرر</a:t>
            </a:r>
          </a:p>
        </p:txBody>
      </p:sp>
      <p:sp>
        <p:nvSpPr>
          <p:cNvPr id="26627" name="Content Placeholder 2"/>
          <p:cNvSpPr>
            <a:spLocks noGrp="1"/>
          </p:cNvSpPr>
          <p:nvPr>
            <p:ph idx="4294967295"/>
          </p:nvPr>
        </p:nvSpPr>
        <p:spPr>
          <a:xfrm>
            <a:off x="228600" y="1524000"/>
            <a:ext cx="9144000" cy="4678363"/>
          </a:xfrm>
        </p:spPr>
        <p:txBody>
          <a:bodyPr/>
          <a:lstStyle/>
          <a:p>
            <a:pPr marL="3175" indent="19050" rtl="1">
              <a:buFont typeface="Arial" pitchFamily="34" charset="0"/>
              <a:buNone/>
            </a:pPr>
            <a:r>
              <a:rPr lang="ar-SA" b="1" smtClean="0">
                <a:cs typeface="Times New Roman" pitchFamily="18" charset="0"/>
              </a:rPr>
              <a:t>  المحاضرة الرابعة:</a:t>
            </a:r>
            <a:r>
              <a:rPr lang="ar-JO" b="1" smtClean="0">
                <a:cs typeface="Times New Roman" pitchFamily="18" charset="0"/>
              </a:rPr>
              <a:t> </a:t>
            </a:r>
            <a:r>
              <a:rPr lang="ar-JO" b="1" smtClean="0">
                <a:solidFill>
                  <a:srgbClr val="009900"/>
                </a:solidFill>
                <a:cs typeface="Times New Roman" pitchFamily="18" charset="0"/>
              </a:rPr>
              <a:t>الوزارة</a:t>
            </a:r>
          </a:p>
          <a:p>
            <a:pPr marL="3175" indent="19050" rtl="1">
              <a:buFont typeface="Arial" pitchFamily="34" charset="0"/>
              <a:buNone/>
            </a:pPr>
            <a:r>
              <a:rPr lang="ar-JO" b="1" smtClean="0">
                <a:cs typeface="Times New Roman" pitchFamily="18" charset="0"/>
              </a:rPr>
              <a:t>معنى </a:t>
            </a:r>
            <a:r>
              <a:rPr lang="ar-JO" b="1" smtClean="0">
                <a:solidFill>
                  <a:srgbClr val="009900"/>
                </a:solidFill>
                <a:cs typeface="Times New Roman" pitchFamily="18" charset="0"/>
              </a:rPr>
              <a:t>الوزارة</a:t>
            </a:r>
          </a:p>
          <a:p>
            <a:pPr marL="3175" indent="19050" rtl="1">
              <a:buFont typeface="Arial" pitchFamily="34" charset="0"/>
              <a:buNone/>
            </a:pPr>
            <a:r>
              <a:rPr lang="ar-JO" b="1" smtClean="0">
                <a:cs typeface="Times New Roman" pitchFamily="18" charset="0"/>
              </a:rPr>
              <a:t>نشأة </a:t>
            </a:r>
            <a:r>
              <a:rPr lang="ar-JO" b="1" smtClean="0">
                <a:solidFill>
                  <a:srgbClr val="009900"/>
                </a:solidFill>
                <a:cs typeface="Times New Roman" pitchFamily="18" charset="0"/>
              </a:rPr>
              <a:t>الوزارة</a:t>
            </a:r>
          </a:p>
          <a:p>
            <a:pPr marL="3175" indent="19050" rtl="1">
              <a:buFont typeface="Arial" pitchFamily="34" charset="0"/>
              <a:buNone/>
            </a:pPr>
            <a:r>
              <a:rPr lang="ar-JO" b="1" smtClean="0">
                <a:cs typeface="Times New Roman" pitchFamily="18" charset="0"/>
              </a:rPr>
              <a:t>التطور التاريخي </a:t>
            </a:r>
            <a:r>
              <a:rPr lang="ar-JO" b="1" smtClean="0">
                <a:solidFill>
                  <a:srgbClr val="009900"/>
                </a:solidFill>
                <a:cs typeface="Times New Roman" pitchFamily="18" charset="0"/>
              </a:rPr>
              <a:t>للوزارة</a:t>
            </a:r>
          </a:p>
          <a:p>
            <a:pPr marL="3175" indent="19050" rtl="1">
              <a:buFont typeface="Arial" pitchFamily="34" charset="0"/>
              <a:buNone/>
            </a:pPr>
            <a:r>
              <a:rPr lang="ar-JO" b="1" smtClean="0">
                <a:cs typeface="Times New Roman" pitchFamily="18" charset="0"/>
              </a:rPr>
              <a:t>انواع </a:t>
            </a:r>
            <a:r>
              <a:rPr lang="ar-JO" b="1" smtClean="0">
                <a:solidFill>
                  <a:srgbClr val="009900"/>
                </a:solidFill>
                <a:cs typeface="Times New Roman" pitchFamily="18" charset="0"/>
              </a:rPr>
              <a:t>الوزارة</a:t>
            </a:r>
          </a:p>
          <a:p>
            <a:pPr marL="3175" indent="19050" rtl="1">
              <a:buFont typeface="Arial" pitchFamily="34" charset="0"/>
              <a:buNone/>
            </a:pPr>
            <a:endParaRPr lang="ar-JO" b="1" smtClean="0">
              <a:cs typeface="Times New Roman" pitchFamily="18" charset="0"/>
            </a:endParaRPr>
          </a:p>
          <a:p>
            <a:pPr marL="3175" indent="19050" rtl="1">
              <a:buFont typeface="Arial" pitchFamily="34" charset="0"/>
              <a:buNone/>
            </a:pPr>
            <a:endParaRPr lang="en-US" sz="2000" b="1" smtClean="0">
              <a:cs typeface="Arial" pitchFamily="34" charset="0"/>
            </a:endParaRPr>
          </a:p>
        </p:txBody>
      </p:sp>
      <p:sp>
        <p:nvSpPr>
          <p:cNvPr id="26628" name="Slide Number Placeholder 3"/>
          <p:cNvSpPr txBox="1">
            <a:spLocks noGrp="1"/>
          </p:cNvSpPr>
          <p:nvPr/>
        </p:nvSpPr>
        <p:spPr bwMode="auto">
          <a:xfrm>
            <a:off x="4876800" y="6356350"/>
            <a:ext cx="482600" cy="365125"/>
          </a:xfrm>
          <a:prstGeom prst="rect">
            <a:avLst/>
          </a:prstGeom>
          <a:noFill/>
          <a:ln w="9525">
            <a:noFill/>
            <a:miter lim="800000"/>
            <a:headEnd/>
            <a:tailEnd/>
          </a:ln>
        </p:spPr>
        <p:txBody>
          <a:bodyPr anchor="ctr"/>
          <a:lstStyle/>
          <a:p>
            <a:pPr algn="r"/>
            <a:r>
              <a:rPr lang="ar-SA" sz="1200">
                <a:solidFill>
                  <a:schemeClr val="bg1"/>
                </a:solidFill>
                <a:latin typeface="Calibri" pitchFamily="34" charset="0"/>
              </a:rPr>
              <a:t>5</a:t>
            </a:r>
            <a:endParaRPr lang="en-US" sz="1200">
              <a:solidFill>
                <a:schemeClr val="bg1"/>
              </a:solidFill>
              <a:latin typeface="Calibri" pitchFamily="34" charset="0"/>
            </a:endParaRPr>
          </a:p>
        </p:txBody>
      </p:sp>
      <p:sp>
        <p:nvSpPr>
          <p:cNvPr id="26629" name="مستطيل 5"/>
          <p:cNvSpPr>
            <a:spLocks noChangeArrowheads="1"/>
          </p:cNvSpPr>
          <p:nvPr/>
        </p:nvSpPr>
        <p:spPr bwMode="auto">
          <a:xfrm>
            <a:off x="304800" y="1600200"/>
            <a:ext cx="8915400" cy="519113"/>
          </a:xfrm>
          <a:prstGeom prst="rect">
            <a:avLst/>
          </a:prstGeom>
          <a:noFill/>
          <a:ln w="9525">
            <a:noFill/>
            <a:miter lim="800000"/>
            <a:headEnd/>
            <a:tailEnd/>
          </a:ln>
        </p:spPr>
        <p:txBody>
          <a:bodyPr>
            <a:spAutoFit/>
          </a:bodyPr>
          <a:lstStyle/>
          <a:p>
            <a:pPr algn="just" rtl="1"/>
            <a:endParaRPr lang="ar-SA" sz="2800"/>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idx="4294967295"/>
          </p:nvPr>
        </p:nvSpPr>
        <p:spPr/>
        <p:txBody>
          <a:bodyPr/>
          <a:lstStyle/>
          <a:p>
            <a:pPr eaLnBrk="1" hangingPunct="1"/>
            <a:r>
              <a:rPr lang="ar-SA" b="1" smtClean="0">
                <a:solidFill>
                  <a:schemeClr val="accent1"/>
                </a:solidFill>
                <a:cs typeface="Arial" pitchFamily="34" charset="0"/>
              </a:rPr>
              <a:t>محتوى المقرر</a:t>
            </a:r>
          </a:p>
        </p:txBody>
      </p:sp>
      <p:sp>
        <p:nvSpPr>
          <p:cNvPr id="27651" name="Content Placeholder 2"/>
          <p:cNvSpPr>
            <a:spLocks noGrp="1"/>
          </p:cNvSpPr>
          <p:nvPr>
            <p:ph idx="4294967295"/>
          </p:nvPr>
        </p:nvSpPr>
        <p:spPr>
          <a:xfrm>
            <a:off x="228600" y="1524000"/>
            <a:ext cx="9144000" cy="4678363"/>
          </a:xfrm>
        </p:spPr>
        <p:txBody>
          <a:bodyPr/>
          <a:lstStyle/>
          <a:p>
            <a:pPr marL="3175" indent="19050" rtl="1">
              <a:buFont typeface="Arial" pitchFamily="34" charset="0"/>
              <a:buNone/>
            </a:pPr>
            <a:r>
              <a:rPr lang="ar-SA" b="1" smtClean="0">
                <a:cs typeface="Times New Roman" pitchFamily="18" charset="0"/>
              </a:rPr>
              <a:t>  المحاضرة الخامسة:</a:t>
            </a:r>
            <a:r>
              <a:rPr lang="ar-JO" b="1" smtClean="0">
                <a:cs typeface="Times New Roman" pitchFamily="18" charset="0"/>
              </a:rPr>
              <a:t> </a:t>
            </a:r>
            <a:r>
              <a:rPr lang="ar-SA" b="1" smtClean="0">
                <a:cs typeface="Times New Roman" pitchFamily="18" charset="0"/>
              </a:rPr>
              <a:t>التنظيمات الادارية </a:t>
            </a:r>
            <a:endParaRPr lang="ar-JO" b="1" smtClean="0">
              <a:cs typeface="Times New Roman" pitchFamily="18" charset="0"/>
            </a:endParaRPr>
          </a:p>
          <a:p>
            <a:pPr marL="3175" indent="19050" rtl="1">
              <a:buFont typeface="Arial" pitchFamily="34" charset="0"/>
              <a:buAutoNum type="arabicPeriod"/>
            </a:pPr>
            <a:r>
              <a:rPr lang="ar-JO" b="1" smtClean="0">
                <a:cs typeface="Times New Roman" pitchFamily="18" charset="0"/>
              </a:rPr>
              <a:t>(</a:t>
            </a:r>
            <a:r>
              <a:rPr lang="ar-JO" b="1" smtClean="0">
                <a:solidFill>
                  <a:srgbClr val="009900"/>
                </a:solidFill>
                <a:cs typeface="Times New Roman" pitchFamily="18" charset="0"/>
              </a:rPr>
              <a:t>الولاية</a:t>
            </a:r>
            <a:r>
              <a:rPr lang="ar-JO" b="1" smtClean="0">
                <a:cs typeface="Times New Roman" pitchFamily="18" charset="0"/>
              </a:rPr>
              <a:t>) الامارة على البلدان</a:t>
            </a:r>
          </a:p>
          <a:p>
            <a:pPr marL="3175" indent="19050" rtl="1">
              <a:buFont typeface="Arial" pitchFamily="34" charset="0"/>
              <a:buAutoNum type="arabicPeriod"/>
            </a:pPr>
            <a:r>
              <a:rPr lang="ar-JO" b="1" smtClean="0">
                <a:solidFill>
                  <a:srgbClr val="009900"/>
                </a:solidFill>
                <a:cs typeface="Times New Roman" pitchFamily="18" charset="0"/>
              </a:rPr>
              <a:t>الدواوين</a:t>
            </a:r>
            <a:r>
              <a:rPr lang="ar-JO" b="1" smtClean="0">
                <a:cs typeface="Times New Roman" pitchFamily="18" charset="0"/>
              </a:rPr>
              <a:t> </a:t>
            </a:r>
          </a:p>
          <a:p>
            <a:pPr marL="3175" indent="19050" rtl="1">
              <a:buFont typeface="Arial" pitchFamily="34" charset="0"/>
              <a:buAutoNum type="arabicPeriod"/>
            </a:pPr>
            <a:r>
              <a:rPr lang="ar-JO" b="1" smtClean="0">
                <a:solidFill>
                  <a:srgbClr val="009900"/>
                </a:solidFill>
                <a:cs typeface="Times New Roman" pitchFamily="18" charset="0"/>
              </a:rPr>
              <a:t>الكتاب</a:t>
            </a:r>
          </a:p>
          <a:p>
            <a:pPr marL="3175" indent="19050" rtl="1">
              <a:buFont typeface="Arial" pitchFamily="34" charset="0"/>
              <a:buNone/>
            </a:pPr>
            <a:r>
              <a:rPr lang="ar-JO" b="1" smtClean="0">
                <a:cs typeface="Times New Roman" pitchFamily="18" charset="0"/>
              </a:rPr>
              <a:t> </a:t>
            </a:r>
            <a:endParaRPr lang="en-US" b="1" smtClean="0">
              <a:cs typeface="Times New Roman" pitchFamily="18" charset="0"/>
            </a:endParaRPr>
          </a:p>
        </p:txBody>
      </p:sp>
      <p:sp>
        <p:nvSpPr>
          <p:cNvPr id="27652" name="Slide Number Placeholder 3"/>
          <p:cNvSpPr txBox="1">
            <a:spLocks noGrp="1"/>
          </p:cNvSpPr>
          <p:nvPr/>
        </p:nvSpPr>
        <p:spPr bwMode="auto">
          <a:xfrm>
            <a:off x="4876800" y="6356350"/>
            <a:ext cx="482600" cy="365125"/>
          </a:xfrm>
          <a:prstGeom prst="rect">
            <a:avLst/>
          </a:prstGeom>
          <a:noFill/>
          <a:ln w="9525">
            <a:noFill/>
            <a:miter lim="800000"/>
            <a:headEnd/>
            <a:tailEnd/>
          </a:ln>
        </p:spPr>
        <p:txBody>
          <a:bodyPr anchor="ctr"/>
          <a:lstStyle/>
          <a:p>
            <a:pPr algn="r"/>
            <a:r>
              <a:rPr lang="ar-SA" sz="1200">
                <a:solidFill>
                  <a:schemeClr val="bg1"/>
                </a:solidFill>
                <a:latin typeface="Calibri" pitchFamily="34" charset="0"/>
              </a:rPr>
              <a:t>5</a:t>
            </a:r>
            <a:endParaRPr lang="en-US" sz="1200">
              <a:solidFill>
                <a:schemeClr val="bg1"/>
              </a:solidFill>
              <a:latin typeface="Calibri" pitchFamily="34" charset="0"/>
            </a:endParaRPr>
          </a:p>
        </p:txBody>
      </p:sp>
      <p:sp>
        <p:nvSpPr>
          <p:cNvPr id="27653" name="مستطيل 5"/>
          <p:cNvSpPr>
            <a:spLocks noChangeArrowheads="1"/>
          </p:cNvSpPr>
          <p:nvPr/>
        </p:nvSpPr>
        <p:spPr bwMode="auto">
          <a:xfrm>
            <a:off x="304800" y="1600200"/>
            <a:ext cx="8915400" cy="519113"/>
          </a:xfrm>
          <a:prstGeom prst="rect">
            <a:avLst/>
          </a:prstGeom>
          <a:noFill/>
          <a:ln w="9525">
            <a:noFill/>
            <a:miter lim="800000"/>
            <a:headEnd/>
            <a:tailEnd/>
          </a:ln>
        </p:spPr>
        <p:txBody>
          <a:bodyPr>
            <a:spAutoFit/>
          </a:bodyPr>
          <a:lstStyle/>
          <a:p>
            <a:pPr algn="just" rtl="1"/>
            <a:endParaRPr lang="ar-SA" sz="2800"/>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idx="4294967295"/>
          </p:nvPr>
        </p:nvSpPr>
        <p:spPr/>
        <p:txBody>
          <a:bodyPr/>
          <a:lstStyle/>
          <a:p>
            <a:pPr eaLnBrk="1" hangingPunct="1"/>
            <a:r>
              <a:rPr lang="ar-SA" b="1" smtClean="0">
                <a:solidFill>
                  <a:schemeClr val="accent1"/>
                </a:solidFill>
                <a:cs typeface="Arial" pitchFamily="34" charset="0"/>
              </a:rPr>
              <a:t>محتوى المقرر</a:t>
            </a:r>
          </a:p>
        </p:txBody>
      </p:sp>
      <p:sp>
        <p:nvSpPr>
          <p:cNvPr id="28675" name="Content Placeholder 2"/>
          <p:cNvSpPr>
            <a:spLocks noGrp="1"/>
          </p:cNvSpPr>
          <p:nvPr>
            <p:ph idx="4294967295"/>
          </p:nvPr>
        </p:nvSpPr>
        <p:spPr>
          <a:xfrm>
            <a:off x="228600" y="1524000"/>
            <a:ext cx="9144000" cy="4678363"/>
          </a:xfrm>
        </p:spPr>
        <p:txBody>
          <a:bodyPr/>
          <a:lstStyle/>
          <a:p>
            <a:pPr marL="3175" indent="19050" rtl="1">
              <a:buFont typeface="Arial" pitchFamily="34" charset="0"/>
              <a:buNone/>
            </a:pPr>
            <a:r>
              <a:rPr lang="ar-SA" b="1" smtClean="0">
                <a:cs typeface="Times New Roman" pitchFamily="18" charset="0"/>
              </a:rPr>
              <a:t>  المحاضرة السادسة: </a:t>
            </a:r>
            <a:r>
              <a:rPr lang="ar-JO" b="1" smtClean="0">
                <a:cs typeface="Times New Roman" pitchFamily="18" charset="0"/>
              </a:rPr>
              <a:t> تابع </a:t>
            </a:r>
            <a:r>
              <a:rPr lang="ar-SA" b="1" smtClean="0">
                <a:cs typeface="Times New Roman" pitchFamily="18" charset="0"/>
              </a:rPr>
              <a:t>التنظيمات الادارية </a:t>
            </a:r>
            <a:endParaRPr lang="en-US" b="1" smtClean="0">
              <a:cs typeface="Times New Roman" pitchFamily="18" charset="0"/>
            </a:endParaRPr>
          </a:p>
        </p:txBody>
      </p:sp>
      <p:sp>
        <p:nvSpPr>
          <p:cNvPr id="28676" name="Slide Number Placeholder 3"/>
          <p:cNvSpPr txBox="1">
            <a:spLocks noGrp="1"/>
          </p:cNvSpPr>
          <p:nvPr/>
        </p:nvSpPr>
        <p:spPr bwMode="auto">
          <a:xfrm>
            <a:off x="4876800" y="6356350"/>
            <a:ext cx="482600" cy="365125"/>
          </a:xfrm>
          <a:prstGeom prst="rect">
            <a:avLst/>
          </a:prstGeom>
          <a:noFill/>
          <a:ln w="9525">
            <a:noFill/>
            <a:miter lim="800000"/>
            <a:headEnd/>
            <a:tailEnd/>
          </a:ln>
        </p:spPr>
        <p:txBody>
          <a:bodyPr anchor="ctr"/>
          <a:lstStyle/>
          <a:p>
            <a:pPr algn="r"/>
            <a:r>
              <a:rPr lang="ar-SA" sz="1200">
                <a:solidFill>
                  <a:schemeClr val="bg1"/>
                </a:solidFill>
                <a:latin typeface="Calibri" pitchFamily="34" charset="0"/>
              </a:rPr>
              <a:t>5</a:t>
            </a:r>
            <a:endParaRPr lang="en-US" sz="1200">
              <a:solidFill>
                <a:schemeClr val="bg1"/>
              </a:solidFill>
              <a:latin typeface="Calibri" pitchFamily="34" charset="0"/>
            </a:endParaRPr>
          </a:p>
        </p:txBody>
      </p:sp>
      <p:sp>
        <p:nvSpPr>
          <p:cNvPr id="28677" name="مستطيل 5"/>
          <p:cNvSpPr>
            <a:spLocks noChangeArrowheads="1"/>
          </p:cNvSpPr>
          <p:nvPr/>
        </p:nvSpPr>
        <p:spPr bwMode="auto">
          <a:xfrm>
            <a:off x="304800" y="1600200"/>
            <a:ext cx="8915400" cy="519113"/>
          </a:xfrm>
          <a:prstGeom prst="rect">
            <a:avLst/>
          </a:prstGeom>
          <a:noFill/>
          <a:ln w="9525">
            <a:noFill/>
            <a:miter lim="800000"/>
            <a:headEnd/>
            <a:tailEnd/>
          </a:ln>
        </p:spPr>
        <p:txBody>
          <a:bodyPr>
            <a:spAutoFit/>
          </a:bodyPr>
          <a:lstStyle/>
          <a:p>
            <a:pPr algn="just" rtl="1"/>
            <a:endParaRPr lang="ar-SA" sz="2800"/>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idx="4294967295"/>
          </p:nvPr>
        </p:nvSpPr>
        <p:spPr/>
        <p:txBody>
          <a:bodyPr/>
          <a:lstStyle/>
          <a:p>
            <a:pPr eaLnBrk="1" hangingPunct="1"/>
            <a:r>
              <a:rPr lang="ar-SA" b="1" smtClean="0">
                <a:solidFill>
                  <a:schemeClr val="accent1"/>
                </a:solidFill>
                <a:cs typeface="Arial" pitchFamily="34" charset="0"/>
              </a:rPr>
              <a:t>محتوى المقرر</a:t>
            </a:r>
          </a:p>
        </p:txBody>
      </p:sp>
      <p:sp>
        <p:nvSpPr>
          <p:cNvPr id="29699" name="Content Placeholder 2"/>
          <p:cNvSpPr>
            <a:spLocks noGrp="1"/>
          </p:cNvSpPr>
          <p:nvPr>
            <p:ph idx="4294967295"/>
          </p:nvPr>
        </p:nvSpPr>
        <p:spPr>
          <a:xfrm>
            <a:off x="228600" y="1524000"/>
            <a:ext cx="9144000" cy="4678363"/>
          </a:xfrm>
        </p:spPr>
        <p:txBody>
          <a:bodyPr/>
          <a:lstStyle/>
          <a:p>
            <a:pPr marL="3175" indent="19050" rtl="1">
              <a:buFont typeface="Arial" pitchFamily="34" charset="0"/>
              <a:buNone/>
            </a:pPr>
            <a:r>
              <a:rPr lang="ar-SA" b="1" smtClean="0">
                <a:cs typeface="Times New Roman" pitchFamily="18" charset="0"/>
              </a:rPr>
              <a:t>  المحاضرة السابعة:</a:t>
            </a:r>
            <a:r>
              <a:rPr lang="ar-JO" b="1" smtClean="0">
                <a:cs typeface="Times New Roman" pitchFamily="18" charset="0"/>
              </a:rPr>
              <a:t> النظام القضائي</a:t>
            </a:r>
          </a:p>
          <a:p>
            <a:pPr marL="3175" indent="19050" rtl="1">
              <a:buFont typeface="Arial" pitchFamily="34" charset="0"/>
              <a:buAutoNum type="arabicPeriod"/>
            </a:pPr>
            <a:r>
              <a:rPr lang="ar-JO" b="1" smtClean="0">
                <a:solidFill>
                  <a:srgbClr val="009900"/>
                </a:solidFill>
                <a:cs typeface="Times New Roman" pitchFamily="18" charset="0"/>
              </a:rPr>
              <a:t>القضاء</a:t>
            </a:r>
          </a:p>
          <a:p>
            <a:pPr marL="3175" indent="19050" rtl="1">
              <a:buFont typeface="Arial" pitchFamily="34" charset="0"/>
              <a:buAutoNum type="arabicPeriod"/>
            </a:pPr>
            <a:r>
              <a:rPr lang="ar-JO" b="1" smtClean="0">
                <a:solidFill>
                  <a:srgbClr val="009900"/>
                </a:solidFill>
                <a:cs typeface="Times New Roman" pitchFamily="18" charset="0"/>
              </a:rPr>
              <a:t>النظر في المظالم</a:t>
            </a:r>
          </a:p>
          <a:p>
            <a:pPr marL="3175" indent="19050" rtl="1">
              <a:buFont typeface="Arial" pitchFamily="34" charset="0"/>
              <a:buAutoNum type="arabicPeriod"/>
            </a:pPr>
            <a:r>
              <a:rPr lang="ar-JO" b="1" smtClean="0">
                <a:solidFill>
                  <a:srgbClr val="009900"/>
                </a:solidFill>
                <a:cs typeface="Times New Roman" pitchFamily="18" charset="0"/>
              </a:rPr>
              <a:t> الحسبة</a:t>
            </a:r>
          </a:p>
          <a:p>
            <a:pPr marL="3175" indent="19050" rtl="1">
              <a:buFont typeface="Arial" pitchFamily="34" charset="0"/>
              <a:buNone/>
            </a:pPr>
            <a:endParaRPr lang="ar-SA" sz="2400" b="1" smtClean="0">
              <a:cs typeface="Times New Roman" pitchFamily="18" charset="0"/>
            </a:endParaRPr>
          </a:p>
          <a:p>
            <a:pPr marL="3175" indent="19050" rtl="1" eaLnBrk="1" hangingPunct="1">
              <a:buFont typeface="Arial" pitchFamily="34" charset="0"/>
              <a:buNone/>
            </a:pPr>
            <a:r>
              <a:rPr lang="ar-SA" sz="2000" b="1" smtClean="0">
                <a:cs typeface="Times New Roman" pitchFamily="18" charset="0"/>
              </a:rPr>
              <a:t> </a:t>
            </a:r>
            <a:endParaRPr lang="en-US" sz="2000" b="1" smtClean="0">
              <a:cs typeface="Times New Roman" pitchFamily="18" charset="0"/>
            </a:endParaRPr>
          </a:p>
        </p:txBody>
      </p:sp>
      <p:sp>
        <p:nvSpPr>
          <p:cNvPr id="29700" name="Slide Number Placeholder 3"/>
          <p:cNvSpPr txBox="1">
            <a:spLocks noGrp="1"/>
          </p:cNvSpPr>
          <p:nvPr/>
        </p:nvSpPr>
        <p:spPr bwMode="auto">
          <a:xfrm>
            <a:off x="4876800" y="6356350"/>
            <a:ext cx="482600" cy="365125"/>
          </a:xfrm>
          <a:prstGeom prst="rect">
            <a:avLst/>
          </a:prstGeom>
          <a:noFill/>
          <a:ln w="9525">
            <a:noFill/>
            <a:miter lim="800000"/>
            <a:headEnd/>
            <a:tailEnd/>
          </a:ln>
        </p:spPr>
        <p:txBody>
          <a:bodyPr anchor="ctr"/>
          <a:lstStyle/>
          <a:p>
            <a:pPr algn="r"/>
            <a:r>
              <a:rPr lang="ar-SA" sz="1200">
                <a:solidFill>
                  <a:schemeClr val="bg1"/>
                </a:solidFill>
                <a:latin typeface="Calibri" pitchFamily="34" charset="0"/>
              </a:rPr>
              <a:t>5</a:t>
            </a:r>
            <a:endParaRPr lang="en-US" sz="1200">
              <a:solidFill>
                <a:schemeClr val="bg1"/>
              </a:solidFill>
              <a:latin typeface="Calibri" pitchFamily="34" charset="0"/>
            </a:endParaRPr>
          </a:p>
        </p:txBody>
      </p:sp>
      <p:sp>
        <p:nvSpPr>
          <p:cNvPr id="29701" name="مستطيل 5"/>
          <p:cNvSpPr>
            <a:spLocks noChangeArrowheads="1"/>
          </p:cNvSpPr>
          <p:nvPr/>
        </p:nvSpPr>
        <p:spPr bwMode="auto">
          <a:xfrm>
            <a:off x="304800" y="1600200"/>
            <a:ext cx="8915400" cy="519113"/>
          </a:xfrm>
          <a:prstGeom prst="rect">
            <a:avLst/>
          </a:prstGeom>
          <a:noFill/>
          <a:ln w="9525">
            <a:noFill/>
            <a:miter lim="800000"/>
            <a:headEnd/>
            <a:tailEnd/>
          </a:ln>
        </p:spPr>
        <p:txBody>
          <a:bodyPr>
            <a:spAutoFit/>
          </a:bodyPr>
          <a:lstStyle/>
          <a:p>
            <a:pPr algn="just" rtl="1"/>
            <a:endParaRPr lang="ar-SA" sz="2800"/>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idx="4294967295"/>
          </p:nvPr>
        </p:nvSpPr>
        <p:spPr/>
        <p:txBody>
          <a:bodyPr/>
          <a:lstStyle/>
          <a:p>
            <a:pPr eaLnBrk="1" hangingPunct="1"/>
            <a:r>
              <a:rPr lang="ar-SA" b="1" smtClean="0">
                <a:solidFill>
                  <a:schemeClr val="accent1"/>
                </a:solidFill>
                <a:cs typeface="Arial" pitchFamily="34" charset="0"/>
              </a:rPr>
              <a:t>محتوى المقرر</a:t>
            </a:r>
          </a:p>
        </p:txBody>
      </p:sp>
      <p:sp>
        <p:nvSpPr>
          <p:cNvPr id="30723" name="Content Placeholder 2"/>
          <p:cNvSpPr>
            <a:spLocks noGrp="1"/>
          </p:cNvSpPr>
          <p:nvPr>
            <p:ph idx="4294967295"/>
          </p:nvPr>
        </p:nvSpPr>
        <p:spPr>
          <a:xfrm>
            <a:off x="228600" y="1524000"/>
            <a:ext cx="9144000" cy="4678363"/>
          </a:xfrm>
        </p:spPr>
        <p:txBody>
          <a:bodyPr/>
          <a:lstStyle/>
          <a:p>
            <a:pPr marL="3175" indent="19050" rtl="1">
              <a:buFont typeface="Arial" pitchFamily="34" charset="0"/>
              <a:buNone/>
            </a:pPr>
            <a:r>
              <a:rPr lang="ar-SA" b="1" smtClean="0">
                <a:cs typeface="Times New Roman" pitchFamily="18" charset="0"/>
              </a:rPr>
              <a:t>  المحاضرة الثامنة:</a:t>
            </a:r>
            <a:r>
              <a:rPr lang="ar-JO" b="1" smtClean="0">
                <a:cs typeface="Times New Roman" pitchFamily="18" charset="0"/>
              </a:rPr>
              <a:t> تابع النظام القضائي</a:t>
            </a:r>
            <a:endParaRPr lang="en-US" b="1" smtClean="0">
              <a:cs typeface="Times New Roman" pitchFamily="18" charset="0"/>
            </a:endParaRPr>
          </a:p>
        </p:txBody>
      </p:sp>
      <p:sp>
        <p:nvSpPr>
          <p:cNvPr id="30724" name="Slide Number Placeholder 3"/>
          <p:cNvSpPr txBox="1">
            <a:spLocks noGrp="1"/>
          </p:cNvSpPr>
          <p:nvPr/>
        </p:nvSpPr>
        <p:spPr bwMode="auto">
          <a:xfrm>
            <a:off x="4876800" y="6356350"/>
            <a:ext cx="482600" cy="365125"/>
          </a:xfrm>
          <a:prstGeom prst="rect">
            <a:avLst/>
          </a:prstGeom>
          <a:noFill/>
          <a:ln w="9525">
            <a:noFill/>
            <a:miter lim="800000"/>
            <a:headEnd/>
            <a:tailEnd/>
          </a:ln>
        </p:spPr>
        <p:txBody>
          <a:bodyPr anchor="ctr"/>
          <a:lstStyle/>
          <a:p>
            <a:pPr algn="r"/>
            <a:r>
              <a:rPr lang="ar-SA" sz="1200">
                <a:solidFill>
                  <a:schemeClr val="bg1"/>
                </a:solidFill>
                <a:latin typeface="Calibri" pitchFamily="34" charset="0"/>
              </a:rPr>
              <a:t>5</a:t>
            </a:r>
            <a:endParaRPr lang="en-US" sz="1200">
              <a:solidFill>
                <a:schemeClr val="bg1"/>
              </a:solidFill>
              <a:latin typeface="Calibri" pitchFamily="34" charset="0"/>
            </a:endParaRPr>
          </a:p>
        </p:txBody>
      </p:sp>
      <p:sp>
        <p:nvSpPr>
          <p:cNvPr id="30725" name="مستطيل 5"/>
          <p:cNvSpPr>
            <a:spLocks noChangeArrowheads="1"/>
          </p:cNvSpPr>
          <p:nvPr/>
        </p:nvSpPr>
        <p:spPr bwMode="auto">
          <a:xfrm>
            <a:off x="304800" y="1600200"/>
            <a:ext cx="8915400" cy="519113"/>
          </a:xfrm>
          <a:prstGeom prst="rect">
            <a:avLst/>
          </a:prstGeom>
          <a:noFill/>
          <a:ln w="9525">
            <a:noFill/>
            <a:miter lim="800000"/>
            <a:headEnd/>
            <a:tailEnd/>
          </a:ln>
        </p:spPr>
        <p:txBody>
          <a:bodyPr>
            <a:spAutoFit/>
          </a:bodyPr>
          <a:lstStyle/>
          <a:p>
            <a:pPr algn="just" rtl="1"/>
            <a:endParaRPr lang="ar-SA" sz="2800"/>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idx="4294967295"/>
          </p:nvPr>
        </p:nvSpPr>
        <p:spPr/>
        <p:txBody>
          <a:bodyPr/>
          <a:lstStyle/>
          <a:p>
            <a:pPr eaLnBrk="1" hangingPunct="1"/>
            <a:r>
              <a:rPr lang="ar-SA" b="1" smtClean="0">
                <a:solidFill>
                  <a:schemeClr val="accent1"/>
                </a:solidFill>
                <a:cs typeface="Arial" pitchFamily="34" charset="0"/>
              </a:rPr>
              <a:t>محتوى المقرر</a:t>
            </a:r>
          </a:p>
        </p:txBody>
      </p:sp>
      <p:sp>
        <p:nvSpPr>
          <p:cNvPr id="31747" name="Content Placeholder 2"/>
          <p:cNvSpPr>
            <a:spLocks noGrp="1"/>
          </p:cNvSpPr>
          <p:nvPr>
            <p:ph idx="4294967295"/>
          </p:nvPr>
        </p:nvSpPr>
        <p:spPr>
          <a:xfrm>
            <a:off x="228600" y="1524000"/>
            <a:ext cx="9144000" cy="4678363"/>
          </a:xfrm>
        </p:spPr>
        <p:txBody>
          <a:bodyPr/>
          <a:lstStyle/>
          <a:p>
            <a:pPr marL="3175" indent="19050" rtl="1">
              <a:buFont typeface="Arial" pitchFamily="34" charset="0"/>
              <a:buNone/>
            </a:pPr>
            <a:r>
              <a:rPr lang="ar-SA" b="1" smtClean="0">
                <a:cs typeface="Times New Roman" pitchFamily="18" charset="0"/>
              </a:rPr>
              <a:t>  المحاضرة التاسعة:</a:t>
            </a:r>
            <a:r>
              <a:rPr lang="ar-JO" b="1" smtClean="0">
                <a:cs typeface="Times New Roman" pitchFamily="18" charset="0"/>
              </a:rPr>
              <a:t> </a:t>
            </a:r>
            <a:r>
              <a:rPr lang="ar-JO" b="1" smtClean="0">
                <a:solidFill>
                  <a:srgbClr val="009900"/>
                </a:solidFill>
                <a:cs typeface="Times New Roman" pitchFamily="18" charset="0"/>
              </a:rPr>
              <a:t>النظام </a:t>
            </a:r>
            <a:r>
              <a:rPr lang="ar-SA" b="1" smtClean="0">
                <a:solidFill>
                  <a:srgbClr val="009900"/>
                </a:solidFill>
                <a:cs typeface="Times New Roman" pitchFamily="18" charset="0"/>
              </a:rPr>
              <a:t>المالي </a:t>
            </a:r>
            <a:endParaRPr lang="ar-JO" sz="2400" b="1" smtClean="0">
              <a:solidFill>
                <a:srgbClr val="009900"/>
              </a:solidFill>
              <a:cs typeface="Arial" pitchFamily="34" charset="0"/>
            </a:endParaRPr>
          </a:p>
          <a:p>
            <a:pPr marL="3175" indent="19050" rtl="1"/>
            <a:r>
              <a:rPr lang="ar-SA" sz="2400" b="1" smtClean="0">
                <a:cs typeface="Arial" pitchFamily="34" charset="0"/>
              </a:rPr>
              <a:t>مصادر </a:t>
            </a:r>
            <a:r>
              <a:rPr lang="ar-JO" sz="2400" b="1" smtClean="0">
                <a:cs typeface="Arial" pitchFamily="34" charset="0"/>
              </a:rPr>
              <a:t>بيت المال</a:t>
            </a:r>
            <a:endParaRPr lang="ar-SA" sz="2400" b="1" smtClean="0">
              <a:cs typeface="Arial" pitchFamily="34" charset="0"/>
            </a:endParaRPr>
          </a:p>
          <a:p>
            <a:pPr marL="3175" indent="19050" rtl="1">
              <a:buFont typeface="Arial" pitchFamily="34" charset="0"/>
              <a:buNone/>
            </a:pPr>
            <a:r>
              <a:rPr lang="ar-SA" sz="2400" b="1" smtClean="0">
                <a:solidFill>
                  <a:srgbClr val="FF0066"/>
                </a:solidFill>
                <a:cs typeface="Arial" pitchFamily="34" charset="0"/>
              </a:rPr>
              <a:t>1- الزكاة والصدقة.</a:t>
            </a:r>
          </a:p>
          <a:p>
            <a:pPr marL="3175" indent="19050" rtl="1">
              <a:buFont typeface="Arial" pitchFamily="34" charset="0"/>
              <a:buNone/>
            </a:pPr>
            <a:r>
              <a:rPr lang="ar-SA" sz="2400" b="1" smtClean="0">
                <a:solidFill>
                  <a:srgbClr val="FF0066"/>
                </a:solidFill>
                <a:cs typeface="Arial" pitchFamily="34" charset="0"/>
              </a:rPr>
              <a:t>2- الخراج.</a:t>
            </a:r>
          </a:p>
          <a:p>
            <a:pPr marL="3175" indent="19050" rtl="1">
              <a:buFont typeface="Arial" pitchFamily="34" charset="0"/>
              <a:buNone/>
            </a:pPr>
            <a:r>
              <a:rPr lang="ar-SA" sz="2400" b="1" smtClean="0">
                <a:solidFill>
                  <a:srgbClr val="FF0066"/>
                </a:solidFill>
                <a:cs typeface="Arial" pitchFamily="34" charset="0"/>
              </a:rPr>
              <a:t>3- الجزية.</a:t>
            </a:r>
          </a:p>
          <a:p>
            <a:pPr marL="3175" indent="19050" rtl="1">
              <a:buFont typeface="Arial" pitchFamily="34" charset="0"/>
              <a:buNone/>
            </a:pPr>
            <a:r>
              <a:rPr lang="ar-SA" sz="2400" b="1" smtClean="0">
                <a:solidFill>
                  <a:srgbClr val="FF0066"/>
                </a:solidFill>
                <a:cs typeface="Arial" pitchFamily="34" charset="0"/>
              </a:rPr>
              <a:t>4- الغنيمة والفيء.</a:t>
            </a:r>
            <a:endParaRPr lang="ar-JO" sz="2400" b="1" smtClean="0">
              <a:solidFill>
                <a:srgbClr val="FF0066"/>
              </a:solidFill>
              <a:cs typeface="Arial" pitchFamily="34" charset="0"/>
            </a:endParaRPr>
          </a:p>
          <a:p>
            <a:pPr marL="3175" indent="19050" rtl="1"/>
            <a:r>
              <a:rPr lang="ar-JO" sz="2400" b="1" smtClean="0">
                <a:solidFill>
                  <a:srgbClr val="FF0066"/>
                </a:solidFill>
                <a:cs typeface="Arial" pitchFamily="34" charset="0"/>
              </a:rPr>
              <a:t>مصارف بيت المال</a:t>
            </a:r>
            <a:endParaRPr lang="ar-SA" sz="2400" b="1" smtClean="0">
              <a:solidFill>
                <a:srgbClr val="FF0066"/>
              </a:solidFill>
              <a:cs typeface="Arial" pitchFamily="34" charset="0"/>
            </a:endParaRPr>
          </a:p>
          <a:p>
            <a:pPr marL="3175" indent="19050" rtl="1">
              <a:buFont typeface="Arial" pitchFamily="34" charset="0"/>
              <a:buNone/>
            </a:pPr>
            <a:endParaRPr lang="ar-SA" sz="2000" b="1" smtClean="0">
              <a:cs typeface="Arial" pitchFamily="34" charset="0"/>
            </a:endParaRPr>
          </a:p>
          <a:p>
            <a:pPr marL="3175" indent="19050" algn="ctr" rtl="1">
              <a:buFont typeface="Arial" pitchFamily="34" charset="0"/>
              <a:buNone/>
            </a:pPr>
            <a:endParaRPr lang="ar-SA" b="1" smtClean="0">
              <a:cs typeface="Times New Roman" pitchFamily="18" charset="0"/>
            </a:endParaRPr>
          </a:p>
          <a:p>
            <a:pPr marL="3175" indent="19050" algn="ctr" rtl="1">
              <a:buFont typeface="Arial" pitchFamily="34" charset="0"/>
              <a:buNone/>
            </a:pPr>
            <a:r>
              <a:rPr lang="ar-SA" b="1" smtClean="0">
                <a:cs typeface="Times New Roman" pitchFamily="18" charset="0"/>
              </a:rPr>
              <a:t> </a:t>
            </a:r>
            <a:endParaRPr lang="ar-SA" sz="2400" b="1" smtClean="0">
              <a:cs typeface="Arial" pitchFamily="34" charset="0"/>
            </a:endParaRPr>
          </a:p>
          <a:p>
            <a:pPr marL="3175" indent="19050" algn="ctr" rtl="1" eaLnBrk="1" hangingPunct="1">
              <a:buFont typeface="Arial" pitchFamily="34" charset="0"/>
              <a:buNone/>
            </a:pPr>
            <a:endParaRPr lang="ar-SA" b="1" smtClean="0">
              <a:cs typeface="Arial" pitchFamily="34" charset="0"/>
            </a:endParaRPr>
          </a:p>
          <a:p>
            <a:pPr marL="3175" indent="19050" rtl="1" eaLnBrk="1" hangingPunct="1">
              <a:buFont typeface="Arial" pitchFamily="34" charset="0"/>
              <a:buNone/>
            </a:pPr>
            <a:r>
              <a:rPr lang="ar-SA" sz="2000" b="1" smtClean="0">
                <a:cs typeface="Times New Roman" pitchFamily="18" charset="0"/>
              </a:rPr>
              <a:t> </a:t>
            </a:r>
            <a:endParaRPr lang="en-US" sz="2000" b="1" smtClean="0">
              <a:cs typeface="Times New Roman" pitchFamily="18" charset="0"/>
            </a:endParaRPr>
          </a:p>
        </p:txBody>
      </p:sp>
      <p:sp>
        <p:nvSpPr>
          <p:cNvPr id="31748" name="Slide Number Placeholder 3"/>
          <p:cNvSpPr txBox="1">
            <a:spLocks noGrp="1"/>
          </p:cNvSpPr>
          <p:nvPr/>
        </p:nvSpPr>
        <p:spPr bwMode="auto">
          <a:xfrm>
            <a:off x="4876800" y="6356350"/>
            <a:ext cx="482600" cy="365125"/>
          </a:xfrm>
          <a:prstGeom prst="rect">
            <a:avLst/>
          </a:prstGeom>
          <a:noFill/>
          <a:ln w="9525">
            <a:noFill/>
            <a:miter lim="800000"/>
            <a:headEnd/>
            <a:tailEnd/>
          </a:ln>
        </p:spPr>
        <p:txBody>
          <a:bodyPr anchor="ctr"/>
          <a:lstStyle/>
          <a:p>
            <a:pPr algn="r"/>
            <a:r>
              <a:rPr lang="ar-SA" sz="1200">
                <a:solidFill>
                  <a:schemeClr val="bg1"/>
                </a:solidFill>
                <a:latin typeface="Calibri" pitchFamily="34" charset="0"/>
              </a:rPr>
              <a:t>5</a:t>
            </a:r>
            <a:endParaRPr lang="en-US" sz="1200">
              <a:solidFill>
                <a:schemeClr val="bg1"/>
              </a:solidFill>
              <a:latin typeface="Calibri" pitchFamily="34" charset="0"/>
            </a:endParaRPr>
          </a:p>
        </p:txBody>
      </p:sp>
      <p:sp>
        <p:nvSpPr>
          <p:cNvPr id="31749" name="مستطيل 5"/>
          <p:cNvSpPr>
            <a:spLocks noChangeArrowheads="1"/>
          </p:cNvSpPr>
          <p:nvPr/>
        </p:nvSpPr>
        <p:spPr bwMode="auto">
          <a:xfrm>
            <a:off x="304800" y="1600200"/>
            <a:ext cx="8915400" cy="519113"/>
          </a:xfrm>
          <a:prstGeom prst="rect">
            <a:avLst/>
          </a:prstGeom>
          <a:noFill/>
          <a:ln w="9525">
            <a:noFill/>
            <a:miter lim="800000"/>
            <a:headEnd/>
            <a:tailEnd/>
          </a:ln>
        </p:spPr>
        <p:txBody>
          <a:bodyPr>
            <a:spAutoFit/>
          </a:bodyPr>
          <a:lstStyle/>
          <a:p>
            <a:pPr algn="just" rtl="1"/>
            <a:endParaRPr lang="ar-SA" sz="2800"/>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idx="4294967295"/>
          </p:nvPr>
        </p:nvSpPr>
        <p:spPr/>
        <p:txBody>
          <a:bodyPr/>
          <a:lstStyle/>
          <a:p>
            <a:pPr eaLnBrk="1" hangingPunct="1"/>
            <a:r>
              <a:rPr lang="ar-SA" b="1" smtClean="0">
                <a:solidFill>
                  <a:schemeClr val="accent1"/>
                </a:solidFill>
                <a:cs typeface="Arial" pitchFamily="34" charset="0"/>
              </a:rPr>
              <a:t>محتوى المقرر</a:t>
            </a:r>
          </a:p>
        </p:txBody>
      </p:sp>
      <p:sp>
        <p:nvSpPr>
          <p:cNvPr id="32771" name="Content Placeholder 2"/>
          <p:cNvSpPr>
            <a:spLocks noGrp="1"/>
          </p:cNvSpPr>
          <p:nvPr>
            <p:ph idx="4294967295"/>
          </p:nvPr>
        </p:nvSpPr>
        <p:spPr>
          <a:xfrm>
            <a:off x="228600" y="1524000"/>
            <a:ext cx="9144000" cy="4678363"/>
          </a:xfrm>
        </p:spPr>
        <p:txBody>
          <a:bodyPr/>
          <a:lstStyle/>
          <a:p>
            <a:pPr marL="3175" indent="19050" rtl="1">
              <a:buFont typeface="Arial" pitchFamily="34" charset="0"/>
              <a:buNone/>
            </a:pPr>
            <a:r>
              <a:rPr lang="ar-SA" b="1" smtClean="0">
                <a:cs typeface="Times New Roman" pitchFamily="18" charset="0"/>
              </a:rPr>
              <a:t>  المحاضرة العاشرة:</a:t>
            </a:r>
            <a:r>
              <a:rPr lang="ar-JO" b="1" smtClean="0">
                <a:cs typeface="Times New Roman" pitchFamily="18" charset="0"/>
              </a:rPr>
              <a:t>تابع </a:t>
            </a:r>
            <a:r>
              <a:rPr lang="ar-JO" b="1" smtClean="0">
                <a:solidFill>
                  <a:srgbClr val="009900"/>
                </a:solidFill>
                <a:cs typeface="Times New Roman" pitchFamily="18" charset="0"/>
              </a:rPr>
              <a:t>النظام </a:t>
            </a:r>
            <a:r>
              <a:rPr lang="ar-SA" b="1" smtClean="0">
                <a:solidFill>
                  <a:srgbClr val="009900"/>
                </a:solidFill>
                <a:cs typeface="Times New Roman" pitchFamily="18" charset="0"/>
              </a:rPr>
              <a:t>المالي </a:t>
            </a:r>
            <a:endParaRPr lang="ar-JO" b="1" smtClean="0">
              <a:solidFill>
                <a:srgbClr val="009900"/>
              </a:solidFill>
              <a:cs typeface="Times New Roman" pitchFamily="18" charset="0"/>
            </a:endParaRPr>
          </a:p>
          <a:p>
            <a:pPr marL="3175" indent="19050" rtl="1">
              <a:buFont typeface="Arial" pitchFamily="34" charset="0"/>
              <a:buNone/>
            </a:pPr>
            <a:r>
              <a:rPr lang="ar-JO" b="1" smtClean="0">
                <a:cs typeface="Times New Roman" pitchFamily="18" charset="0"/>
              </a:rPr>
              <a:t>النظم الاقتصادية</a:t>
            </a:r>
          </a:p>
          <a:p>
            <a:pPr marL="3175" indent="19050" rtl="1">
              <a:buFont typeface="Arial" pitchFamily="34" charset="0"/>
              <a:buNone/>
            </a:pPr>
            <a:endParaRPr lang="ar-SA" sz="2400" b="1" smtClean="0">
              <a:cs typeface="Arial" pitchFamily="34" charset="0"/>
            </a:endParaRPr>
          </a:p>
          <a:p>
            <a:pPr marL="3175" indent="19050" rtl="1" eaLnBrk="1" hangingPunct="1">
              <a:buFont typeface="Arial" pitchFamily="34" charset="0"/>
              <a:buNone/>
            </a:pPr>
            <a:endParaRPr lang="ar-SA" sz="2400" b="1" smtClean="0">
              <a:cs typeface="Arial" pitchFamily="34" charset="0"/>
            </a:endParaRPr>
          </a:p>
          <a:p>
            <a:pPr marL="3175" indent="19050" rtl="1" eaLnBrk="1" hangingPunct="1">
              <a:buFont typeface="Arial" pitchFamily="34" charset="0"/>
              <a:buNone/>
            </a:pPr>
            <a:r>
              <a:rPr lang="ar-SA" sz="2000" b="1" smtClean="0">
                <a:cs typeface="Times New Roman" pitchFamily="18" charset="0"/>
              </a:rPr>
              <a:t> </a:t>
            </a:r>
            <a:endParaRPr lang="en-US" sz="2000" b="1" smtClean="0">
              <a:cs typeface="Times New Roman" pitchFamily="18" charset="0"/>
            </a:endParaRPr>
          </a:p>
        </p:txBody>
      </p:sp>
      <p:sp>
        <p:nvSpPr>
          <p:cNvPr id="32772" name="Slide Number Placeholder 3"/>
          <p:cNvSpPr txBox="1">
            <a:spLocks noGrp="1"/>
          </p:cNvSpPr>
          <p:nvPr/>
        </p:nvSpPr>
        <p:spPr bwMode="auto">
          <a:xfrm>
            <a:off x="4876800" y="6356350"/>
            <a:ext cx="482600" cy="365125"/>
          </a:xfrm>
          <a:prstGeom prst="rect">
            <a:avLst/>
          </a:prstGeom>
          <a:noFill/>
          <a:ln w="9525">
            <a:noFill/>
            <a:miter lim="800000"/>
            <a:headEnd/>
            <a:tailEnd/>
          </a:ln>
        </p:spPr>
        <p:txBody>
          <a:bodyPr anchor="ctr"/>
          <a:lstStyle/>
          <a:p>
            <a:pPr algn="r"/>
            <a:r>
              <a:rPr lang="ar-SA" sz="1200">
                <a:solidFill>
                  <a:schemeClr val="bg1"/>
                </a:solidFill>
                <a:latin typeface="Calibri" pitchFamily="34" charset="0"/>
              </a:rPr>
              <a:t>5</a:t>
            </a:r>
            <a:endParaRPr lang="en-US" sz="1200">
              <a:solidFill>
                <a:schemeClr val="bg1"/>
              </a:solidFill>
              <a:latin typeface="Calibri" pitchFamily="34" charset="0"/>
            </a:endParaRPr>
          </a:p>
        </p:txBody>
      </p:sp>
      <p:sp>
        <p:nvSpPr>
          <p:cNvPr id="32773" name="مستطيل 5"/>
          <p:cNvSpPr>
            <a:spLocks noChangeArrowheads="1"/>
          </p:cNvSpPr>
          <p:nvPr/>
        </p:nvSpPr>
        <p:spPr bwMode="auto">
          <a:xfrm>
            <a:off x="304800" y="1600200"/>
            <a:ext cx="8915400" cy="519113"/>
          </a:xfrm>
          <a:prstGeom prst="rect">
            <a:avLst/>
          </a:prstGeom>
          <a:noFill/>
          <a:ln w="9525">
            <a:noFill/>
            <a:miter lim="800000"/>
            <a:headEnd/>
            <a:tailEnd/>
          </a:ln>
        </p:spPr>
        <p:txBody>
          <a:bodyPr>
            <a:spAutoFit/>
          </a:bodyPr>
          <a:lstStyle/>
          <a:p>
            <a:pPr algn="just" rtl="1"/>
            <a:endParaRPr lang="ar-SA" sz="2800"/>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idx="4294967295"/>
          </p:nvPr>
        </p:nvSpPr>
        <p:spPr/>
        <p:txBody>
          <a:bodyPr/>
          <a:lstStyle/>
          <a:p>
            <a:pPr eaLnBrk="1" hangingPunct="1"/>
            <a:r>
              <a:rPr lang="ar-SA" b="1" smtClean="0">
                <a:solidFill>
                  <a:schemeClr val="accent1"/>
                </a:solidFill>
                <a:cs typeface="Arial" pitchFamily="34" charset="0"/>
              </a:rPr>
              <a:t>محتوى المقرر</a:t>
            </a:r>
          </a:p>
        </p:txBody>
      </p:sp>
      <p:sp>
        <p:nvSpPr>
          <p:cNvPr id="33795" name="Content Placeholder 2"/>
          <p:cNvSpPr>
            <a:spLocks noGrp="1"/>
          </p:cNvSpPr>
          <p:nvPr>
            <p:ph idx="4294967295"/>
          </p:nvPr>
        </p:nvSpPr>
        <p:spPr>
          <a:xfrm>
            <a:off x="762000" y="1524000"/>
            <a:ext cx="9144000" cy="4678363"/>
          </a:xfrm>
        </p:spPr>
        <p:txBody>
          <a:bodyPr/>
          <a:lstStyle/>
          <a:p>
            <a:pPr marL="3175" indent="19050" rtl="1">
              <a:buFont typeface="Arial" pitchFamily="34" charset="0"/>
              <a:buNone/>
            </a:pPr>
            <a:r>
              <a:rPr lang="ar-SA" b="1" smtClean="0">
                <a:cs typeface="Times New Roman" pitchFamily="18" charset="0"/>
              </a:rPr>
              <a:t>  </a:t>
            </a:r>
            <a:r>
              <a:rPr lang="ar-SA" b="1" smtClean="0">
                <a:latin typeface="Times New Roman" pitchFamily="18" charset="0"/>
                <a:cs typeface="Times New Roman" pitchFamily="18" charset="0"/>
              </a:rPr>
              <a:t>المحاضرة الحادية عشرة:</a:t>
            </a:r>
            <a:r>
              <a:rPr lang="ar-JO" b="1" smtClean="0">
                <a:latin typeface="Times New Roman" pitchFamily="18" charset="0"/>
                <a:cs typeface="Times New Roman" pitchFamily="18" charset="0"/>
              </a:rPr>
              <a:t> </a:t>
            </a:r>
            <a:r>
              <a:rPr lang="ar-JO" b="1" smtClean="0">
                <a:solidFill>
                  <a:srgbClr val="009900"/>
                </a:solidFill>
                <a:latin typeface="Times New Roman" pitchFamily="18" charset="0"/>
                <a:cs typeface="Times New Roman" pitchFamily="18" charset="0"/>
              </a:rPr>
              <a:t>النظم العسكرية</a:t>
            </a:r>
          </a:p>
          <a:p>
            <a:pPr marL="3175" indent="19050" rtl="1"/>
            <a:r>
              <a:rPr lang="ar-JO" b="1" smtClean="0">
                <a:latin typeface="Times New Roman" pitchFamily="18" charset="0"/>
                <a:cs typeface="Times New Roman" pitchFamily="18" charset="0"/>
              </a:rPr>
              <a:t>الجيش</a:t>
            </a:r>
          </a:p>
          <a:p>
            <a:pPr marL="3175" indent="19050" rtl="1">
              <a:buFont typeface="Arial" pitchFamily="34" charset="0"/>
              <a:buAutoNum type="arabicPeriod"/>
            </a:pPr>
            <a:r>
              <a:rPr lang="ar-JO" sz="2800" b="1" smtClean="0">
                <a:latin typeface="Times New Roman" pitchFamily="18" charset="0"/>
                <a:cs typeface="Times New Roman" pitchFamily="18" charset="0"/>
              </a:rPr>
              <a:t>في عهد </a:t>
            </a:r>
            <a:r>
              <a:rPr lang="ar-JO" sz="2800" b="1" smtClean="0">
                <a:solidFill>
                  <a:srgbClr val="FF0000"/>
                </a:solidFill>
                <a:latin typeface="Times New Roman" pitchFamily="18" charset="0"/>
                <a:cs typeface="Times New Roman" pitchFamily="18" charset="0"/>
              </a:rPr>
              <a:t>الراشدين</a:t>
            </a:r>
          </a:p>
          <a:p>
            <a:pPr marL="3175" indent="19050" rtl="1">
              <a:buFont typeface="Arial" pitchFamily="34" charset="0"/>
              <a:buAutoNum type="arabicPeriod"/>
            </a:pPr>
            <a:r>
              <a:rPr lang="ar-JO" sz="2800" b="1" smtClean="0">
                <a:solidFill>
                  <a:srgbClr val="FF0000"/>
                </a:solidFill>
                <a:latin typeface="Times New Roman" pitchFamily="18" charset="0"/>
                <a:cs typeface="Times New Roman" pitchFamily="18" charset="0"/>
              </a:rPr>
              <a:t>الاموين</a:t>
            </a:r>
          </a:p>
          <a:p>
            <a:pPr marL="3175" indent="19050" rtl="1">
              <a:buFont typeface="Arial" pitchFamily="34" charset="0"/>
              <a:buAutoNum type="arabicPeriod"/>
            </a:pPr>
            <a:r>
              <a:rPr lang="ar-JO" sz="2800" b="1" smtClean="0">
                <a:solidFill>
                  <a:srgbClr val="FF0000"/>
                </a:solidFill>
                <a:latin typeface="Times New Roman" pitchFamily="18" charset="0"/>
                <a:cs typeface="Times New Roman" pitchFamily="18" charset="0"/>
              </a:rPr>
              <a:t>العباسين</a:t>
            </a:r>
          </a:p>
          <a:p>
            <a:pPr marL="3175" indent="19050" rtl="1">
              <a:buFont typeface="Arial" pitchFamily="34" charset="0"/>
              <a:buAutoNum type="arabicPeriod"/>
            </a:pPr>
            <a:r>
              <a:rPr lang="ar-JO" sz="2800" b="1" smtClean="0">
                <a:latin typeface="Times New Roman" pitchFamily="18" charset="0"/>
                <a:cs typeface="Times New Roman" pitchFamily="18" charset="0"/>
              </a:rPr>
              <a:t>وحدات الجيش واصنافه</a:t>
            </a:r>
          </a:p>
          <a:p>
            <a:pPr marL="3175" indent="19050" rtl="1">
              <a:buFont typeface="Arial" pitchFamily="34" charset="0"/>
              <a:buAutoNum type="arabicPeriod"/>
            </a:pPr>
            <a:r>
              <a:rPr lang="ar-JO" sz="2800" b="1" smtClean="0">
                <a:latin typeface="Times New Roman" pitchFamily="18" charset="0"/>
                <a:cs typeface="Times New Roman" pitchFamily="18" charset="0"/>
              </a:rPr>
              <a:t>اسلحة الجيش</a:t>
            </a:r>
          </a:p>
          <a:p>
            <a:pPr marL="3175" indent="19050" rtl="1">
              <a:buFont typeface="Arial" pitchFamily="34" charset="0"/>
              <a:buAutoNum type="arabicPeriod"/>
            </a:pPr>
            <a:r>
              <a:rPr lang="ar-JO" sz="2800" b="1" smtClean="0">
                <a:latin typeface="Times New Roman" pitchFamily="18" charset="0"/>
                <a:cs typeface="Times New Roman" pitchFamily="18" charset="0"/>
              </a:rPr>
              <a:t>البحري</a:t>
            </a:r>
            <a:r>
              <a:rPr lang="ar-SA" sz="2800" b="1" smtClean="0">
                <a:latin typeface="Times New Roman" pitchFamily="18" charset="0"/>
                <a:cs typeface="Times New Roman" pitchFamily="18" charset="0"/>
              </a:rPr>
              <a:t>ة</a:t>
            </a:r>
            <a:endParaRPr lang="ar-JO" sz="2800" b="1" smtClean="0">
              <a:latin typeface="Times New Roman" pitchFamily="18" charset="0"/>
              <a:cs typeface="Times New Roman" pitchFamily="18" charset="0"/>
            </a:endParaRPr>
          </a:p>
          <a:p>
            <a:pPr marL="3175" indent="19050" rtl="1">
              <a:buFont typeface="Arial" pitchFamily="34" charset="0"/>
              <a:buNone/>
            </a:pPr>
            <a:endParaRPr lang="en-US" sz="2400" b="1" smtClean="0">
              <a:cs typeface="Arial" pitchFamily="34" charset="0"/>
            </a:endParaRPr>
          </a:p>
          <a:p>
            <a:pPr marL="3175" indent="19050" algn="ctr" rtl="1">
              <a:buFont typeface="Arial" pitchFamily="34" charset="0"/>
              <a:buNone/>
            </a:pPr>
            <a:r>
              <a:rPr lang="ar-SA" b="1" smtClean="0">
                <a:cs typeface="Times New Roman" pitchFamily="18" charset="0"/>
              </a:rPr>
              <a:t> </a:t>
            </a:r>
            <a:endParaRPr lang="ar-SA" sz="2400" b="1" smtClean="0">
              <a:cs typeface="Arial" pitchFamily="34" charset="0"/>
            </a:endParaRPr>
          </a:p>
          <a:p>
            <a:pPr marL="3175" indent="19050" algn="ctr" rtl="1" eaLnBrk="1" hangingPunct="1">
              <a:buFont typeface="Arial" pitchFamily="34" charset="0"/>
              <a:buNone/>
            </a:pPr>
            <a:endParaRPr lang="ar-SA" b="1" smtClean="0">
              <a:cs typeface="Arial" pitchFamily="34" charset="0"/>
            </a:endParaRPr>
          </a:p>
          <a:p>
            <a:pPr marL="3175" indent="19050" rtl="1" eaLnBrk="1" hangingPunct="1">
              <a:buFont typeface="Arial" pitchFamily="34" charset="0"/>
              <a:buNone/>
            </a:pPr>
            <a:r>
              <a:rPr lang="ar-SA" sz="2000" b="1" smtClean="0">
                <a:cs typeface="Times New Roman" pitchFamily="18" charset="0"/>
              </a:rPr>
              <a:t> </a:t>
            </a:r>
            <a:endParaRPr lang="en-US" sz="2000" b="1" smtClean="0">
              <a:cs typeface="Times New Roman" pitchFamily="18" charset="0"/>
            </a:endParaRPr>
          </a:p>
        </p:txBody>
      </p:sp>
      <p:sp>
        <p:nvSpPr>
          <p:cNvPr id="33796" name="Slide Number Placeholder 3"/>
          <p:cNvSpPr txBox="1">
            <a:spLocks noGrp="1"/>
          </p:cNvSpPr>
          <p:nvPr/>
        </p:nvSpPr>
        <p:spPr bwMode="auto">
          <a:xfrm>
            <a:off x="4876800" y="6356350"/>
            <a:ext cx="482600" cy="365125"/>
          </a:xfrm>
          <a:prstGeom prst="rect">
            <a:avLst/>
          </a:prstGeom>
          <a:noFill/>
          <a:ln w="9525">
            <a:noFill/>
            <a:miter lim="800000"/>
            <a:headEnd/>
            <a:tailEnd/>
          </a:ln>
        </p:spPr>
        <p:txBody>
          <a:bodyPr anchor="ctr"/>
          <a:lstStyle/>
          <a:p>
            <a:pPr algn="r"/>
            <a:r>
              <a:rPr lang="ar-SA" sz="1200">
                <a:solidFill>
                  <a:schemeClr val="bg1"/>
                </a:solidFill>
                <a:latin typeface="Calibri" pitchFamily="34" charset="0"/>
              </a:rPr>
              <a:t>5</a:t>
            </a:r>
            <a:endParaRPr lang="en-US" sz="1200">
              <a:solidFill>
                <a:schemeClr val="bg1"/>
              </a:solidFill>
              <a:latin typeface="Calibri" pitchFamily="34" charset="0"/>
            </a:endParaRPr>
          </a:p>
        </p:txBody>
      </p:sp>
      <p:sp>
        <p:nvSpPr>
          <p:cNvPr id="33797" name="مستطيل 5"/>
          <p:cNvSpPr>
            <a:spLocks noChangeArrowheads="1"/>
          </p:cNvSpPr>
          <p:nvPr/>
        </p:nvSpPr>
        <p:spPr bwMode="auto">
          <a:xfrm>
            <a:off x="304800" y="1600200"/>
            <a:ext cx="8915400" cy="519113"/>
          </a:xfrm>
          <a:prstGeom prst="rect">
            <a:avLst/>
          </a:prstGeom>
          <a:noFill/>
          <a:ln w="9525">
            <a:noFill/>
            <a:miter lim="800000"/>
            <a:headEnd/>
            <a:tailEnd/>
          </a:ln>
        </p:spPr>
        <p:txBody>
          <a:bodyPr>
            <a:spAutoFit/>
          </a:bodyPr>
          <a:lstStyle/>
          <a:p>
            <a:pPr algn="just" rtl="1"/>
            <a:endParaRPr lang="ar-SA" sz="2800"/>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idx="4294967295"/>
          </p:nvPr>
        </p:nvSpPr>
        <p:spPr/>
        <p:txBody>
          <a:bodyPr/>
          <a:lstStyle/>
          <a:p>
            <a:pPr eaLnBrk="1" hangingPunct="1"/>
            <a:r>
              <a:rPr lang="ar-SA" b="1" smtClean="0">
                <a:solidFill>
                  <a:schemeClr val="accent1"/>
                </a:solidFill>
                <a:cs typeface="Arial" pitchFamily="34" charset="0"/>
              </a:rPr>
              <a:t>محتوى المقرر</a:t>
            </a:r>
          </a:p>
        </p:txBody>
      </p:sp>
      <p:sp>
        <p:nvSpPr>
          <p:cNvPr id="34819" name="Content Placeholder 2"/>
          <p:cNvSpPr>
            <a:spLocks noGrp="1"/>
          </p:cNvSpPr>
          <p:nvPr>
            <p:ph idx="4294967295"/>
          </p:nvPr>
        </p:nvSpPr>
        <p:spPr>
          <a:xfrm>
            <a:off x="228600" y="1524000"/>
            <a:ext cx="9144000" cy="4678363"/>
          </a:xfrm>
        </p:spPr>
        <p:txBody>
          <a:bodyPr/>
          <a:lstStyle/>
          <a:p>
            <a:pPr marL="3175" indent="19050" rtl="1">
              <a:buFont typeface="Arial" pitchFamily="34" charset="0"/>
              <a:buNone/>
            </a:pPr>
            <a:r>
              <a:rPr lang="ar-SA" b="1" smtClean="0">
                <a:cs typeface="Times New Roman" pitchFamily="18" charset="0"/>
              </a:rPr>
              <a:t>  المحاضرة الثانية عشرة:</a:t>
            </a:r>
            <a:r>
              <a:rPr lang="ar-JO" b="1" smtClean="0">
                <a:cs typeface="Times New Roman" pitchFamily="18" charset="0"/>
              </a:rPr>
              <a:t> تابع </a:t>
            </a:r>
            <a:r>
              <a:rPr lang="ar-JO" b="1" smtClean="0">
                <a:latin typeface="Times New Roman" pitchFamily="18" charset="0"/>
                <a:cs typeface="Times New Roman" pitchFamily="18" charset="0"/>
              </a:rPr>
              <a:t>النظم العسكرية</a:t>
            </a:r>
            <a:endParaRPr lang="ar-SA" sz="2400" b="1" smtClean="0">
              <a:cs typeface="Arial" pitchFamily="34" charset="0"/>
            </a:endParaRPr>
          </a:p>
          <a:p>
            <a:pPr marL="3175" indent="19050" rtl="1" eaLnBrk="1" hangingPunct="1"/>
            <a:r>
              <a:rPr lang="ar-JO" b="1" smtClean="0">
                <a:solidFill>
                  <a:srgbClr val="FF0000"/>
                </a:solidFill>
                <a:cs typeface="Arial" pitchFamily="34" charset="0"/>
              </a:rPr>
              <a:t>الشرطة</a:t>
            </a:r>
            <a:endParaRPr lang="ar-SA" b="1" smtClean="0">
              <a:solidFill>
                <a:srgbClr val="FF0000"/>
              </a:solidFill>
              <a:cs typeface="Arial" pitchFamily="34" charset="0"/>
            </a:endParaRPr>
          </a:p>
          <a:p>
            <a:pPr marL="3175" indent="19050" rtl="1" eaLnBrk="1" hangingPunct="1">
              <a:buFont typeface="Arial" pitchFamily="34" charset="0"/>
              <a:buNone/>
            </a:pPr>
            <a:r>
              <a:rPr lang="ar-SA" sz="2000" b="1" smtClean="0">
                <a:cs typeface="Times New Roman" pitchFamily="18" charset="0"/>
              </a:rPr>
              <a:t> </a:t>
            </a:r>
            <a:endParaRPr lang="en-US" sz="2000" b="1" smtClean="0">
              <a:cs typeface="Times New Roman" pitchFamily="18" charset="0"/>
            </a:endParaRPr>
          </a:p>
        </p:txBody>
      </p:sp>
      <p:sp>
        <p:nvSpPr>
          <p:cNvPr id="34820" name="Slide Number Placeholder 3"/>
          <p:cNvSpPr txBox="1">
            <a:spLocks noGrp="1"/>
          </p:cNvSpPr>
          <p:nvPr/>
        </p:nvSpPr>
        <p:spPr bwMode="auto">
          <a:xfrm>
            <a:off x="4876800" y="6356350"/>
            <a:ext cx="482600" cy="365125"/>
          </a:xfrm>
          <a:prstGeom prst="rect">
            <a:avLst/>
          </a:prstGeom>
          <a:noFill/>
          <a:ln w="9525">
            <a:noFill/>
            <a:miter lim="800000"/>
            <a:headEnd/>
            <a:tailEnd/>
          </a:ln>
        </p:spPr>
        <p:txBody>
          <a:bodyPr anchor="ctr"/>
          <a:lstStyle/>
          <a:p>
            <a:pPr algn="r"/>
            <a:r>
              <a:rPr lang="ar-SA" sz="1200">
                <a:solidFill>
                  <a:schemeClr val="bg1"/>
                </a:solidFill>
                <a:latin typeface="Calibri" pitchFamily="34" charset="0"/>
              </a:rPr>
              <a:t>5</a:t>
            </a:r>
            <a:endParaRPr lang="en-US" sz="1200">
              <a:solidFill>
                <a:schemeClr val="bg1"/>
              </a:solidFill>
              <a:latin typeface="Calibri" pitchFamily="34" charset="0"/>
            </a:endParaRPr>
          </a:p>
        </p:txBody>
      </p:sp>
      <p:sp>
        <p:nvSpPr>
          <p:cNvPr id="34821" name="مستطيل 5"/>
          <p:cNvSpPr>
            <a:spLocks noChangeArrowheads="1"/>
          </p:cNvSpPr>
          <p:nvPr/>
        </p:nvSpPr>
        <p:spPr bwMode="auto">
          <a:xfrm>
            <a:off x="304800" y="1600200"/>
            <a:ext cx="8915400" cy="519113"/>
          </a:xfrm>
          <a:prstGeom prst="rect">
            <a:avLst/>
          </a:prstGeom>
          <a:noFill/>
          <a:ln w="9525">
            <a:noFill/>
            <a:miter lim="800000"/>
            <a:headEnd/>
            <a:tailEnd/>
          </a:ln>
        </p:spPr>
        <p:txBody>
          <a:bodyPr>
            <a:spAutoFit/>
          </a:bodyPr>
          <a:lstStyle/>
          <a:p>
            <a:pPr algn="just" rtl="1"/>
            <a:endParaRPr lang="ar-SA" sz="2800"/>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idx="4294967295"/>
          </p:nvPr>
        </p:nvSpPr>
        <p:spPr/>
        <p:txBody>
          <a:bodyPr/>
          <a:lstStyle/>
          <a:p>
            <a:pPr eaLnBrk="1" hangingPunct="1"/>
            <a:r>
              <a:rPr lang="ar-SA" b="1" smtClean="0">
                <a:solidFill>
                  <a:schemeClr val="accent1"/>
                </a:solidFill>
                <a:cs typeface="Arial" pitchFamily="34" charset="0"/>
              </a:rPr>
              <a:t>محتوى المقرر</a:t>
            </a:r>
          </a:p>
        </p:txBody>
      </p:sp>
      <p:sp>
        <p:nvSpPr>
          <p:cNvPr id="35843" name="Content Placeholder 2"/>
          <p:cNvSpPr>
            <a:spLocks noGrp="1"/>
          </p:cNvSpPr>
          <p:nvPr>
            <p:ph idx="4294967295"/>
          </p:nvPr>
        </p:nvSpPr>
        <p:spPr>
          <a:xfrm>
            <a:off x="228600" y="1524000"/>
            <a:ext cx="9144000" cy="4678363"/>
          </a:xfrm>
        </p:spPr>
        <p:txBody>
          <a:bodyPr/>
          <a:lstStyle/>
          <a:p>
            <a:pPr marL="3175" indent="19050" rtl="1">
              <a:buFont typeface="Arial" pitchFamily="34" charset="0"/>
              <a:buNone/>
            </a:pPr>
            <a:r>
              <a:rPr lang="ar-SA" b="1" smtClean="0">
                <a:cs typeface="Times New Roman" pitchFamily="18" charset="0"/>
              </a:rPr>
              <a:t>  المحاضرة الثالثة عشرة:</a:t>
            </a:r>
            <a:r>
              <a:rPr lang="ar-JO" b="1" smtClean="0">
                <a:cs typeface="Times New Roman" pitchFamily="18" charset="0"/>
              </a:rPr>
              <a:t> النظام الاجتماعي</a:t>
            </a:r>
          </a:p>
          <a:p>
            <a:pPr marL="3175" indent="19050" rtl="1">
              <a:buFont typeface="Arial" pitchFamily="34" charset="0"/>
              <a:buAutoNum type="arabicPeriod"/>
            </a:pPr>
            <a:r>
              <a:rPr lang="ar-JO" sz="2800" b="1" smtClean="0">
                <a:solidFill>
                  <a:srgbClr val="0070C0"/>
                </a:solidFill>
                <a:cs typeface="Times New Roman" pitchFamily="18" charset="0"/>
              </a:rPr>
              <a:t>الاسرة</a:t>
            </a:r>
          </a:p>
          <a:p>
            <a:pPr marL="3175" indent="19050" rtl="1">
              <a:buFont typeface="Arial" pitchFamily="34" charset="0"/>
              <a:buAutoNum type="arabicPeriod"/>
            </a:pPr>
            <a:r>
              <a:rPr lang="ar-JO" sz="2800" b="1" smtClean="0">
                <a:solidFill>
                  <a:srgbClr val="0070C0"/>
                </a:solidFill>
                <a:cs typeface="Times New Roman" pitchFamily="18" charset="0"/>
              </a:rPr>
              <a:t>المرأة</a:t>
            </a:r>
          </a:p>
          <a:p>
            <a:pPr marL="3175" indent="19050" rtl="1">
              <a:buFont typeface="Arial" pitchFamily="34" charset="0"/>
              <a:buAutoNum type="arabicPeriod"/>
            </a:pPr>
            <a:r>
              <a:rPr lang="ar-JO" sz="2800" b="1" smtClean="0">
                <a:solidFill>
                  <a:srgbClr val="0070C0"/>
                </a:solidFill>
                <a:cs typeface="Times New Roman" pitchFamily="18" charset="0"/>
              </a:rPr>
              <a:t> الرق</a:t>
            </a:r>
          </a:p>
          <a:p>
            <a:pPr marL="3175" indent="19050" rtl="1">
              <a:buFont typeface="Arial" pitchFamily="34" charset="0"/>
              <a:buAutoNum type="arabicPeriod"/>
            </a:pPr>
            <a:r>
              <a:rPr lang="ar-JO" sz="2800" b="1" smtClean="0">
                <a:solidFill>
                  <a:srgbClr val="0070C0"/>
                </a:solidFill>
                <a:cs typeface="Times New Roman" pitchFamily="18" charset="0"/>
              </a:rPr>
              <a:t>عناصر السكان</a:t>
            </a:r>
          </a:p>
          <a:p>
            <a:pPr marL="3175" indent="19050" rtl="1">
              <a:buFont typeface="Arial" pitchFamily="34" charset="0"/>
              <a:buAutoNum type="arabicPeriod"/>
            </a:pPr>
            <a:r>
              <a:rPr lang="ar-JO" sz="2800" b="1" smtClean="0">
                <a:solidFill>
                  <a:srgbClr val="0070C0"/>
                </a:solidFill>
                <a:cs typeface="Times New Roman" pitchFamily="18" charset="0"/>
              </a:rPr>
              <a:t>الاعياد والمواسم والمناسبات والاحتفالات</a:t>
            </a:r>
            <a:endParaRPr lang="ar-SA" sz="2800" b="1" smtClean="0">
              <a:solidFill>
                <a:srgbClr val="0070C0"/>
              </a:solidFill>
              <a:cs typeface="Times New Roman" pitchFamily="18" charset="0"/>
            </a:endParaRPr>
          </a:p>
          <a:p>
            <a:pPr marL="3175" indent="19050" algn="ctr" rtl="1" eaLnBrk="1" hangingPunct="1">
              <a:buFont typeface="Arial" pitchFamily="34" charset="0"/>
              <a:buNone/>
            </a:pPr>
            <a:endParaRPr lang="ar-SA" b="1" smtClean="0">
              <a:cs typeface="Times New Roman" pitchFamily="18" charset="0"/>
            </a:endParaRPr>
          </a:p>
          <a:p>
            <a:pPr marL="3175" indent="19050" rtl="1" eaLnBrk="1" hangingPunct="1">
              <a:buFont typeface="Arial" pitchFamily="34" charset="0"/>
              <a:buNone/>
            </a:pPr>
            <a:r>
              <a:rPr lang="ar-SA" sz="2000" b="1" smtClean="0">
                <a:cs typeface="Times New Roman" pitchFamily="18" charset="0"/>
              </a:rPr>
              <a:t> </a:t>
            </a:r>
            <a:endParaRPr lang="en-US" sz="2000" b="1" smtClean="0">
              <a:cs typeface="Times New Roman" pitchFamily="18" charset="0"/>
            </a:endParaRPr>
          </a:p>
        </p:txBody>
      </p:sp>
      <p:sp>
        <p:nvSpPr>
          <p:cNvPr id="35844" name="Slide Number Placeholder 3"/>
          <p:cNvSpPr txBox="1">
            <a:spLocks noGrp="1"/>
          </p:cNvSpPr>
          <p:nvPr/>
        </p:nvSpPr>
        <p:spPr bwMode="auto">
          <a:xfrm>
            <a:off x="4876800" y="6356350"/>
            <a:ext cx="482600" cy="365125"/>
          </a:xfrm>
          <a:prstGeom prst="rect">
            <a:avLst/>
          </a:prstGeom>
          <a:noFill/>
          <a:ln w="9525">
            <a:noFill/>
            <a:miter lim="800000"/>
            <a:headEnd/>
            <a:tailEnd/>
          </a:ln>
        </p:spPr>
        <p:txBody>
          <a:bodyPr anchor="ctr"/>
          <a:lstStyle/>
          <a:p>
            <a:pPr algn="r"/>
            <a:r>
              <a:rPr lang="ar-SA" sz="1200">
                <a:solidFill>
                  <a:schemeClr val="bg1"/>
                </a:solidFill>
                <a:latin typeface="Calibri" pitchFamily="34" charset="0"/>
              </a:rPr>
              <a:t>5</a:t>
            </a:r>
            <a:endParaRPr lang="en-US" sz="1200">
              <a:solidFill>
                <a:schemeClr val="bg1"/>
              </a:solidFill>
              <a:latin typeface="Calibri" pitchFamily="34" charset="0"/>
            </a:endParaRPr>
          </a:p>
        </p:txBody>
      </p:sp>
      <p:sp>
        <p:nvSpPr>
          <p:cNvPr id="35845" name="مستطيل 5"/>
          <p:cNvSpPr>
            <a:spLocks noChangeArrowheads="1"/>
          </p:cNvSpPr>
          <p:nvPr/>
        </p:nvSpPr>
        <p:spPr bwMode="auto">
          <a:xfrm>
            <a:off x="304800" y="1600200"/>
            <a:ext cx="8915400" cy="519113"/>
          </a:xfrm>
          <a:prstGeom prst="rect">
            <a:avLst/>
          </a:prstGeom>
          <a:noFill/>
          <a:ln w="9525">
            <a:noFill/>
            <a:miter lim="800000"/>
            <a:headEnd/>
            <a:tailEnd/>
          </a:ln>
        </p:spPr>
        <p:txBody>
          <a:bodyPr>
            <a:spAutoFit/>
          </a:bodyPr>
          <a:lstStyle/>
          <a:p>
            <a:pPr algn="just" rtl="1"/>
            <a:endParaRPr lang="ar-SA" sz="2800"/>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idx="4294967295"/>
          </p:nvPr>
        </p:nvSpPr>
        <p:spPr/>
        <p:txBody>
          <a:bodyPr/>
          <a:lstStyle/>
          <a:p>
            <a:pPr eaLnBrk="1" hangingPunct="1"/>
            <a:r>
              <a:rPr lang="ar-SA" b="1" smtClean="0">
                <a:solidFill>
                  <a:schemeClr val="accent1"/>
                </a:solidFill>
                <a:cs typeface="Arial" pitchFamily="34" charset="0"/>
              </a:rPr>
              <a:t>محتوى المقرر</a:t>
            </a:r>
          </a:p>
        </p:txBody>
      </p:sp>
      <p:sp>
        <p:nvSpPr>
          <p:cNvPr id="36867" name="Content Placeholder 2"/>
          <p:cNvSpPr>
            <a:spLocks noGrp="1"/>
          </p:cNvSpPr>
          <p:nvPr>
            <p:ph idx="4294967295"/>
          </p:nvPr>
        </p:nvSpPr>
        <p:spPr>
          <a:xfrm>
            <a:off x="228600" y="1524000"/>
            <a:ext cx="9144000" cy="4678363"/>
          </a:xfrm>
        </p:spPr>
        <p:txBody>
          <a:bodyPr/>
          <a:lstStyle/>
          <a:p>
            <a:pPr marL="3175" indent="19050" rtl="1">
              <a:buFont typeface="Arial" pitchFamily="34" charset="0"/>
              <a:buNone/>
            </a:pPr>
            <a:r>
              <a:rPr lang="ar-SA" b="1" smtClean="0">
                <a:cs typeface="Times New Roman" pitchFamily="18" charset="0"/>
              </a:rPr>
              <a:t>  المحاضرة الرابعة عشرة:</a:t>
            </a:r>
            <a:r>
              <a:rPr lang="ar-JO" b="1" smtClean="0">
                <a:cs typeface="Times New Roman" pitchFamily="18" charset="0"/>
              </a:rPr>
              <a:t> المدن والحواضر الاسلامية</a:t>
            </a:r>
          </a:p>
          <a:p>
            <a:pPr marL="3175" indent="19050" rtl="1">
              <a:buFont typeface="Arial" pitchFamily="34" charset="0"/>
              <a:buNone/>
            </a:pPr>
            <a:r>
              <a:rPr lang="ar-JO" b="1" smtClean="0">
                <a:solidFill>
                  <a:srgbClr val="FF3300"/>
                </a:solidFill>
                <a:cs typeface="Times New Roman" pitchFamily="18" charset="0"/>
              </a:rPr>
              <a:t>عوامل ازدهار المدن</a:t>
            </a:r>
          </a:p>
          <a:p>
            <a:pPr marL="3175" indent="19050" rtl="1">
              <a:buFont typeface="Arial" pitchFamily="34" charset="0"/>
              <a:buNone/>
            </a:pPr>
            <a:r>
              <a:rPr lang="ar-JO" b="1" smtClean="0">
                <a:solidFill>
                  <a:srgbClr val="FF3300"/>
                </a:solidFill>
                <a:cs typeface="Times New Roman" pitchFamily="18" charset="0"/>
              </a:rPr>
              <a:t>المدن الاسلامية القديمة</a:t>
            </a:r>
          </a:p>
          <a:p>
            <a:pPr marL="3175" indent="19050" rtl="1">
              <a:buFont typeface="Arial" pitchFamily="34" charset="0"/>
              <a:buNone/>
            </a:pPr>
            <a:r>
              <a:rPr lang="ar-JO" b="1" smtClean="0">
                <a:solidFill>
                  <a:srgbClr val="FF3300"/>
                </a:solidFill>
                <a:cs typeface="Times New Roman" pitchFamily="18" charset="0"/>
              </a:rPr>
              <a:t>الحواضر الاسلامية</a:t>
            </a:r>
            <a:endParaRPr lang="ar-SA" sz="2400" b="1" smtClean="0">
              <a:solidFill>
                <a:srgbClr val="FF3300"/>
              </a:solidFill>
              <a:cs typeface="Times New Roman" pitchFamily="18" charset="0"/>
            </a:endParaRPr>
          </a:p>
          <a:p>
            <a:pPr marL="3175" indent="19050" algn="ctr" rtl="1" eaLnBrk="1" hangingPunct="1">
              <a:buFont typeface="Arial" pitchFamily="34" charset="0"/>
              <a:buNone/>
            </a:pPr>
            <a:endParaRPr lang="ar-SA" b="1" smtClean="0">
              <a:cs typeface="Times New Roman" pitchFamily="18" charset="0"/>
            </a:endParaRPr>
          </a:p>
          <a:p>
            <a:pPr marL="3175" indent="19050" rtl="1" eaLnBrk="1" hangingPunct="1">
              <a:buFont typeface="Arial" pitchFamily="34" charset="0"/>
              <a:buNone/>
            </a:pPr>
            <a:r>
              <a:rPr lang="ar-SA" sz="2000" b="1" smtClean="0">
                <a:cs typeface="Times New Roman" pitchFamily="18" charset="0"/>
              </a:rPr>
              <a:t> </a:t>
            </a:r>
            <a:endParaRPr lang="en-US" sz="2000" b="1" smtClean="0">
              <a:cs typeface="Times New Roman" pitchFamily="18" charset="0"/>
            </a:endParaRPr>
          </a:p>
        </p:txBody>
      </p:sp>
      <p:sp>
        <p:nvSpPr>
          <p:cNvPr id="36868" name="Slide Number Placeholder 3"/>
          <p:cNvSpPr txBox="1">
            <a:spLocks noGrp="1"/>
          </p:cNvSpPr>
          <p:nvPr/>
        </p:nvSpPr>
        <p:spPr bwMode="auto">
          <a:xfrm>
            <a:off x="4876800" y="6356350"/>
            <a:ext cx="482600" cy="365125"/>
          </a:xfrm>
          <a:prstGeom prst="rect">
            <a:avLst/>
          </a:prstGeom>
          <a:noFill/>
          <a:ln w="9525">
            <a:noFill/>
            <a:miter lim="800000"/>
            <a:headEnd/>
            <a:tailEnd/>
          </a:ln>
        </p:spPr>
        <p:txBody>
          <a:bodyPr anchor="ctr"/>
          <a:lstStyle/>
          <a:p>
            <a:pPr algn="r"/>
            <a:r>
              <a:rPr lang="ar-SA" sz="1200">
                <a:solidFill>
                  <a:schemeClr val="bg1"/>
                </a:solidFill>
                <a:latin typeface="Calibri" pitchFamily="34" charset="0"/>
              </a:rPr>
              <a:t>5</a:t>
            </a:r>
            <a:endParaRPr lang="en-US" sz="1200">
              <a:solidFill>
                <a:schemeClr val="bg1"/>
              </a:solidFill>
              <a:latin typeface="Calibri" pitchFamily="34" charset="0"/>
            </a:endParaRPr>
          </a:p>
        </p:txBody>
      </p:sp>
      <p:sp>
        <p:nvSpPr>
          <p:cNvPr id="36869" name="مستطيل 5"/>
          <p:cNvSpPr>
            <a:spLocks noChangeArrowheads="1"/>
          </p:cNvSpPr>
          <p:nvPr/>
        </p:nvSpPr>
        <p:spPr bwMode="auto">
          <a:xfrm>
            <a:off x="304800" y="1600200"/>
            <a:ext cx="8915400" cy="519113"/>
          </a:xfrm>
          <a:prstGeom prst="rect">
            <a:avLst/>
          </a:prstGeom>
          <a:noFill/>
          <a:ln w="9525">
            <a:noFill/>
            <a:miter lim="800000"/>
            <a:headEnd/>
            <a:tailEnd/>
          </a:ln>
        </p:spPr>
        <p:txBody>
          <a:bodyPr>
            <a:spAutoFit/>
          </a:bodyPr>
          <a:lstStyle/>
          <a:p>
            <a:pPr algn="just" rtl="1"/>
            <a:endParaRPr lang="ar-SA" sz="2800"/>
          </a:p>
        </p:txBody>
      </p:sp>
      <p:sp>
        <p:nvSpPr>
          <p:cNvPr id="6" name="عنصر نائب لرقم الشريحة 5"/>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Template>
  <TotalTime>201</TotalTime>
  <Words>959</Words>
  <Application>Microsoft Office PowerPoint</Application>
  <PresentationFormat>A4 Paper (210x297 mm)‎</PresentationFormat>
  <Paragraphs>210</Paragraphs>
  <Slides>25</Slides>
  <Notes>16</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Office Theme</vt:lpstr>
      <vt:lpstr>الشريحة 1</vt:lpstr>
      <vt:lpstr>النظم الإسلامية</vt:lpstr>
      <vt:lpstr>عناصر المحاضرة</vt:lpstr>
      <vt:lpstr> تمهيد</vt:lpstr>
      <vt:lpstr> تابع التمهيد  </vt:lpstr>
      <vt:lpstr>المعلومات العامة عن المقرر:</vt:lpstr>
      <vt:lpstr>أهداف المقرر:</vt:lpstr>
      <vt:lpstr>الاختبارات والواجبات والمنتديات:  </vt:lpstr>
      <vt:lpstr>المراجع المقررة:</vt:lpstr>
      <vt:lpstr>محتوى المقرر (خطة المادة):</vt:lpstr>
      <vt:lpstr>محتوى المقرر:</vt:lpstr>
      <vt:lpstr>محتوى المقرر:</vt:lpstr>
      <vt:lpstr>محتوى المقرر</vt:lpstr>
      <vt:lpstr>محتوى المقرر</vt:lpstr>
      <vt:lpstr>محتوى المقرر</vt:lpstr>
      <vt:lpstr>محتوى المقرر</vt:lpstr>
      <vt:lpstr>محتوى المقرر</vt:lpstr>
      <vt:lpstr>محتوى المقرر</vt:lpstr>
      <vt:lpstr>محتوى المقرر</vt:lpstr>
      <vt:lpstr>محتوى المقرر</vt:lpstr>
      <vt:lpstr>محتوى المقرر</vt:lpstr>
      <vt:lpstr>محتوى المقرر</vt:lpstr>
      <vt:lpstr>محتوى المقرر</vt:lpstr>
      <vt:lpstr>محتوى المقرر</vt:lpstr>
      <vt:lpstr>الشريحة 25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dell</cp:lastModifiedBy>
  <cp:revision>43</cp:revision>
  <dcterms:created xsi:type="dcterms:W3CDTF">2014-01-30T06:37:39Z</dcterms:created>
  <dcterms:modified xsi:type="dcterms:W3CDTF">2014-10-12T05:47:11Z</dcterms:modified>
</cp:coreProperties>
</file>