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sldIdLst>
    <p:sldId id="374" r:id="rId2"/>
    <p:sldId id="348" r:id="rId3"/>
    <p:sldId id="349" r:id="rId4"/>
    <p:sldId id="350" r:id="rId5"/>
    <p:sldId id="351" r:id="rId6"/>
    <p:sldId id="352" r:id="rId7"/>
    <p:sldId id="353" r:id="rId8"/>
    <p:sldId id="354" r:id="rId9"/>
    <p:sldId id="355" r:id="rId10"/>
    <p:sldId id="356" r:id="rId11"/>
    <p:sldId id="357" r:id="rId12"/>
    <p:sldId id="358" r:id="rId13"/>
    <p:sldId id="359" r:id="rId14"/>
    <p:sldId id="360" r:id="rId15"/>
    <p:sldId id="361" r:id="rId16"/>
    <p:sldId id="362" r:id="rId17"/>
    <p:sldId id="363" r:id="rId18"/>
    <p:sldId id="364" r:id="rId19"/>
    <p:sldId id="365" r:id="rId20"/>
    <p:sldId id="366" r:id="rId21"/>
    <p:sldId id="367" r:id="rId22"/>
    <p:sldId id="368" r:id="rId23"/>
    <p:sldId id="369" r:id="rId24"/>
    <p:sldId id="370" r:id="rId25"/>
    <p:sldId id="371" r:id="rId26"/>
    <p:sldId id="372" r:id="rId27"/>
    <p:sldId id="373" r:id="rId28"/>
    <p:sldId id="266"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13B4A"/>
    <a:srgbClr val="43A79C"/>
    <a:srgbClr val="EDBD1F"/>
    <a:srgbClr val="F04316"/>
    <a:srgbClr val="81AA52"/>
    <a:srgbClr val="0E478A"/>
    <a:srgbClr val="ECA02F"/>
    <a:srgbClr val="D52D26"/>
    <a:srgbClr val="013E36"/>
    <a:srgbClr val="D9791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87" autoAdjust="0"/>
    <p:restoredTop sz="94664" autoAdjust="0"/>
  </p:normalViewPr>
  <p:slideViewPr>
    <p:cSldViewPr>
      <p:cViewPr varScale="1">
        <p:scale>
          <a:sx n="48" d="100"/>
          <a:sy n="48" d="100"/>
        </p:scale>
        <p:origin x="-840"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10/12/2014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4"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4"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200" b="1" dirty="0" smtClean="0">
                <a:solidFill>
                  <a:schemeClr val="accent1">
                    <a:lumMod val="50000"/>
                  </a:schemeClr>
                </a:solidFill>
                <a:latin typeface="AYM Wadiy S_U normal."/>
                <a:cs typeface="Times New Roman" pitchFamily="18" charset="0"/>
              </a:rPr>
              <a:t>اسم المقرر</a:t>
            </a:r>
            <a:endParaRPr lang="ar-SA" sz="3200" b="1" dirty="0" smtClean="0">
              <a:solidFill>
                <a:schemeClr val="accent1">
                  <a:lumMod val="50000"/>
                </a:schemeClr>
              </a:solidFill>
              <a:latin typeface="AYM Wadiy S_U normal."/>
              <a:cs typeface="Times New Roman" pitchFamily="18" charset="0"/>
            </a:endParaRPr>
          </a:p>
          <a:p>
            <a:pPr algn="ctr"/>
            <a:r>
              <a:rPr lang="ar-SA" sz="3600" b="1" dirty="0" smtClean="0">
                <a:latin typeface="Calibri" pitchFamily="34" charset="0"/>
                <a:cs typeface="Times New Roman" pitchFamily="18" charset="0"/>
              </a:rPr>
              <a:t>تاريخ النظم الإسلامية </a:t>
            </a:r>
          </a:p>
          <a:p>
            <a:pPr algn="ctr"/>
            <a:r>
              <a:rPr lang="ar-SA" sz="3600" b="1" dirty="0" err="1" smtClean="0">
                <a:latin typeface="Calibri" pitchFamily="34" charset="0"/>
                <a:cs typeface="Times New Roman" pitchFamily="18" charset="0"/>
              </a:rPr>
              <a:t>د.</a:t>
            </a:r>
            <a:r>
              <a:rPr lang="ar-SA" sz="3600" b="1" dirty="0" smtClean="0">
                <a:latin typeface="Calibri" pitchFamily="34" charset="0"/>
                <a:cs typeface="Times New Roman" pitchFamily="18" charset="0"/>
              </a:rPr>
              <a:t> جميل محمود بني سلامة </a:t>
            </a:r>
            <a:endParaRPr lang="en-US" sz="36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SA" sz="6600" b="1" spc="-150" dirty="0" smtClean="0">
                <a:solidFill>
                  <a:schemeClr val="tx1"/>
                </a:solidFill>
                <a:latin typeface="ae_AlMateen" pitchFamily="2" charset="-78"/>
                <a:cs typeface="ae_AlMateen" pitchFamily="2" charset="-78"/>
              </a:rPr>
              <a:t>المحاضرة  الاولى</a:t>
            </a:r>
            <a:br>
              <a:rPr lang="ar-SA" sz="6600" b="1" spc="-150" dirty="0" smtClean="0">
                <a:solidFill>
                  <a:schemeClr val="tx1"/>
                </a:solidFill>
                <a:latin typeface="ae_AlMateen" pitchFamily="2" charset="-78"/>
                <a:cs typeface="ae_AlMateen" pitchFamily="2" charset="-78"/>
              </a:rPr>
            </a:br>
            <a:r>
              <a:rPr lang="ar-JO" b="1" dirty="0" smtClean="0"/>
              <a:t>النظم السياسية الإسلامية</a:t>
            </a:r>
            <a:r>
              <a:rPr lang="ar-SA" b="1" dirty="0" smtClean="0">
                <a:solidFill>
                  <a:srgbClr val="FF0000"/>
                </a:solidFill>
                <a:cs typeface="Arial" pitchFamily="34" charset="0"/>
              </a:rPr>
              <a:t/>
            </a:r>
            <a:br>
              <a:rPr lang="ar-SA" b="1" dirty="0" smtClean="0">
                <a:solidFill>
                  <a:srgbClr val="FF0000"/>
                </a:solidFill>
                <a:cs typeface="Arial" pitchFamily="34" charset="0"/>
              </a:rPr>
            </a:br>
            <a:endParaRPr lang="en-US" b="1" spc="-150" dirty="0" smtClean="0">
              <a:solidFill>
                <a:schemeClr val="tx1"/>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en-US" dirty="0" smtClean="0">
                <a:solidFill>
                  <a:srgbClr val="C00000"/>
                </a:solidFill>
              </a:rPr>
              <a:t> 1   </a:t>
            </a:r>
            <a:r>
              <a:rPr lang="ar-SA" dirty="0" smtClean="0">
                <a:solidFill>
                  <a:srgbClr val="C00000"/>
                </a:solidFill>
              </a:rPr>
              <a:t>عناصر المحاضرة</a:t>
            </a:r>
            <a:endParaRPr lang="en-US" dirty="0">
              <a:solidFill>
                <a:srgbClr val="C00000"/>
              </a:solidFill>
            </a:endParaRPr>
          </a:p>
        </p:txBody>
      </p:sp>
      <p:sp>
        <p:nvSpPr>
          <p:cNvPr id="7171" name="Text Placeholder 5"/>
          <p:cNvSpPr>
            <a:spLocks noGrp="1"/>
          </p:cNvSpPr>
          <p:nvPr>
            <p:ph idx="1"/>
          </p:nvPr>
        </p:nvSpPr>
        <p:spPr>
          <a:xfrm>
            <a:off x="495300" y="1600200"/>
            <a:ext cx="8915400" cy="4571999"/>
          </a:xfrm>
        </p:spPr>
        <p:txBody>
          <a:bodyPr/>
          <a:lstStyle/>
          <a:p>
            <a:pPr rtl="1" eaLnBrk="1" hangingPunct="1">
              <a:buFont typeface="Arial" pitchFamily="34" charset="0"/>
              <a:buChar char="•"/>
            </a:pPr>
            <a:r>
              <a:rPr lang="ar-JO" sz="3600" b="1" dirty="0" smtClean="0"/>
              <a:t>النظم السياسية الإسلامية</a:t>
            </a:r>
            <a:endParaRPr lang="ar-SA" sz="3600" b="1" dirty="0" smtClean="0">
              <a:solidFill>
                <a:srgbClr val="FF0000"/>
              </a:solidFill>
              <a:cs typeface="Arial" pitchFamily="34" charset="0"/>
            </a:endParaRPr>
          </a:p>
          <a:p>
            <a:pPr rtl="1" eaLnBrk="1" hangingPunct="1">
              <a:buFont typeface="Arial" pitchFamily="34" charset="0"/>
              <a:buChar char="•"/>
            </a:pPr>
            <a:r>
              <a:rPr lang="ar-SA" sz="3600" b="1" dirty="0" smtClean="0">
                <a:solidFill>
                  <a:srgbClr val="FF0000"/>
                </a:solidFill>
                <a:cs typeface="Arial" pitchFamily="34" charset="0"/>
              </a:rPr>
              <a:t>تمهيد: </a:t>
            </a:r>
            <a:endParaRPr lang="ar-SA" sz="3600" b="1" dirty="0" smtClean="0"/>
          </a:p>
          <a:p>
            <a:pPr rtl="1" eaLnBrk="1" hangingPunct="1">
              <a:buFont typeface="Arial" pitchFamily="34" charset="0"/>
              <a:buChar char="•"/>
            </a:pPr>
            <a:endParaRPr lang="ar-SA" sz="3600" b="1" dirty="0" smtClean="0">
              <a:solidFill>
                <a:srgbClr val="00B050"/>
              </a:solidFill>
              <a:cs typeface="Arial" pitchFamily="34" charset="0"/>
            </a:endParaRPr>
          </a:p>
          <a:p>
            <a:pPr marL="3175" indent="19050" rtl="1" eaLnBrk="1" hangingPunct="1">
              <a:buFontTx/>
              <a:buAutoNum type="arabicPeriod"/>
            </a:pPr>
            <a:r>
              <a:rPr lang="ar-JO" sz="3600" b="1" dirty="0" smtClean="0"/>
              <a:t>النظام السياسي والاجتماعي عند العرب قبل الإسلام</a:t>
            </a:r>
          </a:p>
          <a:p>
            <a:pPr marL="3175" indent="19050" rtl="1" eaLnBrk="1" hangingPunct="1">
              <a:buFontTx/>
              <a:buAutoNum type="arabicPeriod"/>
            </a:pPr>
            <a:r>
              <a:rPr lang="ar-JO" sz="3600" b="1" dirty="0" smtClean="0"/>
              <a:t>تنظيمات الرسول (ص) في المدينة المنورة</a:t>
            </a:r>
          </a:p>
          <a:p>
            <a:pPr rtl="1" eaLnBrk="1" hangingPunct="1">
              <a:buFont typeface="Arial" pitchFamily="34" charset="0"/>
              <a:buChar char="•"/>
            </a:pPr>
            <a:endParaRPr lang="ar-SA" sz="4000" b="1" dirty="0" smtClean="0"/>
          </a:p>
          <a:p>
            <a:pPr rtl="1" eaLnBrk="1" hangingPunct="1">
              <a:buFont typeface="Arial" pitchFamily="34" charset="0"/>
              <a:buChar char="•"/>
            </a:pPr>
            <a:endParaRPr lang="ar-SA" sz="4000" b="1" dirty="0" smtClean="0">
              <a:solidFill>
                <a:srgbClr val="FF0000"/>
              </a:solidFill>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9677400" cy="1143000"/>
          </a:xfrm>
        </p:spPr>
        <p:txBody>
          <a:bodyPr/>
          <a:lstStyle/>
          <a:p>
            <a:r>
              <a:rPr lang="en-US" sz="4000" b="1" dirty="0" smtClean="0"/>
              <a:t> </a:t>
            </a:r>
            <a:r>
              <a:rPr lang="ar-JO" sz="4000" b="1" dirty="0" smtClean="0"/>
              <a:t>1-النظام السياسي والاجتماعي عند العرب قبل الإسلام </a:t>
            </a:r>
            <a:endParaRPr lang="ar-SA" sz="4000" dirty="0"/>
          </a:p>
        </p:txBody>
      </p:sp>
      <p:sp>
        <p:nvSpPr>
          <p:cNvPr id="3" name="عنصر نائب للمحتوى 2"/>
          <p:cNvSpPr>
            <a:spLocks noGrp="1"/>
          </p:cNvSpPr>
          <p:nvPr>
            <p:ph idx="1"/>
          </p:nvPr>
        </p:nvSpPr>
        <p:spPr>
          <a:xfrm>
            <a:off x="0" y="1295400"/>
            <a:ext cx="9677400" cy="4906963"/>
          </a:xfrm>
        </p:spPr>
        <p:txBody>
          <a:bodyPr/>
          <a:lstStyle/>
          <a:p>
            <a:r>
              <a:rPr lang="ar-JO" sz="3000" b="1" dirty="0" smtClean="0"/>
              <a:t>كانت </a:t>
            </a:r>
            <a:r>
              <a:rPr lang="ar-JO" sz="4000" b="1" dirty="0" smtClean="0">
                <a:solidFill>
                  <a:srgbClr val="FF0000"/>
                </a:solidFill>
              </a:rPr>
              <a:t>القبيلة</a:t>
            </a:r>
            <a:r>
              <a:rPr lang="ar-JO" sz="3000" b="1" dirty="0" smtClean="0"/>
              <a:t> العنصر الذي قامت علية الحياة العربية في جزيرة العرب قبل الاسلام، ومع وج</a:t>
            </a:r>
            <a:r>
              <a:rPr lang="ar-SA" sz="3000" b="1" dirty="0" smtClean="0"/>
              <a:t>و</a:t>
            </a:r>
            <a:r>
              <a:rPr lang="ar-JO" sz="3000" b="1" dirty="0" smtClean="0"/>
              <a:t>د </a:t>
            </a:r>
            <a:r>
              <a:rPr lang="ar-JO" sz="3000" b="1" u="sng" dirty="0" smtClean="0"/>
              <a:t>امارات وممالك في بعض انحاء الجزيرة العربية </a:t>
            </a:r>
            <a:r>
              <a:rPr lang="ar-JO" sz="3000" b="1" dirty="0" smtClean="0"/>
              <a:t>مثل دولة </a:t>
            </a:r>
            <a:r>
              <a:rPr lang="ar-JO" b="1" dirty="0" smtClean="0">
                <a:solidFill>
                  <a:srgbClr val="FF0066"/>
                </a:solidFill>
              </a:rPr>
              <a:t>سبأ ومعين وحمير </a:t>
            </a:r>
            <a:r>
              <a:rPr lang="ar-JO" sz="3000" b="1" dirty="0" smtClean="0"/>
              <a:t>التي ظهرت في </a:t>
            </a:r>
            <a:r>
              <a:rPr lang="ar-JO" sz="3000" b="1" dirty="0" smtClean="0">
                <a:solidFill>
                  <a:srgbClr val="0070C0"/>
                </a:solidFill>
              </a:rPr>
              <a:t>اليمن</a:t>
            </a:r>
            <a:r>
              <a:rPr lang="ar-JO" sz="3000" b="1" dirty="0" smtClean="0"/>
              <a:t>. إلا ان القبيلة ظلت دعامة الحياة السياسية فيها. ولكن هذا </a:t>
            </a:r>
            <a:r>
              <a:rPr lang="ar-JO" b="1" dirty="0" smtClean="0"/>
              <a:t>النظام القبلي </a:t>
            </a:r>
            <a:r>
              <a:rPr lang="ar-JO" b="1" u="sng" dirty="0" smtClean="0"/>
              <a:t>لم يؤد </a:t>
            </a:r>
            <a:r>
              <a:rPr lang="ar-JO" sz="3000" b="1" dirty="0" smtClean="0"/>
              <a:t>الى قيام وحدة سياسية للعرب قبل الاسلام، وإنما ظل العرب في الجاهلية منقسمين الى وحدات سياسية قبلية متعددة لا يربط بينها رابط واحد، وإنما </a:t>
            </a:r>
            <a:r>
              <a:rPr lang="ar-JO" sz="3000" b="1" u="sng" dirty="0" smtClean="0"/>
              <a:t>ظل افراد كل قبيلة مرتبطين مع بعضهم البعض برابطة </a:t>
            </a:r>
            <a:r>
              <a:rPr lang="ar-JO" sz="3000" b="1" u="sng" dirty="0" smtClean="0">
                <a:solidFill>
                  <a:srgbClr val="C00000"/>
                </a:solidFill>
              </a:rPr>
              <a:t>الدم</a:t>
            </a:r>
            <a:r>
              <a:rPr lang="ar-JO" sz="3000" b="1" u="sng" dirty="0" smtClean="0"/>
              <a:t> و</a:t>
            </a:r>
            <a:r>
              <a:rPr lang="ar-JO" sz="3000" b="1" u="sng" dirty="0" smtClean="0">
                <a:solidFill>
                  <a:srgbClr val="C00000"/>
                </a:solidFill>
              </a:rPr>
              <a:t>الحلف</a:t>
            </a:r>
            <a:r>
              <a:rPr lang="ar-JO" sz="3000" b="1" u="sng" dirty="0" smtClean="0"/>
              <a:t> و</a:t>
            </a:r>
            <a:r>
              <a:rPr lang="ar-JO" sz="3000" b="1" u="sng" dirty="0" smtClean="0">
                <a:solidFill>
                  <a:srgbClr val="C00000"/>
                </a:solidFill>
              </a:rPr>
              <a:t>الولاء</a:t>
            </a:r>
            <a:r>
              <a:rPr lang="ar-JO" sz="3000" b="1" dirty="0" smtClean="0"/>
              <a:t>. وكان لكل قبيلة مجلسها وهذا المجلس يتكون من </a:t>
            </a:r>
            <a:r>
              <a:rPr lang="ar-JO" sz="3000" b="1" dirty="0" smtClean="0">
                <a:solidFill>
                  <a:srgbClr val="3B84AF"/>
                </a:solidFill>
              </a:rPr>
              <a:t>شيوخ العشائر</a:t>
            </a:r>
            <a:r>
              <a:rPr lang="ar-JO" sz="3000" b="1" dirty="0" smtClean="0"/>
              <a:t>. على سبيل المثال كان لقريش في مكة قبل الاسلام مجلسها الذي عرف </a:t>
            </a:r>
            <a:r>
              <a:rPr lang="ar-JO" sz="3000" b="1" u="sng" dirty="0" smtClean="0">
                <a:solidFill>
                  <a:srgbClr val="7030A0"/>
                </a:solidFill>
              </a:rPr>
              <a:t>ب</a:t>
            </a:r>
            <a:r>
              <a:rPr lang="ar-SA" sz="3000" b="1" u="sng" dirty="0" smtClean="0">
                <a:solidFill>
                  <a:srgbClr val="7030A0"/>
                </a:solidFill>
              </a:rPr>
              <a:t>مجلس </a:t>
            </a:r>
            <a:r>
              <a:rPr lang="ar-JO" sz="3000" b="1" u="sng" dirty="0" smtClean="0">
                <a:solidFill>
                  <a:srgbClr val="7030A0"/>
                </a:solidFill>
              </a:rPr>
              <a:t>الملأ </a:t>
            </a:r>
            <a:r>
              <a:rPr lang="ar-JO" sz="3000" b="1" dirty="0" smtClean="0"/>
              <a:t>وكان يعقد اجتماعاته في مكان عرف </a:t>
            </a:r>
            <a:r>
              <a:rPr lang="ar-JO" sz="3000" b="1" u="sng" dirty="0" smtClean="0">
                <a:solidFill>
                  <a:srgbClr val="7030A0"/>
                </a:solidFill>
              </a:rPr>
              <a:t>بدار الندوة</a:t>
            </a:r>
            <a:r>
              <a:rPr lang="ar-JO" sz="3000" b="1" dirty="0" smtClean="0"/>
              <a:t>. </a:t>
            </a:r>
          </a:p>
          <a:p>
            <a:r>
              <a:rPr lang="ar-SA" dirty="0" smtClean="0"/>
              <a:t>.</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868362"/>
          </a:xfrm>
        </p:spPr>
        <p:txBody>
          <a:bodyPr/>
          <a:lstStyle/>
          <a:p>
            <a:r>
              <a:rPr lang="ar-JO" sz="4000" b="1" dirty="0" smtClean="0"/>
              <a:t>النظام السياسي والاجتماعي عند العرب قبل الإسلام</a:t>
            </a:r>
            <a:endParaRPr lang="ar-SA" sz="4000" b="1" dirty="0"/>
          </a:p>
        </p:txBody>
      </p:sp>
      <p:sp>
        <p:nvSpPr>
          <p:cNvPr id="3" name="عنصر نائب للمحتوى 2"/>
          <p:cNvSpPr>
            <a:spLocks noGrp="1"/>
          </p:cNvSpPr>
          <p:nvPr>
            <p:ph idx="1"/>
          </p:nvPr>
        </p:nvSpPr>
        <p:spPr>
          <a:xfrm>
            <a:off x="495300" y="1143000"/>
            <a:ext cx="8915400" cy="4983163"/>
          </a:xfrm>
        </p:spPr>
        <p:txBody>
          <a:bodyPr/>
          <a:lstStyle/>
          <a:p>
            <a:pPr marL="3175" indent="19050" algn="just" rtl="1" eaLnBrk="1" hangingPunct="1"/>
            <a:r>
              <a:rPr lang="ar-JO" sz="2800" b="1" dirty="0" smtClean="0"/>
              <a:t>كان</a:t>
            </a:r>
            <a:r>
              <a:rPr lang="ar-SA" sz="2800" b="1" dirty="0" smtClean="0"/>
              <a:t>ت </a:t>
            </a:r>
            <a:r>
              <a:rPr lang="ar-SA" b="1" dirty="0" smtClean="0">
                <a:solidFill>
                  <a:srgbClr val="7030A0"/>
                </a:solidFill>
              </a:rPr>
              <a:t>اختصاصات مجلس الملاء</a:t>
            </a:r>
            <a:r>
              <a:rPr lang="ar-JO" b="1" dirty="0" smtClean="0">
                <a:solidFill>
                  <a:srgbClr val="7030A0"/>
                </a:solidFill>
              </a:rPr>
              <a:t> </a:t>
            </a:r>
            <a:r>
              <a:rPr lang="ar-SA" sz="2800" b="1" u="sng" dirty="0" smtClean="0">
                <a:solidFill>
                  <a:srgbClr val="7030A0"/>
                </a:solidFill>
              </a:rPr>
              <a:t>ال</a:t>
            </a:r>
            <a:r>
              <a:rPr lang="ar-JO" sz="2800" b="1" u="sng" dirty="0" smtClean="0"/>
              <a:t>نظر في الامور التي تهم قبيلة قريش ومدينة مكة</a:t>
            </a:r>
            <a:r>
              <a:rPr lang="ar-JO" sz="2800" b="1" dirty="0" smtClean="0"/>
              <a:t> وكانت تناقش فيه </a:t>
            </a:r>
            <a:r>
              <a:rPr lang="ar-JO" sz="2800" b="1" dirty="0" smtClean="0">
                <a:solidFill>
                  <a:srgbClr val="FF3300"/>
                </a:solidFill>
              </a:rPr>
              <a:t>قرارات السلم والحرب وتُعقد فيه المعاهدات التجارية والتحالفات القبلية  وغيرها من الشؤون اليومية</a:t>
            </a:r>
            <a:r>
              <a:rPr lang="ar-JO" sz="2800" b="1" dirty="0" smtClean="0"/>
              <a:t> وكانت اكثر قراراته نافذة.</a:t>
            </a:r>
          </a:p>
          <a:p>
            <a:pPr marL="3175" indent="19050" algn="just" rtl="1" eaLnBrk="1" hangingPunct="1"/>
            <a:r>
              <a:rPr lang="ar-JO" sz="2800" b="1" dirty="0" smtClean="0"/>
              <a:t>كان يرأس القبيلة شيخ يتمتع بمؤهلات وقدرات خاصة ميزته عن اقرانه ليقود العشيرة. ومن </a:t>
            </a:r>
            <a:r>
              <a:rPr lang="ar-JO" sz="3600" b="1" dirty="0" smtClean="0">
                <a:solidFill>
                  <a:srgbClr val="002060"/>
                </a:solidFill>
              </a:rPr>
              <a:t>هذه</a:t>
            </a:r>
            <a:r>
              <a:rPr lang="ar-JO" sz="3600" b="1" dirty="0" smtClean="0"/>
              <a:t> </a:t>
            </a:r>
            <a:r>
              <a:rPr lang="ar-JO" sz="3600" b="1" dirty="0" smtClean="0">
                <a:solidFill>
                  <a:srgbClr val="002060"/>
                </a:solidFill>
              </a:rPr>
              <a:t>المؤهلات</a:t>
            </a:r>
            <a:r>
              <a:rPr lang="ar-JO" sz="2800" b="1" dirty="0" smtClean="0"/>
              <a:t>: </a:t>
            </a:r>
            <a:r>
              <a:rPr lang="ar-JO" sz="2800" b="1" dirty="0" smtClean="0">
                <a:solidFill>
                  <a:srgbClr val="FF0066"/>
                </a:solidFill>
              </a:rPr>
              <a:t>الفروسية والكرم والنخوة</a:t>
            </a:r>
            <a:r>
              <a:rPr lang="ar-JO" sz="2800" b="1" dirty="0" smtClean="0"/>
              <a:t> وكان على شيخ القبيلة</a:t>
            </a:r>
            <a:r>
              <a:rPr lang="en-US" sz="2800" b="1" dirty="0" smtClean="0"/>
              <a:t> </a:t>
            </a:r>
            <a:r>
              <a:rPr lang="ar-SA" sz="2800" b="1" dirty="0" smtClean="0"/>
              <a:t>واجبات منها :</a:t>
            </a:r>
            <a:r>
              <a:rPr lang="ar-JO" sz="2800" b="1" dirty="0" smtClean="0"/>
              <a:t> </a:t>
            </a:r>
            <a:r>
              <a:rPr lang="ar-JO" sz="2800" b="1" u="sng" dirty="0" smtClean="0">
                <a:solidFill>
                  <a:srgbClr val="7030A0"/>
                </a:solidFill>
              </a:rPr>
              <a:t>ان يسهر على راحة قبيلته وان يشارك افرادها المسرات والنوائب. </a:t>
            </a:r>
            <a:r>
              <a:rPr lang="ar-JO" sz="2800" b="1" dirty="0" smtClean="0"/>
              <a:t>وفي المقابل كان للشيخ </a:t>
            </a:r>
            <a:r>
              <a:rPr lang="ar-JO" sz="2800" b="1" u="sng" dirty="0" smtClean="0"/>
              <a:t>حقوق على ابناء قبيلته يلتزمون بها. مثل </a:t>
            </a:r>
            <a:r>
              <a:rPr lang="ar-JO" sz="2800" b="1" dirty="0" smtClean="0">
                <a:solidFill>
                  <a:srgbClr val="7030A0"/>
                </a:solidFill>
              </a:rPr>
              <a:t>طاعته واحترامه وتوقيره</a:t>
            </a:r>
            <a:r>
              <a:rPr lang="ar-JO" sz="2800" b="1" dirty="0" smtClean="0"/>
              <a:t>. وكان </a:t>
            </a:r>
            <a:r>
              <a:rPr lang="ar-JO" sz="2800" b="1" dirty="0" smtClean="0">
                <a:solidFill>
                  <a:srgbClr val="7030A0"/>
                </a:solidFill>
              </a:rPr>
              <a:t>لشيخ القبيلة النصيب الاكبر مما تحصل عليه القبيلة في غزوها</a:t>
            </a:r>
            <a:r>
              <a:rPr lang="ar-JO" sz="2800" b="1" dirty="0" smtClean="0"/>
              <a:t>. وقد جمعه احد الشعراء في البيت التالي</a:t>
            </a:r>
          </a:p>
          <a:p>
            <a:pPr marL="3175" indent="19050" algn="just" rtl="1" eaLnBrk="1" hangingPunct="1"/>
            <a:r>
              <a:rPr lang="ar-JO" sz="2800" b="1" dirty="0" smtClean="0"/>
              <a:t>لك المرباع منها والصفايا 		وحكم والنشيطة والفضول </a:t>
            </a:r>
            <a:endParaRPr lang="en-US" sz="2800" b="1" dirty="0" smtClean="0">
              <a:cs typeface="Times New Roman" pitchFamily="18" charset="0"/>
            </a:endParaRPr>
          </a:p>
          <a:p>
            <a:pPr algn="l" rtl="1"/>
            <a:endParaRPr lang="ar-SA" sz="20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b="1" dirty="0" smtClean="0"/>
              <a:t>تنظيمات الرسول (ص) في المدينة المنورة</a:t>
            </a:r>
            <a:endParaRPr lang="ar-SA" b="1" dirty="0"/>
          </a:p>
        </p:txBody>
      </p:sp>
      <p:sp>
        <p:nvSpPr>
          <p:cNvPr id="3" name="عنصر نائب للمحتوى 2"/>
          <p:cNvSpPr>
            <a:spLocks noGrp="1"/>
          </p:cNvSpPr>
          <p:nvPr>
            <p:ph idx="1"/>
          </p:nvPr>
        </p:nvSpPr>
        <p:spPr/>
        <p:txBody>
          <a:bodyPr/>
          <a:lstStyle/>
          <a:p>
            <a:pPr marL="3175" indent="19050" algn="just" rtl="1" eaLnBrk="1" hangingPunct="1"/>
            <a:r>
              <a:rPr lang="ar-SA" b="1" dirty="0" smtClean="0">
                <a:cs typeface="Times New Roman" pitchFamily="18" charset="0"/>
              </a:rPr>
              <a:t>تمهيد</a:t>
            </a:r>
          </a:p>
          <a:p>
            <a:pPr marL="3175" indent="19050" algn="just" rtl="1" eaLnBrk="1" hangingPunct="1"/>
            <a:r>
              <a:rPr lang="ar-SA" b="1" dirty="0" smtClean="0">
                <a:cs typeface="Times New Roman" pitchFamily="18" charset="0"/>
              </a:rPr>
              <a:t>ابرز التنظيمات التي قام بها النبي عليه السلام في المدينة :</a:t>
            </a:r>
          </a:p>
          <a:p>
            <a:pPr marL="3175" indent="19050" algn="just" rtl="1" eaLnBrk="1" hangingPunct="1"/>
            <a:r>
              <a:rPr lang="ar-JO" b="1" dirty="0" smtClean="0">
                <a:cs typeface="Times New Roman" pitchFamily="18" charset="0"/>
              </a:rPr>
              <a:t>اولا: </a:t>
            </a:r>
            <a:r>
              <a:rPr lang="ar-SA" b="1" dirty="0" smtClean="0">
                <a:solidFill>
                  <a:srgbClr val="FF0066"/>
                </a:solidFill>
                <a:cs typeface="Times New Roman" pitchFamily="18" charset="0"/>
              </a:rPr>
              <a:t>بناء</a:t>
            </a:r>
            <a:r>
              <a:rPr lang="ar-JO" b="1" dirty="0" smtClean="0">
                <a:solidFill>
                  <a:srgbClr val="FF0066"/>
                </a:solidFill>
                <a:cs typeface="Times New Roman" pitchFamily="18" charset="0"/>
              </a:rPr>
              <a:t> المسجد </a:t>
            </a:r>
            <a:r>
              <a:rPr lang="ar-SA" b="1" dirty="0" smtClean="0">
                <a:solidFill>
                  <a:srgbClr val="FF0066"/>
                </a:solidFill>
                <a:cs typeface="Times New Roman" pitchFamily="18" charset="0"/>
              </a:rPr>
              <a:t> </a:t>
            </a:r>
            <a:r>
              <a:rPr lang="ar-SA" b="1" dirty="0" smtClean="0">
                <a:cs typeface="Times New Roman" pitchFamily="18" charset="0"/>
              </a:rPr>
              <a:t>ودوره </a:t>
            </a:r>
            <a:r>
              <a:rPr lang="ar-JO" b="1" dirty="0" smtClean="0">
                <a:cs typeface="Times New Roman" pitchFamily="18" charset="0"/>
              </a:rPr>
              <a:t>في ارساء قواعد الدولة الاسلامية</a:t>
            </a:r>
          </a:p>
          <a:p>
            <a:pPr marL="3175" indent="19050" algn="just" rtl="1" eaLnBrk="1" hangingPunct="1"/>
            <a:r>
              <a:rPr lang="ar-JO" b="1" dirty="0" smtClean="0">
                <a:cs typeface="Times New Roman" pitchFamily="18" charset="0"/>
              </a:rPr>
              <a:t>ثانيا: </a:t>
            </a:r>
            <a:r>
              <a:rPr lang="ar-JO" b="1" dirty="0" smtClean="0">
                <a:solidFill>
                  <a:srgbClr val="FF0066"/>
                </a:solidFill>
                <a:cs typeface="Times New Roman" pitchFamily="18" charset="0"/>
              </a:rPr>
              <a:t>المؤاخاة</a:t>
            </a:r>
            <a:r>
              <a:rPr lang="ar-JO" b="1" dirty="0" smtClean="0">
                <a:cs typeface="Times New Roman" pitchFamily="18" charset="0"/>
              </a:rPr>
              <a:t> بين المسلمين</a:t>
            </a:r>
            <a:r>
              <a:rPr lang="ar-SA" b="1" dirty="0" smtClean="0">
                <a:cs typeface="Times New Roman" pitchFamily="18" charset="0"/>
              </a:rPr>
              <a:t>( المهاجرين والانصار )</a:t>
            </a:r>
            <a:endParaRPr lang="ar-JO" b="1" dirty="0" smtClean="0">
              <a:cs typeface="Times New Roman" pitchFamily="18" charset="0"/>
            </a:endParaRPr>
          </a:p>
          <a:p>
            <a:pPr marL="3175" indent="19050" algn="just" rtl="1" eaLnBrk="1" hangingPunct="1"/>
            <a:r>
              <a:rPr lang="ar-JO" b="1" dirty="0" smtClean="0">
                <a:cs typeface="Times New Roman" pitchFamily="18" charset="0"/>
              </a:rPr>
              <a:t>ثالثا: </a:t>
            </a:r>
            <a:r>
              <a:rPr lang="ar-SA" b="1" dirty="0" smtClean="0">
                <a:solidFill>
                  <a:srgbClr val="FF0066"/>
                </a:solidFill>
                <a:cs typeface="Times New Roman" pitchFamily="18" charset="0"/>
              </a:rPr>
              <a:t>كتابة </a:t>
            </a:r>
            <a:r>
              <a:rPr lang="ar-JO" b="1" dirty="0" smtClean="0">
                <a:solidFill>
                  <a:srgbClr val="FF0066"/>
                </a:solidFill>
                <a:cs typeface="Times New Roman" pitchFamily="18" charset="0"/>
              </a:rPr>
              <a:t>صحيفة المدينة </a:t>
            </a:r>
            <a:r>
              <a:rPr lang="ar-JO" b="1" dirty="0" smtClean="0">
                <a:cs typeface="Times New Roman" pitchFamily="18" charset="0"/>
              </a:rPr>
              <a:t>(دستور المدينة)</a:t>
            </a:r>
          </a:p>
          <a:p>
            <a:pPr marL="3175" indent="19050" algn="just" rtl="1" eaLnBrk="1" hangingPunct="1"/>
            <a:r>
              <a:rPr lang="ar-JO" b="1" dirty="0" smtClean="0">
                <a:cs typeface="Times New Roman" pitchFamily="18" charset="0"/>
              </a:rPr>
              <a:t>رابعا:</a:t>
            </a:r>
            <a:r>
              <a:rPr lang="ar-JO" b="1" dirty="0" smtClean="0">
                <a:solidFill>
                  <a:srgbClr val="FF0066"/>
                </a:solidFill>
                <a:cs typeface="Times New Roman" pitchFamily="18" charset="0"/>
              </a:rPr>
              <a:t> </a:t>
            </a:r>
            <a:r>
              <a:rPr lang="ar-SA" b="1" dirty="0" smtClean="0">
                <a:solidFill>
                  <a:srgbClr val="FF0066"/>
                </a:solidFill>
                <a:cs typeface="Times New Roman" pitchFamily="18" charset="0"/>
              </a:rPr>
              <a:t>اقرار </a:t>
            </a:r>
            <a:r>
              <a:rPr lang="ar-JO" b="1" dirty="0" smtClean="0">
                <a:solidFill>
                  <a:srgbClr val="FF0066"/>
                </a:solidFill>
                <a:cs typeface="Times New Roman" pitchFamily="18" charset="0"/>
              </a:rPr>
              <a:t>قواعد تربوية وأخلاقية </a:t>
            </a:r>
            <a:r>
              <a:rPr lang="ar-JO" b="1" dirty="0" smtClean="0">
                <a:cs typeface="Times New Roman" pitchFamily="18" charset="0"/>
              </a:rPr>
              <a:t>لتنظيم العلاقة داخل المجتمع الاسلامي</a:t>
            </a:r>
          </a:p>
          <a:p>
            <a:pPr lvl="0" algn="l" rtl="1"/>
            <a:r>
              <a:rPr lang="ar-SA" dirty="0" smtClean="0"/>
              <a:t>.</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990600"/>
          </a:xfrm>
        </p:spPr>
        <p:txBody>
          <a:bodyPr/>
          <a:lstStyle/>
          <a:p>
            <a:r>
              <a:rPr lang="ar-JO" sz="4000" b="1" dirty="0" smtClean="0"/>
              <a:t>تنظيمات الرسول (ص) في المدينة المنورة</a:t>
            </a:r>
            <a:endParaRPr lang="ar-SA" sz="4000" dirty="0"/>
          </a:p>
        </p:txBody>
      </p:sp>
      <p:sp>
        <p:nvSpPr>
          <p:cNvPr id="3" name="عنصر نائب للمحتوى 2"/>
          <p:cNvSpPr>
            <a:spLocks noGrp="1"/>
          </p:cNvSpPr>
          <p:nvPr>
            <p:ph idx="1"/>
          </p:nvPr>
        </p:nvSpPr>
        <p:spPr>
          <a:xfrm>
            <a:off x="495300" y="914400"/>
            <a:ext cx="8915400" cy="5211763"/>
          </a:xfrm>
        </p:spPr>
        <p:txBody>
          <a:bodyPr/>
          <a:lstStyle/>
          <a:p>
            <a:pPr lvl="0" rtl="1"/>
            <a:r>
              <a:rPr lang="ar-SA" b="1" dirty="0" smtClean="0"/>
              <a:t>تمهيد</a:t>
            </a:r>
          </a:p>
          <a:p>
            <a:pPr marL="3175" indent="19050" algn="just" rtl="1" eaLnBrk="1" hangingPunct="1"/>
            <a:r>
              <a:rPr lang="ar-SA" sz="2800" b="1" dirty="0" smtClean="0">
                <a:cs typeface="Times New Roman" pitchFamily="18" charset="0"/>
              </a:rPr>
              <a:t>بعد انتشار </a:t>
            </a:r>
            <a:r>
              <a:rPr lang="ar-JO" sz="2800" b="1" dirty="0" smtClean="0">
                <a:cs typeface="Times New Roman" pitchFamily="18" charset="0"/>
              </a:rPr>
              <a:t> الدعوة الاسلامية و هجرة الرسول (ص) الى المدينة المنورة، </a:t>
            </a:r>
            <a:r>
              <a:rPr lang="ar-JO" sz="2800" b="1" u="sng" dirty="0" smtClean="0">
                <a:cs typeface="Times New Roman" pitchFamily="18" charset="0"/>
              </a:rPr>
              <a:t>قامت دولة الاسلام في </a:t>
            </a:r>
            <a:r>
              <a:rPr lang="ar-JO" sz="2800" b="1" u="sng" dirty="0" smtClean="0">
                <a:solidFill>
                  <a:srgbClr val="0070C0"/>
                </a:solidFill>
                <a:cs typeface="Times New Roman" pitchFamily="18" charset="0"/>
              </a:rPr>
              <a:t>يثرب</a:t>
            </a:r>
            <a:r>
              <a:rPr lang="ar-JO" sz="2800" b="1" dirty="0" smtClean="0">
                <a:cs typeface="Times New Roman" pitchFamily="18" charset="0"/>
              </a:rPr>
              <a:t>، والتي اختلفت عما سبقها من الكيانات السياسية اختلافا جذريا في المنشأ، والمنهج والأهداف. وكان </a:t>
            </a:r>
            <a:r>
              <a:rPr lang="ar-JO" b="1" u="sng" dirty="0" smtClean="0">
                <a:cs typeface="Times New Roman" pitchFamily="18" charset="0"/>
              </a:rPr>
              <a:t>اول ما ميزها عن الاشكال السياسية السابقة</a:t>
            </a:r>
            <a:r>
              <a:rPr lang="ar-JO" sz="2800" b="1" dirty="0" smtClean="0">
                <a:cs typeface="Times New Roman" pitchFamily="18" charset="0"/>
              </a:rPr>
              <a:t> انها </a:t>
            </a:r>
            <a:r>
              <a:rPr lang="ar-JO" sz="2800" b="1" dirty="0" smtClean="0">
                <a:solidFill>
                  <a:srgbClr val="FF0066"/>
                </a:solidFill>
                <a:cs typeface="Times New Roman" pitchFamily="18" charset="0"/>
              </a:rPr>
              <a:t>جعلت امور الناس وسياستهم راجعة الى نظام الاسلام وشرعة</a:t>
            </a:r>
            <a:r>
              <a:rPr lang="ar-JO" sz="2800" b="1" dirty="0" smtClean="0">
                <a:cs typeface="Times New Roman" pitchFamily="18" charset="0"/>
              </a:rPr>
              <a:t>، </a:t>
            </a:r>
            <a:r>
              <a:rPr lang="ar-JO" sz="2800" b="1" dirty="0" smtClean="0">
                <a:solidFill>
                  <a:srgbClr val="FF0066"/>
                </a:solidFill>
                <a:cs typeface="Times New Roman" pitchFamily="18" charset="0"/>
              </a:rPr>
              <a:t>وركنت في تطبيق ذلك الى سلطان العقيدة، وما يبعثه في نفوس المؤمنين من القيم الروحية التي تجعل الامتثال لأمر الاسلام وطاعة من يمثله في رعاية البشر، وسياستهم ضربا من العبادة.</a:t>
            </a:r>
            <a:endParaRPr lang="en-US" sz="2800" b="1" dirty="0" smtClean="0">
              <a:solidFill>
                <a:srgbClr val="FF0066"/>
              </a:solidFill>
              <a:cs typeface="Times New Roman" pitchFamily="18" charset="0"/>
            </a:endParaRPr>
          </a:p>
          <a:p>
            <a:pPr marL="3175" indent="19050" algn="just" rtl="1" eaLnBrk="1" hangingPunct="1"/>
            <a:r>
              <a:rPr lang="ar-JO" sz="2800" b="1" dirty="0" smtClean="0">
                <a:cs typeface="Times New Roman" pitchFamily="18" charset="0"/>
              </a:rPr>
              <a:t>	ولقد ارسى الرسول دعائم المجتمع الاسلامي الاول، فأقام امة الاسلام، وارسى قواعد بنيان الدولة الاسلامية الاولى دولة المدينة على </a:t>
            </a:r>
            <a:r>
              <a:rPr lang="ar-SA" sz="2800" b="1" dirty="0" smtClean="0">
                <a:cs typeface="Times New Roman" pitchFamily="18" charset="0"/>
              </a:rPr>
              <a:t>أسس ثابتة</a:t>
            </a:r>
            <a:endParaRPr lang="en-US" sz="2800" b="1" dirty="0" smtClean="0">
              <a:cs typeface="Times New Roman" pitchFamily="18" charset="0"/>
            </a:endParaRPr>
          </a:p>
          <a:p>
            <a:pPr lvl="0" rtl="1"/>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868362"/>
          </a:xfrm>
        </p:spPr>
        <p:txBody>
          <a:bodyPr/>
          <a:lstStyle/>
          <a:p>
            <a:r>
              <a:rPr lang="ar-JO" sz="4000" b="1" dirty="0" smtClean="0"/>
              <a:t>تنظيمات الرسول (ص) في المدينة المنورة</a:t>
            </a:r>
            <a:endParaRPr lang="ar-SA" sz="4000" b="1" dirty="0"/>
          </a:p>
        </p:txBody>
      </p:sp>
      <p:sp>
        <p:nvSpPr>
          <p:cNvPr id="3" name="عنصر نائب للمحتوى 2"/>
          <p:cNvSpPr>
            <a:spLocks noGrp="1"/>
          </p:cNvSpPr>
          <p:nvPr>
            <p:ph idx="1"/>
          </p:nvPr>
        </p:nvSpPr>
        <p:spPr>
          <a:xfrm>
            <a:off x="495300" y="1295400"/>
            <a:ext cx="8915400" cy="4830763"/>
          </a:xfrm>
        </p:spPr>
        <p:txBody>
          <a:bodyPr/>
          <a:lstStyle/>
          <a:p>
            <a:pPr marL="3175" indent="19050" algn="just" rtl="1" eaLnBrk="1" hangingPunct="1"/>
            <a:r>
              <a:rPr lang="ar-JO" sz="2800" b="1" dirty="0" smtClean="0">
                <a:cs typeface="Times New Roman" pitchFamily="18" charset="0"/>
              </a:rPr>
              <a:t>اولا:</a:t>
            </a:r>
            <a:r>
              <a:rPr lang="ar-SA" sz="2800" b="1" dirty="0" smtClean="0">
                <a:cs typeface="Times New Roman" pitchFamily="18" charset="0"/>
              </a:rPr>
              <a:t>بناء </a:t>
            </a:r>
            <a:r>
              <a:rPr lang="ar-JO" sz="2800" b="1" dirty="0" smtClean="0">
                <a:cs typeface="Times New Roman" pitchFamily="18" charset="0"/>
              </a:rPr>
              <a:t> المسجد</a:t>
            </a:r>
            <a:r>
              <a:rPr lang="ar-SA" sz="2800" b="1" dirty="0" smtClean="0">
                <a:cs typeface="Times New Roman" pitchFamily="18" charset="0"/>
              </a:rPr>
              <a:t> ودوره </a:t>
            </a:r>
            <a:r>
              <a:rPr lang="ar-JO" sz="2800" b="1" dirty="0" smtClean="0">
                <a:cs typeface="Times New Roman" pitchFamily="18" charset="0"/>
              </a:rPr>
              <a:t> في ارساء قواعد الدولة الاسلامية</a:t>
            </a:r>
            <a:r>
              <a:rPr lang="ar-SA" sz="2800" b="1" dirty="0" smtClean="0">
                <a:cs typeface="Times New Roman" pitchFamily="18" charset="0"/>
              </a:rPr>
              <a:t>:</a:t>
            </a:r>
            <a:endParaRPr lang="ar-JO" sz="2800" b="1" dirty="0" smtClean="0">
              <a:cs typeface="Times New Roman" pitchFamily="18" charset="0"/>
            </a:endParaRPr>
          </a:p>
          <a:p>
            <a:pPr marL="3175" indent="19050" algn="just" rtl="1" eaLnBrk="1" hangingPunct="1"/>
            <a:r>
              <a:rPr lang="ar-JO" sz="2800" b="1" dirty="0" smtClean="0">
                <a:cs typeface="Times New Roman" pitchFamily="18" charset="0"/>
              </a:rPr>
              <a:t>كان بناء المسجد النبوي في </a:t>
            </a:r>
            <a:r>
              <a:rPr lang="ar-JO" sz="2800" b="1" dirty="0" smtClean="0">
                <a:solidFill>
                  <a:srgbClr val="0070C0"/>
                </a:solidFill>
                <a:cs typeface="Times New Roman" pitchFamily="18" charset="0"/>
              </a:rPr>
              <a:t>المدينة المنورة </a:t>
            </a:r>
            <a:r>
              <a:rPr lang="ar-JO" b="1" u="sng" dirty="0" smtClean="0">
                <a:solidFill>
                  <a:srgbClr val="C00000"/>
                </a:solidFill>
                <a:cs typeface="Times New Roman" pitchFamily="18" charset="0"/>
              </a:rPr>
              <a:t>الدعامة الاولى والأساسية </a:t>
            </a:r>
            <a:r>
              <a:rPr lang="ar-JO" sz="2800" b="1" dirty="0" smtClean="0">
                <a:solidFill>
                  <a:srgbClr val="C00000"/>
                </a:solidFill>
                <a:cs typeface="Times New Roman" pitchFamily="18" charset="0"/>
              </a:rPr>
              <a:t>في بناء المجتمع الاسلامي وإرساء قواعده</a:t>
            </a:r>
            <a:r>
              <a:rPr lang="ar-JO" sz="2800" b="1" dirty="0" smtClean="0">
                <a:cs typeface="Times New Roman" pitchFamily="18" charset="0"/>
              </a:rPr>
              <a:t>، فقد اصبح المسجد </a:t>
            </a:r>
            <a:r>
              <a:rPr lang="ar-JO" sz="2800" b="1" dirty="0" smtClean="0">
                <a:solidFill>
                  <a:srgbClr val="FF0066"/>
                </a:solidFill>
                <a:cs typeface="Times New Roman" pitchFamily="18" charset="0"/>
              </a:rPr>
              <a:t>مكان للعبادة في المقام الاول</a:t>
            </a:r>
            <a:r>
              <a:rPr lang="ar-JO" sz="2800" b="1" dirty="0" smtClean="0">
                <a:cs typeface="Times New Roman" pitchFamily="18" charset="0"/>
              </a:rPr>
              <a:t>، ثم بعد ذلك </a:t>
            </a:r>
            <a:r>
              <a:rPr lang="ar-JO" sz="2800" b="1" dirty="0" smtClean="0">
                <a:solidFill>
                  <a:srgbClr val="FF0066"/>
                </a:solidFill>
                <a:cs typeface="Times New Roman" pitchFamily="18" charset="0"/>
              </a:rPr>
              <a:t>مكانا لكل امر يهم المسلمين</a:t>
            </a:r>
            <a:r>
              <a:rPr lang="ar-JO" sz="2800" b="1" dirty="0" smtClean="0">
                <a:cs typeface="Times New Roman" pitchFamily="18" charset="0"/>
              </a:rPr>
              <a:t>. فقد كان </a:t>
            </a:r>
            <a:r>
              <a:rPr lang="ar-JO" sz="2800" b="1" dirty="0" smtClean="0">
                <a:solidFill>
                  <a:srgbClr val="FF0066"/>
                </a:solidFill>
                <a:cs typeface="Times New Roman" pitchFamily="18" charset="0"/>
              </a:rPr>
              <a:t>جامعة يتلقى فيها المسلمون تعاليم الاسلام وتوجيهاته</a:t>
            </a:r>
            <a:r>
              <a:rPr lang="ar-JO" sz="2800" b="1" dirty="0" smtClean="0">
                <a:cs typeface="Times New Roman" pitchFamily="18" charset="0"/>
              </a:rPr>
              <a:t>، </a:t>
            </a:r>
            <a:r>
              <a:rPr lang="ar-JO" sz="2800" b="1" dirty="0" smtClean="0">
                <a:solidFill>
                  <a:srgbClr val="FF0066"/>
                </a:solidFill>
                <a:cs typeface="Times New Roman" pitchFamily="18" charset="0"/>
              </a:rPr>
              <a:t>ومركزا للإدارة والحكم</a:t>
            </a:r>
            <a:r>
              <a:rPr lang="ar-JO" sz="2800" b="1" dirty="0" smtClean="0">
                <a:cs typeface="Times New Roman" pitchFamily="18" charset="0"/>
              </a:rPr>
              <a:t>، </a:t>
            </a:r>
            <a:r>
              <a:rPr lang="ar-JO" sz="2800" b="1" dirty="0" smtClean="0">
                <a:solidFill>
                  <a:srgbClr val="FF0066"/>
                </a:solidFill>
                <a:cs typeface="Times New Roman" pitchFamily="18" charset="0"/>
              </a:rPr>
              <a:t>ومنتدى تلتقي وتتآلف فيه العناصر القبلية المختلفة</a:t>
            </a:r>
            <a:r>
              <a:rPr lang="ar-JO" sz="2800" b="1" dirty="0" smtClean="0">
                <a:cs typeface="Times New Roman" pitchFamily="18" charset="0"/>
              </a:rPr>
              <a:t> التي طالما حدثت بينها نزعات الجاهلية وحروبها، </a:t>
            </a:r>
            <a:r>
              <a:rPr lang="ar-JO" sz="2800" b="1" dirty="0" smtClean="0">
                <a:solidFill>
                  <a:srgbClr val="FF0066"/>
                </a:solidFill>
                <a:cs typeface="Times New Roman" pitchFamily="18" charset="0"/>
              </a:rPr>
              <a:t>وقاعدة لإدارة جميع الشؤون </a:t>
            </a:r>
            <a:r>
              <a:rPr lang="ar-JO" sz="2800" b="1" dirty="0" smtClean="0">
                <a:cs typeface="Times New Roman" pitchFamily="18" charset="0"/>
              </a:rPr>
              <a:t>و</a:t>
            </a:r>
            <a:r>
              <a:rPr lang="ar-JO" sz="2800" b="1" dirty="0" smtClean="0">
                <a:solidFill>
                  <a:srgbClr val="FF0066"/>
                </a:solidFill>
                <a:cs typeface="Times New Roman" pitchFamily="18" charset="0"/>
              </a:rPr>
              <a:t>منطلق السرايا والغزوات</a:t>
            </a:r>
            <a:r>
              <a:rPr lang="ar-JO" sz="2800" b="1" dirty="0" smtClean="0">
                <a:cs typeface="Times New Roman" pitchFamily="18" charset="0"/>
              </a:rPr>
              <a:t>، </a:t>
            </a:r>
            <a:r>
              <a:rPr lang="ar-JO" sz="2800" b="1" dirty="0" smtClean="0">
                <a:solidFill>
                  <a:srgbClr val="FF0066"/>
                </a:solidFill>
                <a:cs typeface="Times New Roman" pitchFamily="18" charset="0"/>
              </a:rPr>
              <a:t>وبرلمانا لعقد المجالس الاستشارية والتنفيذية</a:t>
            </a:r>
            <a:r>
              <a:rPr lang="ar-JO" sz="2800" b="1" dirty="0" smtClean="0">
                <a:cs typeface="Times New Roman" pitchFamily="18" charset="0"/>
              </a:rPr>
              <a:t>، ومع هذا كله </a:t>
            </a:r>
            <a:r>
              <a:rPr lang="ar-JO" sz="2800" b="1" dirty="0" smtClean="0">
                <a:solidFill>
                  <a:srgbClr val="FF0066"/>
                </a:solidFill>
                <a:cs typeface="Times New Roman" pitchFamily="18" charset="0"/>
              </a:rPr>
              <a:t>كان بيت سكن فيها عدد كبير من الفقراء المهاجرين </a:t>
            </a:r>
            <a:r>
              <a:rPr lang="ar-JO" sz="2800" b="1" dirty="0" smtClean="0">
                <a:cs typeface="Times New Roman" pitchFamily="18" charset="0"/>
              </a:rPr>
              <a:t>الذين لم يكن لهم في المدينة المنورة دار ولا مال ولا اهل ولا بنون</a:t>
            </a:r>
            <a:r>
              <a:rPr lang="ar-SA" sz="2800" b="1" dirty="0" smtClean="0">
                <a:cs typeface="Times New Roman" pitchFamily="18" charset="0"/>
              </a:rPr>
              <a:t>.</a:t>
            </a:r>
            <a:endParaRPr lang="ar-JO" sz="2800" b="1" dirty="0" smtClean="0">
              <a:cs typeface="Times New Roman" pitchFamily="18" charset="0"/>
            </a:endParaRPr>
          </a:p>
          <a:p>
            <a:pPr algn="l" rtl="1"/>
            <a:endParaRPr lang="ar-SA" sz="2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b="1" dirty="0" smtClean="0"/>
              <a:t>تنظيمات الرسول (ص) في المدينة المنورة</a:t>
            </a:r>
            <a:endParaRPr lang="ar-SA" b="1" dirty="0"/>
          </a:p>
        </p:txBody>
      </p:sp>
      <p:sp>
        <p:nvSpPr>
          <p:cNvPr id="3" name="عنصر نائب للمحتوى 2"/>
          <p:cNvSpPr>
            <a:spLocks noGrp="1"/>
          </p:cNvSpPr>
          <p:nvPr>
            <p:ph idx="1"/>
          </p:nvPr>
        </p:nvSpPr>
        <p:spPr/>
        <p:txBody>
          <a:bodyPr/>
          <a:lstStyle/>
          <a:p>
            <a:pPr marL="3175" indent="19050" algn="just" rtl="1" eaLnBrk="1" hangingPunct="1"/>
            <a:r>
              <a:rPr lang="ar-JO" sz="2800" b="1" dirty="0" smtClean="0">
                <a:cs typeface="Times New Roman" pitchFamily="18" charset="0"/>
              </a:rPr>
              <a:t>ثانيا: المؤاخاة بين المسلمين</a:t>
            </a:r>
            <a:r>
              <a:rPr lang="ar-SA" sz="2800" b="1" dirty="0" smtClean="0">
                <a:cs typeface="Times New Roman" pitchFamily="18" charset="0"/>
              </a:rPr>
              <a:t> ( المهاجرين والانصار ) </a:t>
            </a:r>
            <a:endParaRPr lang="ar-JO" sz="2800" b="1" dirty="0" smtClean="0">
              <a:cs typeface="Times New Roman" pitchFamily="18" charset="0"/>
            </a:endParaRPr>
          </a:p>
          <a:p>
            <a:pPr marL="3175" indent="19050" algn="just" rtl="1" eaLnBrk="1" hangingPunct="1"/>
            <a:r>
              <a:rPr lang="ar-JO" sz="2800" b="1" dirty="0" smtClean="0">
                <a:cs typeface="Times New Roman" pitchFamily="18" charset="0"/>
              </a:rPr>
              <a:t>	قام الرسول بالمؤاخاة بين المهاجرين والأنصار. </a:t>
            </a:r>
            <a:r>
              <a:rPr lang="ar-JO" b="1" dirty="0" smtClean="0">
                <a:cs typeface="Times New Roman" pitchFamily="18" charset="0"/>
              </a:rPr>
              <a:t>ومعنى هذا الإخاء </a:t>
            </a:r>
            <a:r>
              <a:rPr lang="ar-JO" sz="2800" b="1" u="sng" dirty="0" smtClean="0">
                <a:solidFill>
                  <a:srgbClr val="FF0066"/>
                </a:solidFill>
                <a:cs typeface="Times New Roman" pitchFamily="18" charset="0"/>
              </a:rPr>
              <a:t>ان تذوب عصبيات الجاهلية فلا حمية إلا للإسلام، وان تسقط فوارق النسب واللون والوطن، فلا يتقدم احد أو يتأخر إلا بمروءته وتقواه.</a:t>
            </a:r>
          </a:p>
          <a:p>
            <a:pPr marL="3175" indent="19050" algn="just" rtl="1" eaLnBrk="1" hangingPunct="1"/>
            <a:r>
              <a:rPr lang="ar-JO" sz="2800" b="1" dirty="0" smtClean="0">
                <a:cs typeface="Times New Roman" pitchFamily="18" charset="0"/>
              </a:rPr>
              <a:t>وقد جعل الرسول هذه الاخوة </a:t>
            </a:r>
            <a:r>
              <a:rPr lang="ar-JO" b="1" u="sng" dirty="0" smtClean="0">
                <a:cs typeface="Times New Roman" pitchFamily="18" charset="0"/>
              </a:rPr>
              <a:t>عقدا نافذا</a:t>
            </a:r>
            <a:r>
              <a:rPr lang="ar-JO" sz="2800" b="1" dirty="0" smtClean="0">
                <a:cs typeface="Times New Roman" pitchFamily="18" charset="0"/>
              </a:rPr>
              <a:t>، لا لفظا فارغا، </a:t>
            </a:r>
            <a:r>
              <a:rPr lang="ar-JO" sz="2800" b="1" u="sng" dirty="0" smtClean="0">
                <a:cs typeface="Times New Roman" pitchFamily="18" charset="0"/>
              </a:rPr>
              <a:t>وعملا يرتبط بالدماء والأموال، لا مجرد كلام، وكانت عواطف الايثار والمواساة والمؤانسة تمتزج في هذه الاخوة، وتملأ المجتمع الجديد بأروع الامثال.</a:t>
            </a:r>
          </a:p>
          <a:p>
            <a:pPr marL="3175" indent="19050" algn="just" rtl="1" eaLnBrk="1" hangingPunct="1"/>
            <a:r>
              <a:rPr lang="ar-JO" sz="2800" b="1" dirty="0" smtClean="0">
                <a:cs typeface="Times New Roman" pitchFamily="18" charset="0"/>
              </a:rPr>
              <a:t>	وكانت المؤاخاة حكمة فذة، وسياسة صائبة حكيمة، وحلا رائعا لكثير من المشاكل التي كان يواجهها المسلمون فقد اراد رسول الله ان يوجد تشريعا يعالج للمهاجرين اوضاعهم ويشعرهم بأنهم ليسوا عالة على</a:t>
            </a:r>
            <a:r>
              <a:rPr lang="ar-SA" sz="2800" b="1" dirty="0" smtClean="0">
                <a:cs typeface="Times New Roman" pitchFamily="18" charset="0"/>
              </a:rPr>
              <a:t> اخوانهم الانصار </a:t>
            </a:r>
            <a:endParaRPr lang="en-US" sz="2800" b="1" dirty="0" smtClean="0">
              <a:cs typeface="Times New Roman" pitchFamily="18"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b="1" dirty="0" smtClean="0"/>
              <a:t>تنظيمات الرسول (ص) في المدينة المنورة</a:t>
            </a:r>
            <a:endParaRPr lang="en-US" b="1" dirty="0"/>
          </a:p>
        </p:txBody>
      </p:sp>
      <p:sp>
        <p:nvSpPr>
          <p:cNvPr id="3" name="Content Placeholder 2"/>
          <p:cNvSpPr>
            <a:spLocks noGrp="1"/>
          </p:cNvSpPr>
          <p:nvPr>
            <p:ph idx="1"/>
          </p:nvPr>
        </p:nvSpPr>
        <p:spPr>
          <a:xfrm>
            <a:off x="495300" y="1219200"/>
            <a:ext cx="8915400" cy="4906963"/>
          </a:xfrm>
        </p:spPr>
        <p:txBody>
          <a:bodyPr/>
          <a:lstStyle/>
          <a:p>
            <a:pPr marL="3175" indent="19050" algn="just" rtl="1" eaLnBrk="1" hangingPunct="1"/>
            <a:r>
              <a:rPr lang="ar-JO" b="1" dirty="0" smtClean="0"/>
              <a:t>و</a:t>
            </a:r>
            <a:r>
              <a:rPr lang="ar-SA" b="1" dirty="0" smtClean="0"/>
              <a:t>من معاني المؤاخاة التي اراد الرسول صلى الله عليه وسلم ان يحققها للمهاجرين ايضا </a:t>
            </a:r>
            <a:r>
              <a:rPr lang="ar-SA" b="1" dirty="0" smtClean="0">
                <a:solidFill>
                  <a:srgbClr val="FF0066"/>
                </a:solidFill>
              </a:rPr>
              <a:t>ان ي</a:t>
            </a:r>
            <a:r>
              <a:rPr lang="ar-JO" b="1" dirty="0" smtClean="0">
                <a:solidFill>
                  <a:srgbClr val="FF0066"/>
                </a:solidFill>
              </a:rPr>
              <a:t>ذهب عنهم وحشة الغربة</a:t>
            </a:r>
            <a:r>
              <a:rPr lang="ar-JO" b="1" dirty="0" smtClean="0"/>
              <a:t>، </a:t>
            </a:r>
            <a:r>
              <a:rPr lang="ar-JO" b="1" dirty="0" smtClean="0">
                <a:solidFill>
                  <a:srgbClr val="FF0066"/>
                </a:solidFill>
              </a:rPr>
              <a:t>ويستأنسوا من</a:t>
            </a:r>
            <a:r>
              <a:rPr lang="ar-SA" b="1" dirty="0" smtClean="0">
                <a:solidFill>
                  <a:srgbClr val="FF0066"/>
                </a:solidFill>
              </a:rPr>
              <a:t> </a:t>
            </a:r>
            <a:r>
              <a:rPr lang="ar-JO" b="1" dirty="0" smtClean="0">
                <a:solidFill>
                  <a:srgbClr val="FF0066"/>
                </a:solidFill>
              </a:rPr>
              <a:t>مفارقة الأهل والعشيرة ويشد بعضهم أزر بعض </a:t>
            </a:r>
            <a:r>
              <a:rPr lang="ar-JO" b="1" dirty="0" smtClean="0"/>
              <a:t>فلما عز الإسلام واجتمع الشمل وذهبت الوحشة وانخرطوا في الحياة أبطل الله سبحانه وتعالى التوارث بالمؤاخاة وأبقى إخوة المؤمنين وانزل في ذلك قوله تعالى ((</a:t>
            </a:r>
            <a:r>
              <a:rPr lang="ar-SA" b="1" dirty="0" smtClean="0"/>
              <a:t>وَالَّذِينَ آَمَنُوا مِنْ بَعْدُ وَهَاجَرُوا وَجَاهَدُوا مَعَكُمْ فَأُولَئِكَ مِنْكُمْ وَأُولُو الْأَرْحَامِ بَعْضُهُمْ أَوْلَى بِبَعْضٍ فِي كِتَابِ اللَّهِ إِنَّ اللَّهَ بِكُلِّ شَيْءٍ عَلِيمٌ (</a:t>
            </a:r>
            <a:r>
              <a:rPr lang="ar-JO" b="1" dirty="0" smtClean="0"/>
              <a:t>الانفال</a:t>
            </a:r>
            <a:r>
              <a:rPr lang="ar-SA" b="1" dirty="0" smtClean="0"/>
              <a:t>75</a:t>
            </a:r>
            <a:r>
              <a:rPr lang="ar-EG" b="1" dirty="0" smtClean="0"/>
              <a:t>)</a:t>
            </a:r>
            <a:r>
              <a:rPr lang="ar-JO" b="1" dirty="0" smtClean="0"/>
              <a:t>. وذكر ابن عباس ان ما الغي من نظام المؤاخاة هو الارث، اما النصرة والرفادة والنصيحة فباقية. </a:t>
            </a:r>
            <a:endParaRPr lang="en-US" b="1"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b="1" dirty="0" smtClean="0"/>
              <a:t>تنظيمات الرسول (ص) في المدينة المنورة</a:t>
            </a:r>
            <a:endParaRPr lang="en-US" b="1" dirty="0"/>
          </a:p>
        </p:txBody>
      </p:sp>
      <p:sp>
        <p:nvSpPr>
          <p:cNvPr id="3" name="Content Placeholder 2"/>
          <p:cNvSpPr>
            <a:spLocks noGrp="1"/>
          </p:cNvSpPr>
          <p:nvPr>
            <p:ph idx="1"/>
          </p:nvPr>
        </p:nvSpPr>
        <p:spPr>
          <a:xfrm>
            <a:off x="228600" y="1219200"/>
            <a:ext cx="9182100" cy="4906963"/>
          </a:xfrm>
        </p:spPr>
        <p:txBody>
          <a:bodyPr/>
          <a:lstStyle/>
          <a:p>
            <a:pPr marL="3175" indent="19050" algn="just" rtl="1" eaLnBrk="1" hangingPunct="1"/>
            <a:r>
              <a:rPr lang="ar-JO" sz="2800" b="1" dirty="0" smtClean="0">
                <a:solidFill>
                  <a:srgbClr val="C00000"/>
                </a:solidFill>
              </a:rPr>
              <a:t>اهمية</a:t>
            </a:r>
            <a:r>
              <a:rPr lang="ar-SA" sz="2800" b="1" dirty="0" smtClean="0">
                <a:solidFill>
                  <a:srgbClr val="C00000"/>
                </a:solidFill>
              </a:rPr>
              <a:t> المؤاخاة </a:t>
            </a:r>
            <a:r>
              <a:rPr lang="ar-JO" sz="2800" b="1" dirty="0" smtClean="0">
                <a:solidFill>
                  <a:srgbClr val="C00000"/>
                </a:solidFill>
              </a:rPr>
              <a:t> في بناء المجتمع الاسلامي</a:t>
            </a:r>
            <a:r>
              <a:rPr lang="ar-SA" sz="2800" b="1" dirty="0" smtClean="0">
                <a:solidFill>
                  <a:srgbClr val="C00000"/>
                </a:solidFill>
              </a:rPr>
              <a:t>:</a:t>
            </a:r>
            <a:endParaRPr lang="en-US" sz="2800" b="1" dirty="0" smtClean="0">
              <a:solidFill>
                <a:srgbClr val="C00000"/>
              </a:solidFill>
            </a:endParaRPr>
          </a:p>
          <a:p>
            <a:pPr marL="3175" indent="19050" algn="just" rtl="1" eaLnBrk="1" hangingPunct="1"/>
            <a:r>
              <a:rPr lang="ar-JO" sz="2800" b="1" dirty="0" smtClean="0"/>
              <a:t>اولا: أي جماعة تسعى لهدف واحد لا بد من قيام العلاقات بين افرادها على التآخي الذي </a:t>
            </a:r>
            <a:r>
              <a:rPr lang="ar-JO" sz="2800" b="1" u="sng" dirty="0" smtClean="0"/>
              <a:t>يجعلهم يقفون بعضهم الى جانب بعض في السراء والضراء، وان هذا التآخي المُنْطلق من العقيدة هو اساس قوة هذه الجماعة، وهو الاساس الذي يمكنهم من تحقيق اهداف الدين في الحياة، وكان من ثماره رضا الله عنهم والتمكين لهم في الارض، وتحقيق النموذج العملي لمبادئ الاسلام في اشخاصهم.</a:t>
            </a:r>
          </a:p>
          <a:p>
            <a:pPr marL="3175" indent="19050" algn="just" rtl="1" eaLnBrk="1" hangingPunct="1"/>
            <a:r>
              <a:rPr lang="ar-JO" sz="2800" b="1" dirty="0" smtClean="0"/>
              <a:t>ثانيا: بناء على ما حدث في المؤاخاة،</a:t>
            </a:r>
            <a:r>
              <a:rPr lang="ar-SA" sz="2800" b="1" dirty="0" smtClean="0"/>
              <a:t>فقداوجدت نموذجا اصبح </a:t>
            </a:r>
            <a:r>
              <a:rPr lang="ar-JO" sz="2800" b="1" dirty="0" smtClean="0"/>
              <a:t>بوسع المؤمنين في كل عصر ان يتآخوا بينهم على المواساة والنصيحة، ويترتب على</a:t>
            </a:r>
            <a:r>
              <a:rPr lang="ar-SA" sz="2800" b="1" dirty="0" smtClean="0"/>
              <a:t> </a:t>
            </a:r>
            <a:r>
              <a:rPr lang="ar-JO" sz="2800" b="1" dirty="0" smtClean="0"/>
              <a:t>مؤاخاتهم حقوق تكفل لهم مواجه التحديات وهم اقوياء. </a:t>
            </a:r>
            <a:endParaRPr lang="en-US" sz="2800" b="1" dirty="0" smtClean="0"/>
          </a:p>
          <a:p>
            <a:pPr marL="3175" indent="19050" algn="just" rtl="1" eaLnBrk="1" hangingPunct="1"/>
            <a:endParaRPr lang="en-US" sz="2800" b="1" dirty="0" smtClean="0">
              <a:cs typeface="Times New Roman" pitchFamily="18" charset="0"/>
            </a:endParaRPr>
          </a:p>
          <a:p>
            <a:endParaRPr lang="en-US"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b="1" dirty="0" smtClean="0"/>
              <a:t>تنظيمات الرسول (ص) في المدينة المنورة</a:t>
            </a:r>
            <a:endParaRPr lang="ar-SA" dirty="0"/>
          </a:p>
        </p:txBody>
      </p:sp>
      <p:sp>
        <p:nvSpPr>
          <p:cNvPr id="3" name="Content Placeholder 2"/>
          <p:cNvSpPr>
            <a:spLocks noGrp="1"/>
          </p:cNvSpPr>
          <p:nvPr>
            <p:ph idx="1"/>
          </p:nvPr>
        </p:nvSpPr>
        <p:spPr/>
        <p:txBody>
          <a:bodyPr/>
          <a:lstStyle/>
          <a:p>
            <a:pPr marL="3175" indent="19050" algn="just" rtl="1" eaLnBrk="1" hangingPunct="1"/>
            <a:r>
              <a:rPr lang="ar-JO" b="1" dirty="0" smtClean="0">
                <a:solidFill>
                  <a:srgbClr val="C00000"/>
                </a:solidFill>
              </a:rPr>
              <a:t>اهمية</a:t>
            </a:r>
            <a:r>
              <a:rPr lang="ar-SA" b="1" dirty="0" smtClean="0">
                <a:solidFill>
                  <a:srgbClr val="C00000"/>
                </a:solidFill>
              </a:rPr>
              <a:t> المؤاخاة </a:t>
            </a:r>
            <a:r>
              <a:rPr lang="ar-JO" b="1" dirty="0" smtClean="0">
                <a:solidFill>
                  <a:srgbClr val="C00000"/>
                </a:solidFill>
              </a:rPr>
              <a:t> في بناء المجتمع الاسلامي</a:t>
            </a:r>
            <a:r>
              <a:rPr lang="ar-SA" b="1" dirty="0" smtClean="0">
                <a:solidFill>
                  <a:srgbClr val="C00000"/>
                </a:solidFill>
              </a:rPr>
              <a:t>:</a:t>
            </a:r>
            <a:endParaRPr lang="en-US" b="1" dirty="0" smtClean="0">
              <a:solidFill>
                <a:srgbClr val="C00000"/>
              </a:solidFill>
            </a:endParaRPr>
          </a:p>
          <a:p>
            <a:pPr marL="3175" indent="19050" algn="just" rtl="1" eaLnBrk="1" hangingPunct="1"/>
            <a:r>
              <a:rPr lang="ar-JO" b="1" dirty="0" smtClean="0">
                <a:cs typeface="Times New Roman" pitchFamily="18" charset="0"/>
              </a:rPr>
              <a:t>ثالثا: بالرغم من الايثار النابع من الانصار، فان المهاجرين، ضربوا مثلا أعلى في العفة</a:t>
            </a:r>
            <a:r>
              <a:rPr lang="ar-SA" b="1" dirty="0" smtClean="0">
                <a:cs typeface="Times New Roman" pitchFamily="18" charset="0"/>
              </a:rPr>
              <a:t> ولم يقبلوا على انفسهم ان يكونوا عالة على اخوانهم رغم ما حصلوا عليه من دعم الانصار فخرجوا الى العمل والاسواق يدا بيد مع اخوانهم فاصبحوا عامل بناء للدولة الجديدة </a:t>
            </a:r>
            <a:r>
              <a:rPr lang="ar-JO" b="1" dirty="0" smtClean="0">
                <a:cs typeface="Times New Roman" pitchFamily="18" charset="0"/>
              </a:rPr>
              <a:t>.</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b="1" dirty="0" smtClean="0"/>
              <a:t>تنظيمات الرسول (ص) في المدينة المنورة</a:t>
            </a:r>
            <a:endParaRPr lang="en-US" b="1" dirty="0"/>
          </a:p>
        </p:txBody>
      </p:sp>
      <p:sp>
        <p:nvSpPr>
          <p:cNvPr id="3" name="Content Placeholder 2"/>
          <p:cNvSpPr>
            <a:spLocks noGrp="1"/>
          </p:cNvSpPr>
          <p:nvPr>
            <p:ph idx="1"/>
          </p:nvPr>
        </p:nvSpPr>
        <p:spPr>
          <a:xfrm>
            <a:off x="495300" y="1371600"/>
            <a:ext cx="8915400" cy="4754563"/>
          </a:xfrm>
        </p:spPr>
        <p:txBody>
          <a:bodyPr/>
          <a:lstStyle/>
          <a:p>
            <a:pPr marL="3175" indent="19050" algn="just" rtl="1" eaLnBrk="1" hangingPunct="1"/>
            <a:r>
              <a:rPr lang="ar-JO" b="1" dirty="0" smtClean="0">
                <a:cs typeface="Times New Roman" pitchFamily="18" charset="0"/>
              </a:rPr>
              <a:t>ثالثا: صحيفة المدينة (دستور المدينة)</a:t>
            </a:r>
            <a:r>
              <a:rPr lang="ar-SA" b="1" dirty="0" smtClean="0">
                <a:cs typeface="Times New Roman" pitchFamily="18" charset="0"/>
              </a:rPr>
              <a:t>: </a:t>
            </a:r>
            <a:endParaRPr lang="ar-JO" b="1" dirty="0" smtClean="0">
              <a:cs typeface="Times New Roman" pitchFamily="18" charset="0"/>
            </a:endParaRPr>
          </a:p>
          <a:p>
            <a:pPr marL="3175" indent="19050" algn="just" rtl="1" eaLnBrk="1" hangingPunct="1"/>
            <a:r>
              <a:rPr lang="ar-SA" b="1" dirty="0" smtClean="0">
                <a:cs typeface="Times New Roman" pitchFamily="18" charset="0"/>
              </a:rPr>
              <a:t>كان </a:t>
            </a:r>
            <a:r>
              <a:rPr lang="ar-SA" sz="3600" b="1" u="sng" dirty="0" smtClean="0">
                <a:cs typeface="Times New Roman" pitchFamily="18" charset="0"/>
              </a:rPr>
              <a:t>الهدف من الصحيفة </a:t>
            </a:r>
            <a:r>
              <a:rPr lang="ar-JO" b="1" dirty="0" smtClean="0">
                <a:solidFill>
                  <a:srgbClr val="C00000"/>
                </a:solidFill>
                <a:cs typeface="Times New Roman" pitchFamily="18" charset="0"/>
              </a:rPr>
              <a:t>تنظيم العلاقات بين المسلمين مع بعضهم البعض، وبين المسلمين مع غيرهم من سكان المدينة المنورة</a:t>
            </a:r>
            <a:r>
              <a:rPr lang="ar-JO" b="1" dirty="0" smtClean="0">
                <a:cs typeface="Times New Roman" pitchFamily="18" charset="0"/>
              </a:rPr>
              <a:t>. </a:t>
            </a:r>
            <a:r>
              <a:rPr lang="ar-SA" b="1" dirty="0" smtClean="0">
                <a:cs typeface="Times New Roman" pitchFamily="18" charset="0"/>
              </a:rPr>
              <a:t>وقد </a:t>
            </a:r>
            <a:r>
              <a:rPr lang="ar-JO" b="1" dirty="0" smtClean="0">
                <a:cs typeface="Times New Roman" pitchFamily="18" charset="0"/>
              </a:rPr>
              <a:t>اصدر الرسول</a:t>
            </a:r>
            <a:r>
              <a:rPr lang="ar-SA" b="1" dirty="0" smtClean="0">
                <a:cs typeface="Times New Roman" pitchFamily="18" charset="0"/>
              </a:rPr>
              <a:t> صلى الله عليه وسلم هذه ال</a:t>
            </a:r>
            <a:r>
              <a:rPr lang="ar-JO" b="1" dirty="0" smtClean="0">
                <a:cs typeface="Times New Roman" pitchFamily="18" charset="0"/>
              </a:rPr>
              <a:t>صحيفة</a:t>
            </a:r>
            <a:r>
              <a:rPr lang="ar-SA" b="1" dirty="0" smtClean="0">
                <a:cs typeface="Times New Roman" pitchFamily="18" charset="0"/>
              </a:rPr>
              <a:t> والتي </a:t>
            </a:r>
            <a:r>
              <a:rPr lang="ar-SA" b="1" u="sng" dirty="0" smtClean="0">
                <a:cs typeface="Times New Roman" pitchFamily="18" charset="0"/>
              </a:rPr>
              <a:t>ا</a:t>
            </a:r>
            <a:r>
              <a:rPr lang="ar-JO" b="1" u="sng" dirty="0" smtClean="0">
                <a:cs typeface="Times New Roman" pitchFamily="18" charset="0"/>
              </a:rPr>
              <a:t>زاح بها كل ما كان من حزازات الجاهلية، والنزاعات القبلية</a:t>
            </a:r>
            <a:r>
              <a:rPr lang="ar-JO" b="1" dirty="0" smtClean="0">
                <a:cs typeface="Times New Roman" pitchFamily="18" charset="0"/>
              </a:rPr>
              <a:t>، وهذه الصحيفة </a:t>
            </a:r>
            <a:r>
              <a:rPr lang="ar-JO" sz="4000" b="1" dirty="0" smtClean="0">
                <a:solidFill>
                  <a:srgbClr val="C00000"/>
                </a:solidFill>
                <a:cs typeface="Times New Roman" pitchFamily="18" charset="0"/>
              </a:rPr>
              <a:t>عرفت في المصادر القديمة </a:t>
            </a:r>
            <a:r>
              <a:rPr lang="ar-JO" sz="4000" b="1" dirty="0" smtClean="0">
                <a:solidFill>
                  <a:srgbClr val="FF0066"/>
                </a:solidFill>
                <a:cs typeface="Times New Roman" pitchFamily="18" charset="0"/>
              </a:rPr>
              <a:t>باسم الكتاب</a:t>
            </a:r>
            <a:r>
              <a:rPr lang="ar-JO" b="1" dirty="0" smtClean="0">
                <a:cs typeface="Times New Roman" pitchFamily="18" charset="0"/>
              </a:rPr>
              <a:t>، لان الرسول استهله بعبارة: ”هذا كتاب من محمد النبي بين المؤمنين والمسلمين من قريش ويثرب ومن تبعهم ولحق بهم وجاهد معهم“ . وسمّاه الكتّاب المحدثون </a:t>
            </a:r>
            <a:r>
              <a:rPr lang="ar-JO" sz="4000" b="1" dirty="0" smtClean="0">
                <a:solidFill>
                  <a:srgbClr val="FF0066"/>
                </a:solidFill>
                <a:cs typeface="Times New Roman" pitchFamily="18" charset="0"/>
              </a:rPr>
              <a:t>الدستور او الوثيقة</a:t>
            </a:r>
            <a:r>
              <a:rPr lang="ar-JO" b="1" dirty="0" smtClean="0">
                <a:cs typeface="Times New Roman" pitchFamily="18" charset="0"/>
              </a:rPr>
              <a:t>.</a:t>
            </a:r>
            <a:endParaRPr lang="en-US" b="1" dirty="0" smtClean="0">
              <a:cs typeface="Times New Roman" pitchFamily="18" charset="0"/>
            </a:endParaRPr>
          </a:p>
          <a:p>
            <a:endParaRPr lang="en-US"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b="1" dirty="0" smtClean="0"/>
              <a:t>تنظيمات الرسول (ص) في المدينة المنورة</a:t>
            </a:r>
            <a:endParaRPr lang="en-US" dirty="0"/>
          </a:p>
        </p:txBody>
      </p:sp>
      <p:sp>
        <p:nvSpPr>
          <p:cNvPr id="3" name="Content Placeholder 2"/>
          <p:cNvSpPr>
            <a:spLocks noGrp="1"/>
          </p:cNvSpPr>
          <p:nvPr>
            <p:ph idx="1"/>
          </p:nvPr>
        </p:nvSpPr>
        <p:spPr>
          <a:xfrm>
            <a:off x="228600" y="1219200"/>
            <a:ext cx="9448800" cy="4983163"/>
          </a:xfrm>
        </p:spPr>
        <p:txBody>
          <a:bodyPr/>
          <a:lstStyle/>
          <a:p>
            <a:pPr marL="3175" indent="19050" algn="just" rtl="1" eaLnBrk="1" hangingPunct="1"/>
            <a:r>
              <a:rPr lang="ar-SA" sz="2800" b="1" dirty="0" smtClean="0">
                <a:cs typeface="Times New Roman" pitchFamily="18" charset="0"/>
              </a:rPr>
              <a:t>بنود الصحيفة واهميتها في تنضيم احوال سكان المدينة من مسلمين وغير مسلمين </a:t>
            </a:r>
            <a:endParaRPr lang="ar-JO" sz="2800" b="1" dirty="0" smtClean="0">
              <a:cs typeface="Times New Roman" pitchFamily="18" charset="0"/>
            </a:endParaRPr>
          </a:p>
          <a:p>
            <a:pPr marL="3175" indent="19050" algn="just" rtl="1" eaLnBrk="1" hangingPunct="1"/>
            <a:r>
              <a:rPr lang="ar-JO" sz="3600" b="1" dirty="0" smtClean="0">
                <a:solidFill>
                  <a:srgbClr val="7030A0"/>
                </a:solidFill>
                <a:cs typeface="Times New Roman" pitchFamily="18" charset="0"/>
              </a:rPr>
              <a:t>اولا: بنود الصحيفة المتعلقة بالمسلمين</a:t>
            </a:r>
          </a:p>
          <a:p>
            <a:pPr marL="3175" indent="19050" algn="just" rtl="1" eaLnBrk="1" hangingPunct="1">
              <a:buFontTx/>
              <a:buAutoNum type="arabicPeriod"/>
            </a:pPr>
            <a:r>
              <a:rPr lang="ar-JO" sz="2800" b="1" u="sng" dirty="0" smtClean="0">
                <a:cs typeface="Times New Roman" pitchFamily="18" charset="0"/>
              </a:rPr>
              <a:t>تحديد الهوية الاسلامية للجماعة المسلمة، وجعلهم فئة متميزة عن بقية فئات المجتمع الاخرى. </a:t>
            </a:r>
            <a:r>
              <a:rPr lang="ar-JO" sz="2800" b="1" dirty="0" smtClean="0">
                <a:cs typeface="Times New Roman" pitchFamily="18" charset="0"/>
              </a:rPr>
              <a:t>”فالمؤمنون من قريش ويثرب ومن تبعهم فلحق بهم وجاهد معهم امة  واحدة من دون الناس“.</a:t>
            </a:r>
          </a:p>
          <a:p>
            <a:pPr marL="3175" indent="19050" algn="just" rtl="1" eaLnBrk="1" hangingPunct="1">
              <a:buFontTx/>
              <a:buAutoNum type="arabicPeriod"/>
            </a:pPr>
            <a:r>
              <a:rPr lang="ar-JO" sz="2800" b="1" u="sng" dirty="0" smtClean="0">
                <a:cs typeface="Times New Roman" pitchFamily="18" charset="0"/>
              </a:rPr>
              <a:t>المسلمون فئة واحدة تقف على من سعى الى عدوان او فساد بينهم. </a:t>
            </a:r>
            <a:r>
              <a:rPr lang="ar-JO" sz="2800" b="1" dirty="0" smtClean="0">
                <a:cs typeface="Times New Roman" pitchFamily="18" charset="0"/>
              </a:rPr>
              <a:t>”المؤمنين على من بغى عليهم، او ابتغى سعيه ظلما، او اثما، او عدوانا او فسادا من المؤمنين وان ايديهم عليه جميعا ولو كان ولد احدهم.</a:t>
            </a:r>
          </a:p>
          <a:p>
            <a:pPr marL="3175" indent="19050" algn="just" rtl="1" eaLnBrk="1" hangingPunct="1">
              <a:buFontTx/>
              <a:buAutoNum type="arabicPeriod"/>
            </a:pPr>
            <a:r>
              <a:rPr lang="ar-JO" sz="2800" b="1" u="sng" dirty="0" smtClean="0">
                <a:cs typeface="Times New Roman" pitchFamily="18" charset="0"/>
              </a:rPr>
              <a:t>ان لا يقتل مؤمن مؤمنا في كافر، ولا ينصر كافرا على مؤمن</a:t>
            </a:r>
            <a:r>
              <a:rPr lang="ar-SA" sz="2800" b="1" dirty="0" smtClean="0">
                <a:cs typeface="Times New Roman" pitchFamily="18" charset="0"/>
              </a:rPr>
              <a:t>. </a:t>
            </a:r>
            <a:endParaRPr lang="ar-JO" sz="2800" b="1" dirty="0" smtClean="0">
              <a:cs typeface="Times New Roman" pitchFamily="18" charset="0"/>
            </a:endParaRPr>
          </a:p>
          <a:p>
            <a:pPr marL="3175" indent="19050" algn="just" rtl="1" eaLnBrk="1" hangingPunct="1">
              <a:buFontTx/>
              <a:buAutoNum type="arabicPeriod"/>
            </a:pPr>
            <a:r>
              <a:rPr lang="ar-JO" sz="2800" b="1" u="sng" dirty="0" smtClean="0">
                <a:cs typeface="Times New Roman" pitchFamily="18" charset="0"/>
              </a:rPr>
              <a:t>ان لا يجير مالا ولا نفسا لقريش</a:t>
            </a:r>
            <a:r>
              <a:rPr lang="ar-SA" sz="2800" b="1" dirty="0" smtClean="0">
                <a:cs typeface="Times New Roman" pitchFamily="18" charset="0"/>
              </a:rPr>
              <a:t>.</a:t>
            </a:r>
            <a:endParaRPr lang="en-US" sz="2800" b="1" dirty="0" smtClean="0">
              <a:cs typeface="Times New Roman" pitchFamily="18" charset="0"/>
            </a:endParaRPr>
          </a:p>
          <a:p>
            <a:pPr lvl="0"/>
            <a:r>
              <a:rPr lang="ar-SA" dirty="0" smtClean="0"/>
              <a:t>.</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b="1" dirty="0" smtClean="0"/>
              <a:t>تنظيمات الرسول (ص) في المدينة المنورة</a:t>
            </a:r>
            <a:r>
              <a:rPr lang="ar-SA" b="1" dirty="0" smtClean="0"/>
              <a:t> </a:t>
            </a:r>
            <a:endParaRPr lang="en-US" dirty="0"/>
          </a:p>
        </p:txBody>
      </p:sp>
      <p:sp>
        <p:nvSpPr>
          <p:cNvPr id="3" name="Content Placeholder 2"/>
          <p:cNvSpPr>
            <a:spLocks noGrp="1"/>
          </p:cNvSpPr>
          <p:nvPr>
            <p:ph idx="1"/>
          </p:nvPr>
        </p:nvSpPr>
        <p:spPr>
          <a:xfrm>
            <a:off x="304800" y="1524000"/>
            <a:ext cx="8915400" cy="4525963"/>
          </a:xfrm>
        </p:spPr>
        <p:txBody>
          <a:bodyPr/>
          <a:lstStyle/>
          <a:p>
            <a:pPr marL="3175" indent="19050" algn="just" rtl="1" eaLnBrk="1" hangingPunct="1"/>
            <a:r>
              <a:rPr lang="ar-JO" b="1" dirty="0" smtClean="0">
                <a:solidFill>
                  <a:srgbClr val="7030A0"/>
                </a:solidFill>
                <a:cs typeface="Times New Roman" pitchFamily="18" charset="0"/>
              </a:rPr>
              <a:t>اولا: بنود الصحيفة المتعلقة بالمسلمين</a:t>
            </a:r>
          </a:p>
          <a:p>
            <a:pPr marL="3175" indent="19050" algn="just" rtl="1" eaLnBrk="1" hangingPunct="1">
              <a:buFontTx/>
              <a:buAutoNum type="arabicPeriod" startAt="5"/>
            </a:pPr>
            <a:r>
              <a:rPr lang="ar-JO" b="1" u="sng" dirty="0" smtClean="0">
                <a:cs typeface="Times New Roman" pitchFamily="18" charset="0"/>
              </a:rPr>
              <a:t>كل فريق من المؤمنين على ربعتهم يتعاقلون بينهم وهم يفدون عانيهم بالمعروف في فداء او عقل</a:t>
            </a:r>
            <a:r>
              <a:rPr lang="ar-SA" b="1" u="sng" dirty="0" smtClean="0">
                <a:cs typeface="Times New Roman" pitchFamily="18" charset="0"/>
              </a:rPr>
              <a:t>. </a:t>
            </a:r>
            <a:endParaRPr lang="ar-JO" b="1" u="sng" dirty="0" smtClean="0">
              <a:cs typeface="Times New Roman" pitchFamily="18" charset="0"/>
            </a:endParaRPr>
          </a:p>
          <a:p>
            <a:pPr marL="3175" indent="19050" algn="just" rtl="1" eaLnBrk="1" hangingPunct="1">
              <a:buFontTx/>
              <a:buAutoNum type="arabicPeriod" startAt="5"/>
            </a:pPr>
            <a:r>
              <a:rPr lang="ar-JO" b="1" u="sng" dirty="0" smtClean="0">
                <a:cs typeface="Times New Roman" pitchFamily="18" charset="0"/>
              </a:rPr>
              <a:t>عند وجود خلاف يكون الرسول هو الحكم في الامر</a:t>
            </a:r>
            <a:r>
              <a:rPr lang="ar-JO" b="1" dirty="0" smtClean="0">
                <a:cs typeface="Times New Roman" pitchFamily="18" charset="0"/>
              </a:rPr>
              <a:t>، اي ان اجراء الاحكام وتنفيذ نصوص الوثيقة راجع الى الرسول. ”وانه ما كان بين اهل هذه الصحيفة من حدث او شجار يخاف فساده فان مرده الى الله عز وجل والى محمد رسول الله“</a:t>
            </a:r>
          </a:p>
          <a:p>
            <a:pPr marL="3175" indent="19050" algn="just" rtl="1" eaLnBrk="1" hangingPunct="1">
              <a:buFontTx/>
              <a:buAutoNum type="arabicPeriod" startAt="5"/>
            </a:pPr>
            <a:r>
              <a:rPr lang="ar-JO" b="1" u="sng" dirty="0" smtClean="0">
                <a:cs typeface="Times New Roman" pitchFamily="18" charset="0"/>
              </a:rPr>
              <a:t>من تبع المؤمنين من يهود فان له النصرة والأسوة غير مظلومين ولا متناصرين عليهم</a:t>
            </a:r>
          </a:p>
          <a:p>
            <a:pPr lvl="0" algn="l" rtl="1"/>
            <a:r>
              <a:rPr lang="ar-SA" dirty="0" smtClean="0"/>
              <a:t>.</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915400" cy="1447800"/>
          </a:xfrm>
        </p:spPr>
        <p:txBody>
          <a:bodyPr/>
          <a:lstStyle/>
          <a:p>
            <a:r>
              <a:rPr lang="ar-JO" b="1" dirty="0" smtClean="0"/>
              <a:t>تنظيمات الرسول (ص) في المدينة المنورة</a:t>
            </a:r>
            <a:r>
              <a:rPr lang="ar-SA" b="1" dirty="0" smtClean="0"/>
              <a:t> </a:t>
            </a:r>
            <a:endParaRPr lang="en-US" dirty="0"/>
          </a:p>
        </p:txBody>
      </p:sp>
      <p:sp>
        <p:nvSpPr>
          <p:cNvPr id="3" name="Content Placeholder 2"/>
          <p:cNvSpPr>
            <a:spLocks noGrp="1"/>
          </p:cNvSpPr>
          <p:nvPr>
            <p:ph idx="1"/>
          </p:nvPr>
        </p:nvSpPr>
        <p:spPr>
          <a:xfrm>
            <a:off x="0" y="1066800"/>
            <a:ext cx="9601200" cy="5059363"/>
          </a:xfrm>
        </p:spPr>
        <p:txBody>
          <a:bodyPr/>
          <a:lstStyle/>
          <a:p>
            <a:pPr marL="3175" indent="19050" algn="just" rtl="1" eaLnBrk="1" hangingPunct="1"/>
            <a:r>
              <a:rPr lang="ar-JO" sz="2800" b="1" dirty="0" smtClean="0">
                <a:solidFill>
                  <a:srgbClr val="7030A0"/>
                </a:solidFill>
                <a:cs typeface="Times New Roman" pitchFamily="18" charset="0"/>
              </a:rPr>
              <a:t>ثانيا: بنود الصحيفة المتعلقة باليهود</a:t>
            </a:r>
          </a:p>
          <a:p>
            <a:pPr marL="3175" indent="19050" algn="just" rtl="1" eaLnBrk="1" hangingPunct="1">
              <a:buFontTx/>
              <a:buAutoNum type="arabicPeriod"/>
            </a:pPr>
            <a:r>
              <a:rPr lang="ar-JO" sz="2800" b="1" dirty="0" smtClean="0">
                <a:cs typeface="Times New Roman" pitchFamily="18" charset="0"/>
              </a:rPr>
              <a:t>حرية الدين لليهود</a:t>
            </a:r>
          </a:p>
          <a:p>
            <a:pPr marL="3175" indent="19050" algn="just" rtl="1" eaLnBrk="1" hangingPunct="1">
              <a:buFontTx/>
              <a:buAutoNum type="arabicPeriod"/>
            </a:pPr>
            <a:r>
              <a:rPr lang="ar-JO" sz="2800" b="1" dirty="0" smtClean="0">
                <a:cs typeface="Times New Roman" pitchFamily="18" charset="0"/>
              </a:rPr>
              <a:t>اشتراك اليهود مع المسلمين بالدفاع عن المدينة المنورة</a:t>
            </a:r>
            <a:r>
              <a:rPr lang="ar-SA" sz="2800" b="1" dirty="0" smtClean="0">
                <a:cs typeface="Times New Roman" pitchFamily="18" charset="0"/>
              </a:rPr>
              <a:t> </a:t>
            </a:r>
            <a:r>
              <a:rPr lang="ar-JO" sz="2800" b="1" dirty="0" smtClean="0">
                <a:cs typeface="Times New Roman" pitchFamily="18" charset="0"/>
              </a:rPr>
              <a:t>وعلى اليهود نفقتهم وعلى المسلمين نفقتهم وان بينهم النصح والنصر على من حاربهم</a:t>
            </a:r>
          </a:p>
          <a:p>
            <a:pPr marL="3175" indent="19050" algn="just" rtl="1" eaLnBrk="1" hangingPunct="1">
              <a:buFontTx/>
              <a:buAutoNum type="arabicPeriod" startAt="3"/>
            </a:pPr>
            <a:r>
              <a:rPr lang="ar-JO" sz="2800" b="1" dirty="0" smtClean="0">
                <a:cs typeface="Times New Roman" pitchFamily="18" charset="0"/>
              </a:rPr>
              <a:t>لا يخرج احد من اليهود إلا بإذن النبي</a:t>
            </a:r>
            <a:r>
              <a:rPr lang="ar-SA" sz="2800" b="1" dirty="0" smtClean="0">
                <a:cs typeface="Times New Roman" pitchFamily="18" charset="0"/>
              </a:rPr>
              <a:t>.</a:t>
            </a:r>
            <a:endParaRPr lang="ar-JO" sz="2800" b="1" dirty="0" smtClean="0">
              <a:cs typeface="Times New Roman" pitchFamily="18" charset="0"/>
            </a:endParaRPr>
          </a:p>
          <a:p>
            <a:pPr marL="3175" indent="19050" algn="just" rtl="1" eaLnBrk="1" hangingPunct="1"/>
            <a:r>
              <a:rPr lang="ar-JO" sz="2800" b="1" dirty="0" smtClean="0">
                <a:cs typeface="Times New Roman" pitchFamily="18" charset="0"/>
              </a:rPr>
              <a:t>وكان من اثر كل ذلك ان تعزز وضع الدولة، ونفذت احكامها الى نفوس الناس ونشأ في يثرب مجتم</a:t>
            </a:r>
            <a:r>
              <a:rPr lang="ar-SA" sz="2800" b="1" dirty="0" smtClean="0">
                <a:cs typeface="Times New Roman" pitchFamily="18" charset="0"/>
              </a:rPr>
              <a:t>ع</a:t>
            </a:r>
            <a:r>
              <a:rPr lang="ar-JO" sz="2800" b="1" dirty="0" smtClean="0">
                <a:cs typeface="Times New Roman" pitchFamily="18" charset="0"/>
              </a:rPr>
              <a:t> قائم بذاته منظم على قواعد أساسية تحت قيادة رئيس واحد اجتمعت في يده السلطة الدينية والزمنية هو رسول الله. فهو يتمتع بسلطات ادارية وتنفيذية وقضائية، بل وحتى سلطات تشريعية فجاء في القران الكريم </a:t>
            </a:r>
            <a:r>
              <a:rPr lang="ar-JO" sz="2800" b="1" dirty="0" smtClean="0">
                <a:solidFill>
                  <a:srgbClr val="CC0000"/>
                </a:solidFill>
                <a:cs typeface="Times New Roman" pitchFamily="18" charset="0"/>
              </a:rPr>
              <a:t>((</a:t>
            </a:r>
            <a:r>
              <a:rPr lang="ar-SA" sz="2800" b="1" dirty="0" smtClean="0">
                <a:solidFill>
                  <a:srgbClr val="CC0000"/>
                </a:solidFill>
              </a:rPr>
              <a:t>فَلَا وَرَبِّكَ لَا يُؤْمِنُونَ حَتَّى يُحَكِّمُوكَ فِيمَا شَجَرَ بَيْنَهُمْ ثُمَّ لَا يَجِدُوا فِي أَنْفُسِهِمْ حَرَجًا مِمَّا قَضَيْتَ وَيُسَلِّمُوا تَسْلِيمًا</a:t>
            </a:r>
            <a:r>
              <a:rPr lang="ar-JO" sz="2800" b="1" dirty="0" smtClean="0">
                <a:solidFill>
                  <a:srgbClr val="CC0000"/>
                </a:solidFill>
              </a:rPr>
              <a:t>))</a:t>
            </a:r>
            <a:r>
              <a:rPr lang="ar-JO" sz="2800" b="1" dirty="0" smtClean="0"/>
              <a:t> النساء</a:t>
            </a:r>
            <a:r>
              <a:rPr lang="ar-SA" sz="2800" b="1" dirty="0" smtClean="0"/>
              <a:t> (65)</a:t>
            </a:r>
            <a:endParaRPr lang="ar-JO" sz="2800" b="1" dirty="0" smtClean="0"/>
          </a:p>
          <a:p>
            <a:pPr algn="l" rtl="1"/>
            <a:endParaRPr lang="en-US" sz="2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0"/>
            <a:ext cx="8915400" cy="1417638"/>
          </a:xfrm>
        </p:spPr>
        <p:txBody>
          <a:bodyPr/>
          <a:lstStyle/>
          <a:p>
            <a:r>
              <a:rPr lang="ar-JO" b="1" dirty="0" smtClean="0"/>
              <a:t>تنظيمات الرسول (ص) في المدينة المنورة</a:t>
            </a:r>
            <a:r>
              <a:rPr lang="ar-SA" b="1" dirty="0" smtClean="0"/>
              <a:t> </a:t>
            </a:r>
            <a:endParaRPr lang="en-US" dirty="0"/>
          </a:p>
        </p:txBody>
      </p:sp>
      <p:sp>
        <p:nvSpPr>
          <p:cNvPr id="3" name="Content Placeholder 2"/>
          <p:cNvSpPr>
            <a:spLocks noGrp="1"/>
          </p:cNvSpPr>
          <p:nvPr>
            <p:ph idx="1"/>
          </p:nvPr>
        </p:nvSpPr>
        <p:spPr>
          <a:xfrm>
            <a:off x="495300" y="1219200"/>
            <a:ext cx="8915400" cy="4906963"/>
          </a:xfrm>
        </p:spPr>
        <p:txBody>
          <a:bodyPr/>
          <a:lstStyle/>
          <a:p>
            <a:pPr marL="3175" indent="19050" rtl="1" eaLnBrk="1" hangingPunct="1"/>
            <a:r>
              <a:rPr lang="ar-JO" b="1" dirty="0" smtClean="0"/>
              <a:t>	</a:t>
            </a:r>
            <a:r>
              <a:rPr lang="ar-JO" b="1" dirty="0" smtClean="0">
                <a:solidFill>
                  <a:srgbClr val="7030A0"/>
                </a:solidFill>
              </a:rPr>
              <a:t>ثالثا: اهمية صحيفة المدينة في النظام السياسي</a:t>
            </a:r>
          </a:p>
          <a:p>
            <a:pPr marL="3175" indent="19050" rtl="1" eaLnBrk="1" hangingPunct="1"/>
            <a:r>
              <a:rPr lang="ar-JO" b="1" dirty="0" smtClean="0"/>
              <a:t>وتتمثل اهمية هذه الصحيفة في النظام السياسي </a:t>
            </a:r>
            <a:r>
              <a:rPr lang="ar-SA" b="1" dirty="0" smtClean="0"/>
              <a:t>في انها : </a:t>
            </a:r>
            <a:endParaRPr lang="en-US" b="1" dirty="0" smtClean="0"/>
          </a:p>
          <a:p>
            <a:pPr marL="3175" indent="19050" rtl="1" eaLnBrk="1" hangingPunct="1">
              <a:buFontTx/>
              <a:buAutoNum type="arabicPeriod"/>
            </a:pPr>
            <a:r>
              <a:rPr lang="ar-JO" b="1" dirty="0" smtClean="0"/>
              <a:t>تعد هذه الوثيقة </a:t>
            </a:r>
            <a:r>
              <a:rPr lang="ar-JO" b="1" u="sng" dirty="0" smtClean="0">
                <a:solidFill>
                  <a:srgbClr val="FF0066"/>
                </a:solidFill>
              </a:rPr>
              <a:t>اقدم دستور مكتوب</a:t>
            </a:r>
          </a:p>
          <a:p>
            <a:pPr marL="3175" indent="19050" rtl="1" eaLnBrk="1" hangingPunct="1">
              <a:buFontTx/>
              <a:buAutoNum type="arabicPeriod"/>
            </a:pPr>
            <a:r>
              <a:rPr lang="ar-JO" b="1" dirty="0" smtClean="0"/>
              <a:t>نظمت الوثيقة جوانب مختلفة من حياة الناس</a:t>
            </a:r>
            <a:r>
              <a:rPr lang="ar-SA" b="1" dirty="0" smtClean="0"/>
              <a:t>.</a:t>
            </a:r>
            <a:endParaRPr lang="ar-JO" b="1" dirty="0" smtClean="0"/>
          </a:p>
          <a:p>
            <a:pPr marL="3175" indent="19050" rtl="1" eaLnBrk="1" hangingPunct="1">
              <a:buFontTx/>
              <a:buAutoNum type="arabicPeriod"/>
            </a:pPr>
            <a:r>
              <a:rPr lang="ar-JO" b="1" dirty="0" smtClean="0"/>
              <a:t>في الوثيقة </a:t>
            </a:r>
            <a:r>
              <a:rPr lang="ar-JO" b="1" u="sng" dirty="0" smtClean="0">
                <a:solidFill>
                  <a:srgbClr val="009900"/>
                </a:solidFill>
              </a:rPr>
              <a:t>مبادئ دستورية عديدة </a:t>
            </a:r>
            <a:r>
              <a:rPr lang="ar-SA" b="1" u="sng" dirty="0" smtClean="0">
                <a:solidFill>
                  <a:srgbClr val="009900"/>
                </a:solidFill>
              </a:rPr>
              <a:t>أبرزها </a:t>
            </a:r>
            <a:r>
              <a:rPr lang="ar-JO" b="1" dirty="0" smtClean="0"/>
              <a:t>:</a:t>
            </a:r>
          </a:p>
          <a:p>
            <a:pPr marL="3175" indent="19050" rtl="1" eaLnBrk="1" hangingPunct="1"/>
            <a:r>
              <a:rPr lang="ar-JO" b="1" dirty="0" smtClean="0"/>
              <a:t> </a:t>
            </a:r>
            <a:r>
              <a:rPr lang="ar-SA" b="1" dirty="0" smtClean="0"/>
              <a:t>* </a:t>
            </a:r>
            <a:r>
              <a:rPr lang="ar-JO" b="1" dirty="0" smtClean="0"/>
              <a:t>تشكيل الامة من حيث العقيدة والدين اشتمل على كل المسلمين حيثما كانوا</a:t>
            </a:r>
            <a:r>
              <a:rPr lang="ar-SA" b="1" dirty="0" smtClean="0"/>
              <a:t>.</a:t>
            </a:r>
            <a:endParaRPr lang="ar-JO" b="1" dirty="0" smtClean="0"/>
          </a:p>
          <a:p>
            <a:pPr marL="3175" indent="19050" rtl="1" eaLnBrk="1" hangingPunct="1"/>
            <a:r>
              <a:rPr lang="ar-SA" b="1" dirty="0" smtClean="0"/>
              <a:t>* </a:t>
            </a:r>
            <a:r>
              <a:rPr lang="ar-JO" b="1" dirty="0" smtClean="0"/>
              <a:t>تشكيل الامة من حيث المواطنة اشتمل على غير المسلمين في الدولة</a:t>
            </a:r>
            <a:r>
              <a:rPr lang="ar-SA" b="1" dirty="0" smtClean="0"/>
              <a:t>.</a:t>
            </a:r>
            <a:endParaRPr lang="ar-JO" b="1"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b="1" dirty="0" smtClean="0"/>
              <a:t>تنظيمات الرسول (ص) في المدينة المنورة</a:t>
            </a:r>
            <a:endParaRPr lang="en-US" dirty="0"/>
          </a:p>
        </p:txBody>
      </p:sp>
      <p:sp>
        <p:nvSpPr>
          <p:cNvPr id="3" name="Content Placeholder 2"/>
          <p:cNvSpPr>
            <a:spLocks noGrp="1"/>
          </p:cNvSpPr>
          <p:nvPr>
            <p:ph idx="1"/>
          </p:nvPr>
        </p:nvSpPr>
        <p:spPr>
          <a:xfrm>
            <a:off x="152400" y="1295400"/>
            <a:ext cx="9525000" cy="4830763"/>
          </a:xfrm>
        </p:spPr>
        <p:txBody>
          <a:bodyPr/>
          <a:lstStyle/>
          <a:p>
            <a:pPr algn="just" rtl="1" eaLnBrk="1" hangingPunct="1"/>
            <a:r>
              <a:rPr lang="ar-SA" sz="2800" b="1" dirty="0" smtClean="0"/>
              <a:t>تابع ابرز </a:t>
            </a:r>
            <a:r>
              <a:rPr lang="ar-SA" sz="2800" b="1" dirty="0" smtClean="0">
                <a:solidFill>
                  <a:srgbClr val="009900"/>
                </a:solidFill>
              </a:rPr>
              <a:t>المبادئ الدستورية التي احتوتها الوثيقة ( الصحيفة ) </a:t>
            </a:r>
          </a:p>
          <a:p>
            <a:pPr algn="just" rtl="1" eaLnBrk="1" hangingPunct="1"/>
            <a:r>
              <a:rPr lang="ar-SA" sz="2800" b="1" dirty="0" smtClean="0"/>
              <a:t>* </a:t>
            </a:r>
            <a:r>
              <a:rPr lang="ar-JO" sz="2800" b="1" u="sng" dirty="0" smtClean="0"/>
              <a:t>المساواة في المعاملات العامة</a:t>
            </a:r>
          </a:p>
          <a:p>
            <a:pPr algn="just" rtl="1" eaLnBrk="1" hangingPunct="1"/>
            <a:r>
              <a:rPr lang="ar-SA" sz="2800" b="1" u="sng" dirty="0" smtClean="0"/>
              <a:t>*</a:t>
            </a:r>
            <a:r>
              <a:rPr lang="ar-JO" sz="2800" b="1" u="sng" dirty="0" smtClean="0"/>
              <a:t>منع ايواء المجرمين</a:t>
            </a:r>
          </a:p>
          <a:p>
            <a:pPr algn="just" rtl="1" eaLnBrk="1" hangingPunct="1"/>
            <a:r>
              <a:rPr lang="ar-SA" sz="2800" b="1" u="sng" dirty="0" smtClean="0"/>
              <a:t>* </a:t>
            </a:r>
            <a:r>
              <a:rPr lang="ar-JO" sz="2800" b="1" u="sng" dirty="0" smtClean="0"/>
              <a:t>منع الظلم والعدوان في المال والعرض</a:t>
            </a:r>
          </a:p>
          <a:p>
            <a:pPr algn="just" rtl="1" eaLnBrk="1" hangingPunct="1"/>
            <a:r>
              <a:rPr lang="ar-SA" sz="2800" b="1" u="sng" dirty="0" smtClean="0"/>
              <a:t>*</a:t>
            </a:r>
            <a:r>
              <a:rPr lang="ar-JO" sz="2800" b="1" u="sng" dirty="0" smtClean="0"/>
              <a:t>منع الصلح المنفرد مع العدو</a:t>
            </a:r>
          </a:p>
          <a:p>
            <a:pPr algn="just" rtl="1" eaLnBrk="1" hangingPunct="1"/>
            <a:r>
              <a:rPr lang="ar-SA" sz="2800" b="1" u="sng" dirty="0" smtClean="0"/>
              <a:t>*</a:t>
            </a:r>
            <a:r>
              <a:rPr lang="ar-JO" sz="2800" b="1" u="sng" dirty="0" smtClean="0"/>
              <a:t>منع اجارة قريش</a:t>
            </a:r>
          </a:p>
          <a:p>
            <a:pPr algn="just" rtl="1" eaLnBrk="1" hangingPunct="1"/>
            <a:r>
              <a:rPr lang="ar-SA" sz="2800" b="1" u="sng" dirty="0" smtClean="0"/>
              <a:t>*</a:t>
            </a:r>
            <a:r>
              <a:rPr lang="ar-JO" sz="2800" b="1" u="sng" dirty="0" smtClean="0"/>
              <a:t>القود من القاتل (أي حرمة الحياة)</a:t>
            </a:r>
          </a:p>
          <a:p>
            <a:pPr algn="just" rtl="1" eaLnBrk="1" hangingPunct="1"/>
            <a:r>
              <a:rPr lang="ar-SA" sz="2800" b="1" u="sng" dirty="0" smtClean="0"/>
              <a:t>*</a:t>
            </a:r>
            <a:r>
              <a:rPr lang="ar-JO" sz="2800" b="1" u="sng" dirty="0" smtClean="0"/>
              <a:t>الاسهام في نفقة الدفاع عن الدولة والوطن</a:t>
            </a:r>
          </a:p>
          <a:p>
            <a:pPr algn="l" rtl="1"/>
            <a:r>
              <a:rPr lang="ar-SA" sz="3000" dirty="0" smtClean="0"/>
              <a:t>.</a:t>
            </a:r>
            <a:endParaRPr lang="en-US" sz="30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b="1" dirty="0" smtClean="0"/>
              <a:t>تنظيمات الرسول (ص) في المدينة المنورة</a:t>
            </a:r>
            <a:endParaRPr lang="ar-SA" dirty="0"/>
          </a:p>
        </p:txBody>
      </p:sp>
      <p:sp>
        <p:nvSpPr>
          <p:cNvPr id="3" name="Content Placeholder 2"/>
          <p:cNvSpPr>
            <a:spLocks noGrp="1"/>
          </p:cNvSpPr>
          <p:nvPr>
            <p:ph idx="1"/>
          </p:nvPr>
        </p:nvSpPr>
        <p:spPr/>
        <p:txBody>
          <a:bodyPr/>
          <a:lstStyle/>
          <a:p>
            <a:pPr algn="just" rtl="1" eaLnBrk="1" hangingPunct="1"/>
            <a:r>
              <a:rPr lang="ar-SA" b="1" dirty="0" smtClean="0"/>
              <a:t>تابع ابرز </a:t>
            </a:r>
            <a:r>
              <a:rPr lang="ar-SA" b="1" dirty="0" smtClean="0">
                <a:solidFill>
                  <a:srgbClr val="009900"/>
                </a:solidFill>
              </a:rPr>
              <a:t>المبادئ الدستورية التي احتوتها الوثيقة ( الصحيفة ) </a:t>
            </a:r>
          </a:p>
          <a:p>
            <a:pPr algn="just" rtl="1" eaLnBrk="1" hangingPunct="1"/>
            <a:r>
              <a:rPr lang="ar-SA" b="1" u="sng" dirty="0" smtClean="0"/>
              <a:t>* </a:t>
            </a:r>
            <a:r>
              <a:rPr lang="ar-JO" b="1" u="sng" dirty="0" smtClean="0"/>
              <a:t>فداء الاسرى</a:t>
            </a:r>
          </a:p>
          <a:p>
            <a:pPr algn="just" rtl="1" eaLnBrk="1" hangingPunct="1"/>
            <a:r>
              <a:rPr lang="ar-SA" b="1" u="sng" dirty="0" smtClean="0"/>
              <a:t>* </a:t>
            </a:r>
            <a:r>
              <a:rPr lang="ar-JO" b="1" u="sng" dirty="0" smtClean="0"/>
              <a:t>وفاء الدين عن الغارمين</a:t>
            </a:r>
          </a:p>
          <a:p>
            <a:pPr algn="just" rtl="1" eaLnBrk="1" hangingPunct="1"/>
            <a:r>
              <a:rPr lang="ar-SA" b="1" u="sng" dirty="0" smtClean="0"/>
              <a:t> *</a:t>
            </a:r>
            <a:r>
              <a:rPr lang="ar-JO" b="1" u="sng" dirty="0" smtClean="0"/>
              <a:t>حق الحرية في العقيدة والدين</a:t>
            </a:r>
          </a:p>
          <a:p>
            <a:pPr algn="just" rtl="1" eaLnBrk="1" hangingPunct="1"/>
            <a:r>
              <a:rPr lang="ar-JO" b="1" u="sng" dirty="0" smtClean="0"/>
              <a:t> </a:t>
            </a:r>
            <a:r>
              <a:rPr lang="ar-SA" b="1" u="sng" dirty="0" smtClean="0"/>
              <a:t>*</a:t>
            </a:r>
            <a:r>
              <a:rPr lang="ar-JO" b="1" u="sng" dirty="0" smtClean="0"/>
              <a:t>حقوق الجار</a:t>
            </a:r>
          </a:p>
          <a:p>
            <a:pPr algn="just" rtl="1" eaLnBrk="1" hangingPunct="1"/>
            <a:r>
              <a:rPr lang="ar-SA" b="1" u="sng" dirty="0" smtClean="0"/>
              <a:t>*</a:t>
            </a:r>
            <a:r>
              <a:rPr lang="ar-JO" b="1" u="sng" dirty="0" smtClean="0"/>
              <a:t>حرمة المسلم</a:t>
            </a:r>
          </a:p>
          <a:p>
            <a:pPr algn="just" rtl="1" eaLnBrk="1" hangingPunct="1"/>
            <a:r>
              <a:rPr lang="ar-SA" b="1" u="sng" dirty="0" smtClean="0"/>
              <a:t>*</a:t>
            </a:r>
            <a:r>
              <a:rPr lang="ar-JO" b="1" u="sng" dirty="0" smtClean="0"/>
              <a:t>تحريم المدينة</a:t>
            </a:r>
          </a:p>
          <a:p>
            <a:pPr algn="just" rtl="1" eaLnBrk="1" hangingPunct="1"/>
            <a:r>
              <a:rPr lang="ar-SA" b="1" u="sng" dirty="0" smtClean="0"/>
              <a:t>*</a:t>
            </a:r>
            <a:r>
              <a:rPr lang="ar-JO" b="1" u="sng" dirty="0" smtClean="0"/>
              <a:t>عدم اعطاء حقوق الحرمة للآخرين في المدينة إلا بإذن اهلها</a:t>
            </a:r>
            <a:endParaRPr lang="en-US" b="1" u="sng"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b="1" dirty="0" smtClean="0"/>
              <a:t>تنظيمات الرسول (ص) في المدينة المنورة</a:t>
            </a:r>
            <a:endParaRPr lang="en-US" dirty="0"/>
          </a:p>
        </p:txBody>
      </p:sp>
      <p:sp>
        <p:nvSpPr>
          <p:cNvPr id="3" name="Content Placeholder 2"/>
          <p:cNvSpPr>
            <a:spLocks noGrp="1"/>
          </p:cNvSpPr>
          <p:nvPr>
            <p:ph idx="1"/>
          </p:nvPr>
        </p:nvSpPr>
        <p:spPr>
          <a:xfrm>
            <a:off x="495300" y="1295400"/>
            <a:ext cx="8915400" cy="4830763"/>
          </a:xfrm>
        </p:spPr>
        <p:txBody>
          <a:bodyPr/>
          <a:lstStyle/>
          <a:p>
            <a:pPr marL="3175" indent="19050" algn="just" rtl="1" eaLnBrk="1" hangingPunct="1"/>
            <a:r>
              <a:rPr lang="ar-JO" b="1" dirty="0" smtClean="0"/>
              <a:t>وهناك مبادئ دستورية اخرى يمكن استنباطها من الوثيقة، وهذه المبادئ ينطوي كل واحد منها على احكام شرعية، وما ورد بها من الفاظ وتعابير قوية يوضح اهمية قبول آراء النبي كزعيم سياسي ومرجع لكل من في المدينة.</a:t>
            </a:r>
            <a:endParaRPr lang="en-US" b="1" dirty="0" smtClean="0"/>
          </a:p>
          <a:p>
            <a:pPr marL="3175" indent="19050" algn="just" rtl="1" eaLnBrk="1" hangingPunct="1"/>
            <a:r>
              <a:rPr lang="ar-JO" b="1" dirty="0" smtClean="0"/>
              <a:t>وهكذا استطاع الرسول ان يُكوّن امة جديدة، اصبح هو قائدها وصاحب السلطات الدينية والدنيوية فيها.</a:t>
            </a:r>
            <a:endParaRPr lang="en-US" b="1" dirty="0" smtClean="0"/>
          </a:p>
          <a:p>
            <a:pPr marL="3175" indent="19050" algn="just" rtl="1" eaLnBrk="1" hangingPunct="1"/>
            <a:r>
              <a:rPr lang="ar-JO" b="1" dirty="0" smtClean="0"/>
              <a:t>	وترتب على الخلفاء الذين خلفوا الرسول في حكم الدولة الاسلامية مسؤولية وضع نظام متمم لنظم الرسول في حكم الامة الاسلامية، فظهرت مشكلة الحكم ومن سيخلفه في ادارة الدولة الاسلامية</a:t>
            </a:r>
            <a:r>
              <a:rPr lang="ar-SA" b="1" dirty="0" smtClean="0"/>
              <a:t>.</a:t>
            </a:r>
            <a:endParaRPr lang="en-US" b="1" dirty="0" smtClean="0"/>
          </a:p>
          <a:p>
            <a:pPr lvl="0"/>
            <a:r>
              <a:rPr lang="ar-SA" dirty="0" smtClean="0"/>
              <a:t>.</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b="1" dirty="0" smtClean="0"/>
              <a:t>تنظيمات الرسول (ص) في المدينة المنورة</a:t>
            </a:r>
            <a:endParaRPr lang="en-US" b="1" dirty="0"/>
          </a:p>
        </p:txBody>
      </p:sp>
      <p:sp>
        <p:nvSpPr>
          <p:cNvPr id="3" name="Content Placeholder 2"/>
          <p:cNvSpPr>
            <a:spLocks noGrp="1"/>
          </p:cNvSpPr>
          <p:nvPr>
            <p:ph idx="1"/>
          </p:nvPr>
        </p:nvSpPr>
        <p:spPr>
          <a:xfrm>
            <a:off x="495300" y="1447800"/>
            <a:ext cx="8915400" cy="4678363"/>
          </a:xfrm>
        </p:spPr>
        <p:txBody>
          <a:bodyPr/>
          <a:lstStyle/>
          <a:p>
            <a:pPr marL="3175" indent="19050" algn="just" eaLnBrk="1" hangingPunct="1"/>
            <a:r>
              <a:rPr lang="ar-JO" b="1" dirty="0" smtClean="0">
                <a:solidFill>
                  <a:srgbClr val="FF0066"/>
                </a:solidFill>
              </a:rPr>
              <a:t>رابعا: قواعد تربوية واخلاقية لتنظيم العلاقة داخل المجتمع المسلم</a:t>
            </a:r>
          </a:p>
          <a:p>
            <a:pPr marL="3175" indent="19050" eaLnBrk="1" hangingPunct="1"/>
            <a:r>
              <a:rPr lang="ar-JO" b="1" dirty="0" smtClean="0"/>
              <a:t>كان النبي يتعهد اصحابه بالتعليم والتربية وتزكية النفوس، والحث على مكارم الاخلاق، ويؤدبهم بآداب الود والإخاء والمجد والشرف والعبادة والطاعة، كما رفع معنوياتهم ومواهبهم وزودهم بأعلى القيم والمثل.</a:t>
            </a:r>
            <a:r>
              <a:rPr lang="ar-SA" b="1" dirty="0" smtClean="0"/>
              <a:t>وقد اوجد في </a:t>
            </a:r>
            <a:r>
              <a:rPr lang="en-US" b="1" dirty="0" smtClean="0"/>
              <a:t> </a:t>
            </a:r>
            <a:r>
              <a:rPr lang="ar-JO" b="1" dirty="0" smtClean="0"/>
              <a:t>واستطاع الرسول بمثل هذا ان يبني في المدينة مجتمعا جديدا يعد اروع واشرف مجتمع عرفه التاريخ، وان يضع لمشاكل هذا المجتمع حلا تتنفس له الانسانية الصعداء.</a:t>
            </a:r>
          </a:p>
          <a:p>
            <a:pPr marL="3175" indent="19050" eaLnBrk="1" hangingPunct="1"/>
            <a:r>
              <a:rPr lang="ar-JO" sz="2800" b="1" dirty="0" smtClean="0"/>
              <a:t>	 </a:t>
            </a:r>
            <a:r>
              <a:rPr lang="ar-SA" dirty="0" smtClean="0"/>
              <a:t> </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b="1" dirty="0" smtClean="0"/>
              <a:t>تنظيمات الرسول (ص) في المدينة المنورة</a:t>
            </a:r>
            <a:endParaRPr lang="en-US" b="1" dirty="0"/>
          </a:p>
        </p:txBody>
      </p:sp>
      <p:sp>
        <p:nvSpPr>
          <p:cNvPr id="3" name="Content Placeholder 2"/>
          <p:cNvSpPr>
            <a:spLocks noGrp="1"/>
          </p:cNvSpPr>
          <p:nvPr>
            <p:ph idx="1"/>
          </p:nvPr>
        </p:nvSpPr>
        <p:spPr>
          <a:xfrm>
            <a:off x="152400" y="1447800"/>
            <a:ext cx="9525000" cy="4678363"/>
          </a:xfrm>
        </p:spPr>
        <p:txBody>
          <a:bodyPr/>
          <a:lstStyle/>
          <a:p>
            <a:pPr marL="3175" indent="19050" algn="just" rtl="1" eaLnBrk="1" hangingPunct="1"/>
            <a:r>
              <a:rPr lang="ar-JO" b="1" dirty="0" smtClean="0"/>
              <a:t>وقد قام هذا المجتمع على مبادئ روحية وأخلاقية تمتزج فيها السياسة بالأخلاق، اذ تحفل آيات القران الكريم وكتب السيرة والحديث بدعوات الى سير افراد هذا المجتمع على قواعد تربوية وأخلاقية في التعامل مع بعضهم البعض او مع غيرهم،  لتكون غاية في تكوين امة يسودها السلام والأمن والاستقرار. والأمثلة على ذلك كثيرة ويكفي ايراد بعض نماذج منها من احاديث رسول الله مثل الحديث الذي يقول فيه ”لا تباغضوا ولا تحاسدوا، ولا تدابروا، وكونوا عباد الله اخوانا، ولا يحل لمسلم أن يهجر أخاه فوق ثلاثة ايام“. وقوله ”لا يدخل الجنة من لا يأمن جاره بوائقه“.</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b="1" dirty="0" smtClean="0"/>
              <a:t>تنظيمات الرسول (ص) في المدينة المنورة</a:t>
            </a:r>
            <a:endParaRPr lang="ar-SA" dirty="0"/>
          </a:p>
        </p:txBody>
      </p:sp>
      <p:sp>
        <p:nvSpPr>
          <p:cNvPr id="3" name="Content Placeholder 2"/>
          <p:cNvSpPr>
            <a:spLocks noGrp="1"/>
          </p:cNvSpPr>
          <p:nvPr>
            <p:ph idx="1"/>
          </p:nvPr>
        </p:nvSpPr>
        <p:spPr/>
        <p:txBody>
          <a:bodyPr/>
          <a:lstStyle/>
          <a:p>
            <a:pPr marL="3175" indent="19050" algn="just" rtl="1" eaLnBrk="1" hangingPunct="1"/>
            <a:r>
              <a:rPr lang="ar-JO" b="1" dirty="0" smtClean="0"/>
              <a:t>بمثل هذه المعنويات العالية تكاملت عناصر المجتمع الاسلامي الذي اقامه رسول الله في المدينة المنورة، وواجه كل التيارات حتى صرف وجهتها وحول مجرى التاريخ، كما رسخت قواعده</a:t>
            </a:r>
            <a:endParaRPr lang="en-US" b="1" dirty="0" smtClean="0"/>
          </a:p>
          <a:p>
            <a:pPr marL="3175" indent="19050" algn="just" rtl="1" eaLnBrk="1" hangingPunct="1"/>
            <a:r>
              <a:rPr lang="ar-JO" b="1" dirty="0" smtClean="0"/>
              <a:t>بإقامة الوحدة العقائدية والسياسية والنظامية بين المسلمين، وسن قوانين السماح والتجاوز التي لم تُعهد في عالم ملي بالتعصب والتعالي.</a:t>
            </a:r>
          </a:p>
          <a:p>
            <a:pPr marL="3175" indent="19050" algn="just" rtl="1" eaLnBrk="1" hangingPunct="1"/>
            <a:r>
              <a:rPr lang="ar-JO" b="1" dirty="0" smtClean="0"/>
              <a:t>	وقد تم بذلك وضع الاسس الاولى لبناء الدولة الاسلامية وكون رسول الله امة واحدة نظم العلاقة بين افرادها، وأصبح قائدها والممسك بزمام السلطة السياسية</a:t>
            </a:r>
            <a:r>
              <a:rPr lang="ar-SA" b="1" dirty="0" smtClean="0"/>
              <a:t>. </a:t>
            </a:r>
            <a:r>
              <a:rPr lang="ar-JO" b="1" dirty="0" smtClean="0"/>
              <a:t> </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b="1" dirty="0" smtClean="0"/>
              <a:t>تنظيمات الرسول (ص) في المدينة المنورة</a:t>
            </a:r>
            <a:endParaRPr lang="ar-SA" dirty="0"/>
          </a:p>
        </p:txBody>
      </p:sp>
      <p:sp>
        <p:nvSpPr>
          <p:cNvPr id="3" name="Content Placeholder 2"/>
          <p:cNvSpPr>
            <a:spLocks noGrp="1"/>
          </p:cNvSpPr>
          <p:nvPr>
            <p:ph idx="1"/>
          </p:nvPr>
        </p:nvSpPr>
        <p:spPr>
          <a:xfrm>
            <a:off x="495300" y="1219200"/>
            <a:ext cx="8915400" cy="4906963"/>
          </a:xfrm>
        </p:spPr>
        <p:txBody>
          <a:bodyPr/>
          <a:lstStyle/>
          <a:p>
            <a:pPr marL="3175" indent="19050" algn="just" rtl="1" eaLnBrk="1" hangingPunct="1"/>
            <a:r>
              <a:rPr lang="ar-JO" sz="3600" b="1" dirty="0" smtClean="0">
                <a:solidFill>
                  <a:srgbClr val="FF0066"/>
                </a:solidFill>
              </a:rPr>
              <a:t>الاعمال التي كان يقوم بها الرسول</a:t>
            </a:r>
            <a:r>
              <a:rPr lang="ar-SA" sz="3600" b="1" dirty="0" smtClean="0">
                <a:solidFill>
                  <a:srgbClr val="FF0066"/>
                </a:solidFill>
              </a:rPr>
              <a:t> صلى الله عليه وسلم : </a:t>
            </a:r>
            <a:endParaRPr lang="ar-JO" sz="3600" b="1" dirty="0" smtClean="0">
              <a:solidFill>
                <a:srgbClr val="FF0066"/>
              </a:solidFill>
            </a:endParaRPr>
          </a:p>
          <a:p>
            <a:pPr marL="3175" indent="19050" rtl="1" eaLnBrk="1" hangingPunct="1"/>
            <a:r>
              <a:rPr lang="ar-SA" b="1" dirty="0" smtClean="0"/>
              <a:t>- </a:t>
            </a:r>
            <a:r>
              <a:rPr lang="ar-JO" b="1" dirty="0" smtClean="0"/>
              <a:t>تلقي الوحي وابلاغه للناس، والاشراف على التطبيق ودعوة الناس للاسلام</a:t>
            </a:r>
          </a:p>
          <a:p>
            <a:pPr marL="3175" indent="19050" rtl="1" eaLnBrk="1" hangingPunct="1"/>
            <a:r>
              <a:rPr lang="ar-SA" b="1" dirty="0" smtClean="0"/>
              <a:t>- </a:t>
            </a:r>
            <a:r>
              <a:rPr lang="ar-JO" b="1" dirty="0" smtClean="0"/>
              <a:t>كان حاكم دولة يتولى مراسلة الملوك وقيادة الجيوش وعقد المعاهدات، وتنفيذ العقوبات، وجمع الاموال وإنفاقها، </a:t>
            </a:r>
            <a:endParaRPr lang="en-US" b="1" dirty="0" smtClean="0"/>
          </a:p>
          <a:p>
            <a:pPr marL="3175" indent="-3175" eaLnBrk="1" hangingPunct="1"/>
            <a:r>
              <a:rPr lang="ar-SA" b="1" dirty="0" smtClean="0"/>
              <a:t>- </a:t>
            </a:r>
            <a:r>
              <a:rPr lang="ar-JO" b="1" dirty="0" smtClean="0"/>
              <a:t>كان عليه الصلاة والسلام يتولى القضاء، والفصل في الدعاوي، والخصومات، وتعيين القضاة والإشراف على تنفيذ الاحكام.</a:t>
            </a:r>
          </a:p>
          <a:p>
            <a:pPr marL="3175" indent="-3175" eaLnBrk="1" hangingPunct="1"/>
            <a:r>
              <a:rPr lang="ar-SA" b="1" dirty="0" smtClean="0"/>
              <a:t>- </a:t>
            </a:r>
            <a:r>
              <a:rPr lang="ar-JO" b="1" dirty="0" smtClean="0"/>
              <a:t>اتخذ عليه الصلاة والسلام من كبار الصحابة مستشارين يستعين بهم في امور الدولة عملا بمبدأ وشاورهم في الامر.</a:t>
            </a:r>
          </a:p>
          <a:p>
            <a:pPr marL="3175" indent="-3175" algn="just" eaLnBrk="1" hangingPunct="1"/>
            <a:r>
              <a:rPr lang="ar-JO" b="1" dirty="0" smtClean="0"/>
              <a:t>		</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b="1" dirty="0" smtClean="0"/>
              <a:t>تنظيمات الرسول (ص) في المدينة المنورة</a:t>
            </a:r>
            <a:endParaRPr lang="ar-SA" dirty="0"/>
          </a:p>
        </p:txBody>
      </p:sp>
      <p:sp>
        <p:nvSpPr>
          <p:cNvPr id="3" name="Content Placeholder 2"/>
          <p:cNvSpPr>
            <a:spLocks noGrp="1"/>
          </p:cNvSpPr>
          <p:nvPr>
            <p:ph idx="1"/>
          </p:nvPr>
        </p:nvSpPr>
        <p:spPr>
          <a:xfrm>
            <a:off x="495300" y="1295400"/>
            <a:ext cx="8915400" cy="4830763"/>
          </a:xfrm>
        </p:spPr>
        <p:txBody>
          <a:bodyPr/>
          <a:lstStyle/>
          <a:p>
            <a:pPr marL="3175" indent="-3175" algn="just" rtl="1" eaLnBrk="1" hangingPunct="1"/>
            <a:r>
              <a:rPr lang="ar-JO" sz="3000" b="1" dirty="0" smtClean="0"/>
              <a:t>وبهذه الاجراءات والتنظيمات التي اسفرت عن قيام المؤسسات المختلفة في الدولة الاسلامية. وقد عبر عن هذا الوضع السياسي المستشرق الالماني يوليوس فلهاوزن بقول ”وظهرت بين العرب عن طريق الايمان بالله فكرة الرياسة، وقامت حكومة يرأسها نبي الله (ص) وشرع الله، والكلمة فيها لله في كل وظائف الجماعة وتنظيماتها... ورابطة الدين منها لا رابطة الدم اساس الجماعة، وهدفها سيادة الحق والعدل، ولا تمايز فيها بين الامور الدينية والدنيوية“. </a:t>
            </a:r>
          </a:p>
          <a:p>
            <a:pPr marL="3175" indent="-3175" algn="just" rtl="1" eaLnBrk="1" hangingPunct="1"/>
            <a:r>
              <a:rPr lang="ar-JO" sz="3000" b="1" dirty="0" smtClean="0"/>
              <a:t>ومعنى ذلك ان دولة الاسلام التي اقامها رسول الله في المدينة المنورة جعلت امور الناس وسياستهم راجعة الى نظام الاسلام وشرعه.</a:t>
            </a:r>
          </a:p>
          <a:p>
            <a:pPr marL="3175" indent="-3175" algn="just" rtl="1" eaLnBrk="1" hangingPunct="1"/>
            <a:r>
              <a:rPr lang="ar-JO" b="1" dirty="0" smtClean="0"/>
              <a:t>		</a:t>
            </a:r>
          </a:p>
          <a:p>
            <a:pPr algn="l" rtl="1"/>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b="1" dirty="0" smtClean="0"/>
              <a:t>تنظيمات الرسول (ص) في المدينة المنورة</a:t>
            </a:r>
            <a:endParaRPr lang="ar-SA" dirty="0"/>
          </a:p>
        </p:txBody>
      </p:sp>
      <p:sp>
        <p:nvSpPr>
          <p:cNvPr id="3" name="Content Placeholder 2"/>
          <p:cNvSpPr>
            <a:spLocks noGrp="1"/>
          </p:cNvSpPr>
          <p:nvPr>
            <p:ph idx="1"/>
          </p:nvPr>
        </p:nvSpPr>
        <p:spPr/>
        <p:txBody>
          <a:bodyPr/>
          <a:lstStyle/>
          <a:p>
            <a:r>
              <a:rPr lang="ar-JO" b="1" dirty="0" smtClean="0"/>
              <a:t>واكتمل باستقرار الرسول في المدينة، واتخاذها مقرا دائما، اقامة دولة جديدة لها اركانها ومقوماتها، وبعد انتقاله الى الرفيق الاعلى، كان على من جاءوا بعده مسؤولية وضع نظم متممة لنظام رسول الله في حكم الدولة الاسلامية، فظهرت مشكلة الحكم ومن سيخلفه في قيادة هذه الامة والتي ستكون محور حديثنا في المحاضرة القادمة.</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5400" dirty="0" smtClean="0"/>
              <a:t>فائدة</a:t>
            </a:r>
            <a:r>
              <a:rPr lang="ar-SA" dirty="0" smtClean="0"/>
              <a:t> </a:t>
            </a:r>
            <a:endParaRPr lang="ar-SA" dirty="0"/>
          </a:p>
        </p:txBody>
      </p:sp>
      <p:sp>
        <p:nvSpPr>
          <p:cNvPr id="3" name="Content Placeholder 2"/>
          <p:cNvSpPr>
            <a:spLocks noGrp="1"/>
          </p:cNvSpPr>
          <p:nvPr>
            <p:ph idx="1"/>
          </p:nvPr>
        </p:nvSpPr>
        <p:spPr/>
        <p:txBody>
          <a:bodyPr/>
          <a:lstStyle/>
          <a:p>
            <a:r>
              <a:rPr lang="ar-SA" sz="2800" dirty="0" smtClean="0"/>
              <a:t>ا</a:t>
            </a:r>
            <a:r>
              <a:rPr lang="ar-SA" b="1" dirty="0" smtClean="0"/>
              <a:t>سئلة للفائدة :</a:t>
            </a:r>
          </a:p>
          <a:p>
            <a:r>
              <a:rPr lang="ar-SA" b="1" dirty="0" smtClean="0"/>
              <a:t>ماذا تعرف عن الصحيفة’ دار الندوة ، مجلس الملاء </a:t>
            </a:r>
          </a:p>
          <a:p>
            <a:r>
              <a:rPr lang="ar-SA" b="1" dirty="0" smtClean="0"/>
              <a:t>سؤال : ما الدور الذي قام به المسجد في تنظيم امور المسلمين </a:t>
            </a:r>
          </a:p>
          <a:p>
            <a:r>
              <a:rPr lang="ar-SA" b="1" dirty="0" smtClean="0"/>
              <a:t>سؤال : كيف حدد الرسول صلى الله عليه وسلم ونظم العلاقات بين المسلمين وغير المسلمين </a:t>
            </a:r>
          </a:p>
          <a:p>
            <a:r>
              <a:rPr lang="ar-SA" b="1" dirty="0" smtClean="0"/>
              <a:t>سؤال : ما اهمية المؤاخاة في ترسيخ بنية المجتمع الاسلامي </a:t>
            </a:r>
            <a:endParaRPr lang="ar-SA" b="1"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Template>
  <TotalTime>202</TotalTime>
  <Words>2115</Words>
  <Application>Microsoft Office PowerPoint</Application>
  <PresentationFormat>A4 Paper (210x297 mm)‎</PresentationFormat>
  <Paragraphs>167</Paragraphs>
  <Slides>28</Slides>
  <Notes>1</Notes>
  <HiddenSlides>0</HiddenSlides>
  <MMClips>0</MMClips>
  <ScaleCrop>false</ScaleCrop>
  <HeadingPairs>
    <vt:vector size="4" baseType="variant">
      <vt:variant>
        <vt:lpstr>سمة</vt:lpstr>
      </vt:variant>
      <vt:variant>
        <vt:i4>1</vt:i4>
      </vt:variant>
      <vt:variant>
        <vt:lpstr>عناوين الشرائح</vt:lpstr>
      </vt:variant>
      <vt:variant>
        <vt:i4>28</vt:i4>
      </vt:variant>
    </vt:vector>
  </HeadingPairs>
  <TitlesOfParts>
    <vt:vector size="29" baseType="lpstr">
      <vt:lpstr>Office Theme</vt:lpstr>
      <vt:lpstr>الشريحة 1</vt:lpstr>
      <vt:lpstr>المحاضرة  الاولى النظم السياسية الإسلامية </vt:lpstr>
      <vt:lpstr> 1   عناصر المحاضرة</vt:lpstr>
      <vt:lpstr> 1-النظام السياسي والاجتماعي عند العرب قبل الإسلام </vt:lpstr>
      <vt:lpstr>النظام السياسي والاجتماعي عند العرب قبل الإسلام</vt:lpstr>
      <vt:lpstr>تنظيمات الرسول (ص) في المدينة المنورة</vt:lpstr>
      <vt:lpstr>تنظيمات الرسول (ص) في المدينة المنورة</vt:lpstr>
      <vt:lpstr>تنظيمات الرسول (ص) في المدينة المنورة</vt:lpstr>
      <vt:lpstr>تنظيمات الرسول (ص) في المدينة المنورة</vt:lpstr>
      <vt:lpstr>تنظيمات الرسول (ص) في المدينة المنورة</vt:lpstr>
      <vt:lpstr>تنظيمات الرسول (ص) في المدينة المنورة</vt:lpstr>
      <vt:lpstr>تنظيمات الرسول (ص) في المدينة المنورة</vt:lpstr>
      <vt:lpstr>تنظيمات الرسول (ص) في المدينة المنورة</vt:lpstr>
      <vt:lpstr>تنظيمات الرسول (ص) في المدينة المنورة</vt:lpstr>
      <vt:lpstr>تنظيمات الرسول (ص) في المدينة المنورة </vt:lpstr>
      <vt:lpstr>تنظيمات الرسول (ص) في المدينة المنورة </vt:lpstr>
      <vt:lpstr>تنظيمات الرسول (ص) في المدينة المنورة </vt:lpstr>
      <vt:lpstr>تنظيمات الرسول (ص) في المدينة المنورة</vt:lpstr>
      <vt:lpstr>تنظيمات الرسول (ص) في المدينة المنورة</vt:lpstr>
      <vt:lpstr>تنظيمات الرسول (ص) في المدينة المنورة</vt:lpstr>
      <vt:lpstr>تنظيمات الرسول (ص) في المدينة المنورة</vt:lpstr>
      <vt:lpstr>تنظيمات الرسول (ص) في المدينة المنورة</vt:lpstr>
      <vt:lpstr>تنظيمات الرسول (ص) في المدينة المنورة</vt:lpstr>
      <vt:lpstr>تنظيمات الرسول (ص) في المدينة المنورة</vt:lpstr>
      <vt:lpstr>تنظيمات الرسول (ص) في المدينة المنورة</vt:lpstr>
      <vt:lpstr>تنظيمات الرسول (ص) في المدينة المنورة</vt:lpstr>
      <vt:lpstr>فائدة </vt:lpstr>
      <vt:lpstr>الشريحة 28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dell</cp:lastModifiedBy>
  <cp:revision>43</cp:revision>
  <dcterms:created xsi:type="dcterms:W3CDTF">2014-01-30T06:37:39Z</dcterms:created>
  <dcterms:modified xsi:type="dcterms:W3CDTF">2014-10-12T05:48:36Z</dcterms:modified>
</cp:coreProperties>
</file>