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374" r:id="rId2"/>
    <p:sldId id="375" r:id="rId3"/>
    <p:sldId id="376" r:id="rId4"/>
    <p:sldId id="377" r:id="rId5"/>
    <p:sldId id="378" r:id="rId6"/>
    <p:sldId id="379" r:id="rId7"/>
    <p:sldId id="380" r:id="rId8"/>
    <p:sldId id="381" r:id="rId9"/>
    <p:sldId id="382" r:id="rId10"/>
    <p:sldId id="383" r:id="rId11"/>
    <p:sldId id="384" r:id="rId12"/>
    <p:sldId id="385" r:id="rId13"/>
    <p:sldId id="386" r:id="rId14"/>
    <p:sldId id="387" r:id="rId15"/>
    <p:sldId id="388" r:id="rId16"/>
    <p:sldId id="389" r:id="rId17"/>
    <p:sldId id="390" r:id="rId18"/>
    <p:sldId id="391" r:id="rId19"/>
    <p:sldId id="392" r:id="rId20"/>
    <p:sldId id="393" r:id="rId21"/>
    <p:sldId id="394" r:id="rId22"/>
    <p:sldId id="395" r:id="rId23"/>
    <p:sldId id="396"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13B4A"/>
    <a:srgbClr val="43A79C"/>
    <a:srgbClr val="EDBD1F"/>
    <a:srgbClr val="F04316"/>
    <a:srgbClr val="81AA52"/>
    <a:srgbClr val="0E478A"/>
    <a:srgbClr val="ECA02F"/>
    <a:srgbClr val="D52D26"/>
    <a:srgbClr val="013E36"/>
    <a:srgbClr val="D9791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4" autoAdjust="0"/>
  </p:normalViewPr>
  <p:slideViewPr>
    <p:cSldViewPr>
      <p:cViewPr varScale="1">
        <p:scale>
          <a:sx n="48" d="100"/>
          <a:sy n="48" d="100"/>
        </p:scale>
        <p:origin x="-840"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TextEdit="1"/>
          </p:cNvSpPr>
          <p:nvPr>
            <p:ph type="sldImg"/>
          </p:nvPr>
        </p:nvSpPr>
        <p:spPr bwMode="auto">
          <a:noFill/>
          <a:ln>
            <a:solidFill>
              <a:srgbClr val="000000"/>
            </a:solidFill>
            <a:miter lim="800000"/>
            <a:headEnd/>
            <a:tailEnd/>
          </a:ln>
        </p:spPr>
      </p:sp>
      <p:sp>
        <p:nvSpPr>
          <p:cNvPr id="38915" name="Rectangle 3"/>
          <p:cNvSpPr>
            <a:spLocks noGrp="1"/>
          </p:cNvSpPr>
          <p:nvPr>
            <p:ph type="body" idx="1"/>
          </p:nvPr>
        </p:nvSpPr>
        <p:spPr bwMode="auto">
          <a:noFill/>
        </p:spPr>
        <p:txBody>
          <a:bodyPr wrap="square" numCol="1" anchor="t" anchorCtr="0" compatLnSpc="1">
            <a:prstTxWarp prst="textNoShape">
              <a:avLst/>
            </a:prstTxWarp>
          </a:bodyPr>
          <a:lstStyle/>
          <a:p>
            <a:endParaRPr lang="ar-JO"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TextEdit="1"/>
          </p:cNvSpPr>
          <p:nvPr>
            <p:ph type="sldImg"/>
          </p:nvPr>
        </p:nvSpPr>
        <p:spPr bwMode="auto">
          <a:noFill/>
          <a:ln>
            <a:solidFill>
              <a:srgbClr val="000000"/>
            </a:solidFill>
            <a:miter lim="800000"/>
            <a:headEnd/>
            <a:tailEnd/>
          </a:ln>
        </p:spPr>
      </p:sp>
      <p:sp>
        <p:nvSpPr>
          <p:cNvPr id="39939" name="Rectangle 3"/>
          <p:cNvSpPr>
            <a:spLocks noGrp="1"/>
          </p:cNvSpPr>
          <p:nvPr>
            <p:ph type="body" idx="1"/>
          </p:nvPr>
        </p:nvSpPr>
        <p:spPr bwMode="auto">
          <a:noFill/>
        </p:spPr>
        <p:txBody>
          <a:bodyPr wrap="square" numCol="1" anchor="t" anchorCtr="0" compatLnSpc="1">
            <a:prstTxWarp prst="textNoShape">
              <a:avLst/>
            </a:prstTxWarp>
          </a:bodyPr>
          <a:lstStyle/>
          <a:p>
            <a:endParaRPr lang="ar-JO"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4"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200" b="1" dirty="0" smtClean="0">
                <a:solidFill>
                  <a:schemeClr val="accent1">
                    <a:lumMod val="50000"/>
                  </a:schemeClr>
                </a:solidFill>
                <a:latin typeface="AYM Wadiy S_U normal."/>
                <a:cs typeface="Times New Roman" pitchFamily="18" charset="0"/>
              </a:rPr>
              <a:t>اسم المقرر</a:t>
            </a:r>
            <a:endParaRPr lang="ar-SA" sz="3200" b="1" dirty="0" smtClean="0">
              <a:solidFill>
                <a:schemeClr val="accent1">
                  <a:lumMod val="50000"/>
                </a:schemeClr>
              </a:solidFill>
              <a:latin typeface="AYM Wadiy S_U normal."/>
              <a:cs typeface="Times New Roman" pitchFamily="18" charset="0"/>
            </a:endParaRPr>
          </a:p>
          <a:p>
            <a:pPr algn="ctr"/>
            <a:r>
              <a:rPr lang="ar-SA" sz="3600" b="1" dirty="0" smtClean="0">
                <a:latin typeface="Calibri" pitchFamily="34" charset="0"/>
                <a:cs typeface="Times New Roman" pitchFamily="18" charset="0"/>
              </a:rPr>
              <a:t>تاريخ النظم الإسلامية </a:t>
            </a:r>
          </a:p>
          <a:p>
            <a:pPr algn="ctr"/>
            <a:r>
              <a:rPr lang="ar-SA" sz="3600" b="1" dirty="0" err="1" smtClean="0">
                <a:latin typeface="Calibri" pitchFamily="34" charset="0"/>
                <a:cs typeface="Times New Roman" pitchFamily="18" charset="0"/>
              </a:rPr>
              <a:t>د.</a:t>
            </a:r>
            <a:r>
              <a:rPr lang="ar-SA" sz="3600" b="1" dirty="0" smtClean="0">
                <a:latin typeface="Calibri" pitchFamily="34" charset="0"/>
                <a:cs typeface="Times New Roman" pitchFamily="18" charset="0"/>
              </a:rPr>
              <a:t> جميل محمود بني سلامة </a:t>
            </a:r>
            <a:endParaRPr lang="en-US" sz="3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lide Number Placeholder 3"/>
          <p:cNvSpPr txBox="1">
            <a:spLocks noGrp="1"/>
          </p:cNvSpPr>
          <p:nvPr/>
        </p:nvSpPr>
        <p:spPr bwMode="auto">
          <a:xfrm>
            <a:off x="4876800" y="6356350"/>
            <a:ext cx="762000" cy="365125"/>
          </a:xfrm>
          <a:prstGeom prst="rect">
            <a:avLst/>
          </a:prstGeom>
          <a:noFill/>
          <a:ln w="9525">
            <a:noFill/>
            <a:miter lim="800000"/>
            <a:headEnd/>
            <a:tailEnd/>
          </a:ln>
        </p:spPr>
        <p:txBody>
          <a:bodyPr anchor="ctr"/>
          <a:lstStyle/>
          <a:p>
            <a:pPr algn="r"/>
            <a:endParaRPr lang="ar-SA" sz="1200">
              <a:solidFill>
                <a:schemeClr val="bg1"/>
              </a:solidFill>
              <a:latin typeface="Calibri" pitchFamily="34" charset="0"/>
            </a:endParaRPr>
          </a:p>
        </p:txBody>
      </p:sp>
      <p:sp>
        <p:nvSpPr>
          <p:cNvPr id="14340" name="Title 4"/>
          <p:cNvSpPr>
            <a:spLocks noGrp="1"/>
          </p:cNvSpPr>
          <p:nvPr>
            <p:ph type="ctrTitle"/>
          </p:nvPr>
        </p:nvSpPr>
        <p:spPr>
          <a:xfrm>
            <a:off x="762000" y="2133600"/>
            <a:ext cx="8420100" cy="1470025"/>
          </a:xfrm>
        </p:spPr>
        <p:txBody>
          <a:bodyPr/>
          <a:lstStyle/>
          <a:p>
            <a:pPr eaLnBrk="1" hangingPunct="1"/>
            <a:r>
              <a:rPr lang="ar-SA" b="1" smtClean="0">
                <a:solidFill>
                  <a:srgbClr val="000000"/>
                </a:solidFill>
                <a:cs typeface="Arial" pitchFamily="34" charset="0"/>
              </a:rPr>
              <a:t>المحاضرة </a:t>
            </a:r>
            <a:r>
              <a:rPr lang="ar-JO" b="1" smtClean="0">
                <a:solidFill>
                  <a:srgbClr val="000000"/>
                </a:solidFill>
                <a:cs typeface="Arial" pitchFamily="34" charset="0"/>
              </a:rPr>
              <a:t>الثانية</a:t>
            </a:r>
            <a:endParaRPr lang="en-US" smtClean="0">
              <a:solidFill>
                <a:srgbClr val="376092"/>
              </a:solidFill>
              <a:latin typeface="ae_AlMateen"/>
              <a:ea typeface="ae_AlMateen"/>
              <a:cs typeface="ae_AlMateen"/>
            </a:endParaRPr>
          </a:p>
        </p:txBody>
      </p:sp>
      <p:sp>
        <p:nvSpPr>
          <p:cNvPr id="14341" name="Subtitle 5"/>
          <p:cNvSpPr>
            <a:spLocks noGrp="1"/>
          </p:cNvSpPr>
          <p:nvPr>
            <p:ph type="subTitle" idx="1"/>
          </p:nvPr>
        </p:nvSpPr>
        <p:spPr>
          <a:xfrm>
            <a:off x="990600" y="3886200"/>
            <a:ext cx="7429500" cy="1752600"/>
          </a:xfrm>
        </p:spPr>
        <p:txBody>
          <a:bodyPr/>
          <a:lstStyle/>
          <a:p>
            <a:pPr eaLnBrk="1" hangingPunct="1"/>
            <a:r>
              <a:rPr lang="ar-JO" sz="6600" b="1" dirty="0" smtClean="0">
                <a:solidFill>
                  <a:schemeClr val="tx1"/>
                </a:solidFill>
                <a:cs typeface="Arial" pitchFamily="34" charset="0"/>
              </a:rPr>
              <a:t>الخلافة</a:t>
            </a:r>
            <a:endParaRPr lang="ar-SA" sz="6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6"/>
          <p:cNvSpPr>
            <a:spLocks noGrp="1"/>
          </p:cNvSpPr>
          <p:nvPr>
            <p:ph type="title"/>
          </p:nvPr>
        </p:nvSpPr>
        <p:spPr>
          <a:solidFill>
            <a:schemeClr val="bg1"/>
          </a:solidFill>
          <a:ln>
            <a:solidFill>
              <a:srgbClr val="009900"/>
            </a:solidFill>
          </a:ln>
        </p:spPr>
        <p:txBody>
          <a:bodyPr/>
          <a:lstStyle/>
          <a:p>
            <a:pPr eaLnBrk="1" hangingPunct="1"/>
            <a:r>
              <a:rPr lang="ar-SA" b="1" smtClean="0">
                <a:solidFill>
                  <a:srgbClr val="FF0000"/>
                </a:solidFill>
                <a:cs typeface="Arial" pitchFamily="34" charset="0"/>
              </a:rPr>
              <a:t>عناصر المحاضرة</a:t>
            </a:r>
            <a:endParaRPr lang="en-US" b="1" smtClean="0">
              <a:solidFill>
                <a:srgbClr val="FF0000"/>
              </a:solidFill>
              <a:cs typeface="Arial" pitchFamily="34" charset="0"/>
            </a:endParaRPr>
          </a:p>
        </p:txBody>
      </p:sp>
      <p:sp>
        <p:nvSpPr>
          <p:cNvPr id="15363" name="Text Placeholder 5"/>
          <p:cNvSpPr>
            <a:spLocks noGrp="1"/>
          </p:cNvSpPr>
          <p:nvPr>
            <p:ph idx="1"/>
          </p:nvPr>
        </p:nvSpPr>
        <p:spPr>
          <a:xfrm>
            <a:off x="495300" y="1371600"/>
            <a:ext cx="8915400" cy="4754563"/>
          </a:xfrm>
        </p:spPr>
        <p:txBody>
          <a:bodyPr/>
          <a:lstStyle/>
          <a:p>
            <a:pPr marL="609600" indent="-609600" rtl="1">
              <a:buFont typeface="Arial" pitchFamily="34" charset="0"/>
              <a:buAutoNum type="arabicPeriod"/>
            </a:pPr>
            <a:r>
              <a:rPr lang="ar-JO" b="1" smtClean="0">
                <a:cs typeface="Arial" pitchFamily="34" charset="0"/>
              </a:rPr>
              <a:t>تمهيد </a:t>
            </a:r>
            <a:r>
              <a:rPr lang="ar-SA" b="1" smtClean="0">
                <a:cs typeface="Arial" pitchFamily="34" charset="0"/>
              </a:rPr>
              <a:t>.</a:t>
            </a:r>
            <a:endParaRPr lang="ar-JO" b="1" smtClean="0">
              <a:cs typeface="Arial" pitchFamily="34" charset="0"/>
            </a:endParaRPr>
          </a:p>
          <a:p>
            <a:pPr marL="609600" indent="-609600" rtl="1" eaLnBrk="1" hangingPunct="1">
              <a:spcBef>
                <a:spcPct val="0"/>
              </a:spcBef>
              <a:buFontTx/>
              <a:buAutoNum type="arabicPeriod"/>
            </a:pPr>
            <a:r>
              <a:rPr lang="ar-JO" b="1" smtClean="0">
                <a:cs typeface="Arial" pitchFamily="34" charset="0"/>
              </a:rPr>
              <a:t>معنى</a:t>
            </a:r>
            <a:r>
              <a:rPr lang="ar-JO" sz="4000" b="1" smtClean="0">
                <a:cs typeface="Arial" pitchFamily="34" charset="0"/>
              </a:rPr>
              <a:t> </a:t>
            </a:r>
            <a:r>
              <a:rPr lang="ar-JO" b="1" smtClean="0">
                <a:solidFill>
                  <a:srgbClr val="009900"/>
                </a:solidFill>
                <a:cs typeface="Arial" pitchFamily="34" charset="0"/>
              </a:rPr>
              <a:t>الخلافة </a:t>
            </a:r>
            <a:r>
              <a:rPr lang="ar-JO" b="1" smtClean="0">
                <a:cs typeface="Arial" pitchFamily="34" charset="0"/>
              </a:rPr>
              <a:t>في اللغة والاصطلاح</a:t>
            </a:r>
            <a:r>
              <a:rPr lang="ar-SA" b="1" smtClean="0">
                <a:cs typeface="Arial" pitchFamily="34" charset="0"/>
              </a:rPr>
              <a:t>.</a:t>
            </a:r>
            <a:endParaRPr lang="ar-JO" b="1" smtClean="0">
              <a:cs typeface="Arial" pitchFamily="34" charset="0"/>
            </a:endParaRPr>
          </a:p>
          <a:p>
            <a:pPr marL="609600" indent="-609600" rtl="1">
              <a:buFontTx/>
              <a:buAutoNum type="arabicPeriod"/>
            </a:pPr>
            <a:r>
              <a:rPr lang="ar-JO" b="1" smtClean="0">
                <a:cs typeface="Arial" pitchFamily="34" charset="0"/>
              </a:rPr>
              <a:t>نشأتها</a:t>
            </a:r>
            <a:r>
              <a:rPr lang="ar-SA" b="1" smtClean="0">
                <a:cs typeface="Arial" pitchFamily="34" charset="0"/>
              </a:rPr>
              <a:t>.</a:t>
            </a:r>
            <a:endParaRPr lang="ar-JO" b="1" smtClean="0">
              <a:cs typeface="Arial" pitchFamily="34" charset="0"/>
            </a:endParaRPr>
          </a:p>
          <a:p>
            <a:pPr marL="609600" indent="-609600" rtl="1">
              <a:buFontTx/>
              <a:buAutoNum type="arabicPeriod"/>
            </a:pPr>
            <a:r>
              <a:rPr lang="ar-JO" b="1" smtClean="0">
                <a:cs typeface="Arial" pitchFamily="34" charset="0"/>
              </a:rPr>
              <a:t>مفهوم </a:t>
            </a:r>
            <a:r>
              <a:rPr lang="ar-JO" b="1" smtClean="0">
                <a:solidFill>
                  <a:srgbClr val="009900"/>
                </a:solidFill>
                <a:cs typeface="Arial" pitchFamily="34" charset="0"/>
              </a:rPr>
              <a:t>الخلافة</a:t>
            </a:r>
            <a:r>
              <a:rPr lang="ar-SA" b="1" smtClean="0">
                <a:solidFill>
                  <a:srgbClr val="009900"/>
                </a:solidFill>
                <a:cs typeface="Arial" pitchFamily="34" charset="0"/>
              </a:rPr>
              <a:t>.</a:t>
            </a:r>
            <a:endParaRPr lang="ar-JO" b="1" smtClean="0">
              <a:solidFill>
                <a:srgbClr val="009900"/>
              </a:solidFill>
              <a:cs typeface="Arial" pitchFamily="34" charset="0"/>
            </a:endParaRPr>
          </a:p>
          <a:p>
            <a:pPr marL="609600" indent="-609600" rtl="1">
              <a:buFontTx/>
              <a:buAutoNum type="arabicPeriod"/>
            </a:pPr>
            <a:r>
              <a:rPr lang="ar-JO" b="1" smtClean="0">
                <a:cs typeface="Arial" pitchFamily="34" charset="0"/>
              </a:rPr>
              <a:t>خصائصها</a:t>
            </a:r>
            <a:r>
              <a:rPr lang="ar-SA" b="1" smtClean="0">
                <a:cs typeface="Arial" pitchFamily="34" charset="0"/>
              </a:rPr>
              <a:t>.</a:t>
            </a:r>
            <a:endParaRPr lang="ar-JO" b="1" smtClean="0">
              <a:cs typeface="Arial" pitchFamily="34" charset="0"/>
            </a:endParaRPr>
          </a:p>
          <a:p>
            <a:pPr marL="609600" indent="-609600" rtl="1">
              <a:buFontTx/>
              <a:buAutoNum type="arabicPeriod"/>
            </a:pPr>
            <a:r>
              <a:rPr lang="ar-JO" b="1" smtClean="0">
                <a:cs typeface="Arial" pitchFamily="34" charset="0"/>
              </a:rPr>
              <a:t>الشروط الواجب توفرها في </a:t>
            </a:r>
            <a:r>
              <a:rPr lang="ar-JO" b="1" smtClean="0">
                <a:solidFill>
                  <a:srgbClr val="009900"/>
                </a:solidFill>
                <a:cs typeface="Arial" pitchFamily="34" charset="0"/>
              </a:rPr>
              <a:t>الخليفة</a:t>
            </a:r>
            <a:r>
              <a:rPr lang="ar-SA" b="1" smtClean="0">
                <a:cs typeface="Arial" pitchFamily="34" charset="0"/>
              </a:rPr>
              <a:t>.</a:t>
            </a:r>
          </a:p>
          <a:p>
            <a:pPr marL="609600" indent="-609600" rtl="1">
              <a:buFontTx/>
              <a:buAutoNum type="arabicPeriod"/>
            </a:pPr>
            <a:r>
              <a:rPr lang="ar-SA" b="1" smtClean="0">
                <a:cs typeface="Times New Roman" pitchFamily="18" charset="0"/>
              </a:rPr>
              <a:t> </a:t>
            </a:r>
            <a:r>
              <a:rPr lang="ar-JO" b="1" smtClean="0">
                <a:cs typeface="Times New Roman" pitchFamily="18" charset="0"/>
              </a:rPr>
              <a:t>واجبات </a:t>
            </a:r>
            <a:r>
              <a:rPr lang="ar-JO" b="1" smtClean="0">
                <a:solidFill>
                  <a:srgbClr val="009900"/>
                </a:solidFill>
                <a:cs typeface="Times New Roman" pitchFamily="18" charset="0"/>
              </a:rPr>
              <a:t>الخليفة</a:t>
            </a:r>
            <a:r>
              <a:rPr lang="ar-SA" b="1" smtClean="0">
                <a:cs typeface="Times New Roman" pitchFamily="18" charset="0"/>
              </a:rPr>
              <a:t>.</a:t>
            </a:r>
            <a:endParaRPr lang="ar-EG" b="1" smtClean="0">
              <a:cs typeface="Arial"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وان 1"/>
          <p:cNvSpPr>
            <a:spLocks noGrp="1"/>
          </p:cNvSpPr>
          <p:nvPr>
            <p:ph type="title"/>
          </p:nvPr>
        </p:nvSpPr>
        <p:spPr>
          <a:xfrm>
            <a:off x="495300" y="274638"/>
            <a:ext cx="8915400" cy="868362"/>
          </a:xfrm>
        </p:spPr>
        <p:txBody>
          <a:bodyPr/>
          <a:lstStyle/>
          <a:p>
            <a:r>
              <a:rPr lang="ar-JO" b="1" smtClean="0">
                <a:solidFill>
                  <a:srgbClr val="527E56"/>
                </a:solidFill>
                <a:cs typeface="Arial" pitchFamily="34" charset="0"/>
              </a:rPr>
              <a:t>تمهيد</a:t>
            </a:r>
            <a:endParaRPr lang="en-US" smtClean="0">
              <a:solidFill>
                <a:srgbClr val="527E56"/>
              </a:solidFill>
              <a:cs typeface="Arial" pitchFamily="34" charset="0"/>
            </a:endParaRPr>
          </a:p>
        </p:txBody>
      </p:sp>
      <p:sp>
        <p:nvSpPr>
          <p:cNvPr id="16387" name="عنصر نائب للمحتوى 2"/>
          <p:cNvSpPr>
            <a:spLocks noGrp="1"/>
          </p:cNvSpPr>
          <p:nvPr>
            <p:ph idx="1"/>
          </p:nvPr>
        </p:nvSpPr>
        <p:spPr>
          <a:xfrm>
            <a:off x="495300" y="1066800"/>
            <a:ext cx="8915400" cy="5059363"/>
          </a:xfrm>
        </p:spPr>
        <p:txBody>
          <a:bodyPr/>
          <a:lstStyle/>
          <a:p>
            <a:pPr marL="0" indent="0" algn="just" rtl="1">
              <a:defRPr/>
            </a:pPr>
            <a:r>
              <a:rPr lang="ar-JO" sz="3600" b="1" dirty="0" smtClean="0">
                <a:latin typeface="Times New Roman" pitchFamily="18" charset="0"/>
                <a:cs typeface="Traditional Arabic" pitchFamily="2" charset="-78"/>
              </a:rPr>
              <a:t>	وضع الاسلام النظم العامة للدولة، ولم يتعرض في كثير من الاحيان الى التفاصيل، وكان من جراء ذلك ان تطورت نظم الحكم والإدارة والتشريع في الدولة الاسلامية </a:t>
            </a:r>
            <a:r>
              <a:rPr lang="ar-JO" sz="3600" b="1" u="sng" dirty="0" smtClean="0">
                <a:solidFill>
                  <a:srgbClr val="C00000"/>
                </a:solidFill>
                <a:latin typeface="Times New Roman" pitchFamily="18" charset="0"/>
                <a:cs typeface="Traditional Arabic" pitchFamily="2" charset="-78"/>
              </a:rPr>
              <a:t>حسب الظروف التاريخية، ومقتضيات المجتمع</a:t>
            </a:r>
            <a:r>
              <a:rPr lang="ar-JO" sz="3600" b="1" dirty="0" smtClean="0">
                <a:latin typeface="Times New Roman" pitchFamily="18" charset="0"/>
                <a:cs typeface="Traditional Arabic" pitchFamily="2" charset="-78"/>
              </a:rPr>
              <a:t>، </a:t>
            </a:r>
            <a:r>
              <a:rPr lang="ar-JO" sz="3600" b="1" u="sng" dirty="0" smtClean="0">
                <a:solidFill>
                  <a:srgbClr val="C00000"/>
                </a:solidFill>
                <a:latin typeface="Times New Roman" pitchFamily="18" charset="0"/>
                <a:cs typeface="Traditional Arabic" pitchFamily="2" charset="-78"/>
              </a:rPr>
              <a:t>وتقاليد الامم التي دخلت في الاسلام</a:t>
            </a:r>
            <a:r>
              <a:rPr lang="ar-JO" sz="3600" b="1" dirty="0" smtClean="0">
                <a:latin typeface="Times New Roman" pitchFamily="18" charset="0"/>
                <a:cs typeface="Traditional Arabic" pitchFamily="2" charset="-78"/>
              </a:rPr>
              <a:t>، ولكن في </a:t>
            </a:r>
            <a:r>
              <a:rPr lang="ar-JO" sz="4000" b="1" u="sng" dirty="0" smtClean="0">
                <a:latin typeface="Times New Roman" pitchFamily="18" charset="0"/>
                <a:cs typeface="Traditional Arabic" pitchFamily="2" charset="-78"/>
              </a:rPr>
              <a:t>اطار احكام الاسلام</a:t>
            </a:r>
            <a:r>
              <a:rPr lang="ar-JO" sz="3600" b="1" dirty="0" smtClean="0">
                <a:latin typeface="Times New Roman" pitchFamily="18" charset="0"/>
                <a:cs typeface="Traditional Arabic" pitchFamily="2" charset="-78"/>
              </a:rPr>
              <a:t>، </a:t>
            </a:r>
            <a:r>
              <a:rPr lang="ar-JO" sz="3600" b="1" u="sng" dirty="0" smtClean="0">
                <a:latin typeface="Times New Roman" pitchFamily="18" charset="0"/>
                <a:cs typeface="Traditional Arabic" pitchFamily="2" charset="-78"/>
              </a:rPr>
              <a:t>ومبادئه الاساسية</a:t>
            </a:r>
            <a:r>
              <a:rPr lang="ar-JO" sz="3600" b="1" dirty="0" smtClean="0">
                <a:latin typeface="Times New Roman" pitchFamily="18" charset="0"/>
                <a:cs typeface="Traditional Arabic" pitchFamily="2" charset="-78"/>
              </a:rPr>
              <a:t>، ومن ثم حظيت</a:t>
            </a:r>
            <a:r>
              <a:rPr lang="ar-JO" sz="3600" b="1" dirty="0" smtClean="0">
                <a:solidFill>
                  <a:srgbClr val="009900"/>
                </a:solidFill>
                <a:latin typeface="Times New Roman" pitchFamily="18" charset="0"/>
                <a:cs typeface="Traditional Arabic" pitchFamily="2" charset="-78"/>
              </a:rPr>
              <a:t> الحضارة الاسلامية </a:t>
            </a:r>
            <a:r>
              <a:rPr lang="ar-JO" sz="3600" b="1" dirty="0" smtClean="0">
                <a:latin typeface="Times New Roman" pitchFamily="18" charset="0"/>
                <a:cs typeface="Traditional Arabic" pitchFamily="2" charset="-78"/>
              </a:rPr>
              <a:t>بنظم وهياكل ادارية تطورت الى درجة رفيعة من الدقة والتنسيق والتفريع ومن اهم هذه النظم وأكثرها شمولا: </a:t>
            </a:r>
            <a:r>
              <a:rPr lang="ar-JO" sz="3600" b="1" i="1" u="sng" dirty="0" smtClean="0">
                <a:solidFill>
                  <a:schemeClr val="accent6">
                    <a:lumMod val="50000"/>
                  </a:schemeClr>
                </a:solidFill>
                <a:latin typeface="Times New Roman" pitchFamily="18" charset="0"/>
                <a:cs typeface="Traditional Arabic" pitchFamily="2" charset="-78"/>
              </a:rPr>
              <a:t>الإمارة والوزارة والدواوين والجيش والقضاء والنظم المالية </a:t>
            </a:r>
            <a:r>
              <a:rPr lang="ar-JO" sz="4400" b="1" i="1" u="sng" dirty="0" smtClean="0">
                <a:solidFill>
                  <a:schemeClr val="accent6">
                    <a:lumMod val="50000"/>
                  </a:schemeClr>
                </a:solidFill>
                <a:latin typeface="Times New Roman" pitchFamily="18" charset="0"/>
                <a:cs typeface="Traditional Arabic" pitchFamily="2" charset="-78"/>
              </a:rPr>
              <a:t>والخلافة</a:t>
            </a:r>
            <a:r>
              <a:rPr lang="ar-JO" sz="3600" b="1" i="1" u="sng" dirty="0" smtClean="0">
                <a:solidFill>
                  <a:schemeClr val="accent6">
                    <a:lumMod val="50000"/>
                  </a:schemeClr>
                </a:solidFill>
                <a:latin typeface="Times New Roman" pitchFamily="18" charset="0"/>
                <a:cs typeface="Traditional Arabic" pitchFamily="2" charset="-78"/>
              </a:rPr>
              <a:t> </a:t>
            </a:r>
            <a:r>
              <a:rPr lang="ar-JO" sz="3600" b="1" dirty="0" smtClean="0">
                <a:latin typeface="Times New Roman" pitchFamily="18" charset="0"/>
                <a:cs typeface="Traditional Arabic" pitchFamily="2" charset="-78"/>
              </a:rPr>
              <a:t>والتي ستكون مدار حديثنا التالي</a:t>
            </a:r>
            <a:r>
              <a:rPr lang="ar-SA" sz="3600" b="1" dirty="0" smtClean="0">
                <a:latin typeface="Times New Roman" pitchFamily="18" charset="0"/>
                <a:cs typeface="Traditional Arabic" pitchFamily="2" charset="-78"/>
              </a:rPr>
              <a:t>.</a:t>
            </a:r>
            <a:endParaRPr lang="en-US" sz="3600" dirty="0" smtClean="0">
              <a:latin typeface="Times New Roman" pitchFamily="18" charset="0"/>
              <a:cs typeface="Traditional Arabic"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وان 1"/>
          <p:cNvSpPr>
            <a:spLocks noGrp="1"/>
          </p:cNvSpPr>
          <p:nvPr>
            <p:ph type="title"/>
          </p:nvPr>
        </p:nvSpPr>
        <p:spPr/>
        <p:txBody>
          <a:bodyPr/>
          <a:lstStyle/>
          <a:p>
            <a:pPr algn="ctr"/>
            <a:r>
              <a:rPr lang="ar-JO" b="1" smtClean="0">
                <a:solidFill>
                  <a:srgbClr val="376092"/>
                </a:solidFill>
                <a:cs typeface="Arial" pitchFamily="34" charset="0"/>
              </a:rPr>
              <a:t>معنى </a:t>
            </a:r>
            <a:r>
              <a:rPr lang="ar-JO" sz="5400" b="1" smtClean="0">
                <a:solidFill>
                  <a:srgbClr val="00B050"/>
                </a:solidFill>
                <a:cs typeface="Arial" pitchFamily="34" charset="0"/>
              </a:rPr>
              <a:t>الخلافة</a:t>
            </a:r>
            <a:r>
              <a:rPr lang="ar-JO" b="1" smtClean="0">
                <a:solidFill>
                  <a:srgbClr val="376092"/>
                </a:solidFill>
                <a:cs typeface="Arial" pitchFamily="34" charset="0"/>
              </a:rPr>
              <a:t> في اللغة</a:t>
            </a:r>
            <a:endParaRPr lang="en-US" b="1" smtClean="0">
              <a:solidFill>
                <a:srgbClr val="376092"/>
              </a:solidFill>
              <a:cs typeface="Arial" pitchFamily="34" charset="0"/>
            </a:endParaRPr>
          </a:p>
        </p:txBody>
      </p:sp>
      <p:sp>
        <p:nvSpPr>
          <p:cNvPr id="17411" name="عنصر نائب للمحتوى 2"/>
          <p:cNvSpPr>
            <a:spLocks noGrp="1"/>
          </p:cNvSpPr>
          <p:nvPr>
            <p:ph idx="1"/>
          </p:nvPr>
        </p:nvSpPr>
        <p:spPr>
          <a:xfrm>
            <a:off x="533400" y="1447800"/>
            <a:ext cx="8915400" cy="4800600"/>
          </a:xfrm>
        </p:spPr>
        <p:txBody>
          <a:bodyPr/>
          <a:lstStyle/>
          <a:p>
            <a:pPr marL="609600" indent="-609600" algn="just" rtl="1"/>
            <a:r>
              <a:rPr lang="ar-JO" sz="2800" b="1" smtClean="0">
                <a:cs typeface="Arial" pitchFamily="34" charset="0"/>
              </a:rPr>
              <a:t>أن </a:t>
            </a:r>
            <a:r>
              <a:rPr lang="ar-JO" sz="2800" b="1" i="1" u="sng" smtClean="0">
                <a:solidFill>
                  <a:srgbClr val="FF0066"/>
                </a:solidFill>
                <a:cs typeface="Arial" pitchFamily="34" charset="0"/>
              </a:rPr>
              <a:t>يخلف من قبله أو أن يخلفه من بعده </a:t>
            </a:r>
            <a:r>
              <a:rPr lang="ar-JO" sz="2800" b="1" smtClean="0">
                <a:cs typeface="Arial" pitchFamily="34" charset="0"/>
              </a:rPr>
              <a:t>وتجمع كلمة خليفة على خلفاء، وخلائف. ولقد وردت في القرآن الكريم كلمة خليفة، وخلفاء وخلائف في الآيات التالي</a:t>
            </a:r>
            <a:r>
              <a:rPr lang="ar-SA" sz="2800" b="1" smtClean="0">
                <a:cs typeface="Arial" pitchFamily="34" charset="0"/>
              </a:rPr>
              <a:t>ة:</a:t>
            </a:r>
            <a:endParaRPr lang="ar-JO" sz="2800" b="1" smtClean="0">
              <a:cs typeface="Arial" pitchFamily="34" charset="0"/>
            </a:endParaRPr>
          </a:p>
          <a:p>
            <a:pPr marL="609600" indent="-609600" algn="just" rtl="1">
              <a:buClr>
                <a:srgbClr val="009900"/>
              </a:buClr>
              <a:buFontTx/>
              <a:buChar char="•"/>
            </a:pPr>
            <a:r>
              <a:rPr lang="ar-SA" b="1" smtClean="0">
                <a:solidFill>
                  <a:srgbClr val="FF3300"/>
                </a:solidFill>
                <a:cs typeface="Traditional Arabic" pitchFamily="2" charset="-78"/>
              </a:rPr>
              <a:t>وَعَدَ اللَّهُ الَّذِينَ آَمَنُوا مِنْكُمْ وَعَمِلُوا الصَّالِحَاتِ لَيَسْتَخْلِفَنَّهُمْ فِي الْأَرْضِ كَمَا اسْتَخْلَفَ الَّذِينَ مِنْ قَبْلِهِمْ وَلَيُمَكِّنَنَّ لَهُمْ دِينَهُمُ الَّذِي ارْتَضَى لَهُمْ وَلَيُبَدِّلَنَّهُمْ مِنْ بَعْدِ خَوْفِهِمْ أَمْنًا يَعْبُدُونَنِي لَا يُشْرِكُونَ بِي شَيْئًا وَمَنْ كَفَرَ بَعْدَ ذَلِكَ فَأُولَئِكَ هُمُ الْفَاسِقُونَ (سورة النور آية 55)</a:t>
            </a:r>
          </a:p>
          <a:p>
            <a:pPr marL="609600" indent="-609600" rtl="1">
              <a:buClr>
                <a:srgbClr val="009900"/>
              </a:buClr>
              <a:buFontTx/>
              <a:buChar char="•"/>
            </a:pPr>
            <a:r>
              <a:rPr lang="ar-SA" b="1" smtClean="0">
                <a:solidFill>
                  <a:srgbClr val="FF3300"/>
                </a:solidFill>
                <a:cs typeface="Traditional Arabic" pitchFamily="2" charset="-78"/>
              </a:rPr>
              <a:t>وَهُوَ الَّذِي جَعَلَكُمْ خَلَائِفَ الْأَرْضِ وَرَفَعَ بَعْضَكُمْ فَوْقَ بَعْضٍ دَرَجَاتٍ لِيَبْلُوَكُمْ فِي مَا آَتَاكُمْ إِنَّ رَبَّكَ سَرِيعُ الْعِقَابِ وَإِنَّهُ لَغَفُورٌ رَحِيمٌ ( الأنعام 165)</a:t>
            </a:r>
            <a:endParaRPr lang="en-US" b="1" smtClean="0">
              <a:solidFill>
                <a:srgbClr val="FF3300"/>
              </a:solidFill>
              <a:cs typeface="Traditional Arabic"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لمحتوى 2"/>
          <p:cNvSpPr>
            <a:spLocks noGrp="1"/>
          </p:cNvSpPr>
          <p:nvPr>
            <p:ph idx="1"/>
          </p:nvPr>
        </p:nvSpPr>
        <p:spPr>
          <a:xfrm>
            <a:off x="381000" y="228600"/>
            <a:ext cx="8915400" cy="6354763"/>
          </a:xfrm>
        </p:spPr>
        <p:txBody>
          <a:bodyPr/>
          <a:lstStyle/>
          <a:p>
            <a:pPr marL="533400" lvl="1" indent="-354013" algn="just" rtl="1">
              <a:buClr>
                <a:srgbClr val="009900"/>
              </a:buClr>
              <a:buFontTx/>
              <a:buChar char="•"/>
            </a:pPr>
            <a:r>
              <a:rPr lang="ar-SA" sz="3200" b="1" smtClean="0">
                <a:solidFill>
                  <a:srgbClr val="FF3300"/>
                </a:solidFill>
                <a:cs typeface="Traditional Arabic" pitchFamily="2" charset="-78"/>
              </a:rPr>
              <a:t>أَوَعَجِبْتُمْ أَنْ جَاءَكُمْ ذِكْرٌ مِنْ رَبِّكُمْ عَلَى رَجُلٍ مِنْكُمْ لِيُنْذِرَكُمْ وَاذْكُرُوا إِذْ جَعَلَكُمْ خُلَفَاءَ مِنْ بَعْدِ قَوْمِ نُوحٍ وَزَادَكُمْ فِي الْخَلْقِ بَسْطَةً فَاذْكُرُوا آَلَاءَ اللَّهِ لَعَلَّكُمْ تُفْلِحُونَ (الأعراف 69)</a:t>
            </a:r>
          </a:p>
          <a:p>
            <a:pPr marL="533400" lvl="1" indent="-354013" algn="just" rtl="1">
              <a:buClr>
                <a:srgbClr val="009900"/>
              </a:buClr>
              <a:buFontTx/>
              <a:buChar char="•"/>
            </a:pPr>
            <a:r>
              <a:rPr lang="ar-SA" sz="3200" b="1" smtClean="0">
                <a:solidFill>
                  <a:srgbClr val="FF3300"/>
                </a:solidFill>
                <a:cs typeface="Traditional Arabic" pitchFamily="2" charset="-78"/>
              </a:rPr>
              <a:t>وَاذْكُرُوا إِذْ جَعَلَكُمْ خُلَفَاءَ مِنْ بَعْدِ عَادٍ وَبَوَّأَكُمْ فِي الْأَرْضِ تَتَّخِذُونَ مِنْ سُهُولِهَا قُصُورًا وَتَنْحِتُونَ الْجِبَالَ بُيُوتًا فَاذْكُرُوا آَلَاءَ اللَّهِ وَلَا تَعْثَوْا فِي الْأَرْضِ مُفْسِدِينَ (الأعراف 74)</a:t>
            </a:r>
          </a:p>
          <a:p>
            <a:pPr marL="533400" lvl="1" indent="-354013" algn="just" rtl="1">
              <a:buClr>
                <a:srgbClr val="009900"/>
              </a:buClr>
              <a:buFontTx/>
              <a:buNone/>
            </a:pPr>
            <a:r>
              <a:rPr lang="ar-SA" sz="3200" b="1" smtClean="0">
                <a:cs typeface="Traditional Arabic" pitchFamily="2" charset="-78"/>
              </a:rPr>
              <a:t>وفي القر</a:t>
            </a:r>
            <a:r>
              <a:rPr lang="ar-JO" sz="3200" b="1" smtClean="0">
                <a:cs typeface="Traditional Arabic" pitchFamily="2" charset="-78"/>
              </a:rPr>
              <a:t>آ</a:t>
            </a:r>
            <a:r>
              <a:rPr lang="ar-SA" sz="3200" b="1" smtClean="0">
                <a:cs typeface="Traditional Arabic" pitchFamily="2" charset="-78"/>
              </a:rPr>
              <a:t>ن آيتان ورد فيهما لفظ خليفة مرتبط باسم آدم عليه السلام حينا، ثم باسم داود (ع) حينا آخر، ففي سورة البقرة</a:t>
            </a:r>
            <a:endParaRPr lang="ar-JO" sz="3200" b="1" smtClean="0">
              <a:cs typeface="Traditional Arabic" pitchFamily="2" charset="-78"/>
            </a:endParaRPr>
          </a:p>
          <a:p>
            <a:pPr marL="533400" lvl="1" indent="-354013" algn="just" rtl="1">
              <a:buClr>
                <a:srgbClr val="009900"/>
              </a:buClr>
              <a:buFontTx/>
              <a:buChar char="•"/>
            </a:pPr>
            <a:r>
              <a:rPr lang="ar-SA" sz="3200" b="1" smtClean="0">
                <a:solidFill>
                  <a:srgbClr val="FF3300"/>
                </a:solidFill>
                <a:cs typeface="Traditional Arabic" pitchFamily="2" charset="-78"/>
              </a:rPr>
              <a:t>وَإِذْ قَالَ رَبُّكَ لِلْمَلَائِكَةِ إِنِّي جَاعِلٌ فِي الْأَرْضِ خَلِيفَةً قَالُوا أَتَجْعَلُ فِيهَا مَنْ يُفْسِدُ فِيهَا وَيَسْفِكُ الدِّمَاءَ وَنَحْنُ نُسَبِّحُ بِحَمْدِكَ وَنُقَدِّسُ لَكَ قَالَ إِنِّي أَعْلَمُ مَا لَا تَعْلَمُونَ ( البقرة30)</a:t>
            </a:r>
            <a:endParaRPr lang="en-US" sz="3200" b="1" smtClean="0">
              <a:solidFill>
                <a:srgbClr val="FF3300"/>
              </a:solidFill>
              <a:cs typeface="Traditional Arabic" pitchFamily="2" charset="-78"/>
            </a:endParaRPr>
          </a:p>
        </p:txBody>
      </p:sp>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لمحتوى 2"/>
          <p:cNvSpPr>
            <a:spLocks noGrp="1"/>
          </p:cNvSpPr>
          <p:nvPr>
            <p:ph idx="4294967295"/>
          </p:nvPr>
        </p:nvSpPr>
        <p:spPr>
          <a:xfrm>
            <a:off x="381000" y="228600"/>
            <a:ext cx="8915400" cy="6354763"/>
          </a:xfrm>
        </p:spPr>
        <p:txBody>
          <a:bodyPr/>
          <a:lstStyle/>
          <a:p>
            <a:pPr lvl="1" algn="just" rtl="1">
              <a:buClr>
                <a:srgbClr val="009900"/>
              </a:buClr>
              <a:buFontTx/>
              <a:buChar char="•"/>
            </a:pPr>
            <a:r>
              <a:rPr lang="ar-JO" sz="3200" b="1" smtClean="0">
                <a:solidFill>
                  <a:srgbClr val="FF3300"/>
                </a:solidFill>
                <a:cs typeface="Traditional Arabic" pitchFamily="2" charset="-78"/>
              </a:rPr>
              <a:t>ي</a:t>
            </a:r>
            <a:r>
              <a:rPr lang="ar-SA" sz="3200" b="1" smtClean="0">
                <a:solidFill>
                  <a:srgbClr val="FF3300"/>
                </a:solidFill>
                <a:cs typeface="Traditional Arabic" pitchFamily="2" charset="-78"/>
              </a:rPr>
              <a:t>ا دَاوُودُ إِنَّا جَعَلْنَاكَ خَلِيفَةً فِي الْأَرْضِ فَاحْكُمْ بَيْنَ النَّاسِ بِالْحَقِّ وَلَا تَتَّبِعِ الْهَوَى فَيُضِلَّكَ عَنْ سَبِيلِ اللَّهِ إِنَّ الَّذِينَ يَضِلُّونَ عَنْ سَبِيلِ اللَّهِ لَهُمْ عَذَابٌ شَدِيدٌ بِمَا نَسُوا يَوْمَ الْحِسَابِ</a:t>
            </a:r>
            <a:r>
              <a:rPr lang="ar-SA" b="1" smtClean="0">
                <a:cs typeface="Arial" pitchFamily="34" charset="0"/>
              </a:rPr>
              <a:t> ( سورة ص 26)</a:t>
            </a:r>
            <a:endParaRPr lang="ar-JO" b="1" smtClean="0">
              <a:cs typeface="Arial" pitchFamily="34" charset="0"/>
            </a:endParaRPr>
          </a:p>
          <a:p>
            <a:pPr marL="0" indent="0" algn="just" rtl="1">
              <a:buFont typeface="Arial" pitchFamily="34" charset="0"/>
              <a:buNone/>
            </a:pPr>
            <a:r>
              <a:rPr lang="ar-SA" b="1" smtClean="0">
                <a:cs typeface="Arial" pitchFamily="34" charset="0"/>
              </a:rPr>
              <a:t>ويرى البعض أن معنى كلمة خليفة كما وردت في المصادر الإسلامية هو</a:t>
            </a:r>
            <a:r>
              <a:rPr lang="ar-SA" sz="3600" b="1" u="sng" smtClean="0">
                <a:solidFill>
                  <a:srgbClr val="FF0000"/>
                </a:solidFill>
                <a:cs typeface="Arial" pitchFamily="34" charset="0"/>
              </a:rPr>
              <a:t> الوكيل</a:t>
            </a:r>
            <a:r>
              <a:rPr lang="ar-SA" b="1" smtClean="0">
                <a:cs typeface="Arial" pitchFamily="34" charset="0"/>
              </a:rPr>
              <a:t>، </a:t>
            </a:r>
            <a:r>
              <a:rPr lang="ar-SA" sz="4000" b="1" i="1" u="sng" smtClean="0">
                <a:solidFill>
                  <a:srgbClr val="FF0000"/>
                </a:solidFill>
                <a:cs typeface="Arial" pitchFamily="34" charset="0"/>
              </a:rPr>
              <a:t>والنائب والبديل والخلف</a:t>
            </a:r>
            <a:r>
              <a:rPr lang="ar-SA" b="1" smtClean="0">
                <a:cs typeface="Arial" pitchFamily="34" charset="0"/>
              </a:rPr>
              <a:t>. وان آدم وداود سميا باسم خليفة، لان كل منهما كان في الأرض نائبا عن الله في هداية الناس، وإنذارهم بأوامر الله سبحانه وتعالى. ولكن هذا التفسير في الآيتين يصدق على الأنبياء ولا يصدق على الخلفاء لعدم صلتهم بالنبوة. فقد </a:t>
            </a:r>
            <a:r>
              <a:rPr lang="ar-SA" sz="4000" b="1" smtClean="0">
                <a:cs typeface="Arial" pitchFamily="34" charset="0"/>
              </a:rPr>
              <a:t>أنكر</a:t>
            </a:r>
            <a:r>
              <a:rPr lang="ar-SA" b="1" smtClean="0">
                <a:cs typeface="Arial" pitchFamily="34" charset="0"/>
              </a:rPr>
              <a:t> </a:t>
            </a:r>
            <a:r>
              <a:rPr lang="ar-SA" b="1" smtClean="0">
                <a:solidFill>
                  <a:srgbClr val="FF0066"/>
                </a:solidFill>
                <a:cs typeface="Arial" pitchFamily="34" charset="0"/>
              </a:rPr>
              <a:t>أبو بكر الصديق  </a:t>
            </a:r>
            <a:r>
              <a:rPr lang="ar-SA" b="1" smtClean="0">
                <a:cs typeface="Arial" pitchFamily="34" charset="0"/>
              </a:rPr>
              <a:t>مثلا تسميته خليفة الله وقال لست بخليفة الله </a:t>
            </a:r>
            <a:r>
              <a:rPr lang="ar-SA" sz="3600" b="1" u="sng" smtClean="0">
                <a:solidFill>
                  <a:srgbClr val="FF0066"/>
                </a:solidFill>
                <a:cs typeface="Arial" pitchFamily="34" charset="0"/>
              </a:rPr>
              <a:t>ولكني خليفة رسول الله</a:t>
            </a:r>
            <a:r>
              <a:rPr lang="ar-SA" b="1" smtClean="0">
                <a:cs typeface="Arial" pitchFamily="34" charset="0"/>
              </a:rPr>
              <a:t>.</a:t>
            </a:r>
            <a:endParaRPr lang="en-US" b="1" smtClean="0">
              <a:cs typeface="Arial" pitchFamily="34" charset="0"/>
            </a:endParaRPr>
          </a:p>
        </p:txBody>
      </p:sp>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533400" y="304800"/>
            <a:ext cx="8915400" cy="1143000"/>
          </a:xfrm>
        </p:spPr>
        <p:txBody>
          <a:bodyPr/>
          <a:lstStyle/>
          <a:p>
            <a:pPr algn="ctr" eaLnBrk="1" hangingPunct="1"/>
            <a:r>
              <a:rPr lang="ar-SA" b="1" smtClean="0">
                <a:solidFill>
                  <a:srgbClr val="009900"/>
                </a:solidFill>
                <a:cs typeface="Arial" pitchFamily="34" charset="0"/>
              </a:rPr>
              <a:t>الخلافة</a:t>
            </a:r>
            <a:r>
              <a:rPr lang="ar-SA" b="1" smtClean="0">
                <a:cs typeface="Arial" pitchFamily="34" charset="0"/>
              </a:rPr>
              <a:t> اصطلاحا</a:t>
            </a:r>
          </a:p>
        </p:txBody>
      </p:sp>
      <p:sp>
        <p:nvSpPr>
          <p:cNvPr id="20483" name="Content Placeholder 2"/>
          <p:cNvSpPr>
            <a:spLocks noGrp="1"/>
          </p:cNvSpPr>
          <p:nvPr>
            <p:ph idx="4294967295"/>
          </p:nvPr>
        </p:nvSpPr>
        <p:spPr>
          <a:xfrm>
            <a:off x="228600" y="1143000"/>
            <a:ext cx="9144000" cy="4953000"/>
          </a:xfrm>
        </p:spPr>
        <p:txBody>
          <a:bodyPr/>
          <a:lstStyle/>
          <a:p>
            <a:pPr marL="0" indent="533400" algn="just" defTabSz="266700" rtl="1">
              <a:buFont typeface="Arial" pitchFamily="34" charset="0"/>
              <a:buNone/>
              <a:defRPr/>
            </a:pPr>
            <a:r>
              <a:rPr lang="ar-SA" b="1" dirty="0" smtClean="0">
                <a:cs typeface="Arial" pitchFamily="34" charset="0"/>
              </a:rPr>
              <a:t>يتضح معنى الخلافة من التعريف الذي أورده</a:t>
            </a:r>
            <a:r>
              <a:rPr lang="ar-SA" b="1" dirty="0" smtClean="0">
                <a:solidFill>
                  <a:srgbClr val="C00000"/>
                </a:solidFill>
                <a:cs typeface="Arial" pitchFamily="34" charset="0"/>
              </a:rPr>
              <a:t> الماوردي </a:t>
            </a:r>
            <a:r>
              <a:rPr lang="ar-SA" b="1" dirty="0" smtClean="0">
                <a:cs typeface="Arial" pitchFamily="34" charset="0"/>
              </a:rPr>
              <a:t>في كتابه </a:t>
            </a:r>
            <a:r>
              <a:rPr lang="ar-SA" sz="3600" b="1" dirty="0" smtClean="0">
                <a:solidFill>
                  <a:schemeClr val="accent6">
                    <a:lumMod val="50000"/>
                  </a:schemeClr>
                </a:solidFill>
                <a:cs typeface="Arial" pitchFamily="34" charset="0"/>
              </a:rPr>
              <a:t>الأحكام السلطانية والولايات الدينية </a:t>
            </a:r>
            <a:r>
              <a:rPr lang="ar-SA" b="1" dirty="0" smtClean="0">
                <a:cs typeface="Arial" pitchFamily="34" charset="0"/>
              </a:rPr>
              <a:t>وتعريف </a:t>
            </a:r>
            <a:r>
              <a:rPr lang="ar-SA" b="1" dirty="0" smtClean="0">
                <a:solidFill>
                  <a:srgbClr val="FF0000"/>
                </a:solidFill>
                <a:cs typeface="Arial" pitchFamily="34" charset="0"/>
              </a:rPr>
              <a:t>ابن خلدون </a:t>
            </a:r>
            <a:r>
              <a:rPr lang="ar-SA" b="1" dirty="0" smtClean="0">
                <a:cs typeface="Arial" pitchFamily="34" charset="0"/>
              </a:rPr>
              <a:t>في مقدمة كتابه </a:t>
            </a:r>
            <a:r>
              <a:rPr lang="ar-SA" b="1" dirty="0" smtClean="0">
                <a:solidFill>
                  <a:schemeClr val="accent6">
                    <a:lumMod val="50000"/>
                  </a:schemeClr>
                </a:solidFill>
                <a:cs typeface="Arial" pitchFamily="34" charset="0"/>
              </a:rPr>
              <a:t>العبر</a:t>
            </a:r>
            <a:r>
              <a:rPr lang="ar-JO" b="1" dirty="0" smtClean="0">
                <a:cs typeface="Arial" pitchFamily="34" charset="0"/>
              </a:rPr>
              <a:t>.</a:t>
            </a:r>
            <a:r>
              <a:rPr lang="ar-SA" b="1" dirty="0" smtClean="0">
                <a:cs typeface="Arial" pitchFamily="34" charset="0"/>
              </a:rPr>
              <a:t> فهي عند </a:t>
            </a:r>
            <a:r>
              <a:rPr lang="ar-SA" b="1" dirty="0" smtClean="0">
                <a:solidFill>
                  <a:srgbClr val="FF0000"/>
                </a:solidFill>
                <a:cs typeface="Arial" pitchFamily="34" charset="0"/>
              </a:rPr>
              <a:t>الماوردي</a:t>
            </a:r>
            <a:r>
              <a:rPr lang="ar-SA" b="1" dirty="0" smtClean="0">
                <a:cs typeface="Arial" pitchFamily="34" charset="0"/>
              </a:rPr>
              <a:t>: </a:t>
            </a:r>
            <a:r>
              <a:rPr lang="ar-SA" b="1" u="sng" dirty="0" smtClean="0">
                <a:solidFill>
                  <a:srgbClr val="FF0066"/>
                </a:solidFill>
                <a:cs typeface="Arial" pitchFamily="34" charset="0"/>
              </a:rPr>
              <a:t>موضوعة لخلافة النبوة في حراسة الدين وسياسة الدنيا بمعنى أنها رياسة عامة في أمور الدين والدنيا عن النبي (ص).</a:t>
            </a:r>
          </a:p>
          <a:p>
            <a:pPr marL="0" indent="533400" algn="just" defTabSz="266700" rtl="1">
              <a:buFont typeface="Arial" pitchFamily="34" charset="0"/>
              <a:buNone/>
              <a:defRPr/>
            </a:pPr>
            <a:r>
              <a:rPr lang="ar-SA" b="1" dirty="0" smtClean="0">
                <a:cs typeface="Arial" pitchFamily="34" charset="0"/>
              </a:rPr>
              <a:t>أما </a:t>
            </a:r>
            <a:r>
              <a:rPr lang="ar-SA" b="1" dirty="0" smtClean="0">
                <a:solidFill>
                  <a:srgbClr val="C00000"/>
                </a:solidFill>
                <a:cs typeface="Arial" pitchFamily="34" charset="0"/>
              </a:rPr>
              <a:t>ابن خلدون </a:t>
            </a:r>
            <a:r>
              <a:rPr lang="ar-SA" b="1" dirty="0" smtClean="0">
                <a:cs typeface="Arial" pitchFamily="34" charset="0"/>
              </a:rPr>
              <a:t>فيعرف </a:t>
            </a:r>
            <a:r>
              <a:rPr lang="ar-SA" b="1" dirty="0" smtClean="0">
                <a:solidFill>
                  <a:srgbClr val="009900"/>
                </a:solidFill>
                <a:cs typeface="Arial" pitchFamily="34" charset="0"/>
              </a:rPr>
              <a:t>الخلافة</a:t>
            </a:r>
            <a:r>
              <a:rPr lang="ar-SA" b="1" dirty="0" smtClean="0">
                <a:cs typeface="Arial" pitchFamily="34" charset="0"/>
              </a:rPr>
              <a:t> </a:t>
            </a:r>
            <a:r>
              <a:rPr lang="ar-SA" b="1" u="sng" dirty="0" smtClean="0">
                <a:solidFill>
                  <a:srgbClr val="FF0066"/>
                </a:solidFill>
                <a:cs typeface="Arial" pitchFamily="34" charset="0"/>
              </a:rPr>
              <a:t>بأنها" هي حمل الكافة على مقتضى النظر الشرعي في مصالحهم الأخروية والدنيوية الراجعة إليها، إذ أحوال الدنيا ترج</a:t>
            </a:r>
            <a:r>
              <a:rPr lang="ar-JO" b="1" u="sng" dirty="0" smtClean="0">
                <a:solidFill>
                  <a:srgbClr val="FF0066"/>
                </a:solidFill>
                <a:cs typeface="Arial" pitchFamily="34" charset="0"/>
              </a:rPr>
              <a:t>ع</a:t>
            </a:r>
            <a:r>
              <a:rPr lang="ar-SA" b="1" u="sng" dirty="0" smtClean="0">
                <a:solidFill>
                  <a:srgbClr val="FF0066"/>
                </a:solidFill>
                <a:cs typeface="Arial" pitchFamily="34" charset="0"/>
              </a:rPr>
              <a:t> كلها عند الشرع إلى اعتبارها بمصالح الآخرة، فهي في الحقيقة خلافة عن صاحب الشرع في حراسة الدين وسياسة الدنيا به".</a:t>
            </a:r>
            <a:endParaRPr lang="en-US" b="1" u="sng" dirty="0" smtClean="0">
              <a:solidFill>
                <a:srgbClr val="FF0066"/>
              </a:solidFill>
              <a:cs typeface="Arial"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533400" y="0"/>
            <a:ext cx="8915400" cy="1143000"/>
          </a:xfrm>
        </p:spPr>
        <p:txBody>
          <a:bodyPr/>
          <a:lstStyle/>
          <a:p>
            <a:pPr algn="ctr" eaLnBrk="1" hangingPunct="1"/>
            <a:r>
              <a:rPr lang="ar-SA" b="1" smtClean="0">
                <a:solidFill>
                  <a:srgbClr val="009900"/>
                </a:solidFill>
                <a:cs typeface="Arial" pitchFamily="34" charset="0"/>
              </a:rPr>
              <a:t>الخلافة</a:t>
            </a:r>
            <a:r>
              <a:rPr lang="ar-SA" b="1" smtClean="0">
                <a:cs typeface="Arial" pitchFamily="34" charset="0"/>
              </a:rPr>
              <a:t> اصطلاحا</a:t>
            </a:r>
          </a:p>
        </p:txBody>
      </p:sp>
      <p:sp>
        <p:nvSpPr>
          <p:cNvPr id="21507" name="Content Placeholder 2"/>
          <p:cNvSpPr>
            <a:spLocks noGrp="1"/>
          </p:cNvSpPr>
          <p:nvPr>
            <p:ph idx="4294967295"/>
          </p:nvPr>
        </p:nvSpPr>
        <p:spPr>
          <a:xfrm>
            <a:off x="228600" y="1066800"/>
            <a:ext cx="9144000" cy="4906963"/>
          </a:xfrm>
        </p:spPr>
        <p:txBody>
          <a:bodyPr/>
          <a:lstStyle/>
          <a:p>
            <a:pPr marL="0" indent="533400" algn="just" defTabSz="266700" rtl="1">
              <a:buFont typeface="Arial" pitchFamily="34" charset="0"/>
              <a:buNone/>
            </a:pPr>
            <a:r>
              <a:rPr lang="ar-SA" b="1" smtClean="0">
                <a:cs typeface="Arial" pitchFamily="34" charset="0"/>
              </a:rPr>
              <a:t>وهذا يعني أن </a:t>
            </a:r>
            <a:r>
              <a:rPr lang="ar-SA" b="1" smtClean="0">
                <a:solidFill>
                  <a:srgbClr val="00B050"/>
                </a:solidFill>
                <a:cs typeface="Arial" pitchFamily="34" charset="0"/>
              </a:rPr>
              <a:t>الخليفة</a:t>
            </a:r>
            <a:r>
              <a:rPr lang="ar-SA" b="1" smtClean="0">
                <a:cs typeface="Arial" pitchFamily="34" charset="0"/>
              </a:rPr>
              <a:t> رئيسا دينيا وسياسيا نيابة عن </a:t>
            </a:r>
            <a:r>
              <a:rPr lang="ar-SA" b="1" smtClean="0">
                <a:solidFill>
                  <a:srgbClr val="FF3300"/>
                </a:solidFill>
                <a:cs typeface="Arial" pitchFamily="34" charset="0"/>
              </a:rPr>
              <a:t>الرسول</a:t>
            </a:r>
            <a:r>
              <a:rPr lang="ar-SA" b="1" smtClean="0">
                <a:cs typeface="Arial" pitchFamily="34" charset="0"/>
              </a:rPr>
              <a:t> يجمع بين سلطتين، يجمع بين </a:t>
            </a:r>
            <a:r>
              <a:rPr lang="ar-SA" b="1" smtClean="0">
                <a:solidFill>
                  <a:srgbClr val="002060"/>
                </a:solidFill>
                <a:cs typeface="Arial" pitchFamily="34" charset="0"/>
              </a:rPr>
              <a:t>السلطة الدينية </a:t>
            </a:r>
            <a:r>
              <a:rPr lang="ar-SA" b="1" u="sng" smtClean="0">
                <a:cs typeface="Arial" pitchFamily="34" charset="0"/>
              </a:rPr>
              <a:t>باعتباره إماما للمسلمين</a:t>
            </a:r>
            <a:r>
              <a:rPr lang="ar-SA" b="1" smtClean="0">
                <a:cs typeface="Arial" pitchFamily="34" charset="0"/>
              </a:rPr>
              <a:t>، </a:t>
            </a:r>
            <a:r>
              <a:rPr lang="ar-SA" b="1" smtClean="0">
                <a:solidFill>
                  <a:srgbClr val="002060"/>
                </a:solidFill>
                <a:cs typeface="Arial" pitchFamily="34" charset="0"/>
              </a:rPr>
              <a:t>والسلطة الدنيوية </a:t>
            </a:r>
            <a:r>
              <a:rPr lang="ar-SA" b="1" u="sng" smtClean="0">
                <a:cs typeface="Arial" pitchFamily="34" charset="0"/>
              </a:rPr>
              <a:t>لأنه ينظر في مصالحهم الدنيوية</a:t>
            </a:r>
            <a:r>
              <a:rPr lang="ar-JO" b="1" smtClean="0">
                <a:cs typeface="Arial" pitchFamily="34" charset="0"/>
              </a:rPr>
              <a:t>.</a:t>
            </a:r>
            <a:r>
              <a:rPr lang="en-US" smtClean="0">
                <a:cs typeface="Arial" pitchFamily="34" charset="0"/>
              </a:rPr>
              <a:t> </a:t>
            </a:r>
            <a:endParaRPr lang="ar-JO" b="1" smtClean="0">
              <a:cs typeface="Arial" pitchFamily="34" charset="0"/>
            </a:endParaRPr>
          </a:p>
          <a:p>
            <a:pPr marL="0" indent="533400" algn="just" defTabSz="266700" rtl="1">
              <a:buFont typeface="Arial" pitchFamily="34" charset="0"/>
              <a:buNone/>
            </a:pPr>
            <a:r>
              <a:rPr lang="ar-SA" b="1" smtClean="0">
                <a:cs typeface="Arial" pitchFamily="34" charset="0"/>
              </a:rPr>
              <a:t>والخلافة كنظام سياسي هي </a:t>
            </a:r>
            <a:r>
              <a:rPr lang="ar-SA" b="1" u="sng" smtClean="0">
                <a:solidFill>
                  <a:srgbClr val="FF0066"/>
                </a:solidFill>
                <a:cs typeface="Arial" pitchFamily="34" charset="0"/>
              </a:rPr>
              <a:t>أمر مستحدث حتمته ظروف الأمة الإسلامية بعد وفاة النبي</a:t>
            </a:r>
            <a:r>
              <a:rPr lang="ar-SA" b="1" smtClean="0">
                <a:cs typeface="Arial" pitchFamily="34" charset="0"/>
              </a:rPr>
              <a:t>. فقد واجهت تلك الأمة ما يشبه الأزمة السياسية بعد انتقال الرسول إلى الرفيق الأعلى وانقطاع الوحي، فقد واجه المسلمون صدمة كبيرة بوفاة رسولهم. عليه الصلاة والسلام . </a:t>
            </a:r>
          </a:p>
          <a:p>
            <a:pPr marL="0" indent="533400" algn="just" defTabSz="266700" rtl="1">
              <a:buFont typeface="Arial" pitchFamily="34" charset="0"/>
              <a:buNone/>
            </a:pPr>
            <a:r>
              <a:rPr lang="ar-SA" sz="3600" b="1" smtClean="0">
                <a:solidFill>
                  <a:srgbClr val="7030A0"/>
                </a:solidFill>
                <a:cs typeface="Arial" pitchFamily="34" charset="0"/>
              </a:rPr>
              <a:t>وسبب المشكلة التي واجهها المسلمون </a:t>
            </a:r>
            <a:r>
              <a:rPr lang="ar-SA" b="1" smtClean="0">
                <a:cs typeface="Arial" pitchFamily="34" charset="0"/>
              </a:rPr>
              <a:t>في امر الخلافة بعد وفاة الرسول صلى الله عليه وسلم هو  1- </a:t>
            </a:r>
            <a:r>
              <a:rPr lang="ar-SA" b="1" u="sng" smtClean="0">
                <a:cs typeface="Arial" pitchFamily="34" charset="0"/>
              </a:rPr>
              <a:t>شعورهم بالحاجة الماسة إلى شخص يتولى أمرهم لاسيما وان</a:t>
            </a:r>
            <a:r>
              <a:rPr lang="en-US" b="1" u="sng" smtClean="0">
                <a:cs typeface="Arial" pitchFamily="34" charset="0"/>
              </a:rPr>
              <a:t> </a:t>
            </a:r>
            <a:r>
              <a:rPr lang="ar-SA" b="1" u="sng" smtClean="0">
                <a:cs typeface="Arial" pitchFamily="34" charset="0"/>
              </a:rPr>
              <a:t>الرسول لم يستخلف أحدا من بعده</a:t>
            </a:r>
            <a:r>
              <a:rPr lang="ar-SA" b="1" smtClean="0">
                <a:cs typeface="Arial" pitchFamily="34" charset="0"/>
              </a:rPr>
              <a:t>. </a:t>
            </a:r>
            <a:endParaRPr lang="en-US" b="1" smtClean="0">
              <a:cs typeface="Arial" pitchFamily="34" charset="0"/>
            </a:endParaRPr>
          </a:p>
        </p:txBody>
      </p:sp>
      <p:sp>
        <p:nvSpPr>
          <p:cNvPr id="21508"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algn="ctr" eaLnBrk="1" hangingPunct="1"/>
            <a:r>
              <a:rPr lang="ar-SA" b="1" smtClean="0">
                <a:solidFill>
                  <a:srgbClr val="009900"/>
                </a:solidFill>
                <a:cs typeface="Arial" pitchFamily="34" charset="0"/>
              </a:rPr>
              <a:t>الخلافة</a:t>
            </a:r>
            <a:r>
              <a:rPr lang="ar-SA" b="1" smtClean="0">
                <a:cs typeface="Arial" pitchFamily="34" charset="0"/>
              </a:rPr>
              <a:t> اصطلاحا</a:t>
            </a:r>
          </a:p>
        </p:txBody>
      </p:sp>
      <p:sp>
        <p:nvSpPr>
          <p:cNvPr id="22531" name="Content Placeholder 2"/>
          <p:cNvSpPr>
            <a:spLocks noGrp="1"/>
          </p:cNvSpPr>
          <p:nvPr>
            <p:ph idx="4294967295"/>
          </p:nvPr>
        </p:nvSpPr>
        <p:spPr>
          <a:xfrm>
            <a:off x="457200" y="1295400"/>
            <a:ext cx="9144000" cy="4678363"/>
          </a:xfrm>
        </p:spPr>
        <p:txBody>
          <a:bodyPr/>
          <a:lstStyle/>
          <a:p>
            <a:pPr marL="0" indent="0" algn="just" defTabSz="266700" rtl="1">
              <a:buFont typeface="Arial" pitchFamily="34" charset="0"/>
              <a:buNone/>
            </a:pPr>
            <a:r>
              <a:rPr lang="ar-SA" sz="2800" b="1" smtClean="0">
                <a:cs typeface="Arial" pitchFamily="34" charset="0"/>
              </a:rPr>
              <a:t>2- ولم يضع نظاما سياسيا ليسير عليه المسلمون من بعده،</a:t>
            </a:r>
            <a:endParaRPr lang="en-US" sz="2800" b="1" smtClean="0">
              <a:cs typeface="Arial" pitchFamily="34" charset="0"/>
            </a:endParaRPr>
          </a:p>
          <a:p>
            <a:pPr marL="0" indent="0" algn="just" defTabSz="266700" rtl="1">
              <a:buFont typeface="Arial" pitchFamily="34" charset="0"/>
              <a:buNone/>
            </a:pPr>
            <a:r>
              <a:rPr lang="ar-SA" sz="2800" b="1" smtClean="0">
                <a:cs typeface="Arial" pitchFamily="34" charset="0"/>
              </a:rPr>
              <a:t>3- </a:t>
            </a:r>
            <a:r>
              <a:rPr lang="en-US" sz="2800" b="1" smtClean="0">
                <a:cs typeface="Arial" pitchFamily="34" charset="0"/>
              </a:rPr>
              <a:t> </a:t>
            </a:r>
            <a:r>
              <a:rPr lang="en-US" sz="2800" smtClean="0">
                <a:cs typeface="Arial" pitchFamily="34" charset="0"/>
              </a:rPr>
              <a:t> </a:t>
            </a:r>
            <a:r>
              <a:rPr lang="ar-JO" sz="2800" smtClean="0">
                <a:cs typeface="Arial" pitchFamily="34" charset="0"/>
              </a:rPr>
              <a:t>ولم </a:t>
            </a:r>
            <a:r>
              <a:rPr lang="ar-SA" sz="2800" b="1" smtClean="0">
                <a:cs typeface="Arial" pitchFamily="34" charset="0"/>
              </a:rPr>
              <a:t>يحدد شكل الحكم وصفات الحاكم. </a:t>
            </a:r>
          </a:p>
          <a:p>
            <a:pPr marL="0" indent="0" algn="just" defTabSz="266700" rtl="1">
              <a:buFont typeface="Arial" pitchFamily="34" charset="0"/>
              <a:buNone/>
            </a:pPr>
            <a:r>
              <a:rPr lang="ar-SA" sz="2800" b="1" smtClean="0">
                <a:cs typeface="Arial" pitchFamily="34" charset="0"/>
              </a:rPr>
              <a:t>    وكأنما أراد الرسول بذلك </a:t>
            </a:r>
            <a:r>
              <a:rPr lang="ar-SA" sz="2800" b="1" u="sng" smtClean="0">
                <a:solidFill>
                  <a:srgbClr val="FF0000"/>
                </a:solidFill>
                <a:cs typeface="Arial" pitchFamily="34" charset="0"/>
              </a:rPr>
              <a:t>إن يترك الأمر شورى بين المسلمين ليختاروا من يصلح لحكمهم من بينهم.</a:t>
            </a:r>
            <a:r>
              <a:rPr lang="ar-SA" sz="2800" b="1" smtClean="0">
                <a:cs typeface="Arial" pitchFamily="34" charset="0"/>
              </a:rPr>
              <a:t> </a:t>
            </a:r>
            <a:r>
              <a:rPr lang="ar-SA" sz="2800" b="1" u="sng" smtClean="0">
                <a:cs typeface="Arial" pitchFamily="34" charset="0"/>
              </a:rPr>
              <a:t>فالعرب لا يعترفون بمبدأ الوراثة في الحكم</a:t>
            </a:r>
            <a:r>
              <a:rPr lang="ar-SA" sz="2800" b="1" smtClean="0">
                <a:cs typeface="Arial" pitchFamily="34" charset="0"/>
              </a:rPr>
              <a:t>. كما أن السلطة السياسية التي </a:t>
            </a:r>
            <a:r>
              <a:rPr lang="ar-SA" sz="2800" b="1" u="sng" smtClean="0">
                <a:cs typeface="Arial" pitchFamily="34" charset="0"/>
              </a:rPr>
              <a:t>كانت للنبي والمنبثقة عن كونه رسول الله ونبيه، غير قابلة للوراثة، بل هي عائدة لأبناء الأمة ليختاروا من يولونه أمورهم السياسية طبقا لما استقر في مج</a:t>
            </a:r>
            <a:r>
              <a:rPr lang="ar-JO" sz="2800" b="1" u="sng" smtClean="0">
                <a:cs typeface="Arial" pitchFamily="34" charset="0"/>
              </a:rPr>
              <a:t>ت</a:t>
            </a:r>
            <a:r>
              <a:rPr lang="ar-SA" sz="2800" b="1" u="sng" smtClean="0">
                <a:cs typeface="Arial" pitchFamily="34" charset="0"/>
              </a:rPr>
              <a:t>معهم من عرف وتقاليد. </a:t>
            </a:r>
            <a:endParaRPr lang="ar-JO" sz="2800" b="1" u="sng" smtClean="0">
              <a:cs typeface="Arial" pitchFamily="34" charset="0"/>
            </a:endParaRPr>
          </a:p>
          <a:p>
            <a:pPr marL="0" indent="0" algn="just" defTabSz="266700" rtl="1">
              <a:buFont typeface="Arial" pitchFamily="34" charset="0"/>
              <a:buNone/>
            </a:pPr>
            <a:r>
              <a:rPr lang="ar-SA" sz="2800" b="1" smtClean="0">
                <a:cs typeface="Arial" pitchFamily="34" charset="0"/>
              </a:rPr>
              <a:t>وقد استطاعت الأمة الإسلامية في المدينة أن تتخطى الأزمة السياسية الأولى التي واجهتها بعد انتقال الرسول إلى الرفيق الأعلى وانقطاع الوحي.</a:t>
            </a:r>
            <a:endParaRPr lang="ar-JO" sz="2800" b="1" smtClean="0">
              <a:cs typeface="Arial" pitchFamily="34" charset="0"/>
            </a:endParaRPr>
          </a:p>
          <a:p>
            <a:pPr marL="0" indent="0" algn="just" defTabSz="266700" rtl="1">
              <a:buFont typeface="Arial" pitchFamily="34" charset="0"/>
              <a:buNone/>
            </a:pPr>
            <a:endParaRPr lang="en-US" sz="4000" b="1" smtClean="0">
              <a:cs typeface="Arial" pitchFamily="34" charset="0"/>
            </a:endParaRPr>
          </a:p>
        </p:txBody>
      </p:sp>
      <p:sp>
        <p:nvSpPr>
          <p:cNvPr id="22532"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idx="4294967295"/>
          </p:nvPr>
        </p:nvSpPr>
        <p:spPr>
          <a:xfrm>
            <a:off x="533400" y="304800"/>
            <a:ext cx="8915400" cy="1143000"/>
          </a:xfrm>
        </p:spPr>
        <p:txBody>
          <a:bodyPr/>
          <a:lstStyle/>
          <a:p>
            <a:pPr algn="ctr" eaLnBrk="1" hangingPunct="1"/>
            <a:r>
              <a:rPr lang="ar-SA" b="1" smtClean="0">
                <a:solidFill>
                  <a:srgbClr val="009900"/>
                </a:solidFill>
                <a:cs typeface="Arial" pitchFamily="34" charset="0"/>
              </a:rPr>
              <a:t>الخلافة</a:t>
            </a:r>
            <a:r>
              <a:rPr lang="ar-SA" b="1" smtClean="0">
                <a:cs typeface="Arial" pitchFamily="34" charset="0"/>
              </a:rPr>
              <a:t> اصطلاحا</a:t>
            </a:r>
          </a:p>
        </p:txBody>
      </p:sp>
      <p:sp>
        <p:nvSpPr>
          <p:cNvPr id="23555" name="Content Placeholder 2"/>
          <p:cNvSpPr>
            <a:spLocks noGrp="1"/>
          </p:cNvSpPr>
          <p:nvPr>
            <p:ph idx="4294967295"/>
          </p:nvPr>
        </p:nvSpPr>
        <p:spPr>
          <a:xfrm>
            <a:off x="228600" y="1295400"/>
            <a:ext cx="9144000" cy="4678363"/>
          </a:xfrm>
        </p:spPr>
        <p:txBody>
          <a:bodyPr/>
          <a:lstStyle/>
          <a:p>
            <a:pPr marL="0" indent="533400" defTabSz="266700" rtl="1">
              <a:buFont typeface="Arial" pitchFamily="34" charset="0"/>
              <a:buNone/>
            </a:pPr>
            <a:r>
              <a:rPr lang="ar-SA" b="1" smtClean="0">
                <a:cs typeface="Arial" pitchFamily="34" charset="0"/>
              </a:rPr>
              <a:t>كما استطاعت أن تحسم الأمر في اجتماع </a:t>
            </a:r>
            <a:r>
              <a:rPr lang="ar-SA" sz="3600" b="1" u="sng" smtClean="0">
                <a:solidFill>
                  <a:srgbClr val="FF0000"/>
                </a:solidFill>
                <a:cs typeface="Arial" pitchFamily="34" charset="0"/>
              </a:rPr>
              <a:t>سقيفة بني ساعده </a:t>
            </a:r>
            <a:r>
              <a:rPr lang="ar-SA" b="1" smtClean="0">
                <a:cs typeface="Arial" pitchFamily="34" charset="0"/>
              </a:rPr>
              <a:t>بالوصول إلى اختيار </a:t>
            </a:r>
            <a:r>
              <a:rPr lang="ar-SA" b="1" u="sng" smtClean="0">
                <a:cs typeface="Arial" pitchFamily="34" charset="0"/>
              </a:rPr>
              <a:t>أبي بكر الصديق </a:t>
            </a:r>
            <a:r>
              <a:rPr lang="ar-SA" b="1" smtClean="0">
                <a:cs typeface="Arial" pitchFamily="34" charset="0"/>
              </a:rPr>
              <a:t>إماما وخليفة للمسلمين وبهذا </a:t>
            </a:r>
            <a:r>
              <a:rPr lang="ar-SA" b="1" u="sng" smtClean="0">
                <a:cs typeface="Arial" pitchFamily="34" charset="0"/>
              </a:rPr>
              <a:t>ظهر منصب الخلافة كنظام سياسي إسلامي إلى الوجود</a:t>
            </a:r>
            <a:r>
              <a:rPr lang="ar-SA" b="1" smtClean="0">
                <a:cs typeface="Arial" pitchFamily="34" charset="0"/>
              </a:rPr>
              <a:t>.</a:t>
            </a:r>
          </a:p>
          <a:p>
            <a:pPr marL="0" indent="533400" algn="justLow" defTabSz="266700" rtl="1">
              <a:buFont typeface="Arial" pitchFamily="34" charset="0"/>
              <a:buNone/>
            </a:pPr>
            <a:r>
              <a:rPr lang="ar-SA" b="1" smtClean="0">
                <a:solidFill>
                  <a:srgbClr val="009900"/>
                </a:solidFill>
                <a:cs typeface="Arial" pitchFamily="34" charset="0"/>
              </a:rPr>
              <a:t>والخلافة</a:t>
            </a:r>
            <a:r>
              <a:rPr lang="ar-SA" b="1" smtClean="0">
                <a:cs typeface="Arial" pitchFamily="34" charset="0"/>
              </a:rPr>
              <a:t> ترادف </a:t>
            </a:r>
            <a:r>
              <a:rPr lang="ar-SA" b="1" smtClean="0">
                <a:solidFill>
                  <a:srgbClr val="009900"/>
                </a:solidFill>
                <a:cs typeface="Arial" pitchFamily="34" charset="0"/>
              </a:rPr>
              <a:t>الإمامة</a:t>
            </a:r>
            <a:r>
              <a:rPr lang="ar-SA" b="1" smtClean="0">
                <a:cs typeface="Arial" pitchFamily="34" charset="0"/>
              </a:rPr>
              <a:t>، وهي تختلف في أصولها وخصائصها ووظائفها عن أنظمة الحكم الأخرى فهي تختلف عن النظم السياسية التي عرفتها شعوب الشرق الأدنى القديم والتي كانت تقول</a:t>
            </a:r>
            <a:r>
              <a:rPr lang="ar-SA" b="1" u="sng" smtClean="0">
                <a:solidFill>
                  <a:srgbClr val="FF0000"/>
                </a:solidFill>
                <a:cs typeface="Arial" pitchFamily="34" charset="0"/>
              </a:rPr>
              <a:t> بالحق الإلهي للملوك</a:t>
            </a:r>
            <a:r>
              <a:rPr lang="ar-SA" b="1" smtClean="0">
                <a:cs typeface="Arial" pitchFamily="34" charset="0"/>
              </a:rPr>
              <a:t>.</a:t>
            </a:r>
            <a:endParaRPr lang="ar-JO" b="1" smtClean="0">
              <a:cs typeface="Arial" pitchFamily="34" charset="0"/>
            </a:endParaRPr>
          </a:p>
          <a:p>
            <a:pPr marL="0" indent="533400" algn="justLow" defTabSz="266700" rtl="1">
              <a:buFont typeface="Arial" pitchFamily="34" charset="0"/>
              <a:buNone/>
            </a:pPr>
            <a:r>
              <a:rPr lang="ar-SA" b="1" u="sng" smtClean="0">
                <a:solidFill>
                  <a:srgbClr val="FF0066"/>
                </a:solidFill>
                <a:cs typeface="Arial" pitchFamily="34" charset="0"/>
              </a:rPr>
              <a:t>فالخلافة تتميز </a:t>
            </a:r>
            <a:r>
              <a:rPr lang="ar-SA" b="1" smtClean="0">
                <a:cs typeface="Arial" pitchFamily="34" charset="0"/>
              </a:rPr>
              <a:t>وتتفرد بان </a:t>
            </a:r>
            <a:r>
              <a:rPr lang="ar-SA" b="1" u="sng" smtClean="0">
                <a:solidFill>
                  <a:srgbClr val="FF3300"/>
                </a:solidFill>
                <a:cs typeface="Arial" pitchFamily="34" charset="0"/>
              </a:rPr>
              <a:t>أصولها مستمده من القران الكريم وان تطبيقها اختصت به الأمة الإسلامية.</a:t>
            </a:r>
            <a:endParaRPr lang="en-US" b="1" u="sng" smtClean="0">
              <a:solidFill>
                <a:srgbClr val="FF3300"/>
              </a:solidFill>
              <a:cs typeface="Arial" pitchFamily="34" charset="0"/>
            </a:endParaRPr>
          </a:p>
        </p:txBody>
      </p:sp>
      <p:sp>
        <p:nvSpPr>
          <p:cNvPr id="23556"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idx="4294967295"/>
          </p:nvPr>
        </p:nvSpPr>
        <p:spPr>
          <a:xfrm>
            <a:off x="533400" y="304800"/>
            <a:ext cx="8915400" cy="1143000"/>
          </a:xfrm>
        </p:spPr>
        <p:txBody>
          <a:bodyPr/>
          <a:lstStyle/>
          <a:p>
            <a:pPr algn="ctr" eaLnBrk="1" hangingPunct="1"/>
            <a:r>
              <a:rPr lang="ar-SA" b="1" smtClean="0">
                <a:cs typeface="Arial" pitchFamily="34" charset="0"/>
              </a:rPr>
              <a:t>/////////////////////</a:t>
            </a:r>
          </a:p>
        </p:txBody>
      </p:sp>
      <p:sp>
        <p:nvSpPr>
          <p:cNvPr id="24579" name="Content Placeholder 2"/>
          <p:cNvSpPr>
            <a:spLocks noGrp="1"/>
          </p:cNvSpPr>
          <p:nvPr>
            <p:ph idx="4294967295"/>
          </p:nvPr>
        </p:nvSpPr>
        <p:spPr>
          <a:xfrm>
            <a:off x="228600" y="1295400"/>
            <a:ext cx="9144000" cy="4678363"/>
          </a:xfrm>
        </p:spPr>
        <p:txBody>
          <a:bodyPr/>
          <a:lstStyle/>
          <a:p>
            <a:pPr marL="0" indent="533400" algn="just" defTabSz="266700" rtl="1">
              <a:buFont typeface="Arial" pitchFamily="34" charset="0"/>
              <a:buNone/>
            </a:pPr>
            <a:r>
              <a:rPr lang="ar-SA" b="1" smtClean="0">
                <a:cs typeface="Arial" pitchFamily="34" charset="0"/>
              </a:rPr>
              <a:t>- ولان مفهوم </a:t>
            </a:r>
            <a:r>
              <a:rPr lang="ar-SA" b="1" smtClean="0">
                <a:solidFill>
                  <a:srgbClr val="00B050"/>
                </a:solidFill>
                <a:cs typeface="Arial" pitchFamily="34" charset="0"/>
              </a:rPr>
              <a:t>الخلافة</a:t>
            </a:r>
            <a:r>
              <a:rPr lang="ar-SA" b="1" smtClean="0">
                <a:cs typeface="Arial" pitchFamily="34" charset="0"/>
              </a:rPr>
              <a:t> يمتزج بمفهوم </a:t>
            </a:r>
            <a:r>
              <a:rPr lang="ar-SA" b="1" smtClean="0">
                <a:solidFill>
                  <a:srgbClr val="00B050"/>
                </a:solidFill>
                <a:cs typeface="Arial" pitchFamily="34" charset="0"/>
              </a:rPr>
              <a:t>الإمامة</a:t>
            </a:r>
            <a:r>
              <a:rPr lang="ar-SA" b="1" smtClean="0">
                <a:cs typeface="Arial" pitchFamily="34" charset="0"/>
              </a:rPr>
              <a:t> فان فقها المسلمين عندما يتحدثون عن </a:t>
            </a:r>
            <a:r>
              <a:rPr lang="ar-SA" b="1" smtClean="0">
                <a:solidFill>
                  <a:srgbClr val="00B050"/>
                </a:solidFill>
                <a:cs typeface="Arial" pitchFamily="34" charset="0"/>
              </a:rPr>
              <a:t>الإمامة</a:t>
            </a:r>
            <a:r>
              <a:rPr lang="ar-SA" b="1" smtClean="0">
                <a:cs typeface="Arial" pitchFamily="34" charset="0"/>
              </a:rPr>
              <a:t> فإنما يقصدون </a:t>
            </a:r>
            <a:r>
              <a:rPr lang="ar-SA" b="1" smtClean="0">
                <a:solidFill>
                  <a:srgbClr val="00B050"/>
                </a:solidFill>
                <a:cs typeface="Arial" pitchFamily="34" charset="0"/>
              </a:rPr>
              <a:t>الخلافة</a:t>
            </a:r>
            <a:r>
              <a:rPr lang="ar-SA" b="1" smtClean="0">
                <a:cs typeface="Arial" pitchFamily="34" charset="0"/>
              </a:rPr>
              <a:t> والتي هي قمة الجهاز الإداري والمتمثل في السلطة السياسية للدولة الإسلامية.</a:t>
            </a:r>
            <a:endParaRPr lang="en-US" b="1" smtClean="0">
              <a:cs typeface="Arial" pitchFamily="34" charset="0"/>
            </a:endParaRPr>
          </a:p>
          <a:p>
            <a:pPr marL="0" indent="533400" algn="just" defTabSz="266700" rtl="1">
              <a:buFont typeface="Arial" pitchFamily="34" charset="0"/>
              <a:buNone/>
            </a:pPr>
            <a:r>
              <a:rPr lang="ar-SA" b="1" smtClean="0">
                <a:cs typeface="Arial" pitchFamily="34" charset="0"/>
              </a:rPr>
              <a:t>ومن هنا فمن المناسب دراسة طبيعة ومفهوم </a:t>
            </a:r>
            <a:r>
              <a:rPr lang="ar-SA" b="1" smtClean="0">
                <a:solidFill>
                  <a:srgbClr val="00B050"/>
                </a:solidFill>
                <a:cs typeface="Arial" pitchFamily="34" charset="0"/>
              </a:rPr>
              <a:t>الخلافة</a:t>
            </a:r>
            <a:r>
              <a:rPr lang="ar-SA" b="1" smtClean="0">
                <a:cs typeface="Arial" pitchFamily="34" charset="0"/>
              </a:rPr>
              <a:t> وما هي الاسس التي تتم على أساسها عملية اختيار </a:t>
            </a:r>
            <a:r>
              <a:rPr lang="ar-SA" b="1" smtClean="0">
                <a:solidFill>
                  <a:srgbClr val="00B050"/>
                </a:solidFill>
                <a:cs typeface="Arial" pitchFamily="34" charset="0"/>
              </a:rPr>
              <a:t>الخليفة</a:t>
            </a:r>
            <a:r>
              <a:rPr lang="ar-SA" b="1" smtClean="0">
                <a:cs typeface="Arial" pitchFamily="34" charset="0"/>
              </a:rPr>
              <a:t> وما هو موقع الأمة في اختيار </a:t>
            </a:r>
            <a:r>
              <a:rPr lang="ar-SA" b="1" smtClean="0">
                <a:solidFill>
                  <a:srgbClr val="00B050"/>
                </a:solidFill>
                <a:cs typeface="Arial" pitchFamily="34" charset="0"/>
              </a:rPr>
              <a:t>الخليفة</a:t>
            </a:r>
            <a:r>
              <a:rPr lang="ar-SA" b="1" smtClean="0">
                <a:cs typeface="Arial" pitchFamily="34" charset="0"/>
              </a:rPr>
              <a:t> وواجبات </a:t>
            </a:r>
            <a:r>
              <a:rPr lang="ar-SA" b="1" smtClean="0">
                <a:solidFill>
                  <a:srgbClr val="00B050"/>
                </a:solidFill>
                <a:cs typeface="Arial" pitchFamily="34" charset="0"/>
              </a:rPr>
              <a:t>الخليفة</a:t>
            </a:r>
            <a:r>
              <a:rPr lang="ar-SA" b="1" smtClean="0">
                <a:cs typeface="Arial" pitchFamily="34" charset="0"/>
              </a:rPr>
              <a:t> ثم التطور التاريخي </a:t>
            </a:r>
            <a:r>
              <a:rPr lang="ar-SA" b="1" smtClean="0">
                <a:solidFill>
                  <a:srgbClr val="00B050"/>
                </a:solidFill>
                <a:cs typeface="Arial" pitchFamily="34" charset="0"/>
              </a:rPr>
              <a:t>للخلافة</a:t>
            </a:r>
            <a:r>
              <a:rPr lang="ar-SA" b="1" smtClean="0">
                <a:cs typeface="Arial" pitchFamily="34" charset="0"/>
              </a:rPr>
              <a:t> وصلاحيات </a:t>
            </a:r>
            <a:r>
              <a:rPr lang="ar-SA" b="1" smtClean="0">
                <a:solidFill>
                  <a:srgbClr val="00B050"/>
                </a:solidFill>
                <a:cs typeface="Arial" pitchFamily="34" charset="0"/>
              </a:rPr>
              <a:t>الخليفة</a:t>
            </a:r>
            <a:r>
              <a:rPr lang="ar-SA" b="1" smtClean="0">
                <a:cs typeface="Arial" pitchFamily="34" charset="0"/>
              </a:rPr>
              <a:t> خلال عصور الدولة الإسلامية</a:t>
            </a:r>
            <a:r>
              <a:rPr lang="en-US" smtClean="0">
                <a:cs typeface="Arial" pitchFamily="34" charset="0"/>
              </a:rPr>
              <a:t> </a:t>
            </a:r>
            <a:r>
              <a:rPr lang="ar-SA" smtClean="0">
                <a:cs typeface="Arial" pitchFamily="34" charset="0"/>
              </a:rPr>
              <a:t>.</a:t>
            </a:r>
            <a:endParaRPr lang="en-US" smtClean="0">
              <a:cs typeface="Arial" pitchFamily="34" charset="0"/>
            </a:endParaRPr>
          </a:p>
        </p:txBody>
      </p:sp>
      <p:sp>
        <p:nvSpPr>
          <p:cNvPr id="24580"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idx="4294967295"/>
          </p:nvPr>
        </p:nvSpPr>
        <p:spPr>
          <a:xfrm>
            <a:off x="533400" y="152400"/>
            <a:ext cx="8915400" cy="990600"/>
          </a:xfrm>
        </p:spPr>
        <p:txBody>
          <a:bodyPr/>
          <a:lstStyle/>
          <a:p>
            <a:pPr algn="ctr" eaLnBrk="1" hangingPunct="1"/>
            <a:r>
              <a:rPr lang="ar-JO" b="1" smtClean="0">
                <a:cs typeface="Arial" pitchFamily="34" charset="0"/>
              </a:rPr>
              <a:t>مفهوم </a:t>
            </a:r>
            <a:r>
              <a:rPr lang="ar-JO" b="1" smtClean="0">
                <a:solidFill>
                  <a:srgbClr val="00B050"/>
                </a:solidFill>
                <a:cs typeface="Arial" pitchFamily="34" charset="0"/>
              </a:rPr>
              <a:t>الخلافة</a:t>
            </a:r>
            <a:endParaRPr lang="ar-SA" b="1" smtClean="0">
              <a:solidFill>
                <a:srgbClr val="00B050"/>
              </a:solidFill>
              <a:cs typeface="Arial" pitchFamily="34" charset="0"/>
            </a:endParaRPr>
          </a:p>
        </p:txBody>
      </p:sp>
      <p:sp>
        <p:nvSpPr>
          <p:cNvPr id="25603" name="Content Placeholder 2"/>
          <p:cNvSpPr>
            <a:spLocks noGrp="1"/>
          </p:cNvSpPr>
          <p:nvPr>
            <p:ph idx="4294967295"/>
          </p:nvPr>
        </p:nvSpPr>
        <p:spPr>
          <a:xfrm>
            <a:off x="228600" y="1066800"/>
            <a:ext cx="9144000" cy="4906963"/>
          </a:xfrm>
        </p:spPr>
        <p:txBody>
          <a:bodyPr/>
          <a:lstStyle/>
          <a:p>
            <a:pPr marL="0" indent="533400" algn="just" defTabSz="266700" rtl="1">
              <a:buFont typeface="Arial" pitchFamily="34" charset="0"/>
              <a:buNone/>
            </a:pPr>
            <a:r>
              <a:rPr lang="ar-SA" b="1" smtClean="0">
                <a:cs typeface="Arial" pitchFamily="34" charset="0"/>
              </a:rPr>
              <a:t>- </a:t>
            </a:r>
            <a:r>
              <a:rPr lang="ar-JO" b="1" smtClean="0">
                <a:cs typeface="Arial" pitchFamily="34" charset="0"/>
              </a:rPr>
              <a:t>ان مفهوم </a:t>
            </a:r>
            <a:r>
              <a:rPr lang="ar-JO" b="1" smtClean="0">
                <a:solidFill>
                  <a:srgbClr val="00B050"/>
                </a:solidFill>
                <a:cs typeface="Arial" pitchFamily="34" charset="0"/>
              </a:rPr>
              <a:t>الخلافة</a:t>
            </a:r>
            <a:r>
              <a:rPr lang="ar-JO" b="1" smtClean="0">
                <a:cs typeface="Arial" pitchFamily="34" charset="0"/>
              </a:rPr>
              <a:t> ينبع من مفهوم </a:t>
            </a:r>
            <a:r>
              <a:rPr lang="ar-JO" sz="3600" b="1" u="sng" smtClean="0">
                <a:cs typeface="Arial" pitchFamily="34" charset="0"/>
              </a:rPr>
              <a:t>قواعد الاسلام</a:t>
            </a:r>
            <a:r>
              <a:rPr lang="ar-JO" b="1" smtClean="0">
                <a:cs typeface="Arial" pitchFamily="34" charset="0"/>
              </a:rPr>
              <a:t>، وهو </a:t>
            </a:r>
            <a:r>
              <a:rPr lang="ar-JO" b="1" smtClean="0">
                <a:solidFill>
                  <a:srgbClr val="FF0066"/>
                </a:solidFill>
                <a:cs typeface="Arial" pitchFamily="34" charset="0"/>
              </a:rPr>
              <a:t>التلازم بين الدين والحياة </a:t>
            </a:r>
            <a:r>
              <a:rPr lang="ar-JO" b="1" smtClean="0">
                <a:cs typeface="Arial" pitchFamily="34" charset="0"/>
              </a:rPr>
              <a:t>ولذا نجد كثيرا من الفقهاء الذين عالجوا موضوع الخلافة  يحددون هذا المفهوم بطريقة مباشرة او غير مباشرة </a:t>
            </a:r>
            <a:r>
              <a:rPr lang="ar-JO" b="1" smtClean="0">
                <a:solidFill>
                  <a:srgbClr val="FF0000"/>
                </a:solidFill>
                <a:cs typeface="Arial" pitchFamily="34" charset="0"/>
              </a:rPr>
              <a:t>فالماوردي</a:t>
            </a:r>
            <a:r>
              <a:rPr lang="ar-JO" b="1" smtClean="0">
                <a:cs typeface="Arial" pitchFamily="34" charset="0"/>
              </a:rPr>
              <a:t> يقول في كتاب </a:t>
            </a:r>
            <a:r>
              <a:rPr lang="ar-JO" b="1" smtClean="0">
                <a:solidFill>
                  <a:srgbClr val="C00000"/>
                </a:solidFill>
                <a:cs typeface="Arial" pitchFamily="34" charset="0"/>
              </a:rPr>
              <a:t>الاحكام السلطانية</a:t>
            </a:r>
            <a:r>
              <a:rPr lang="ar-JO" b="1" smtClean="0">
                <a:cs typeface="Arial" pitchFamily="34" charset="0"/>
              </a:rPr>
              <a:t>: ”</a:t>
            </a:r>
            <a:r>
              <a:rPr lang="ar-JO" b="1" u="sng" smtClean="0">
                <a:cs typeface="Arial" pitchFamily="34" charset="0"/>
              </a:rPr>
              <a:t>الامامة موضوعه لخلافة النبوة في حراسة الدين وسياسة الدنيا، وعقده لمن يقوم بها في الامة واجب بالإجماع</a:t>
            </a:r>
            <a:r>
              <a:rPr lang="ar-JO" b="1" smtClean="0">
                <a:cs typeface="Arial" pitchFamily="34" charset="0"/>
              </a:rPr>
              <a:t>“. فالماوردي اذا يراها على انها خلافة النبوة ويراها ايضا كما يراها فقهاء اخرون مثل القاضي ابو يعلى الحنبلي انها </a:t>
            </a:r>
            <a:r>
              <a:rPr lang="ar-JO" sz="3600" b="1" u="sng" smtClean="0">
                <a:solidFill>
                  <a:srgbClr val="C00000"/>
                </a:solidFill>
                <a:cs typeface="Arial" pitchFamily="34" charset="0"/>
              </a:rPr>
              <a:t>واجبة. </a:t>
            </a:r>
            <a:r>
              <a:rPr lang="ar-JO" b="1" smtClean="0">
                <a:cs typeface="Arial" pitchFamily="34" charset="0"/>
              </a:rPr>
              <a:t>ويرى الماوردي</a:t>
            </a:r>
            <a:r>
              <a:rPr lang="en-US" b="1" smtClean="0">
                <a:cs typeface="Arial" pitchFamily="34" charset="0"/>
              </a:rPr>
              <a:t> </a:t>
            </a:r>
            <a:r>
              <a:rPr lang="ar-JO" b="1" smtClean="0">
                <a:cs typeface="Arial" pitchFamily="34" charset="0"/>
              </a:rPr>
              <a:t> ايضا ان الخلافة وضعت </a:t>
            </a:r>
            <a:r>
              <a:rPr lang="ar-JO" b="1" u="sng" smtClean="0">
                <a:solidFill>
                  <a:srgbClr val="C00000"/>
                </a:solidFill>
                <a:cs typeface="Arial" pitchFamily="34" charset="0"/>
              </a:rPr>
              <a:t>بإجماع الامة حماية للدين وتوحيدا للكلمة ورعاية للمصالح وانتظام الامور.</a:t>
            </a:r>
            <a:endParaRPr lang="en-US" b="1" u="sng" smtClean="0">
              <a:solidFill>
                <a:srgbClr val="C00000"/>
              </a:solidFill>
              <a:cs typeface="Arial" pitchFamily="34" charset="0"/>
            </a:endParaRPr>
          </a:p>
        </p:txBody>
      </p:sp>
      <p:sp>
        <p:nvSpPr>
          <p:cNvPr id="25604"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idx="4294967295"/>
          </p:nvPr>
        </p:nvSpPr>
        <p:spPr>
          <a:xfrm>
            <a:off x="533400" y="304800"/>
            <a:ext cx="8915400" cy="1143000"/>
          </a:xfrm>
        </p:spPr>
        <p:txBody>
          <a:bodyPr/>
          <a:lstStyle/>
          <a:p>
            <a:pPr algn="ctr" eaLnBrk="1" hangingPunct="1"/>
            <a:r>
              <a:rPr lang="ar-JO" b="1" smtClean="0">
                <a:cs typeface="Arial" pitchFamily="34" charset="0"/>
              </a:rPr>
              <a:t>مفهوم </a:t>
            </a:r>
            <a:r>
              <a:rPr lang="ar-JO" b="1" smtClean="0">
                <a:solidFill>
                  <a:srgbClr val="009900"/>
                </a:solidFill>
                <a:cs typeface="Arial" pitchFamily="34" charset="0"/>
              </a:rPr>
              <a:t>الخلافة</a:t>
            </a:r>
            <a:endParaRPr lang="ar-SA" b="1" smtClean="0">
              <a:solidFill>
                <a:srgbClr val="009900"/>
              </a:solidFill>
              <a:cs typeface="Arial" pitchFamily="34" charset="0"/>
            </a:endParaRPr>
          </a:p>
        </p:txBody>
      </p:sp>
      <p:sp>
        <p:nvSpPr>
          <p:cNvPr id="26627" name="Content Placeholder 2"/>
          <p:cNvSpPr>
            <a:spLocks noGrp="1"/>
          </p:cNvSpPr>
          <p:nvPr>
            <p:ph idx="4294967295"/>
          </p:nvPr>
        </p:nvSpPr>
        <p:spPr>
          <a:xfrm>
            <a:off x="228600" y="1295400"/>
            <a:ext cx="9144000" cy="4678363"/>
          </a:xfrm>
        </p:spPr>
        <p:txBody>
          <a:bodyPr/>
          <a:lstStyle/>
          <a:p>
            <a:pPr marL="0" indent="533400" algn="just" defTabSz="266700" rtl="1">
              <a:buFont typeface="Arial" pitchFamily="34" charset="0"/>
              <a:buNone/>
            </a:pPr>
            <a:r>
              <a:rPr lang="ar-JO" b="1" smtClean="0">
                <a:cs typeface="Arial" pitchFamily="34" charset="0"/>
              </a:rPr>
              <a:t>وتجدر الاشارة هنا الى ان الفقها المسلمين عندما كتبوا عن الخلافة تحدثوا عنها باعتبار ما يجب ان تكون عليه الخلافة من الناحية النظرية استنادا الى </a:t>
            </a:r>
            <a:r>
              <a:rPr lang="ar-JO" b="1" u="sng" smtClean="0">
                <a:cs typeface="Arial" pitchFamily="34" charset="0"/>
              </a:rPr>
              <a:t>التطبيق الذي عمل به الخلفاء الراشدين</a:t>
            </a:r>
            <a:r>
              <a:rPr lang="ar-JO" b="1" smtClean="0">
                <a:cs typeface="Arial" pitchFamily="34" charset="0"/>
              </a:rPr>
              <a:t>. ومن ثم تحدثوا عنها وأفاضوا عن اصولها وعقدها وعدد من يصح بهم عقدها الى غير ذلك من مثل هذه الامور. ولكن واقع الامة الاسلامية وتاريخها يقول ان هناك تغيرات وتعديلات وممارسات اعترت مؤسسة الخلافة عبر مسيرها الطويل ادت </a:t>
            </a:r>
            <a:r>
              <a:rPr lang="ar-JO" sz="3600" b="1" u="sng" smtClean="0">
                <a:cs typeface="Arial" pitchFamily="34" charset="0"/>
              </a:rPr>
              <a:t>الى ظهور هوة بين نظرية الخلافة وبين تطبيق تلك النظرية</a:t>
            </a:r>
            <a:r>
              <a:rPr lang="ar-JO" b="1" smtClean="0">
                <a:cs typeface="Arial" pitchFamily="34" charset="0"/>
              </a:rPr>
              <a:t>. وان بعض الفقهاء كانوا يحاولون في كتاباتهم التوفيق بين ما هو </a:t>
            </a:r>
            <a:r>
              <a:rPr lang="ar-JO" b="1" u="sng" smtClean="0">
                <a:solidFill>
                  <a:srgbClr val="FF0000"/>
                </a:solidFill>
                <a:cs typeface="Arial" pitchFamily="34" charset="0"/>
              </a:rPr>
              <a:t>حادث فعلا في تطبيق الخلافة وبين نظريتها.</a:t>
            </a:r>
            <a:r>
              <a:rPr lang="ar-SA" b="1" u="sng" smtClean="0">
                <a:solidFill>
                  <a:srgbClr val="FF0000"/>
                </a:solidFill>
                <a:cs typeface="Arial" pitchFamily="34" charset="0"/>
              </a:rPr>
              <a:t>.</a:t>
            </a:r>
            <a:endParaRPr lang="en-US" b="1" u="sng" smtClean="0">
              <a:solidFill>
                <a:srgbClr val="FF0000"/>
              </a:solidFill>
              <a:cs typeface="Arial" pitchFamily="34" charset="0"/>
            </a:endParaRPr>
          </a:p>
        </p:txBody>
      </p:sp>
      <p:sp>
        <p:nvSpPr>
          <p:cNvPr id="26628"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idx="4294967295"/>
          </p:nvPr>
        </p:nvSpPr>
        <p:spPr>
          <a:xfrm>
            <a:off x="533400" y="304800"/>
            <a:ext cx="8915400" cy="1143000"/>
          </a:xfrm>
        </p:spPr>
        <p:txBody>
          <a:bodyPr/>
          <a:lstStyle/>
          <a:p>
            <a:pPr algn="ctr" eaLnBrk="1" hangingPunct="1"/>
            <a:r>
              <a:rPr lang="ar-JO" b="1" smtClean="0">
                <a:cs typeface="Arial" pitchFamily="34" charset="0"/>
              </a:rPr>
              <a:t>مفهوم </a:t>
            </a:r>
            <a:r>
              <a:rPr lang="ar-JO" b="1" smtClean="0">
                <a:solidFill>
                  <a:srgbClr val="009900"/>
                </a:solidFill>
                <a:cs typeface="Arial" pitchFamily="34" charset="0"/>
              </a:rPr>
              <a:t>الخلافة</a:t>
            </a:r>
            <a:endParaRPr lang="ar-SA" b="1" smtClean="0">
              <a:solidFill>
                <a:srgbClr val="009900"/>
              </a:solidFill>
              <a:cs typeface="Arial" pitchFamily="34" charset="0"/>
            </a:endParaRPr>
          </a:p>
        </p:txBody>
      </p:sp>
      <p:sp>
        <p:nvSpPr>
          <p:cNvPr id="27651" name="Content Placeholder 2"/>
          <p:cNvSpPr>
            <a:spLocks noGrp="1"/>
          </p:cNvSpPr>
          <p:nvPr>
            <p:ph idx="4294967295"/>
          </p:nvPr>
        </p:nvSpPr>
        <p:spPr>
          <a:xfrm>
            <a:off x="228600" y="1295400"/>
            <a:ext cx="9144000" cy="4678363"/>
          </a:xfrm>
        </p:spPr>
        <p:txBody>
          <a:bodyPr/>
          <a:lstStyle/>
          <a:p>
            <a:pPr marL="0" indent="0" algn="just" defTabSz="266700" rtl="1">
              <a:buFont typeface="Arial" pitchFamily="34" charset="0"/>
              <a:buNone/>
            </a:pPr>
            <a:r>
              <a:rPr lang="ar-JO" sz="2800" b="1" u="sng" smtClean="0">
                <a:solidFill>
                  <a:srgbClr val="FF0000"/>
                </a:solidFill>
                <a:cs typeface="Arial" pitchFamily="34" charset="0"/>
              </a:rPr>
              <a:t>فالماوردي مثلا </a:t>
            </a:r>
            <a:r>
              <a:rPr lang="ar-JO" sz="2800" b="1" smtClean="0">
                <a:cs typeface="Arial" pitchFamily="34" charset="0"/>
              </a:rPr>
              <a:t>كان يرمي من وراء مؤلفه </a:t>
            </a:r>
            <a:r>
              <a:rPr lang="ar-JO" sz="2800" b="1" smtClean="0">
                <a:solidFill>
                  <a:srgbClr val="C00000"/>
                </a:solidFill>
                <a:cs typeface="Arial" pitchFamily="34" charset="0"/>
              </a:rPr>
              <a:t>الاحكام السلطانية </a:t>
            </a:r>
            <a:r>
              <a:rPr lang="ar-JO" sz="2800" b="1" smtClean="0">
                <a:cs typeface="Arial" pitchFamily="34" charset="0"/>
              </a:rPr>
              <a:t>الى</a:t>
            </a:r>
            <a:r>
              <a:rPr lang="ar-JO" sz="2800" b="1" u="sng" smtClean="0">
                <a:cs typeface="Arial" pitchFamily="34" charset="0"/>
              </a:rPr>
              <a:t> اثبات حق العباسين في الخلافة على غيرهم من سلاطين آل بويه، كما كان يحاول تبرير السوابق التاريخية وواقع الحال في العالم الاسلامي.</a:t>
            </a:r>
          </a:p>
          <a:p>
            <a:pPr marL="0" indent="0" algn="just" defTabSz="266700" rtl="1">
              <a:buFont typeface="Arial" pitchFamily="34" charset="0"/>
              <a:buNone/>
            </a:pPr>
            <a:r>
              <a:rPr lang="ar-JO" sz="2800" b="1" smtClean="0">
                <a:cs typeface="Arial" pitchFamily="34" charset="0"/>
              </a:rPr>
              <a:t>لقد </a:t>
            </a:r>
            <a:r>
              <a:rPr lang="ar-JO" sz="2800" b="1" i="1" smtClean="0">
                <a:cs typeface="Arial" pitchFamily="34" charset="0"/>
              </a:rPr>
              <a:t>اختلف الفقهاء فيمن يستحق ان يطلق عليه اسم الخليفة ممن يتولى رئاسة الدولة الاسلامية</a:t>
            </a:r>
            <a:r>
              <a:rPr lang="ar-JO" sz="2800" b="1" smtClean="0">
                <a:cs typeface="Arial" pitchFamily="34" charset="0"/>
              </a:rPr>
              <a:t> فقد ذهب ب</a:t>
            </a:r>
            <a:r>
              <a:rPr lang="ar-JO" sz="2800" b="1" smtClean="0">
                <a:solidFill>
                  <a:srgbClr val="C00000"/>
                </a:solidFill>
                <a:cs typeface="Arial" pitchFamily="34" charset="0"/>
              </a:rPr>
              <a:t>عضهم الى كراهة اطلاق لفظ خليفة بعد خلافة الراشدين </a:t>
            </a:r>
            <a:r>
              <a:rPr lang="ar-JO" sz="2800" b="1" smtClean="0">
                <a:cs typeface="Arial" pitchFamily="34" charset="0"/>
              </a:rPr>
              <a:t>محتجين بقول الرسول ” الخلافة في امتي ثلاثون سنة ثم ملك بعد ذلك“. ولكن </a:t>
            </a:r>
            <a:r>
              <a:rPr lang="ar-JO" sz="2800" b="1" smtClean="0">
                <a:solidFill>
                  <a:srgbClr val="C00000"/>
                </a:solidFill>
                <a:cs typeface="Arial" pitchFamily="34" charset="0"/>
              </a:rPr>
              <a:t>جرى العرف العام منذ صدر الاسلام اطلاق اسم الخليفة على كل من قام تولى زعامة المسلمين وقيادتهم</a:t>
            </a:r>
            <a:r>
              <a:rPr lang="ar-JO" sz="2800" b="1" smtClean="0">
                <a:cs typeface="Arial" pitchFamily="34" charset="0"/>
              </a:rPr>
              <a:t>. وقال بعضهم لا </a:t>
            </a:r>
            <a:r>
              <a:rPr lang="ar-JO" sz="2800" b="1" smtClean="0">
                <a:solidFill>
                  <a:srgbClr val="C00000"/>
                </a:solidFill>
                <a:cs typeface="Arial" pitchFamily="34" charset="0"/>
              </a:rPr>
              <a:t>بأس ان يطلق علية لقب امير المؤمنين</a:t>
            </a:r>
            <a:r>
              <a:rPr lang="ar-JO" sz="2800" b="1" smtClean="0">
                <a:cs typeface="Arial" pitchFamily="34" charset="0"/>
              </a:rPr>
              <a:t> وان كان مخالفا لسيرة أئمة العدل لقيامه بأمر المؤمنين وسمع المسلمين له</a:t>
            </a:r>
            <a:r>
              <a:rPr lang="ar-SA" sz="2800" b="1" smtClean="0">
                <a:cs typeface="Arial" pitchFamily="34" charset="0"/>
              </a:rPr>
              <a:t>.</a:t>
            </a:r>
            <a:endParaRPr lang="en-US" sz="2800" b="1" smtClean="0">
              <a:cs typeface="Arial" pitchFamily="34" charset="0"/>
            </a:endParaRPr>
          </a:p>
          <a:p>
            <a:pPr marL="0" indent="0" algn="just" defTabSz="266700" rtl="1">
              <a:buFont typeface="Arial" pitchFamily="34" charset="0"/>
              <a:buNone/>
            </a:pPr>
            <a:endParaRPr lang="en-US" sz="2800" smtClean="0">
              <a:cs typeface="Arial" pitchFamily="34" charset="0"/>
            </a:endParaRPr>
          </a:p>
        </p:txBody>
      </p:sp>
      <p:sp>
        <p:nvSpPr>
          <p:cNvPr id="27652"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idx="4294967295"/>
          </p:nvPr>
        </p:nvSpPr>
        <p:spPr>
          <a:xfrm>
            <a:off x="533400" y="304800"/>
            <a:ext cx="8915400" cy="1143000"/>
          </a:xfrm>
        </p:spPr>
        <p:txBody>
          <a:bodyPr/>
          <a:lstStyle/>
          <a:p>
            <a:pPr algn="ctr" eaLnBrk="1" hangingPunct="1"/>
            <a:r>
              <a:rPr lang="ar-SA" b="1" smtClean="0">
                <a:cs typeface="Arial" pitchFamily="34" charset="0"/>
              </a:rPr>
              <a:t>خصائص نظام الخلافة</a:t>
            </a:r>
            <a:r>
              <a:rPr lang="en-US" smtClean="0">
                <a:cs typeface="Arial" pitchFamily="34" charset="0"/>
              </a:rPr>
              <a:t> </a:t>
            </a:r>
            <a:endParaRPr lang="ar-SA" smtClean="0">
              <a:cs typeface="Arial" pitchFamily="34" charset="0"/>
            </a:endParaRPr>
          </a:p>
        </p:txBody>
      </p:sp>
      <p:sp>
        <p:nvSpPr>
          <p:cNvPr id="28675" name="Content Placeholder 2"/>
          <p:cNvSpPr>
            <a:spLocks noGrp="1"/>
          </p:cNvSpPr>
          <p:nvPr>
            <p:ph idx="4294967295"/>
          </p:nvPr>
        </p:nvSpPr>
        <p:spPr>
          <a:xfrm>
            <a:off x="0" y="1143000"/>
            <a:ext cx="9753600" cy="4830763"/>
          </a:xfrm>
        </p:spPr>
        <p:txBody>
          <a:bodyPr/>
          <a:lstStyle/>
          <a:p>
            <a:pPr marL="609600" indent="-609600" defTabSz="266700" rtl="1">
              <a:buFont typeface="Arial" pitchFamily="34" charset="0"/>
              <a:buNone/>
            </a:pPr>
            <a:r>
              <a:rPr lang="ar-SA" sz="2800" b="1" smtClean="0">
                <a:solidFill>
                  <a:srgbClr val="C00000"/>
                </a:solidFill>
                <a:cs typeface="Arial" pitchFamily="34" charset="0"/>
              </a:rPr>
              <a:t>ذكر الفقهاء ابرز خصائص نظام الخلافة وهي :</a:t>
            </a:r>
          </a:p>
          <a:p>
            <a:pPr marL="609600" indent="-609600" defTabSz="266700" rtl="1">
              <a:buFont typeface="Arial" pitchFamily="34" charset="0"/>
              <a:buAutoNum type="arabicPeriod"/>
            </a:pPr>
            <a:r>
              <a:rPr lang="ar-SA" sz="2800" b="1" u="sng" smtClean="0">
                <a:solidFill>
                  <a:srgbClr val="7030A0"/>
                </a:solidFill>
                <a:cs typeface="Arial" pitchFamily="34" charset="0"/>
              </a:rPr>
              <a:t>يتم اختيار </a:t>
            </a:r>
            <a:r>
              <a:rPr lang="ar-SA" sz="2800" b="1" u="sng" smtClean="0">
                <a:solidFill>
                  <a:srgbClr val="00B050"/>
                </a:solidFill>
                <a:cs typeface="Arial" pitchFamily="34" charset="0"/>
              </a:rPr>
              <a:t>الخليفة</a:t>
            </a:r>
            <a:r>
              <a:rPr lang="ar-SA" sz="2800" b="1" u="sng" smtClean="0">
                <a:solidFill>
                  <a:srgbClr val="7030A0"/>
                </a:solidFill>
                <a:cs typeface="Arial" pitchFamily="34" charset="0"/>
              </a:rPr>
              <a:t> بواسطة أهل الحل والعقد (وهم...........) من هم</a:t>
            </a:r>
            <a:r>
              <a:rPr lang="ar-SA" sz="2800" b="1" u="sng" smtClean="0">
                <a:solidFill>
                  <a:srgbClr val="FF0066"/>
                </a:solidFill>
                <a:cs typeface="Arial" pitchFamily="34" charset="0"/>
              </a:rPr>
              <a:t> أهل الحل والعقد  </a:t>
            </a:r>
            <a:r>
              <a:rPr lang="ar-SA" sz="2800" b="1" u="sng" smtClean="0">
                <a:solidFill>
                  <a:srgbClr val="7030A0"/>
                </a:solidFill>
                <a:cs typeface="Arial" pitchFamily="34" charset="0"/>
              </a:rPr>
              <a:t>الذين يختارون </a:t>
            </a:r>
            <a:r>
              <a:rPr lang="ar-SA" sz="2800" b="1" u="sng" smtClean="0">
                <a:solidFill>
                  <a:srgbClr val="009900"/>
                </a:solidFill>
                <a:cs typeface="Arial" pitchFamily="34" charset="0"/>
              </a:rPr>
              <a:t>الخليفة</a:t>
            </a:r>
            <a:r>
              <a:rPr lang="ar-SA" sz="2800" b="1" u="sng" smtClean="0">
                <a:solidFill>
                  <a:srgbClr val="7030A0"/>
                </a:solidFill>
                <a:cs typeface="Arial" pitchFamily="34" charset="0"/>
              </a:rPr>
              <a:t> . </a:t>
            </a:r>
          </a:p>
          <a:p>
            <a:pPr marL="609600" indent="-609600" defTabSz="266700" rtl="1">
              <a:buFont typeface="Arial" pitchFamily="34" charset="0"/>
              <a:buNone/>
            </a:pPr>
            <a:r>
              <a:rPr lang="ar-SA" sz="2800" b="1" smtClean="0">
                <a:cs typeface="Arial" pitchFamily="34" charset="0"/>
              </a:rPr>
              <a:t>الشروط الواجب توافرها في </a:t>
            </a:r>
            <a:r>
              <a:rPr lang="ar-SA" sz="2800" b="1" smtClean="0">
                <a:solidFill>
                  <a:srgbClr val="FF0066"/>
                </a:solidFill>
                <a:cs typeface="Arial" pitchFamily="34" charset="0"/>
              </a:rPr>
              <a:t>اهل الحل والعقد </a:t>
            </a:r>
            <a:r>
              <a:rPr lang="ar-SA" sz="2800" b="1" smtClean="0">
                <a:cs typeface="Arial" pitchFamily="34" charset="0"/>
              </a:rPr>
              <a:t>:</a:t>
            </a:r>
          </a:p>
          <a:p>
            <a:pPr marL="609600" indent="-609600" defTabSz="266700" rtl="1">
              <a:buFont typeface="Arial" pitchFamily="34" charset="0"/>
              <a:buAutoNum type="arabic1Minus"/>
            </a:pPr>
            <a:r>
              <a:rPr lang="ar-SA" sz="2800" b="1" smtClean="0">
                <a:cs typeface="Arial" pitchFamily="34" charset="0"/>
              </a:rPr>
              <a:t>العدالة الجامعة لشروطها ويقصد بمفهوم العدالة ليس فقط مناقضة الجور والظلم وإنما يقصد به الورع والتقوى</a:t>
            </a:r>
          </a:p>
          <a:p>
            <a:pPr marL="609600" indent="-609600" defTabSz="266700" rtl="1">
              <a:buFont typeface="Arial" pitchFamily="34" charset="0"/>
              <a:buAutoNum type="arabic1Minus"/>
            </a:pPr>
            <a:r>
              <a:rPr lang="ar-SA" sz="2800" b="1" smtClean="0">
                <a:cs typeface="Arial" pitchFamily="34" charset="0"/>
              </a:rPr>
              <a:t>العلم الذي يتوصل به إلى معرفة من يستحق </a:t>
            </a:r>
            <a:r>
              <a:rPr lang="ar-SA" sz="2800" b="1" smtClean="0">
                <a:solidFill>
                  <a:srgbClr val="009900"/>
                </a:solidFill>
                <a:cs typeface="Arial" pitchFamily="34" charset="0"/>
              </a:rPr>
              <a:t>الإمامة</a:t>
            </a:r>
            <a:r>
              <a:rPr lang="ar-SA" sz="2800" b="1" smtClean="0">
                <a:cs typeface="Arial" pitchFamily="34" charset="0"/>
              </a:rPr>
              <a:t> على الشروط المعتبرة فيها</a:t>
            </a:r>
            <a:r>
              <a:rPr lang="ar-JO" sz="2800" b="1" smtClean="0">
                <a:cs typeface="Arial" pitchFamily="34" charset="0"/>
              </a:rPr>
              <a:t> </a:t>
            </a:r>
            <a:endParaRPr lang="ar-SA" sz="2800" b="1" smtClean="0">
              <a:cs typeface="Arial" pitchFamily="34" charset="0"/>
            </a:endParaRPr>
          </a:p>
          <a:p>
            <a:pPr marL="609600" indent="-609600" defTabSz="266700" rtl="1">
              <a:buFont typeface="Arial" pitchFamily="34" charset="0"/>
              <a:buAutoNum type="arabic1Minus"/>
            </a:pPr>
            <a:r>
              <a:rPr lang="ar-SA" sz="2800" b="1" smtClean="0">
                <a:cs typeface="Arial" pitchFamily="34" charset="0"/>
              </a:rPr>
              <a:t>الرأي والحكمة المؤديان إلى اختيار من هو </a:t>
            </a:r>
            <a:r>
              <a:rPr lang="ar-SA" sz="2800" b="1" smtClean="0">
                <a:solidFill>
                  <a:srgbClr val="009900"/>
                </a:solidFill>
                <a:cs typeface="Arial" pitchFamily="34" charset="0"/>
              </a:rPr>
              <a:t>للإمامة</a:t>
            </a:r>
            <a:r>
              <a:rPr lang="ar-SA" sz="2800" b="1" smtClean="0">
                <a:cs typeface="Arial" pitchFamily="34" charset="0"/>
              </a:rPr>
              <a:t> أصلح وبتدبير المصالح أقوم واعرف.</a:t>
            </a:r>
          </a:p>
          <a:p>
            <a:pPr marL="609600" indent="-609600" defTabSz="266700" rtl="1">
              <a:buFont typeface="Arial" pitchFamily="34" charset="0"/>
              <a:buAutoNum type="arabic1Minus"/>
            </a:pPr>
            <a:r>
              <a:rPr lang="ar-SA" sz="2800" b="1" smtClean="0">
                <a:cs typeface="Arial" pitchFamily="34" charset="0"/>
              </a:rPr>
              <a:t>- العلم بأمور الدين والسياسة فضلا عن كونهم من عدول الأمة.</a:t>
            </a:r>
            <a:r>
              <a:rPr lang="en-US" sz="2800" smtClean="0">
                <a:cs typeface="Arial" pitchFamily="34" charset="0"/>
              </a:rPr>
              <a:t> </a:t>
            </a:r>
          </a:p>
        </p:txBody>
      </p:sp>
      <p:sp>
        <p:nvSpPr>
          <p:cNvPr id="28676"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idx="4294967295"/>
          </p:nvPr>
        </p:nvSpPr>
        <p:spPr>
          <a:xfrm>
            <a:off x="533400" y="304800"/>
            <a:ext cx="8915400" cy="1143000"/>
          </a:xfrm>
        </p:spPr>
        <p:txBody>
          <a:bodyPr/>
          <a:lstStyle/>
          <a:p>
            <a:pPr algn="ctr" eaLnBrk="1" hangingPunct="1"/>
            <a:r>
              <a:rPr lang="ar-SA" b="1" smtClean="0">
                <a:cs typeface="Arial" pitchFamily="34" charset="0"/>
              </a:rPr>
              <a:t>خصائص نظام </a:t>
            </a:r>
            <a:r>
              <a:rPr lang="ar-SA" b="1" smtClean="0">
                <a:solidFill>
                  <a:srgbClr val="009900"/>
                </a:solidFill>
                <a:cs typeface="Arial" pitchFamily="34" charset="0"/>
              </a:rPr>
              <a:t>الخلافة</a:t>
            </a:r>
            <a:r>
              <a:rPr lang="en-US" smtClean="0">
                <a:cs typeface="Arial" pitchFamily="34" charset="0"/>
              </a:rPr>
              <a:t> </a:t>
            </a:r>
            <a:endParaRPr lang="ar-SA" b="1" smtClean="0">
              <a:cs typeface="Arial" pitchFamily="34" charset="0"/>
            </a:endParaRPr>
          </a:p>
        </p:txBody>
      </p:sp>
      <p:sp>
        <p:nvSpPr>
          <p:cNvPr id="29699" name="Content Placeholder 2"/>
          <p:cNvSpPr>
            <a:spLocks noGrp="1"/>
          </p:cNvSpPr>
          <p:nvPr>
            <p:ph idx="4294967295"/>
          </p:nvPr>
        </p:nvSpPr>
        <p:spPr>
          <a:xfrm>
            <a:off x="228600" y="1295400"/>
            <a:ext cx="9144000" cy="4678363"/>
          </a:xfrm>
        </p:spPr>
        <p:txBody>
          <a:bodyPr/>
          <a:lstStyle/>
          <a:p>
            <a:pPr marL="787400" indent="-609600" algn="just" defTabSz="266700" rtl="1">
              <a:buFont typeface="Arial" pitchFamily="34" charset="0"/>
              <a:buAutoNum type="arabicPeriod" startAt="2"/>
            </a:pPr>
            <a:r>
              <a:rPr lang="ar-SA" b="1" smtClean="0">
                <a:solidFill>
                  <a:srgbClr val="7030A0"/>
                </a:solidFill>
                <a:cs typeface="Arial" pitchFamily="34" charset="0"/>
              </a:rPr>
              <a:t>يجمع </a:t>
            </a:r>
            <a:r>
              <a:rPr lang="ar-SA" b="1" smtClean="0">
                <a:solidFill>
                  <a:srgbClr val="009900"/>
                </a:solidFill>
                <a:cs typeface="Arial" pitchFamily="34" charset="0"/>
              </a:rPr>
              <a:t>الخليفة</a:t>
            </a:r>
            <a:r>
              <a:rPr lang="ar-SA" b="1" smtClean="0">
                <a:solidFill>
                  <a:srgbClr val="7030A0"/>
                </a:solidFill>
                <a:cs typeface="Arial" pitchFamily="34" charset="0"/>
              </a:rPr>
              <a:t> بين اختصاصات ذات صفة سياسية وأخرى دينية وتشمل سلطاته السلطة التنفيذية و السلطة التشريعية و السلطة القضائية.</a:t>
            </a:r>
          </a:p>
          <a:p>
            <a:pPr marL="787400" indent="-609600" algn="just" defTabSz="266700" rtl="1">
              <a:buFont typeface="Arial" pitchFamily="34" charset="0"/>
              <a:buAutoNum type="arabicPeriod" startAt="2"/>
            </a:pPr>
            <a:r>
              <a:rPr lang="ar-SA" b="1" smtClean="0">
                <a:solidFill>
                  <a:srgbClr val="7030A0"/>
                </a:solidFill>
                <a:cs typeface="Arial" pitchFamily="34" charset="0"/>
              </a:rPr>
              <a:t>يعد </a:t>
            </a:r>
            <a:r>
              <a:rPr lang="ar-SA" b="1" smtClean="0">
                <a:solidFill>
                  <a:srgbClr val="009900"/>
                </a:solidFill>
                <a:cs typeface="Arial" pitchFamily="34" charset="0"/>
              </a:rPr>
              <a:t>الخليفة</a:t>
            </a:r>
            <a:r>
              <a:rPr lang="ar-SA" b="1" smtClean="0">
                <a:solidFill>
                  <a:srgbClr val="7030A0"/>
                </a:solidFill>
                <a:cs typeface="Arial" pitchFamily="34" charset="0"/>
              </a:rPr>
              <a:t> نائبا عن </a:t>
            </a:r>
            <a:r>
              <a:rPr lang="ar-SA" b="1" smtClean="0">
                <a:solidFill>
                  <a:srgbClr val="FF3300"/>
                </a:solidFill>
                <a:cs typeface="Arial" pitchFamily="34" charset="0"/>
              </a:rPr>
              <a:t>الرسول</a:t>
            </a:r>
            <a:r>
              <a:rPr lang="ar-SA" b="1" smtClean="0">
                <a:solidFill>
                  <a:srgbClr val="7030A0"/>
                </a:solidFill>
                <a:cs typeface="Arial" pitchFamily="34" charset="0"/>
              </a:rPr>
              <a:t> ولذا كان واجبا عليه تطبيق الشريعة الإسلامية بين المسلمين.</a:t>
            </a:r>
          </a:p>
          <a:p>
            <a:pPr marL="787400" indent="-609600" algn="just" defTabSz="266700" rtl="1">
              <a:buFont typeface="Arial" pitchFamily="34" charset="0"/>
              <a:buAutoNum type="arabicPeriod" startAt="2"/>
            </a:pPr>
            <a:r>
              <a:rPr lang="ar-SA" b="1" smtClean="0">
                <a:solidFill>
                  <a:srgbClr val="7030A0"/>
                </a:solidFill>
                <a:cs typeface="Arial" pitchFamily="34" charset="0"/>
              </a:rPr>
              <a:t>ان ولاية الخليفة تشمل </a:t>
            </a:r>
            <a:r>
              <a:rPr lang="ar-SA" b="1" u="sng" smtClean="0">
                <a:solidFill>
                  <a:srgbClr val="7030A0"/>
                </a:solidFill>
                <a:cs typeface="Arial" pitchFamily="34" charset="0"/>
              </a:rPr>
              <a:t>جميع البلاد الإسلامية</a:t>
            </a:r>
            <a:r>
              <a:rPr lang="ar-SA" b="1" smtClean="0">
                <a:solidFill>
                  <a:srgbClr val="7030A0"/>
                </a:solidFill>
                <a:cs typeface="Arial" pitchFamily="34" charset="0"/>
              </a:rPr>
              <a:t>.</a:t>
            </a:r>
            <a:endParaRPr lang="en-US" b="1" smtClean="0">
              <a:solidFill>
                <a:srgbClr val="7030A0"/>
              </a:solidFill>
              <a:cs typeface="Arial" pitchFamily="34" charset="0"/>
            </a:endParaRPr>
          </a:p>
        </p:txBody>
      </p:sp>
      <p:sp>
        <p:nvSpPr>
          <p:cNvPr id="29700"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idx="4294967295"/>
          </p:nvPr>
        </p:nvSpPr>
        <p:spPr>
          <a:xfrm>
            <a:off x="533400" y="304800"/>
            <a:ext cx="8915400" cy="1143000"/>
          </a:xfrm>
        </p:spPr>
        <p:txBody>
          <a:bodyPr/>
          <a:lstStyle/>
          <a:p>
            <a:pPr algn="ctr" eaLnBrk="1" hangingPunct="1"/>
            <a:r>
              <a:rPr lang="ar-SA" b="1" smtClean="0">
                <a:cs typeface="Arial" pitchFamily="34" charset="0"/>
              </a:rPr>
              <a:t>الشروط الواجب توافرها في </a:t>
            </a:r>
            <a:r>
              <a:rPr lang="ar-SA" b="1" smtClean="0">
                <a:solidFill>
                  <a:srgbClr val="00B050"/>
                </a:solidFill>
                <a:cs typeface="Arial" pitchFamily="34" charset="0"/>
              </a:rPr>
              <a:t>الخليفة</a:t>
            </a:r>
          </a:p>
        </p:txBody>
      </p:sp>
      <p:sp>
        <p:nvSpPr>
          <p:cNvPr id="30723" name="Content Placeholder 2"/>
          <p:cNvSpPr>
            <a:spLocks noGrp="1"/>
          </p:cNvSpPr>
          <p:nvPr>
            <p:ph idx="4294967295"/>
          </p:nvPr>
        </p:nvSpPr>
        <p:spPr>
          <a:xfrm>
            <a:off x="228600" y="1295400"/>
            <a:ext cx="9372600" cy="4678363"/>
          </a:xfrm>
        </p:spPr>
        <p:txBody>
          <a:bodyPr/>
          <a:lstStyle/>
          <a:p>
            <a:pPr marL="609600" indent="-609600" defTabSz="266700" rtl="1">
              <a:buFont typeface="Arial" pitchFamily="34" charset="0"/>
              <a:buNone/>
              <a:defRPr/>
            </a:pPr>
            <a:r>
              <a:rPr lang="ar-SA" b="1" dirty="0" smtClean="0">
                <a:solidFill>
                  <a:srgbClr val="7030A0"/>
                </a:solidFill>
                <a:cs typeface="Arial" pitchFamily="34" charset="0"/>
              </a:rPr>
              <a:t>ابرز الشروط التي ذكرها </a:t>
            </a:r>
            <a:r>
              <a:rPr lang="ar-SA" b="1" dirty="0" smtClean="0">
                <a:solidFill>
                  <a:srgbClr val="C00000"/>
                </a:solidFill>
                <a:cs typeface="Arial" pitchFamily="34" charset="0"/>
              </a:rPr>
              <a:t>الماوردي</a:t>
            </a:r>
            <a:r>
              <a:rPr lang="ar-SA" b="1" dirty="0" smtClean="0">
                <a:solidFill>
                  <a:srgbClr val="7030A0"/>
                </a:solidFill>
                <a:cs typeface="Arial" pitchFamily="34" charset="0"/>
              </a:rPr>
              <a:t> في وجوب توفرها في </a:t>
            </a:r>
            <a:r>
              <a:rPr lang="ar-SA" b="1" dirty="0" smtClean="0">
                <a:solidFill>
                  <a:srgbClr val="00B050"/>
                </a:solidFill>
                <a:cs typeface="Arial" pitchFamily="34" charset="0"/>
              </a:rPr>
              <a:t>الخليفة</a:t>
            </a:r>
            <a:r>
              <a:rPr lang="ar-SA" b="1" dirty="0" smtClean="0">
                <a:solidFill>
                  <a:srgbClr val="7030A0"/>
                </a:solidFill>
                <a:cs typeface="Arial" pitchFamily="34" charset="0"/>
              </a:rPr>
              <a:t> :</a:t>
            </a:r>
          </a:p>
          <a:p>
            <a:pPr marL="609600" indent="-609600" defTabSz="266700" rtl="1">
              <a:buFont typeface="Arial" pitchFamily="34" charset="0"/>
              <a:buAutoNum type="arabicPeriod"/>
              <a:defRPr/>
            </a:pPr>
            <a:r>
              <a:rPr lang="ar-SA" sz="2800" b="1" dirty="0" smtClean="0">
                <a:cs typeface="Arial" pitchFamily="34" charset="0"/>
              </a:rPr>
              <a:t>العدالة الجامعة لشروطها.</a:t>
            </a:r>
          </a:p>
          <a:p>
            <a:pPr marL="609600" indent="-609600" defTabSz="266700" rtl="1">
              <a:buFont typeface="Arial" pitchFamily="34" charset="0"/>
              <a:buAutoNum type="arabicPeriod"/>
              <a:defRPr/>
            </a:pPr>
            <a:r>
              <a:rPr lang="ar-SA" sz="2800" b="1" dirty="0" smtClean="0">
                <a:cs typeface="Arial" pitchFamily="34" charset="0"/>
              </a:rPr>
              <a:t>العلم المؤدي للاجتهاد في النوازل والأحكام.</a:t>
            </a:r>
          </a:p>
          <a:p>
            <a:pPr marL="609600" indent="-609600" defTabSz="266700" rtl="1">
              <a:buFont typeface="Arial" pitchFamily="34" charset="0"/>
              <a:buAutoNum type="arabicPeriod"/>
              <a:defRPr/>
            </a:pPr>
            <a:r>
              <a:rPr lang="ar-SA" sz="2800" b="1" dirty="0" smtClean="0">
                <a:cs typeface="Arial" pitchFamily="34" charset="0"/>
              </a:rPr>
              <a:t>سلامة الحواس من السمع والبصر واللسان.</a:t>
            </a:r>
          </a:p>
          <a:p>
            <a:pPr marL="609600" indent="-609600" defTabSz="266700" rtl="1">
              <a:buFont typeface="Arial" pitchFamily="34" charset="0"/>
              <a:buAutoNum type="arabicPeriod"/>
              <a:defRPr/>
            </a:pPr>
            <a:r>
              <a:rPr lang="ar-SA" sz="2800" b="1" dirty="0" smtClean="0">
                <a:cs typeface="Arial" pitchFamily="34" charset="0"/>
              </a:rPr>
              <a:t>سلامة الأعضاء.</a:t>
            </a:r>
          </a:p>
          <a:p>
            <a:pPr marL="609600" indent="-609600" defTabSz="266700" rtl="1">
              <a:buFont typeface="Arial" pitchFamily="34" charset="0"/>
              <a:buAutoNum type="arabicPeriod"/>
              <a:defRPr/>
            </a:pPr>
            <a:r>
              <a:rPr lang="ar-SA" sz="2800" b="1" dirty="0" smtClean="0">
                <a:cs typeface="Arial" pitchFamily="34" charset="0"/>
              </a:rPr>
              <a:t>أن يكون حرا في تصرفاته وحركاته وسكناته.</a:t>
            </a:r>
          </a:p>
          <a:p>
            <a:pPr marL="609600" indent="-609600" defTabSz="266700" rtl="1">
              <a:buFont typeface="Arial" pitchFamily="34" charset="0"/>
              <a:buAutoNum type="arabicPeriod"/>
              <a:defRPr/>
            </a:pPr>
            <a:r>
              <a:rPr lang="ar-SA" sz="2800" b="1" dirty="0" smtClean="0">
                <a:cs typeface="Arial" pitchFamily="34" charset="0"/>
              </a:rPr>
              <a:t>الرأي المفضي إلى سياسة الرعية وتدبير المصالح.</a:t>
            </a:r>
          </a:p>
          <a:p>
            <a:pPr marL="609600" indent="-609600" defTabSz="266700" rtl="1">
              <a:buFont typeface="Arial" pitchFamily="34" charset="0"/>
              <a:buAutoNum type="arabicPeriod"/>
              <a:defRPr/>
            </a:pPr>
            <a:r>
              <a:rPr lang="ar-SA" sz="2800" b="1" dirty="0" smtClean="0">
                <a:cs typeface="Arial" pitchFamily="34" charset="0"/>
              </a:rPr>
              <a:t>الشجاعة والنجدة المؤدية إلى حماية ارض المسلمين وجهاد العدو.</a:t>
            </a:r>
          </a:p>
          <a:p>
            <a:pPr marL="609600" indent="-609600" defTabSz="266700" rtl="1">
              <a:buFont typeface="Arial" pitchFamily="34" charset="0"/>
              <a:buAutoNum type="arabicPeriod"/>
              <a:defRPr/>
            </a:pPr>
            <a:r>
              <a:rPr lang="ar-SA" sz="2800" b="1" dirty="0" smtClean="0">
                <a:solidFill>
                  <a:schemeClr val="accent6">
                    <a:lumMod val="50000"/>
                  </a:schemeClr>
                </a:solidFill>
                <a:cs typeface="Arial" pitchFamily="34" charset="0"/>
              </a:rPr>
              <a:t>النسب القرشي، </a:t>
            </a:r>
            <a:r>
              <a:rPr lang="ar-SA" sz="2800" b="1" dirty="0" smtClean="0">
                <a:cs typeface="Arial" pitchFamily="34" charset="0"/>
              </a:rPr>
              <a:t>أي أن يكون من قبيلة </a:t>
            </a:r>
            <a:r>
              <a:rPr lang="ar-SA" sz="2800" b="1" dirty="0" smtClean="0">
                <a:solidFill>
                  <a:schemeClr val="accent6">
                    <a:lumMod val="50000"/>
                  </a:schemeClr>
                </a:solidFill>
                <a:cs typeface="Arial" pitchFamily="34" charset="0"/>
              </a:rPr>
              <a:t>قريش</a:t>
            </a:r>
            <a:r>
              <a:rPr lang="ar-SA" sz="2800" b="1" dirty="0" smtClean="0">
                <a:cs typeface="Arial" pitchFamily="34" charset="0"/>
              </a:rPr>
              <a:t> وهذا أمر اختلف عليه الفقهاء</a:t>
            </a:r>
            <a:r>
              <a:rPr lang="en-US" sz="2800" dirty="0" smtClean="0">
                <a:cs typeface="Arial" pitchFamily="34" charset="0"/>
              </a:rPr>
              <a:t> </a:t>
            </a:r>
            <a:r>
              <a:rPr lang="ar-SA" sz="2800" dirty="0" smtClean="0">
                <a:cs typeface="Arial" pitchFamily="34" charset="0"/>
              </a:rPr>
              <a:t>.</a:t>
            </a:r>
            <a:endParaRPr lang="en-US" sz="2800" dirty="0" smtClean="0">
              <a:cs typeface="Arial" pitchFamily="34" charset="0"/>
            </a:endParaRPr>
          </a:p>
        </p:txBody>
      </p:sp>
      <p:sp>
        <p:nvSpPr>
          <p:cNvPr id="30724"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a:xfrm>
            <a:off x="609600" y="304800"/>
            <a:ext cx="8915400" cy="1143000"/>
          </a:xfrm>
        </p:spPr>
        <p:txBody>
          <a:bodyPr/>
          <a:lstStyle/>
          <a:p>
            <a:pPr algn="ctr" eaLnBrk="1" hangingPunct="1"/>
            <a:r>
              <a:rPr lang="ar-JO" b="1" smtClean="0">
                <a:cs typeface="Arial" pitchFamily="34" charset="0"/>
              </a:rPr>
              <a:t>واجبات </a:t>
            </a:r>
            <a:r>
              <a:rPr lang="ar-JO" b="1" smtClean="0">
                <a:solidFill>
                  <a:srgbClr val="009900"/>
                </a:solidFill>
                <a:cs typeface="Arial" pitchFamily="34" charset="0"/>
              </a:rPr>
              <a:t>الخليفة</a:t>
            </a:r>
            <a:endParaRPr lang="ar-SA" b="1" smtClean="0">
              <a:solidFill>
                <a:srgbClr val="009900"/>
              </a:solidFill>
              <a:cs typeface="Arial" pitchFamily="34" charset="0"/>
            </a:endParaRPr>
          </a:p>
        </p:txBody>
      </p:sp>
      <p:sp>
        <p:nvSpPr>
          <p:cNvPr id="31747" name="Content Placeholder 2"/>
          <p:cNvSpPr>
            <a:spLocks noGrp="1"/>
          </p:cNvSpPr>
          <p:nvPr>
            <p:ph idx="4294967295"/>
          </p:nvPr>
        </p:nvSpPr>
        <p:spPr>
          <a:xfrm>
            <a:off x="228600" y="1295400"/>
            <a:ext cx="9448800" cy="4678363"/>
          </a:xfrm>
        </p:spPr>
        <p:txBody>
          <a:bodyPr/>
          <a:lstStyle/>
          <a:p>
            <a:pPr marL="609600" indent="-609600" algn="just" rtl="1">
              <a:buClr>
                <a:srgbClr val="009900"/>
              </a:buClr>
              <a:buFont typeface="Arial" pitchFamily="34" charset="0"/>
              <a:buNone/>
            </a:pPr>
            <a:r>
              <a:rPr lang="ar-SA" b="1" smtClean="0">
                <a:cs typeface="Arial" pitchFamily="34" charset="0"/>
              </a:rPr>
              <a:t>لقد حصر </a:t>
            </a:r>
            <a:r>
              <a:rPr lang="ar-SA" b="1" smtClean="0">
                <a:solidFill>
                  <a:srgbClr val="C00000"/>
                </a:solidFill>
                <a:cs typeface="Arial" pitchFamily="34" charset="0"/>
              </a:rPr>
              <a:t>الماوردي</a:t>
            </a:r>
            <a:r>
              <a:rPr lang="ar-SA" b="1" smtClean="0">
                <a:cs typeface="Arial" pitchFamily="34" charset="0"/>
              </a:rPr>
              <a:t> واجبات </a:t>
            </a:r>
            <a:r>
              <a:rPr lang="ar-SA" b="1" smtClean="0">
                <a:solidFill>
                  <a:srgbClr val="009900"/>
                </a:solidFill>
                <a:cs typeface="Arial" pitchFamily="34" charset="0"/>
              </a:rPr>
              <a:t>الخليفة</a:t>
            </a:r>
            <a:r>
              <a:rPr lang="ar-SA" b="1" smtClean="0">
                <a:cs typeface="Arial" pitchFamily="34" charset="0"/>
              </a:rPr>
              <a:t> في عدة نقاط كلها تندرج تحت مبدأ ارتباط الجانب الروحي بالمادي في تنظيم حياة الأمة الإسلامية وتلك الواجبات هي:</a:t>
            </a:r>
          </a:p>
          <a:p>
            <a:pPr marL="609600" indent="-609600" algn="just" rtl="1">
              <a:buClr>
                <a:srgbClr val="009900"/>
              </a:buClr>
              <a:buFont typeface="Arial" pitchFamily="34" charset="0"/>
              <a:buAutoNum type="arabicPeriod"/>
            </a:pPr>
            <a:r>
              <a:rPr lang="ar-SA" b="1" u="sng" smtClean="0">
                <a:cs typeface="Arial" pitchFamily="34" charset="0"/>
              </a:rPr>
              <a:t>حماية أصول وقواعد الدين الإسلامي</a:t>
            </a:r>
            <a:r>
              <a:rPr lang="ar-SA" b="1" smtClean="0">
                <a:cs typeface="Arial" pitchFamily="34" charset="0"/>
              </a:rPr>
              <a:t>، على أصوله المستقرة وما اجمع عليه سلف الأمة ودفع عبث العابثين، وكل من يريد أن يحدث خللا في أمور الدين، وذلك بإجراء العقوبات اللازمة حسب ما تقرره الشريعة الإسلامية </a:t>
            </a:r>
          </a:p>
          <a:p>
            <a:pPr marL="609600" indent="-609600" algn="just" rtl="1">
              <a:buClr>
                <a:srgbClr val="009900"/>
              </a:buClr>
              <a:buFont typeface="Arial" pitchFamily="34" charset="0"/>
              <a:buAutoNum type="arabicPeriod"/>
            </a:pPr>
            <a:r>
              <a:rPr lang="ar-SA" b="1" u="sng" smtClean="0">
                <a:cs typeface="Arial" pitchFamily="34" charset="0"/>
              </a:rPr>
              <a:t>حماية ارض المسلمين والدفاع عن الكينونة السياسية للدولة الإسلامية من أعدائها من الخارج </a:t>
            </a:r>
            <a:r>
              <a:rPr lang="ar-SA" b="1" smtClean="0">
                <a:cs typeface="Arial" pitchFamily="34" charset="0"/>
              </a:rPr>
              <a:t>وتوفير الأمن للرعية من الداخل</a:t>
            </a:r>
          </a:p>
        </p:txBody>
      </p:sp>
      <p:sp>
        <p:nvSpPr>
          <p:cNvPr id="31748"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idx="4294967295"/>
          </p:nvPr>
        </p:nvSpPr>
        <p:spPr>
          <a:xfrm>
            <a:off x="457200" y="152400"/>
            <a:ext cx="8915400" cy="1143000"/>
          </a:xfrm>
        </p:spPr>
        <p:txBody>
          <a:bodyPr/>
          <a:lstStyle/>
          <a:p>
            <a:pPr eaLnBrk="1" hangingPunct="1"/>
            <a:r>
              <a:rPr lang="ar-JO" b="1" smtClean="0">
                <a:cs typeface="Arial" pitchFamily="34" charset="0"/>
              </a:rPr>
              <a:t>واجبات </a:t>
            </a:r>
            <a:r>
              <a:rPr lang="ar-JO" b="1" smtClean="0">
                <a:solidFill>
                  <a:srgbClr val="009900"/>
                </a:solidFill>
                <a:cs typeface="Arial" pitchFamily="34" charset="0"/>
              </a:rPr>
              <a:t>الخليفة</a:t>
            </a:r>
            <a:r>
              <a:rPr lang="en-US" b="1" smtClean="0">
                <a:solidFill>
                  <a:srgbClr val="009900"/>
                </a:solidFill>
                <a:cs typeface="Arial" pitchFamily="34" charset="0"/>
              </a:rPr>
              <a:t>&gt;</a:t>
            </a:r>
            <a:endParaRPr lang="ar-SA" b="1" smtClean="0">
              <a:solidFill>
                <a:schemeClr val="accent1"/>
              </a:solidFill>
              <a:cs typeface="Arial" pitchFamily="34" charset="0"/>
            </a:endParaRPr>
          </a:p>
        </p:txBody>
      </p:sp>
      <p:sp>
        <p:nvSpPr>
          <p:cNvPr id="32771" name="Content Placeholder 2"/>
          <p:cNvSpPr>
            <a:spLocks noGrp="1"/>
          </p:cNvSpPr>
          <p:nvPr>
            <p:ph idx="4294967295"/>
          </p:nvPr>
        </p:nvSpPr>
        <p:spPr>
          <a:xfrm>
            <a:off x="228600" y="1295400"/>
            <a:ext cx="9144000" cy="4678363"/>
          </a:xfrm>
        </p:spPr>
        <p:txBody>
          <a:bodyPr/>
          <a:lstStyle/>
          <a:p>
            <a:pPr marL="609600" indent="-609600" rtl="1">
              <a:buClr>
                <a:srgbClr val="009900"/>
              </a:buClr>
              <a:buFont typeface="Arial" pitchFamily="34" charset="0"/>
              <a:buAutoNum type="arabicPeriod" startAt="3"/>
            </a:pPr>
            <a:r>
              <a:rPr lang="ar-SA" b="1" u="sng" smtClean="0">
                <a:cs typeface="Arial" pitchFamily="34" charset="0"/>
              </a:rPr>
              <a:t>إقامة وتنفيذ إحكام الشريعة الإسلامية</a:t>
            </a:r>
            <a:r>
              <a:rPr lang="ar-SA" b="1" smtClean="0">
                <a:cs typeface="Arial" pitchFamily="34" charset="0"/>
              </a:rPr>
              <a:t>، بإقامة العدل وعقاب الجرائم حفظا لحقوق الرعية.</a:t>
            </a:r>
          </a:p>
          <a:p>
            <a:pPr marL="609600" indent="-609600" rtl="1">
              <a:buClr>
                <a:srgbClr val="009900"/>
              </a:buClr>
              <a:buFont typeface="Arial" pitchFamily="34" charset="0"/>
              <a:buAutoNum type="arabicPeriod" startAt="3"/>
            </a:pPr>
            <a:r>
              <a:rPr lang="ar-SA" b="1" u="sng" smtClean="0">
                <a:solidFill>
                  <a:srgbClr val="009900"/>
                </a:solidFill>
                <a:cs typeface="Arial" pitchFamily="34" charset="0"/>
              </a:rPr>
              <a:t>تحصين الثغور بالعدة والقوة الدافعة</a:t>
            </a:r>
            <a:r>
              <a:rPr lang="ar-SA" b="1" u="sng" smtClean="0">
                <a:cs typeface="Arial" pitchFamily="34" charset="0"/>
              </a:rPr>
              <a:t> </a:t>
            </a:r>
            <a:r>
              <a:rPr lang="ar-SA" b="1" smtClean="0">
                <a:cs typeface="Arial" pitchFamily="34" charset="0"/>
              </a:rPr>
              <a:t>حتى لا يضفر الأعداء بالمسلمين وأمنهم وأرضهم.</a:t>
            </a:r>
          </a:p>
          <a:p>
            <a:pPr marL="609600" indent="-609600" rtl="1">
              <a:buClr>
                <a:srgbClr val="009900"/>
              </a:buClr>
              <a:buFont typeface="Arial" pitchFamily="34" charset="0"/>
              <a:buAutoNum type="arabicPeriod" startAt="3"/>
            </a:pPr>
            <a:r>
              <a:rPr lang="ar-SA" b="1" u="sng" smtClean="0">
                <a:solidFill>
                  <a:srgbClr val="009900"/>
                </a:solidFill>
                <a:cs typeface="Arial" pitchFamily="34" charset="0"/>
              </a:rPr>
              <a:t>توفير الظروف الملائمة لنشر الدعوة الإسلامي</a:t>
            </a:r>
            <a:r>
              <a:rPr lang="ar-SA" b="1" u="sng" smtClean="0">
                <a:cs typeface="Arial" pitchFamily="34" charset="0"/>
              </a:rPr>
              <a:t>ة </a:t>
            </a:r>
            <a:r>
              <a:rPr lang="ar-SA" b="1" smtClean="0">
                <a:cs typeface="Arial" pitchFamily="34" charset="0"/>
              </a:rPr>
              <a:t>بجهاد من عادى الأمة الإسلامية ممن يمنعون الإسلام من الانتشار.</a:t>
            </a:r>
          </a:p>
          <a:p>
            <a:pPr marL="609600" indent="-609600" rtl="1">
              <a:buClr>
                <a:srgbClr val="009900"/>
              </a:buClr>
              <a:buFont typeface="Arial" pitchFamily="34" charset="0"/>
              <a:buAutoNum type="arabicPeriod" startAt="3"/>
            </a:pPr>
            <a:r>
              <a:rPr lang="ar-SA" b="1" u="sng" smtClean="0">
                <a:solidFill>
                  <a:srgbClr val="009900"/>
                </a:solidFill>
                <a:cs typeface="Arial" pitchFamily="34" charset="0"/>
              </a:rPr>
              <a:t>جباية الصدقات والفيء وفقا للشريعة الإسلامية </a:t>
            </a:r>
            <a:r>
              <a:rPr lang="ar-SA" b="1" smtClean="0">
                <a:cs typeface="Arial" pitchFamily="34" charset="0"/>
              </a:rPr>
              <a:t>دون خوف أو جور على المكلفين.</a:t>
            </a:r>
            <a:endParaRPr lang="en-US" sz="2400" b="1" smtClean="0">
              <a:cs typeface="Arial" pitchFamily="34" charset="0"/>
            </a:endParaRPr>
          </a:p>
        </p:txBody>
      </p:sp>
      <p:sp>
        <p:nvSpPr>
          <p:cNvPr id="32772"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idx="4294967295"/>
          </p:nvPr>
        </p:nvSpPr>
        <p:spPr>
          <a:xfrm>
            <a:off x="533400" y="304800"/>
            <a:ext cx="8915400" cy="1143000"/>
          </a:xfrm>
        </p:spPr>
        <p:txBody>
          <a:bodyPr/>
          <a:lstStyle/>
          <a:p>
            <a:pPr eaLnBrk="1" hangingPunct="1"/>
            <a:r>
              <a:rPr lang="ar-JO" b="1" smtClean="0">
                <a:cs typeface="Arial" pitchFamily="34" charset="0"/>
              </a:rPr>
              <a:t>واجبات </a:t>
            </a:r>
            <a:r>
              <a:rPr lang="ar-JO" b="1" smtClean="0">
                <a:solidFill>
                  <a:srgbClr val="009900"/>
                </a:solidFill>
                <a:cs typeface="Arial" pitchFamily="34" charset="0"/>
              </a:rPr>
              <a:t>الخليفة</a:t>
            </a:r>
            <a:endParaRPr lang="ar-SA" b="1" smtClean="0">
              <a:solidFill>
                <a:schemeClr val="accent1"/>
              </a:solidFill>
              <a:cs typeface="Arial" pitchFamily="34" charset="0"/>
            </a:endParaRPr>
          </a:p>
        </p:txBody>
      </p:sp>
      <p:sp>
        <p:nvSpPr>
          <p:cNvPr id="33795" name="Content Placeholder 2"/>
          <p:cNvSpPr>
            <a:spLocks noGrp="1"/>
          </p:cNvSpPr>
          <p:nvPr>
            <p:ph idx="4294967295"/>
          </p:nvPr>
        </p:nvSpPr>
        <p:spPr>
          <a:xfrm>
            <a:off x="228600" y="1295400"/>
            <a:ext cx="9144000" cy="4678363"/>
          </a:xfrm>
        </p:spPr>
        <p:txBody>
          <a:bodyPr/>
          <a:lstStyle/>
          <a:p>
            <a:pPr marL="609600" indent="-609600" rtl="1">
              <a:buClr>
                <a:srgbClr val="009900"/>
              </a:buClr>
              <a:buFont typeface="Arial" pitchFamily="34" charset="0"/>
              <a:buAutoNum type="arabicPeriod" startAt="7"/>
            </a:pPr>
            <a:r>
              <a:rPr lang="ar-SA" b="1" u="sng" smtClean="0">
                <a:cs typeface="Arial" pitchFamily="34" charset="0"/>
              </a:rPr>
              <a:t>الإنفاق من الموارد المتاحة حسب أوجه الصرف </a:t>
            </a:r>
            <a:r>
              <a:rPr lang="ar-SA" b="1" smtClean="0">
                <a:cs typeface="Arial" pitchFamily="34" charset="0"/>
              </a:rPr>
              <a:t>التي حددها الشرع الإسلامي مثل تقدير العطاء وما يلزم بيت المال دون إسراف أو تقتير</a:t>
            </a:r>
          </a:p>
          <a:p>
            <a:pPr marL="609600" indent="-609600" rtl="1">
              <a:buClr>
                <a:srgbClr val="009900"/>
              </a:buClr>
              <a:buFont typeface="Arial" pitchFamily="34" charset="0"/>
              <a:buAutoNum type="arabicPeriod" startAt="7"/>
            </a:pPr>
            <a:r>
              <a:rPr lang="ar-SA" b="1" u="sng" smtClean="0">
                <a:cs typeface="Arial" pitchFamily="34" charset="0"/>
              </a:rPr>
              <a:t>انتقاء الولاة والعمال الذين يقومون على أعمال الدولة الإسلامية</a:t>
            </a:r>
          </a:p>
          <a:p>
            <a:pPr marL="609600" indent="-609600" rtl="1">
              <a:buClr>
                <a:srgbClr val="009900"/>
              </a:buClr>
              <a:buFont typeface="Arial" pitchFamily="34" charset="0"/>
              <a:buAutoNum type="arabicPeriod" startAt="7"/>
            </a:pPr>
            <a:r>
              <a:rPr lang="ar-SA" b="1" u="sng" smtClean="0">
                <a:solidFill>
                  <a:srgbClr val="009900"/>
                </a:solidFill>
                <a:cs typeface="Arial" pitchFamily="34" charset="0"/>
              </a:rPr>
              <a:t>مباشرة أمور الأمة بنفسه </a:t>
            </a:r>
            <a:r>
              <a:rPr lang="ar-SA" b="1" smtClean="0">
                <a:cs typeface="Arial" pitchFamily="34" charset="0"/>
              </a:rPr>
              <a:t>والقيام على مصالحها</a:t>
            </a:r>
          </a:p>
          <a:p>
            <a:pPr marL="609600" indent="-609600" rtl="1">
              <a:buClr>
                <a:srgbClr val="009900"/>
              </a:buClr>
              <a:buFont typeface="Arial" pitchFamily="34" charset="0"/>
              <a:buAutoNum type="arabicPeriod" startAt="7"/>
            </a:pPr>
            <a:r>
              <a:rPr lang="ar-SA" b="1" u="sng" smtClean="0">
                <a:solidFill>
                  <a:srgbClr val="009900"/>
                </a:solidFill>
                <a:cs typeface="Arial" pitchFamily="34" charset="0"/>
              </a:rPr>
              <a:t>إقامة حدود الله</a:t>
            </a:r>
            <a:r>
              <a:rPr lang="ar-SA" u="sng" smtClean="0">
                <a:solidFill>
                  <a:srgbClr val="009900"/>
                </a:solidFill>
                <a:cs typeface="Arial" pitchFamily="34" charset="0"/>
              </a:rPr>
              <a:t> </a:t>
            </a:r>
            <a:endParaRPr lang="en-US" u="sng" smtClean="0">
              <a:solidFill>
                <a:srgbClr val="009900"/>
              </a:solidFill>
              <a:cs typeface="Arial" pitchFamily="34" charset="0"/>
            </a:endParaRPr>
          </a:p>
          <a:p>
            <a:pPr marL="609600" indent="-609600" eaLnBrk="1" hangingPunct="1">
              <a:buClr>
                <a:srgbClr val="009900"/>
              </a:buClr>
              <a:buFont typeface="Arial" pitchFamily="34" charset="0"/>
              <a:buNone/>
            </a:pPr>
            <a:endParaRPr lang="en-US" sz="2400" b="1" smtClean="0">
              <a:cs typeface="Arial" pitchFamily="34" charset="0"/>
            </a:endParaRPr>
          </a:p>
        </p:txBody>
      </p:sp>
      <p:sp>
        <p:nvSpPr>
          <p:cNvPr id="33796"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idx="4294967295"/>
          </p:nvPr>
        </p:nvSpPr>
        <p:spPr>
          <a:xfrm>
            <a:off x="533400" y="304800"/>
            <a:ext cx="8915400" cy="1143000"/>
          </a:xfrm>
        </p:spPr>
        <p:txBody>
          <a:bodyPr/>
          <a:lstStyle/>
          <a:p>
            <a:pPr eaLnBrk="1" hangingPunct="1"/>
            <a:r>
              <a:rPr lang="ar-SA" b="1" smtClean="0">
                <a:solidFill>
                  <a:schemeClr val="accent1"/>
                </a:solidFill>
                <a:cs typeface="Arial" pitchFamily="34" charset="0"/>
              </a:rPr>
              <a:t>ملاحظة:</a:t>
            </a:r>
          </a:p>
        </p:txBody>
      </p:sp>
      <p:sp>
        <p:nvSpPr>
          <p:cNvPr id="34819" name="Content Placeholder 2"/>
          <p:cNvSpPr>
            <a:spLocks noGrp="1"/>
          </p:cNvSpPr>
          <p:nvPr>
            <p:ph idx="4294967295"/>
          </p:nvPr>
        </p:nvSpPr>
        <p:spPr>
          <a:xfrm>
            <a:off x="228600" y="1295400"/>
            <a:ext cx="9144000" cy="4678363"/>
          </a:xfrm>
        </p:spPr>
        <p:txBody>
          <a:bodyPr/>
          <a:lstStyle/>
          <a:p>
            <a:pPr marL="0" indent="12700" algn="just" rtl="1" eaLnBrk="1" hangingPunct="1">
              <a:buClr>
                <a:srgbClr val="009900"/>
              </a:buClr>
              <a:buFont typeface="Arial" pitchFamily="34" charset="0"/>
              <a:buNone/>
            </a:pPr>
            <a:r>
              <a:rPr lang="ar-JO" b="1" smtClean="0">
                <a:cs typeface="Arial" pitchFamily="34" charset="0"/>
              </a:rPr>
              <a:t>	</a:t>
            </a:r>
            <a:r>
              <a:rPr lang="ar-SA" b="1" smtClean="0">
                <a:cs typeface="Arial" pitchFamily="34" charset="0"/>
              </a:rPr>
              <a:t>- كل هذه الواجبات والمهمات هي في الواقع واجبات سياسة ودينية وقضائية ومالية وإدارية...الخ، وهي كلها مستمدة من طبيعة نظام الخلافة القائمة على مبادئ الإسلام والتي تشر</a:t>
            </a:r>
            <a:r>
              <a:rPr lang="ar-JO" b="1" smtClean="0">
                <a:cs typeface="Arial" pitchFamily="34" charset="0"/>
              </a:rPr>
              <a:t>ّ</a:t>
            </a:r>
            <a:r>
              <a:rPr lang="ar-SA" b="1" smtClean="0">
                <a:cs typeface="Arial" pitchFamily="34" charset="0"/>
              </a:rPr>
              <a:t>ع للدين والدنيا والتي ترتبط فيها المصالح الدنيوية والدينية وسلطات الخليفة المركبة وهذه مستمدة من الأمة ويظل سلطان الخليفة نافذا ما دام إجماع الأمة معه ومؤيد له ويبقى </a:t>
            </a:r>
            <a:r>
              <a:rPr lang="ar-SA" sz="3600" b="1" smtClean="0">
                <a:solidFill>
                  <a:srgbClr val="FF3300"/>
                </a:solidFill>
                <a:cs typeface="Arial" pitchFamily="34" charset="0"/>
              </a:rPr>
              <a:t>واجب الخليفة الأكبر </a:t>
            </a:r>
            <a:r>
              <a:rPr lang="ar-SA" b="1" smtClean="0">
                <a:cs typeface="Arial" pitchFamily="34" charset="0"/>
              </a:rPr>
              <a:t>هو </a:t>
            </a:r>
            <a:r>
              <a:rPr lang="ar-SA" b="1" i="1" u="sng" smtClean="0">
                <a:solidFill>
                  <a:srgbClr val="FF0066"/>
                </a:solidFill>
                <a:cs typeface="Arial" pitchFamily="34" charset="0"/>
              </a:rPr>
              <a:t>إصلاح أمر الأمة الإسلامية ككل، إصلاح أمر دنياهم وإصلاح أمر آخرتهم والحفاظ على كيان الدين وبالتالي كيان الأمة الإسلامية. وتحقيق العدالة بتنفيذ شرع الله وشعائر الإسلام</a:t>
            </a:r>
            <a:r>
              <a:rPr lang="en-US" b="1" i="1" u="sng" smtClean="0">
                <a:solidFill>
                  <a:srgbClr val="FF0066"/>
                </a:solidFill>
                <a:cs typeface="Arial" pitchFamily="34" charset="0"/>
              </a:rPr>
              <a:t>. </a:t>
            </a:r>
          </a:p>
        </p:txBody>
      </p:sp>
      <p:sp>
        <p:nvSpPr>
          <p:cNvPr id="34820"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8</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ar-SA" b="1" smtClean="0">
                <a:solidFill>
                  <a:srgbClr val="FF0066"/>
                </a:solidFill>
                <a:cs typeface="Arial" pitchFamily="34" charset="0"/>
              </a:rPr>
              <a:t>اسئلة نقاش </a:t>
            </a:r>
          </a:p>
        </p:txBody>
      </p:sp>
      <p:sp>
        <p:nvSpPr>
          <p:cNvPr id="35843" name="Content Placeholder 2"/>
          <p:cNvSpPr>
            <a:spLocks noGrp="1"/>
          </p:cNvSpPr>
          <p:nvPr>
            <p:ph idx="1"/>
          </p:nvPr>
        </p:nvSpPr>
        <p:spPr/>
        <p:txBody>
          <a:bodyPr/>
          <a:lstStyle/>
          <a:p>
            <a:r>
              <a:rPr lang="ar-SA" b="1" dirty="0" smtClean="0">
                <a:cs typeface="Arial" pitchFamily="34" charset="0"/>
              </a:rPr>
              <a:t>اسئلة </a:t>
            </a:r>
            <a:r>
              <a:rPr lang="ar-SA" b="1" dirty="0" err="1" smtClean="0">
                <a:cs typeface="Arial" pitchFamily="34" charset="0"/>
              </a:rPr>
              <a:t>للنقاش :</a:t>
            </a:r>
            <a:r>
              <a:rPr lang="ar-SA" b="1" dirty="0" smtClean="0">
                <a:cs typeface="Arial" pitchFamily="34" charset="0"/>
              </a:rPr>
              <a:t> </a:t>
            </a:r>
          </a:p>
          <a:p>
            <a:r>
              <a:rPr lang="ar-SA" b="1" dirty="0" smtClean="0">
                <a:cs typeface="Arial" pitchFamily="34" charset="0"/>
              </a:rPr>
              <a:t>ماذا تعرف </a:t>
            </a:r>
            <a:r>
              <a:rPr lang="ar-SA" b="1" dirty="0" err="1" smtClean="0">
                <a:cs typeface="Arial" pitchFamily="34" charset="0"/>
              </a:rPr>
              <a:t>عن </a:t>
            </a:r>
            <a:r>
              <a:rPr lang="ar-SA" b="1" dirty="0" smtClean="0">
                <a:cs typeface="Arial" pitchFamily="34" charset="0"/>
              </a:rPr>
              <a:t>/ أهل الحل </a:t>
            </a:r>
            <a:r>
              <a:rPr lang="ar-SA" b="1" dirty="0" err="1" smtClean="0">
                <a:cs typeface="Arial" pitchFamily="34" charset="0"/>
              </a:rPr>
              <a:t>والعقد </a:t>
            </a:r>
            <a:r>
              <a:rPr lang="ar-SA" b="1" dirty="0" smtClean="0">
                <a:cs typeface="Arial" pitchFamily="34" charset="0"/>
              </a:rPr>
              <a:t>، الخليفة </a:t>
            </a:r>
            <a:r>
              <a:rPr lang="ar-SA" b="1" dirty="0" err="1" smtClean="0">
                <a:cs typeface="Arial" pitchFamily="34" charset="0"/>
              </a:rPr>
              <a:t>الاول </a:t>
            </a:r>
            <a:r>
              <a:rPr lang="ar-SA" b="1" dirty="0" smtClean="0">
                <a:cs typeface="Arial" pitchFamily="34" charset="0"/>
              </a:rPr>
              <a:t>، سقيفة بني </a:t>
            </a:r>
            <a:endParaRPr lang="en-US" b="1" dirty="0" smtClean="0">
              <a:cs typeface="Arial" pitchFamily="34" charset="0"/>
            </a:endParaRPr>
          </a:p>
          <a:p>
            <a:r>
              <a:rPr lang="ar-SA" b="1" dirty="0" err="1" smtClean="0">
                <a:cs typeface="Arial" pitchFamily="34" charset="0"/>
              </a:rPr>
              <a:t>ساعدة</a:t>
            </a:r>
            <a:r>
              <a:rPr lang="ar-SA" b="1" dirty="0" smtClean="0">
                <a:cs typeface="Arial" pitchFamily="34" charset="0"/>
              </a:rPr>
              <a:t> ، الاحكام السلطانية </a:t>
            </a:r>
          </a:p>
          <a:p>
            <a:r>
              <a:rPr lang="ar-SA" b="1" dirty="0" smtClean="0">
                <a:cs typeface="Arial" pitchFamily="34" charset="0"/>
              </a:rPr>
              <a:t>سؤال: واجبات الخليفة كما ذكرها </a:t>
            </a:r>
            <a:r>
              <a:rPr lang="ar-SA" b="1" dirty="0" err="1" smtClean="0">
                <a:cs typeface="Arial" pitchFamily="34" charset="0"/>
              </a:rPr>
              <a:t>الماوردي .</a:t>
            </a:r>
            <a:endParaRPr lang="ar-SA" b="1" dirty="0" smtClean="0">
              <a:cs typeface="Arial" pitchFamily="34" charset="0"/>
            </a:endParaRPr>
          </a:p>
          <a:p>
            <a:r>
              <a:rPr lang="ar-SA" b="1" dirty="0" smtClean="0">
                <a:cs typeface="Arial" pitchFamily="34" charset="0"/>
              </a:rPr>
              <a:t> </a:t>
            </a:r>
            <a:r>
              <a:rPr lang="ar-SA" b="1" dirty="0" err="1" smtClean="0">
                <a:cs typeface="Arial" pitchFamily="34" charset="0"/>
              </a:rPr>
              <a:t>سؤال </a:t>
            </a:r>
            <a:r>
              <a:rPr lang="ar-SA" b="1" dirty="0" smtClean="0">
                <a:cs typeface="Arial" pitchFamily="34" charset="0"/>
              </a:rPr>
              <a:t>: خصائص نظام </a:t>
            </a:r>
            <a:r>
              <a:rPr lang="ar-SA" b="1" dirty="0" err="1" smtClean="0">
                <a:cs typeface="Arial" pitchFamily="34" charset="0"/>
              </a:rPr>
              <a:t>الخلافة .</a:t>
            </a:r>
            <a:endParaRPr lang="ar-SA" b="1" dirty="0" smtClean="0">
              <a:cs typeface="Arial" pitchFamily="34" charset="0"/>
            </a:endParaRPr>
          </a:p>
          <a:p>
            <a:r>
              <a:rPr lang="ar-SA" b="1" dirty="0" err="1" smtClean="0">
                <a:cs typeface="Arial" pitchFamily="34" charset="0"/>
              </a:rPr>
              <a:t>سؤال </a:t>
            </a:r>
            <a:r>
              <a:rPr lang="ar-SA" b="1" dirty="0" smtClean="0">
                <a:cs typeface="Arial" pitchFamily="34" charset="0"/>
              </a:rPr>
              <a:t>: </a:t>
            </a:r>
            <a:r>
              <a:rPr lang="ar-SA" b="1" dirty="0" err="1" smtClean="0">
                <a:cs typeface="Arial" pitchFamily="34" charset="0"/>
              </a:rPr>
              <a:t>بماذا</a:t>
            </a:r>
            <a:r>
              <a:rPr lang="ar-SA" b="1" smtClean="0">
                <a:cs typeface="Arial" pitchFamily="34" charset="0"/>
              </a:rPr>
              <a:t> تميزت الخلافة عن غيرها من انظمة الحكم التي ظهرت قبل الاسلام </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Template>
  <TotalTime>202</TotalTime>
  <Words>1667</Words>
  <Application>Microsoft Office PowerPoint</Application>
  <PresentationFormat>A4 Paper (210x297 mm)‎</PresentationFormat>
  <Paragraphs>139</Paragraphs>
  <Slides>24</Slides>
  <Notes>3</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الثانية</vt:lpstr>
      <vt:lpstr>عناصر المحاضرة</vt:lpstr>
      <vt:lpstr>تمهيد</vt:lpstr>
      <vt:lpstr>معنى الخلافة في اللغة</vt:lpstr>
      <vt:lpstr>الشريحة 6</vt:lpstr>
      <vt:lpstr>الشريحة 7</vt:lpstr>
      <vt:lpstr>الخلافة اصطلاحا</vt:lpstr>
      <vt:lpstr>الخلافة اصطلاحا</vt:lpstr>
      <vt:lpstr>الخلافة اصطلاحا</vt:lpstr>
      <vt:lpstr>الخلافة اصطلاحا</vt:lpstr>
      <vt:lpstr>/////////////////////</vt:lpstr>
      <vt:lpstr>مفهوم الخلافة</vt:lpstr>
      <vt:lpstr>مفهوم الخلافة</vt:lpstr>
      <vt:lpstr>مفهوم الخلافة</vt:lpstr>
      <vt:lpstr>خصائص نظام الخلافة </vt:lpstr>
      <vt:lpstr>خصائص نظام الخلافة </vt:lpstr>
      <vt:lpstr>الشروط الواجب توافرها في الخليفة</vt:lpstr>
      <vt:lpstr>واجبات الخليفة</vt:lpstr>
      <vt:lpstr>واجبات الخليفة&gt;</vt:lpstr>
      <vt:lpstr>واجبات الخليفة</vt:lpstr>
      <vt:lpstr>ملاحظة:</vt:lpstr>
      <vt:lpstr>اسئلة نقاش </vt:lpstr>
      <vt:lpstr>الشريحة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dell</cp:lastModifiedBy>
  <cp:revision>43</cp:revision>
  <dcterms:created xsi:type="dcterms:W3CDTF">2014-01-30T06:37:39Z</dcterms:created>
  <dcterms:modified xsi:type="dcterms:W3CDTF">2014-10-12T05:49:26Z</dcterms:modified>
</cp:coreProperties>
</file>