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374" r:id="rId2"/>
    <p:sldId id="375" r:id="rId3"/>
    <p:sldId id="376" r:id="rId4"/>
    <p:sldId id="377" r:id="rId5"/>
    <p:sldId id="378" r:id="rId6"/>
    <p:sldId id="379" r:id="rId7"/>
    <p:sldId id="380" r:id="rId8"/>
    <p:sldId id="381" r:id="rId9"/>
    <p:sldId id="382" r:id="rId10"/>
    <p:sldId id="383" r:id="rId11"/>
    <p:sldId id="384" r:id="rId12"/>
    <p:sldId id="385" r:id="rId13"/>
    <p:sldId id="387" r:id="rId14"/>
    <p:sldId id="388" r:id="rId15"/>
    <p:sldId id="389" r:id="rId16"/>
    <p:sldId id="390" r:id="rId17"/>
    <p:sldId id="392" r:id="rId18"/>
    <p:sldId id="393" r:id="rId19"/>
    <p:sldId id="394" r:id="rId20"/>
    <p:sldId id="395" r:id="rId21"/>
    <p:sldId id="396" r:id="rId22"/>
    <p:sldId id="398" r:id="rId23"/>
    <p:sldId id="399" r:id="rId24"/>
    <p:sldId id="400" r:id="rId25"/>
    <p:sldId id="401" r:id="rId26"/>
    <p:sldId id="403" r:id="rId27"/>
    <p:sldId id="404" r:id="rId28"/>
    <p:sldId id="405" r:id="rId29"/>
    <p:sldId id="406"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3A79C"/>
    <a:srgbClr val="F04316"/>
    <a:srgbClr val="81AA52"/>
    <a:srgbClr val="ECA02F"/>
    <a:srgbClr val="39424F"/>
    <a:srgbClr val="D52D26"/>
    <a:srgbClr val="013E36"/>
    <a:srgbClr val="313B4A"/>
    <a:srgbClr val="EDBD1F"/>
    <a:srgbClr val="0E478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4" autoAdjust="0"/>
  </p:normalViewPr>
  <p:slideViewPr>
    <p:cSldViewPr>
      <p:cViewPr varScale="1">
        <p:scale>
          <a:sx n="48" d="100"/>
          <a:sy n="48" d="100"/>
        </p:scale>
        <p:origin x="-840"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4"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200" b="1" dirty="0" smtClean="0">
                <a:solidFill>
                  <a:schemeClr val="accent1">
                    <a:lumMod val="50000"/>
                  </a:schemeClr>
                </a:solidFill>
                <a:latin typeface="AYM Wadiy S_U normal."/>
                <a:cs typeface="Times New Roman" pitchFamily="18" charset="0"/>
              </a:rPr>
              <a:t>اسم المقرر</a:t>
            </a:r>
            <a:endParaRPr lang="ar-SA" sz="3200" b="1" dirty="0" smtClean="0">
              <a:solidFill>
                <a:schemeClr val="accent1">
                  <a:lumMod val="50000"/>
                </a:schemeClr>
              </a:solidFill>
              <a:latin typeface="AYM Wadiy S_U normal."/>
              <a:cs typeface="Times New Roman" pitchFamily="18" charset="0"/>
            </a:endParaRPr>
          </a:p>
          <a:p>
            <a:pPr algn="ctr"/>
            <a:r>
              <a:rPr lang="ar-SA" sz="3600" b="1" dirty="0" smtClean="0">
                <a:latin typeface="Calibri" pitchFamily="34" charset="0"/>
                <a:cs typeface="Times New Roman" pitchFamily="18" charset="0"/>
              </a:rPr>
              <a:t>تاريخ النظم الإسلامية </a:t>
            </a:r>
          </a:p>
          <a:p>
            <a:pPr algn="ctr"/>
            <a:r>
              <a:rPr lang="ar-SA" sz="3600" b="1" dirty="0" err="1" smtClean="0">
                <a:latin typeface="Calibri" pitchFamily="34" charset="0"/>
                <a:cs typeface="Times New Roman" pitchFamily="18" charset="0"/>
              </a:rPr>
              <a:t>د.</a:t>
            </a:r>
            <a:r>
              <a:rPr lang="ar-SA" sz="3600" b="1" dirty="0" smtClean="0">
                <a:latin typeface="Calibri" pitchFamily="34" charset="0"/>
                <a:cs typeface="Times New Roman" pitchFamily="18" charset="0"/>
              </a:rPr>
              <a:t> جميل محمود بني سلامة </a:t>
            </a:r>
            <a:endParaRPr lang="en-US" sz="3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590800" y="2133600"/>
            <a:ext cx="4724400" cy="3048000"/>
          </a:xfrm>
        </p:spPr>
        <p:txBody>
          <a:bodyPr/>
          <a:lstStyle/>
          <a:p>
            <a:pPr eaLnBrk="1" hangingPunct="1"/>
            <a:r>
              <a:rPr lang="ar-SA" sz="6600" b="1" spc="-150" dirty="0" smtClean="0">
                <a:solidFill>
                  <a:srgbClr val="376092"/>
                </a:solidFill>
                <a:latin typeface="ae_AlMateen" pitchFamily="2" charset="-78"/>
                <a:cs typeface="ae_AlMateen" pitchFamily="2" charset="-78"/>
              </a:rPr>
              <a:t>المحاضرة الرابعة</a:t>
            </a:r>
            <a:br>
              <a:rPr lang="ar-SA" sz="6600" b="1" spc="-150" dirty="0" smtClean="0">
                <a:solidFill>
                  <a:srgbClr val="376092"/>
                </a:solidFill>
                <a:latin typeface="ae_AlMateen" pitchFamily="2" charset="-78"/>
                <a:cs typeface="ae_AlMateen" pitchFamily="2" charset="-78"/>
              </a:rPr>
            </a:br>
            <a:r>
              <a:rPr lang="ar-JO" b="1" dirty="0" smtClean="0">
                <a:solidFill>
                  <a:schemeClr val="accent6">
                    <a:lumMod val="50000"/>
                  </a:schemeClr>
                </a:solidFill>
              </a:rPr>
              <a:t>الخلافة: تطورها في عهد الأمويين والعباسيين</a:t>
            </a:r>
            <a:r>
              <a:rPr lang="ar-SA" b="1" dirty="0" smtClean="0">
                <a:solidFill>
                  <a:srgbClr val="00CC00"/>
                </a:solidFill>
              </a:rPr>
              <a:t/>
            </a:r>
            <a:br>
              <a:rPr lang="ar-SA" b="1" dirty="0" smtClean="0">
                <a:solidFill>
                  <a:srgbClr val="00CC00"/>
                </a:solidFill>
              </a:rPr>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idx="4294967295"/>
          </p:nvPr>
        </p:nvSpPr>
        <p:spPr>
          <a:solidFill>
            <a:schemeClr val="bg1"/>
          </a:solidFill>
          <a:ln>
            <a:solidFill>
              <a:srgbClr val="009900"/>
            </a:solidFill>
          </a:ln>
        </p:spPr>
        <p:txBody>
          <a:bodyPr/>
          <a:lstStyle/>
          <a:p>
            <a:pPr eaLnBrk="1" hangingPunct="1"/>
            <a:r>
              <a:rPr lang="ar-SA" b="1" dirty="0" smtClean="0">
                <a:solidFill>
                  <a:srgbClr val="C00000"/>
                </a:solidFill>
                <a:effectLst>
                  <a:outerShdw blurRad="38100" dist="38100" dir="2700000" algn="tl">
                    <a:srgbClr val="000000">
                      <a:alpha val="43137"/>
                    </a:srgbClr>
                  </a:outerShdw>
                </a:effectLst>
              </a:rPr>
              <a:t>عناصر المحاضرة</a:t>
            </a:r>
            <a:endParaRPr lang="en-US" b="1" dirty="0" smtClean="0">
              <a:solidFill>
                <a:srgbClr val="C00000"/>
              </a:solidFill>
              <a:effectLst>
                <a:outerShdw blurRad="38100" dist="38100" dir="2700000" algn="tl">
                  <a:srgbClr val="000000">
                    <a:alpha val="43137"/>
                  </a:srgbClr>
                </a:outerShdw>
              </a:effectLst>
            </a:endParaRPr>
          </a:p>
        </p:txBody>
      </p:sp>
      <p:sp>
        <p:nvSpPr>
          <p:cNvPr id="6147" name="Text Placeholder 5"/>
          <p:cNvSpPr>
            <a:spLocks noGrp="1"/>
          </p:cNvSpPr>
          <p:nvPr>
            <p:ph idx="4294967295"/>
          </p:nvPr>
        </p:nvSpPr>
        <p:spPr>
          <a:xfrm>
            <a:off x="507339" y="1341439"/>
            <a:ext cx="9204325" cy="4967287"/>
          </a:xfrm>
        </p:spPr>
        <p:txBody>
          <a:bodyPr/>
          <a:lstStyle/>
          <a:p>
            <a:pPr marL="609600" indent="-609600" rtl="1" eaLnBrk="1" hangingPunct="1">
              <a:buFontTx/>
              <a:buAutoNum type="arabicPeriod"/>
            </a:pPr>
            <a:r>
              <a:rPr lang="ar-JO" b="1" dirty="0" smtClean="0"/>
              <a:t>تمهيد </a:t>
            </a:r>
          </a:p>
          <a:p>
            <a:pPr marL="609600" indent="-609600" rtl="1" eaLnBrk="1" hangingPunct="1">
              <a:spcBef>
                <a:spcPct val="0"/>
              </a:spcBef>
              <a:buFontTx/>
              <a:buAutoNum type="arabicPeriod"/>
            </a:pPr>
            <a:r>
              <a:rPr lang="ar-SA" b="1" dirty="0" smtClean="0"/>
              <a:t>بيعة </a:t>
            </a:r>
            <a:r>
              <a:rPr lang="ar-SA" b="1" dirty="0" smtClean="0">
                <a:solidFill>
                  <a:srgbClr val="C00000"/>
                </a:solidFill>
              </a:rPr>
              <a:t>معاوية </a:t>
            </a:r>
            <a:r>
              <a:rPr lang="ar-JO" b="1" dirty="0" smtClean="0">
                <a:solidFill>
                  <a:srgbClr val="C00000"/>
                </a:solidFill>
              </a:rPr>
              <a:t>بن أبي سفيان </a:t>
            </a:r>
            <a:r>
              <a:rPr lang="ar-SA" b="1" dirty="0" smtClean="0">
                <a:solidFill>
                  <a:srgbClr val="009900"/>
                </a:solidFill>
              </a:rPr>
              <a:t>بالخلافة</a:t>
            </a:r>
            <a:endParaRPr lang="ar-JO" b="1" dirty="0" smtClean="0">
              <a:solidFill>
                <a:srgbClr val="009900"/>
              </a:solidFill>
            </a:endParaRPr>
          </a:p>
          <a:p>
            <a:pPr marL="609600" indent="-609600" rtl="1" eaLnBrk="1" hangingPunct="1">
              <a:spcBef>
                <a:spcPct val="0"/>
              </a:spcBef>
              <a:buFontTx/>
              <a:buAutoNum type="arabicPeriod"/>
            </a:pPr>
            <a:r>
              <a:rPr lang="ar-SA" b="1" dirty="0" smtClean="0"/>
              <a:t>موقف الأمة الإسلامية من بيعة </a:t>
            </a:r>
            <a:r>
              <a:rPr lang="ar-SA" b="1" dirty="0" smtClean="0">
                <a:solidFill>
                  <a:srgbClr val="C00000"/>
                </a:solidFill>
              </a:rPr>
              <a:t>معاوية</a:t>
            </a:r>
            <a:r>
              <a:rPr lang="ar-SA" b="1" dirty="0" smtClean="0"/>
              <a:t> </a:t>
            </a:r>
            <a:r>
              <a:rPr lang="ar-SA" b="1" dirty="0" smtClean="0">
                <a:solidFill>
                  <a:srgbClr val="009900"/>
                </a:solidFill>
              </a:rPr>
              <a:t>بالخلافة</a:t>
            </a:r>
            <a:endParaRPr lang="ar-JO" b="1" dirty="0" smtClean="0">
              <a:solidFill>
                <a:srgbClr val="009900"/>
              </a:solidFill>
            </a:endParaRPr>
          </a:p>
          <a:p>
            <a:pPr marL="609600" indent="-609600" rtl="1" eaLnBrk="1" hangingPunct="1">
              <a:spcBef>
                <a:spcPct val="0"/>
              </a:spcBef>
              <a:buFontTx/>
              <a:buAutoNum type="arabicPeriod"/>
            </a:pPr>
            <a:r>
              <a:rPr lang="ar-SA" b="1" dirty="0" smtClean="0"/>
              <a:t>ولاية العهد </a:t>
            </a:r>
            <a:r>
              <a:rPr lang="ar-SA" b="1" dirty="0" smtClean="0">
                <a:solidFill>
                  <a:srgbClr val="C00000"/>
                </a:solidFill>
              </a:rPr>
              <a:t>ليزيد</a:t>
            </a:r>
            <a:r>
              <a:rPr lang="ar-SA" b="1" dirty="0" smtClean="0"/>
              <a:t> </a:t>
            </a:r>
            <a:endParaRPr lang="ar-JO" b="1" dirty="0" smtClean="0"/>
          </a:p>
          <a:p>
            <a:pPr marL="609600" indent="-609600" rtl="1" eaLnBrk="1" hangingPunct="1">
              <a:spcBef>
                <a:spcPct val="0"/>
              </a:spcBef>
              <a:buFontTx/>
              <a:buAutoNum type="arabicPeriod"/>
            </a:pPr>
            <a:r>
              <a:rPr lang="ar-SA" b="1" dirty="0" smtClean="0"/>
              <a:t>وصية </a:t>
            </a:r>
            <a:r>
              <a:rPr lang="ar-SA" b="1" dirty="0" smtClean="0">
                <a:solidFill>
                  <a:srgbClr val="C00000"/>
                </a:solidFill>
              </a:rPr>
              <a:t>معاوية</a:t>
            </a:r>
            <a:r>
              <a:rPr lang="ar-SA" b="1" dirty="0" smtClean="0"/>
              <a:t> لابنه </a:t>
            </a:r>
            <a:r>
              <a:rPr lang="ar-SA" b="1" dirty="0" smtClean="0">
                <a:solidFill>
                  <a:srgbClr val="C00000"/>
                </a:solidFill>
              </a:rPr>
              <a:t>يزيد</a:t>
            </a:r>
            <a:endParaRPr lang="ar-JO" b="1" dirty="0" smtClean="0">
              <a:solidFill>
                <a:srgbClr val="C00000"/>
              </a:solidFill>
            </a:endParaRPr>
          </a:p>
          <a:p>
            <a:pPr marL="609600" indent="-609600" rtl="1" eaLnBrk="1" hangingPunct="1">
              <a:spcBef>
                <a:spcPct val="0"/>
              </a:spcBef>
              <a:buFontTx/>
              <a:buAutoNum type="arabicPeriod"/>
            </a:pPr>
            <a:r>
              <a:rPr lang="ar-SA" b="1" dirty="0" smtClean="0">
                <a:solidFill>
                  <a:srgbClr val="FF0066"/>
                </a:solidFill>
              </a:rPr>
              <a:t>مؤتمر الجابية </a:t>
            </a:r>
            <a:r>
              <a:rPr lang="ar-SA" b="1" dirty="0" smtClean="0"/>
              <a:t>وتحول الأنظار إلى الفرع </a:t>
            </a:r>
            <a:r>
              <a:rPr lang="ar-SA" b="1" dirty="0" smtClean="0">
                <a:solidFill>
                  <a:srgbClr val="FF3300"/>
                </a:solidFill>
              </a:rPr>
              <a:t>المرواني</a:t>
            </a:r>
            <a:r>
              <a:rPr lang="ar-SA" b="1" dirty="0" smtClean="0"/>
              <a:t> من </a:t>
            </a:r>
            <a:r>
              <a:rPr lang="ar-SA" b="1" dirty="0" smtClean="0">
                <a:solidFill>
                  <a:srgbClr val="FF3300"/>
                </a:solidFill>
              </a:rPr>
              <a:t>بني أمية</a:t>
            </a:r>
            <a:endParaRPr lang="ar-JO" b="1" dirty="0" smtClean="0">
              <a:solidFill>
                <a:srgbClr val="FF3300"/>
              </a:solidFill>
            </a:endParaRPr>
          </a:p>
          <a:p>
            <a:pPr marL="609600" indent="-609600" rtl="1" eaLnBrk="1" hangingPunct="1">
              <a:spcBef>
                <a:spcPct val="0"/>
              </a:spcBef>
              <a:buFontTx/>
              <a:buAutoNum type="arabicPeriod"/>
            </a:pPr>
            <a:r>
              <a:rPr lang="ar-SA" b="1" dirty="0" smtClean="0"/>
              <a:t>الخلافة في </a:t>
            </a:r>
            <a:r>
              <a:rPr lang="ar-SA" b="1" dirty="0" smtClean="0">
                <a:solidFill>
                  <a:srgbClr val="00B050"/>
                </a:solidFill>
              </a:rPr>
              <a:t>العصر العباسي</a:t>
            </a:r>
            <a:endParaRPr lang="ar-JO" b="1" dirty="0" smtClean="0">
              <a:solidFill>
                <a:srgbClr val="00B050"/>
              </a:solidFill>
            </a:endParaRPr>
          </a:p>
          <a:p>
            <a:pPr marL="609600" indent="-609600" rtl="1" eaLnBrk="1" hangingPunct="1">
              <a:buFontTx/>
              <a:buAutoNum type="arabicPeriod"/>
            </a:pPr>
            <a:endParaRPr lang="ar-EG" b="1" dirty="0" smtClean="0">
              <a:solidFill>
                <a:schemeClr val="folHlink"/>
              </a:solidFill>
              <a:cs typeface="Times New Roman" pitchFamily="18" charset="0"/>
            </a:endParaRPr>
          </a:p>
        </p:txBody>
      </p:sp>
      <p:sp>
        <p:nvSpPr>
          <p:cNvPr id="614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rtl="0"/>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idx="4294967295"/>
          </p:nvPr>
        </p:nvSpPr>
        <p:spPr/>
        <p:txBody>
          <a:bodyPr/>
          <a:lstStyle/>
          <a:p>
            <a:pPr rtl="1" eaLnBrk="1" hangingPunct="1"/>
            <a:r>
              <a:rPr lang="en-US" sz="6000" b="1" dirty="0" smtClean="0"/>
              <a:t>:</a:t>
            </a:r>
            <a:r>
              <a:rPr lang="ar-JO" sz="6000" b="1" dirty="0" smtClean="0"/>
              <a:t>تمهيد</a:t>
            </a:r>
            <a:endParaRPr lang="en-US" sz="6000" b="1" dirty="0" smtClean="0"/>
          </a:p>
        </p:txBody>
      </p:sp>
      <p:sp>
        <p:nvSpPr>
          <p:cNvPr id="7171" name="عنصر نائب للمحتوى 2"/>
          <p:cNvSpPr>
            <a:spLocks noGrp="1"/>
          </p:cNvSpPr>
          <p:nvPr>
            <p:ph idx="4294967295"/>
          </p:nvPr>
        </p:nvSpPr>
        <p:spPr>
          <a:xfrm>
            <a:off x="194337" y="1341438"/>
            <a:ext cx="9216363" cy="4754562"/>
          </a:xfrm>
        </p:spPr>
        <p:txBody>
          <a:bodyPr/>
          <a:lstStyle/>
          <a:p>
            <a:pPr marL="0" indent="0" rtl="1" eaLnBrk="1" hangingPunct="1">
              <a:buFont typeface="Arial" pitchFamily="34" charset="0"/>
              <a:buNone/>
            </a:pPr>
            <a:r>
              <a:rPr lang="ar-SA" b="1" dirty="0" smtClean="0"/>
              <a:t>-   بعد أن انقضى عهد </a:t>
            </a:r>
            <a:r>
              <a:rPr lang="ar-SA" b="1" dirty="0" smtClean="0">
                <a:solidFill>
                  <a:srgbClr val="009900"/>
                </a:solidFill>
              </a:rPr>
              <a:t>الخلفاء الراشدين </a:t>
            </a:r>
            <a:r>
              <a:rPr lang="ar-SA" b="1" dirty="0" smtClean="0"/>
              <a:t>حدثت تغيرات كثيرة في نظام </a:t>
            </a:r>
            <a:r>
              <a:rPr lang="ar-SA" b="1" dirty="0" smtClean="0">
                <a:solidFill>
                  <a:srgbClr val="009900"/>
                </a:solidFill>
              </a:rPr>
              <a:t>الخلافة</a:t>
            </a:r>
            <a:r>
              <a:rPr lang="ar-SA" b="1" dirty="0" smtClean="0"/>
              <a:t>، </a:t>
            </a:r>
            <a:r>
              <a:rPr lang="ar-SA" b="1" dirty="0" smtClean="0">
                <a:solidFill>
                  <a:srgbClr val="C00000"/>
                </a:solidFill>
              </a:rPr>
              <a:t>فعلي ابن أبي طالب </a:t>
            </a:r>
            <a:r>
              <a:rPr lang="ar-SA" b="1" dirty="0" smtClean="0"/>
              <a:t>قبل ان يتوفاه الله، والدماء تنزف منه، دخل عليه </a:t>
            </a:r>
            <a:r>
              <a:rPr lang="ar-SA" b="1" dirty="0" smtClean="0">
                <a:solidFill>
                  <a:srgbClr val="C00000"/>
                </a:solidFill>
              </a:rPr>
              <a:t>جندب بن عبد الله </a:t>
            </a:r>
            <a:r>
              <a:rPr lang="ar-SA" b="1" dirty="0" smtClean="0"/>
              <a:t>فقال له يا أمير المؤمنين أرأيت ان فقدناك ولا نفقدك أنبايع </a:t>
            </a:r>
            <a:r>
              <a:rPr lang="ar-SA" b="1" dirty="0" err="1" smtClean="0">
                <a:solidFill>
                  <a:srgbClr val="C00000"/>
                </a:solidFill>
              </a:rPr>
              <a:t>للحسن</a:t>
            </a:r>
            <a:r>
              <a:rPr lang="ar-SA" b="1" dirty="0" err="1" smtClean="0"/>
              <a:t>؟</a:t>
            </a:r>
            <a:r>
              <a:rPr lang="ar-SA" b="1" dirty="0" smtClean="0"/>
              <a:t> فقال لا آمركم ولا أنهاكم وانتم بأموركم أبصر فقام </a:t>
            </a:r>
            <a:r>
              <a:rPr lang="ar-SA" b="1" dirty="0" smtClean="0">
                <a:solidFill>
                  <a:srgbClr val="C00000"/>
                </a:solidFill>
              </a:rPr>
              <a:t>قيس بن سعد بن عباده </a:t>
            </a:r>
            <a:r>
              <a:rPr lang="ar-SA" b="1" dirty="0" smtClean="0"/>
              <a:t>وقال </a:t>
            </a:r>
            <a:r>
              <a:rPr lang="ar-SA" b="1" dirty="0" smtClean="0">
                <a:solidFill>
                  <a:srgbClr val="C00000"/>
                </a:solidFill>
              </a:rPr>
              <a:t>للحسن</a:t>
            </a:r>
            <a:r>
              <a:rPr lang="ar-SA" b="1" dirty="0" smtClean="0"/>
              <a:t> ابسط يدك أبايعك.</a:t>
            </a:r>
          </a:p>
          <a:p>
            <a:pPr marL="0" indent="0" rtl="1" eaLnBrk="1" hangingPunct="1">
              <a:buFont typeface="Arial" pitchFamily="34" charset="0"/>
              <a:buNone/>
            </a:pPr>
            <a:r>
              <a:rPr lang="ar-SA" b="1" dirty="0" smtClean="0"/>
              <a:t>وقد بويع </a:t>
            </a:r>
            <a:r>
              <a:rPr lang="ar-SA" b="1" dirty="0" smtClean="0">
                <a:solidFill>
                  <a:srgbClr val="C00000"/>
                </a:solidFill>
              </a:rPr>
              <a:t>الحسن بن علي </a:t>
            </a:r>
            <a:r>
              <a:rPr lang="ar-SA" b="1" dirty="0" smtClean="0"/>
              <a:t>بالخلافة في 11/ رمضان عام 40 هـ، لكن </a:t>
            </a:r>
            <a:r>
              <a:rPr lang="ar-SA" b="1" dirty="0" smtClean="0">
                <a:solidFill>
                  <a:srgbClr val="C00000"/>
                </a:solidFill>
              </a:rPr>
              <a:t>الحسن</a:t>
            </a:r>
            <a:r>
              <a:rPr lang="ar-SA" b="1" dirty="0" smtClean="0"/>
              <a:t> كان </a:t>
            </a:r>
            <a:r>
              <a:rPr lang="ar-SA" b="1" i="1" u="sng" dirty="0" smtClean="0">
                <a:solidFill>
                  <a:srgbClr val="7030A0"/>
                </a:solidFill>
              </a:rPr>
              <a:t>كارها للأمر راغبا في جمع كلمة المسلمين</a:t>
            </a:r>
            <a:r>
              <a:rPr lang="ar-SA" b="1" dirty="0" smtClean="0"/>
              <a:t>، فتنازل عن الخلافة </a:t>
            </a:r>
            <a:r>
              <a:rPr lang="ar-SA" b="1" dirty="0" smtClean="0">
                <a:solidFill>
                  <a:srgbClr val="C00000"/>
                </a:solidFill>
              </a:rPr>
              <a:t>لمعاوية بن أبي سفيان </a:t>
            </a:r>
            <a:r>
              <a:rPr lang="ar-SA" b="1" dirty="0" smtClean="0"/>
              <a:t>كما يرى </a:t>
            </a:r>
            <a:r>
              <a:rPr lang="ar-SA" b="1" dirty="0" smtClean="0">
                <a:solidFill>
                  <a:srgbClr val="C00000"/>
                </a:solidFill>
              </a:rPr>
              <a:t>اليعقوبي</a:t>
            </a:r>
            <a:r>
              <a:rPr lang="ar-SA" b="1" dirty="0" smtClean="0"/>
              <a:t>.</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p:txBody>
          <a:bodyPr/>
          <a:lstStyle/>
          <a:p>
            <a:pPr eaLnBrk="1" hangingPunct="1"/>
            <a:r>
              <a:rPr lang="en-US" b="1" dirty="0" smtClean="0"/>
              <a:t>:</a:t>
            </a:r>
            <a:r>
              <a:rPr lang="ar-JO" b="1" dirty="0" smtClean="0"/>
              <a:t>تمهيد</a:t>
            </a:r>
            <a:endParaRPr lang="en-US" dirty="0" smtClean="0"/>
          </a:p>
        </p:txBody>
      </p:sp>
      <p:sp>
        <p:nvSpPr>
          <p:cNvPr id="8195" name="Rectangle 3"/>
          <p:cNvSpPr>
            <a:spLocks noGrp="1"/>
          </p:cNvSpPr>
          <p:nvPr>
            <p:ph type="body" idx="1"/>
          </p:nvPr>
        </p:nvSpPr>
        <p:spPr/>
        <p:txBody>
          <a:bodyPr/>
          <a:lstStyle/>
          <a:p>
            <a:pPr marL="0" indent="0" rtl="1" eaLnBrk="1" hangingPunct="1">
              <a:buFont typeface="Arial" pitchFamily="34" charset="0"/>
              <a:buNone/>
            </a:pPr>
            <a:r>
              <a:rPr lang="ar-SA" sz="2800" b="1" dirty="0" smtClean="0"/>
              <a:t>- وواقع الأمر أن </a:t>
            </a:r>
            <a:r>
              <a:rPr lang="ar-SA" sz="2800" b="1" dirty="0" smtClean="0">
                <a:solidFill>
                  <a:srgbClr val="C00000"/>
                </a:solidFill>
              </a:rPr>
              <a:t>الحسن بن علي </a:t>
            </a:r>
            <a:r>
              <a:rPr lang="ar-SA" sz="2800" b="1" dirty="0" smtClean="0"/>
              <a:t>أدرك بثاقب نظره أن بيعته بعد اغتيال أبيه لم تستكمل الخطوات التي تجعل منه </a:t>
            </a:r>
            <a:r>
              <a:rPr lang="ar-SA" sz="2800" b="1" dirty="0" smtClean="0">
                <a:solidFill>
                  <a:srgbClr val="009900"/>
                </a:solidFill>
              </a:rPr>
              <a:t>خليفة</a:t>
            </a:r>
            <a:r>
              <a:rPr lang="ar-SA" sz="2800" b="1" dirty="0" smtClean="0"/>
              <a:t> شرعيا </a:t>
            </a:r>
            <a:r>
              <a:rPr lang="ar-SA" sz="2800" b="1" dirty="0" err="1" smtClean="0"/>
              <a:t>للدولة.</a:t>
            </a:r>
            <a:r>
              <a:rPr lang="ar-SA" sz="2800" b="1" dirty="0" smtClean="0"/>
              <a:t> إذ ان البيعة التي توفرت له قد جاءته من بعض أهل العراق، ولم يوافق عليها بقية الأمة وهي الكثرة الغالبة، ولذا تنازل عنها </a:t>
            </a:r>
            <a:r>
              <a:rPr lang="ar-SA" sz="2800" b="1" dirty="0" smtClean="0">
                <a:solidFill>
                  <a:srgbClr val="C00000"/>
                </a:solidFill>
              </a:rPr>
              <a:t>لمعاوية</a:t>
            </a:r>
            <a:r>
              <a:rPr lang="ar-SA" sz="2800" b="1" dirty="0" smtClean="0"/>
              <a:t> بعد ان أدرك بذكاء رجحان كفة </a:t>
            </a:r>
            <a:r>
              <a:rPr lang="ar-SA" sz="2800" b="1" dirty="0" smtClean="0">
                <a:solidFill>
                  <a:srgbClr val="C00000"/>
                </a:solidFill>
              </a:rPr>
              <a:t>معاوية</a:t>
            </a:r>
            <a:r>
              <a:rPr lang="ar-SA" sz="2800" b="1" dirty="0" smtClean="0"/>
              <a:t> مكتفيا بسياسة الأمر الواقع حرصا منه على حقن دماء المسلمين وجمع شملهم.</a:t>
            </a:r>
            <a:endParaRPr lang="ar-JO" sz="2800" b="1" dirty="0" smtClean="0"/>
          </a:p>
          <a:p>
            <a:pPr marL="0" indent="0" rtl="1" eaLnBrk="1" hangingPunct="1">
              <a:buFont typeface="Arial" pitchFamily="34" charset="0"/>
              <a:buNone/>
            </a:pPr>
            <a:r>
              <a:rPr lang="ar-SA" sz="2800" b="1" dirty="0" smtClean="0"/>
              <a:t>ومنذ قيام الدولة </a:t>
            </a:r>
            <a:r>
              <a:rPr lang="ar-SA" sz="2800" b="1" dirty="0" smtClean="0">
                <a:solidFill>
                  <a:srgbClr val="009900"/>
                </a:solidFill>
              </a:rPr>
              <a:t>الأموية</a:t>
            </a:r>
            <a:r>
              <a:rPr lang="ar-SA" sz="2800" b="1" dirty="0" smtClean="0"/>
              <a:t>، </a:t>
            </a:r>
            <a:r>
              <a:rPr lang="ar-SA" sz="2800" b="1" u="sng" dirty="0" smtClean="0">
                <a:solidFill>
                  <a:srgbClr val="7030A0"/>
                </a:solidFill>
              </a:rPr>
              <a:t>تحول نظام الخلافة إلى ملك </a:t>
            </a:r>
            <a:r>
              <a:rPr lang="ar-SA" sz="2800" b="1" u="sng" dirty="0" err="1" smtClean="0">
                <a:solidFill>
                  <a:srgbClr val="7030A0"/>
                </a:solidFill>
              </a:rPr>
              <a:t>عضود</a:t>
            </a:r>
            <a:r>
              <a:rPr lang="ar-SA" sz="2800" b="1" u="sng" dirty="0" smtClean="0">
                <a:solidFill>
                  <a:srgbClr val="7030A0"/>
                </a:solidFill>
              </a:rPr>
              <a:t> قائم على النظام الوراثي على غرار ما كان معروفا عند الفرس والروم ولذا عرف </a:t>
            </a:r>
            <a:r>
              <a:rPr lang="ar-SA" sz="2800" b="1" u="sng" dirty="0" smtClean="0">
                <a:solidFill>
                  <a:srgbClr val="FF3300"/>
                </a:solidFill>
              </a:rPr>
              <a:t>بالهرقلية</a:t>
            </a:r>
            <a:r>
              <a:rPr lang="ar-SA" sz="2800" b="1" u="sng" dirty="0" smtClean="0">
                <a:solidFill>
                  <a:srgbClr val="7030A0"/>
                </a:solidFill>
              </a:rPr>
              <a:t> أو </a:t>
            </a:r>
            <a:r>
              <a:rPr lang="ar-SA" sz="2800" b="1" u="sng" dirty="0" err="1" smtClean="0">
                <a:solidFill>
                  <a:srgbClr val="FF3300"/>
                </a:solidFill>
              </a:rPr>
              <a:t>الكسروية</a:t>
            </a:r>
            <a:r>
              <a:rPr lang="ar-SA" sz="2800" b="1" u="sng" dirty="0" err="1" smtClean="0">
                <a:solidFill>
                  <a:srgbClr val="7030A0"/>
                </a:solidFill>
              </a:rPr>
              <a:t>.</a:t>
            </a:r>
            <a:endParaRPr lang="ar-SA" sz="2800" b="1" u="sng" dirty="0" smtClean="0">
              <a:solidFill>
                <a:srgbClr val="7030A0"/>
              </a:solidFill>
            </a:endParaRPr>
          </a:p>
          <a:p>
            <a:pPr marL="0" indent="0" rtl="1" eaLnBrk="1" hangingPunct="1">
              <a:buFont typeface="Arial" pitchFamily="34" charset="0"/>
              <a:buNone/>
            </a:pPr>
            <a:r>
              <a:rPr lang="ar-SA" sz="2400" b="1" u="sng" dirty="0" err="1" smtClean="0">
                <a:solidFill>
                  <a:schemeClr val="accent6">
                    <a:lumMod val="25000"/>
                  </a:schemeClr>
                </a:solidFill>
              </a:rPr>
              <a:t>سؤال </a:t>
            </a:r>
            <a:r>
              <a:rPr lang="ar-SA" sz="2400" b="1" u="sng" dirty="0" smtClean="0">
                <a:solidFill>
                  <a:schemeClr val="accent6">
                    <a:lumMod val="25000"/>
                  </a:schemeClr>
                </a:solidFill>
              </a:rPr>
              <a:t>: ما الظروف والعوامل التي جعلت </a:t>
            </a:r>
            <a:r>
              <a:rPr lang="ar-SA" sz="2400" b="1" u="sng" dirty="0" smtClean="0">
                <a:solidFill>
                  <a:srgbClr val="FF0000"/>
                </a:solidFill>
              </a:rPr>
              <a:t>الحسن بن علي </a:t>
            </a:r>
            <a:r>
              <a:rPr lang="ar-SA" sz="2400" b="1" u="sng" dirty="0" smtClean="0">
                <a:solidFill>
                  <a:schemeClr val="accent6">
                    <a:lumMod val="25000"/>
                  </a:schemeClr>
                </a:solidFill>
              </a:rPr>
              <a:t>يتنازل عن الخلافة </a:t>
            </a:r>
            <a:r>
              <a:rPr lang="ar-SA" sz="2400" b="1" u="sng" dirty="0" err="1" smtClean="0">
                <a:solidFill>
                  <a:srgbClr val="FF0000"/>
                </a:solidFill>
              </a:rPr>
              <a:t>لمعاوية</a:t>
            </a:r>
            <a:r>
              <a:rPr lang="ar-SA" sz="2400" b="1" u="sng" dirty="0" err="1" smtClean="0">
                <a:solidFill>
                  <a:schemeClr val="accent6">
                    <a:lumMod val="25000"/>
                  </a:schemeClr>
                </a:solidFill>
              </a:rPr>
              <a:t> ؟</a:t>
            </a:r>
            <a:endParaRPr lang="en-US" sz="2400" b="1" u="sng" dirty="0" smtClean="0">
              <a:solidFill>
                <a:schemeClr val="accent6">
                  <a:lumMod val="25000"/>
                </a:schemeClr>
              </a:solidFill>
            </a:endParaRPr>
          </a:p>
          <a:p>
            <a:pPr marL="0" indent="0" rtl="1" eaLnBrk="1" hangingPunct="1">
              <a:buFont typeface="Arial" pitchFamily="34" charset="0"/>
              <a:buNone/>
            </a:pPr>
            <a:endParaRPr lang="en-US" sz="2800"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pPr eaLnBrk="1" hangingPunct="1"/>
            <a:r>
              <a:rPr lang="ar-SA" b="1" dirty="0" smtClean="0"/>
              <a:t>بيعة </a:t>
            </a:r>
            <a:r>
              <a:rPr lang="ar-SA" b="1" dirty="0" smtClean="0">
                <a:solidFill>
                  <a:srgbClr val="FF0000"/>
                </a:solidFill>
              </a:rPr>
              <a:t>معاوية </a:t>
            </a:r>
            <a:r>
              <a:rPr lang="ar-JO" b="1" dirty="0" smtClean="0">
                <a:solidFill>
                  <a:srgbClr val="FF0000"/>
                </a:solidFill>
              </a:rPr>
              <a:t>بن أبي سفيان </a:t>
            </a:r>
            <a:r>
              <a:rPr lang="ar-SA" b="1" dirty="0" smtClean="0">
                <a:solidFill>
                  <a:srgbClr val="00B050"/>
                </a:solidFill>
              </a:rPr>
              <a:t>بالخلافة</a:t>
            </a:r>
            <a:endParaRPr lang="en-US" b="1" dirty="0" smtClean="0">
              <a:solidFill>
                <a:srgbClr val="00B050"/>
              </a:solidFill>
            </a:endParaRPr>
          </a:p>
        </p:txBody>
      </p:sp>
      <p:sp>
        <p:nvSpPr>
          <p:cNvPr id="9219" name="Rectangle 3"/>
          <p:cNvSpPr>
            <a:spLocks noGrp="1"/>
          </p:cNvSpPr>
          <p:nvPr>
            <p:ph type="body" idx="1"/>
          </p:nvPr>
        </p:nvSpPr>
        <p:spPr/>
        <p:txBody>
          <a:bodyPr/>
          <a:lstStyle/>
          <a:p>
            <a:pPr marL="0" indent="0" rtl="1" eaLnBrk="1" hangingPunct="1">
              <a:lnSpc>
                <a:spcPct val="80000"/>
              </a:lnSpc>
              <a:buFont typeface="Arial" pitchFamily="34" charset="0"/>
              <a:buNone/>
            </a:pPr>
            <a:r>
              <a:rPr lang="ar-SA" b="1" dirty="0" smtClean="0"/>
              <a:t>   - تولى </a:t>
            </a:r>
            <a:r>
              <a:rPr lang="ar-SA" b="1" dirty="0" smtClean="0">
                <a:solidFill>
                  <a:srgbClr val="C00000"/>
                </a:solidFill>
              </a:rPr>
              <a:t>معاوية بن أبي سفيان </a:t>
            </a:r>
            <a:r>
              <a:rPr lang="ar-SA" b="1" dirty="0" smtClean="0"/>
              <a:t>الخلافة بعد تنازل </a:t>
            </a:r>
            <a:r>
              <a:rPr lang="ar-SA" b="1" dirty="0" smtClean="0">
                <a:solidFill>
                  <a:srgbClr val="C00000"/>
                </a:solidFill>
              </a:rPr>
              <a:t>الحسن</a:t>
            </a:r>
            <a:r>
              <a:rPr lang="ar-SA" b="1" dirty="0" smtClean="0"/>
              <a:t> عنها ولم يتم ذلك بالمبايعة الحرة والاختيار من جميع الأمة وإنما بايعه أهل </a:t>
            </a:r>
            <a:r>
              <a:rPr lang="ar-SA" b="1" dirty="0" smtClean="0">
                <a:solidFill>
                  <a:srgbClr val="0070C0"/>
                </a:solidFill>
              </a:rPr>
              <a:t>الشام</a:t>
            </a:r>
            <a:r>
              <a:rPr lang="ar-SA" b="1" dirty="0" smtClean="0"/>
              <a:t> فقط الذين كانوا في ولايته.</a:t>
            </a:r>
          </a:p>
          <a:p>
            <a:pPr marL="0" indent="0" rtl="1" eaLnBrk="1" hangingPunct="1">
              <a:lnSpc>
                <a:spcPct val="80000"/>
              </a:lnSpc>
              <a:buFontTx/>
              <a:buChar char="-"/>
            </a:pPr>
            <a:r>
              <a:rPr lang="ar-SA" b="1" dirty="0" smtClean="0"/>
              <a:t>هذه البيعة اختلفت إلى حد كبير عن سابقاتها حيث دخل فيها عنصر القوة والاضطراب بدلا من الاختيار والشورى.</a:t>
            </a:r>
          </a:p>
          <a:p>
            <a:pPr marL="0" indent="0" rtl="1" eaLnBrk="1" hangingPunct="1">
              <a:lnSpc>
                <a:spcPct val="80000"/>
              </a:lnSpc>
              <a:buFontTx/>
              <a:buChar char="-"/>
            </a:pPr>
            <a:r>
              <a:rPr lang="ar-SA" b="1" dirty="0" smtClean="0"/>
              <a:t>حدثت هوة بين المثال والواقع وأخذت الخلافة تتجه نحو الملكية من حيث الأساس الذي تقوم عليه وان ظلت التسمية كما </a:t>
            </a:r>
            <a:r>
              <a:rPr lang="ar-SA" b="1" dirty="0" err="1" smtClean="0"/>
              <a:t>هي  .</a:t>
            </a:r>
            <a:r>
              <a:rPr lang="ar-SA" b="1" dirty="0" smtClean="0"/>
              <a:t>  </a:t>
            </a:r>
          </a:p>
          <a:p>
            <a:pPr marL="0" indent="0" rtl="1" eaLnBrk="1" hangingPunct="1">
              <a:lnSpc>
                <a:spcPct val="80000"/>
              </a:lnSpc>
              <a:buFontTx/>
              <a:buChar char="-"/>
            </a:pPr>
            <a:r>
              <a:rPr lang="ar-SA" b="1" dirty="0" smtClean="0"/>
              <a:t>ان شخصية </a:t>
            </a:r>
            <a:r>
              <a:rPr lang="ar-SA" b="1" dirty="0" smtClean="0">
                <a:solidFill>
                  <a:srgbClr val="C00000"/>
                </a:solidFill>
              </a:rPr>
              <a:t>معاوية</a:t>
            </a:r>
            <a:r>
              <a:rPr lang="ar-SA" b="1" dirty="0" smtClean="0"/>
              <a:t> كسرت حدة الخروج عن التقاليد الإسلامية القائمة على الشورى، فقد كان من الصحابة والمجاهدين الأوائل في الفتوحات</a:t>
            </a:r>
            <a:r>
              <a:rPr lang="en-US" b="1" dirty="0" smtClean="0"/>
              <a:t> </a:t>
            </a:r>
            <a:r>
              <a:rPr lang="ar-SA" b="1" dirty="0" smtClean="0"/>
              <a:t>الإسلامية </a:t>
            </a:r>
            <a:r>
              <a:rPr lang="ar-SA" b="1" dirty="0" smtClean="0">
                <a:solidFill>
                  <a:srgbClr val="0070C0"/>
                </a:solidFill>
              </a:rPr>
              <a:t>بالشام</a:t>
            </a:r>
            <a:r>
              <a:rPr lang="ar-SA" b="1" dirty="0" smtClean="0"/>
              <a:t> حيث عينه </a:t>
            </a:r>
            <a:r>
              <a:rPr lang="ar-SA" b="1" dirty="0" smtClean="0">
                <a:solidFill>
                  <a:srgbClr val="C00000"/>
                </a:solidFill>
              </a:rPr>
              <a:t>عمر بن الخطاب</a:t>
            </a:r>
            <a:r>
              <a:rPr lang="ar-SA" sz="2800" b="1" dirty="0" smtClean="0">
                <a:solidFill>
                  <a:srgbClr val="C00000"/>
                </a:solidFill>
              </a:rPr>
              <a:t> </a:t>
            </a:r>
            <a:r>
              <a:rPr lang="ar-SA" sz="2800" b="1" dirty="0" smtClean="0"/>
              <a:t>واليا عليها لما عرف فيه من المقدرة والكفاءة.</a:t>
            </a:r>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p:txBody>
          <a:bodyPr/>
          <a:lstStyle/>
          <a:p>
            <a:pPr eaLnBrk="1" hangingPunct="1"/>
            <a:r>
              <a:rPr lang="ar-SA" b="1" dirty="0" smtClean="0"/>
              <a:t>بيعة </a:t>
            </a:r>
            <a:r>
              <a:rPr lang="ar-SA" b="1" dirty="0" smtClean="0">
                <a:solidFill>
                  <a:srgbClr val="FF0000"/>
                </a:solidFill>
              </a:rPr>
              <a:t>معاوية </a:t>
            </a:r>
            <a:r>
              <a:rPr lang="ar-JO" b="1" dirty="0" smtClean="0">
                <a:solidFill>
                  <a:srgbClr val="FF0000"/>
                </a:solidFill>
              </a:rPr>
              <a:t>بن أبي سفيان </a:t>
            </a:r>
            <a:r>
              <a:rPr lang="ar-SA" b="1" dirty="0" smtClean="0">
                <a:solidFill>
                  <a:srgbClr val="00B050"/>
                </a:solidFill>
              </a:rPr>
              <a:t>بالخلافة</a:t>
            </a:r>
            <a:endParaRPr lang="en-US" dirty="0" smtClean="0"/>
          </a:p>
        </p:txBody>
      </p:sp>
      <p:sp>
        <p:nvSpPr>
          <p:cNvPr id="10243" name="Rectangle 3"/>
          <p:cNvSpPr>
            <a:spLocks noGrp="1"/>
          </p:cNvSpPr>
          <p:nvPr>
            <p:ph type="body" idx="1"/>
          </p:nvPr>
        </p:nvSpPr>
        <p:spPr>
          <a:xfrm>
            <a:off x="152400" y="1447800"/>
            <a:ext cx="9525000" cy="4724400"/>
          </a:xfrm>
        </p:spPr>
        <p:txBody>
          <a:bodyPr/>
          <a:lstStyle/>
          <a:p>
            <a:pPr marL="0" indent="0" rtl="1" eaLnBrk="1" hangingPunct="1"/>
            <a:r>
              <a:rPr lang="ar-SA" sz="3000" b="1" dirty="0" smtClean="0"/>
              <a:t>-  بعد ان خلص الأمر  </a:t>
            </a:r>
            <a:r>
              <a:rPr lang="ar-SA" sz="3000" b="1" dirty="0" smtClean="0">
                <a:solidFill>
                  <a:srgbClr val="C00000"/>
                </a:solidFill>
              </a:rPr>
              <a:t>لمعاوية</a:t>
            </a:r>
            <a:r>
              <a:rPr lang="ar-SA" sz="3000" b="1" dirty="0" smtClean="0"/>
              <a:t> واصل نفس السياسة أثناء خلافته وزاد عليها ان أصبح </a:t>
            </a:r>
            <a:r>
              <a:rPr lang="ar-SA" sz="3000" b="1" u="sng" dirty="0" smtClean="0"/>
              <a:t>منهجه في الحياة العامة التودد إلى الرعية واجتذابها إلى جانبه بعطاياه وحلمه وتسامحه.</a:t>
            </a:r>
            <a:endParaRPr lang="ar-JO" sz="3000" b="1" u="sng" dirty="0" smtClean="0"/>
          </a:p>
          <a:p>
            <a:pPr marL="0" indent="0" rtl="1" eaLnBrk="1" hangingPunct="1">
              <a:buFont typeface="Arial" pitchFamily="34" charset="0"/>
              <a:buNone/>
            </a:pPr>
            <a:r>
              <a:rPr lang="ar-SA" sz="3000" b="1" dirty="0" smtClean="0"/>
              <a:t>- لقد أكدت النظرية السياسة لدى </a:t>
            </a:r>
            <a:r>
              <a:rPr lang="ar-SA" sz="3000" b="1" dirty="0" smtClean="0">
                <a:solidFill>
                  <a:srgbClr val="009900"/>
                </a:solidFill>
              </a:rPr>
              <a:t>بني أميه </a:t>
            </a:r>
            <a:r>
              <a:rPr lang="ar-SA" sz="3000" b="1" dirty="0" smtClean="0"/>
              <a:t>ان الخليفة </a:t>
            </a:r>
            <a:r>
              <a:rPr lang="ar-SA" sz="3000" b="1" u="sng" dirty="0" smtClean="0"/>
              <a:t>هو </a:t>
            </a:r>
            <a:r>
              <a:rPr lang="ar-SA" sz="3000" b="1" u="sng" dirty="0" smtClean="0">
                <a:solidFill>
                  <a:srgbClr val="009900"/>
                </a:solidFill>
              </a:rPr>
              <a:t>خليفة رسول الله </a:t>
            </a:r>
            <a:r>
              <a:rPr lang="ar-SA" sz="3000" b="1" u="sng" dirty="0" smtClean="0"/>
              <a:t>لذلك فان طاعته واجبه فهي بمثابة طاعة لله تبارك وتعالى،</a:t>
            </a:r>
            <a:r>
              <a:rPr lang="ar-SA" sz="3000" b="1" dirty="0" smtClean="0"/>
              <a:t> وعلى الرغم من ذلك فان فكرة السلطة الحاكمة المجسمة في رجل واحد أخذت في الظهور.</a:t>
            </a:r>
            <a:endParaRPr lang="ar-JO" sz="3000" b="1" dirty="0" smtClean="0"/>
          </a:p>
          <a:p>
            <a:pPr marL="0" indent="0" rtl="1" eaLnBrk="1" hangingPunct="1"/>
            <a:r>
              <a:rPr lang="ar-SA" sz="3000" b="1" dirty="0" smtClean="0"/>
              <a:t>-  اقتضى النظام الجديد الذي مثله </a:t>
            </a:r>
            <a:r>
              <a:rPr lang="ar-SA" sz="3000" b="1" dirty="0" smtClean="0">
                <a:solidFill>
                  <a:srgbClr val="C00000"/>
                </a:solidFill>
              </a:rPr>
              <a:t>معاوية</a:t>
            </a:r>
            <a:r>
              <a:rPr lang="ar-SA" sz="3000" b="1" dirty="0" smtClean="0"/>
              <a:t> ان يكون الخليفة رجلا ذا مرونة لا يتقيد بالتقاليد</a:t>
            </a:r>
            <a:r>
              <a:rPr lang="ar-JO" sz="3000" b="1" dirty="0" smtClean="0"/>
              <a:t> </a:t>
            </a:r>
            <a:r>
              <a:rPr lang="ar-SA" sz="3000" b="1" dirty="0" smtClean="0"/>
              <a:t>الماضية تقيدا تاما، بل يأخذ من تلك التقاليد ما يناسب العصر الذي وجد فيه ويترك ما</a:t>
            </a:r>
            <a:r>
              <a:rPr lang="ar-JO" sz="3000" b="1" dirty="0" smtClean="0"/>
              <a:t> </a:t>
            </a:r>
            <a:r>
              <a:rPr lang="ar-SA" sz="3000" b="1" dirty="0" smtClean="0"/>
              <a:t>عداها.</a:t>
            </a:r>
            <a:endParaRPr lang="en-US" sz="3000" b="1" dirty="0" smtClean="0"/>
          </a:p>
          <a:p>
            <a:pPr marL="0" indent="0" algn="just" eaLnBrk="1" hangingPunct="1">
              <a:buFont typeface="Arial" pitchFamily="34" charset="0"/>
              <a:buNone/>
            </a:pPr>
            <a:endParaRPr lang="en-US"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p:txBody>
          <a:bodyPr/>
          <a:lstStyle/>
          <a:p>
            <a:pPr eaLnBrk="1" hangingPunct="1"/>
            <a:r>
              <a:rPr lang="ar-SA" b="1" dirty="0" smtClean="0"/>
              <a:t>بيعة </a:t>
            </a:r>
            <a:r>
              <a:rPr lang="ar-SA" b="1" dirty="0" smtClean="0">
                <a:solidFill>
                  <a:srgbClr val="FF0000"/>
                </a:solidFill>
              </a:rPr>
              <a:t>معاوية </a:t>
            </a:r>
            <a:r>
              <a:rPr lang="ar-JO" b="1" dirty="0" smtClean="0">
                <a:solidFill>
                  <a:srgbClr val="FF0000"/>
                </a:solidFill>
              </a:rPr>
              <a:t>بن أبي سفيان </a:t>
            </a:r>
            <a:r>
              <a:rPr lang="ar-SA" b="1" dirty="0" smtClean="0">
                <a:solidFill>
                  <a:srgbClr val="00B050"/>
                </a:solidFill>
              </a:rPr>
              <a:t>بالخلافة</a:t>
            </a:r>
            <a:endParaRPr lang="en-US" dirty="0" smtClean="0"/>
          </a:p>
        </p:txBody>
      </p:sp>
      <p:sp>
        <p:nvSpPr>
          <p:cNvPr id="11267" name="Rectangle 3"/>
          <p:cNvSpPr>
            <a:spLocks noGrp="1"/>
          </p:cNvSpPr>
          <p:nvPr>
            <p:ph type="body" idx="1"/>
          </p:nvPr>
        </p:nvSpPr>
        <p:spPr/>
        <p:txBody>
          <a:bodyPr/>
          <a:lstStyle/>
          <a:p>
            <a:pPr marL="0" indent="0" algn="just" eaLnBrk="1" hangingPunct="1">
              <a:lnSpc>
                <a:spcPct val="90000"/>
              </a:lnSpc>
              <a:buFont typeface="Arial" pitchFamily="34" charset="0"/>
              <a:buNone/>
            </a:pPr>
            <a:r>
              <a:rPr lang="ar-SA" b="1" dirty="0" smtClean="0"/>
              <a:t>- وكان معاوية هو الرجل الذي يستطيع ان يمثل ذلك العصر لما لديه من </a:t>
            </a:r>
            <a:r>
              <a:rPr lang="ar-SA" b="1" u="sng" dirty="0" smtClean="0"/>
              <a:t>سعة الصدر والدها</a:t>
            </a:r>
            <a:r>
              <a:rPr lang="ar-JO" b="1" u="sng" dirty="0" smtClean="0"/>
              <a:t>ء</a:t>
            </a:r>
            <a:r>
              <a:rPr lang="ar-SA" b="1" u="sng" dirty="0" smtClean="0"/>
              <a:t> والقدرة السياسية</a:t>
            </a:r>
            <a:r>
              <a:rPr lang="ar-SA" b="1" dirty="0" smtClean="0"/>
              <a:t> وغيرها من الصفات </a:t>
            </a:r>
            <a:r>
              <a:rPr lang="ar-SA" b="1" dirty="0" smtClean="0">
                <a:solidFill>
                  <a:srgbClr val="7030A0"/>
                </a:solidFill>
              </a:rPr>
              <a:t>التي مكنته من نقل الدولة العربية </a:t>
            </a:r>
            <a:r>
              <a:rPr lang="ar-SA" b="1" dirty="0" smtClean="0"/>
              <a:t>من ذلك النظام الذي ساد عهد الخلفاء الراشدين إلى النظام الذي سار عليه </a:t>
            </a:r>
            <a:r>
              <a:rPr lang="ar-SA" b="1" dirty="0" smtClean="0">
                <a:solidFill>
                  <a:srgbClr val="009900"/>
                </a:solidFill>
              </a:rPr>
              <a:t>الأمويين</a:t>
            </a:r>
            <a:r>
              <a:rPr lang="ar-SA" b="1" dirty="0" smtClean="0"/>
              <a:t> في حكم الدولة ألإسلامية أو بعبارة أخرى من </a:t>
            </a:r>
            <a:r>
              <a:rPr lang="ar-SA" b="1" dirty="0" smtClean="0">
                <a:solidFill>
                  <a:srgbClr val="7030A0"/>
                </a:solidFill>
              </a:rPr>
              <a:t>نظام </a:t>
            </a:r>
            <a:r>
              <a:rPr lang="ar-SA" b="1" dirty="0" smtClean="0">
                <a:solidFill>
                  <a:srgbClr val="009900"/>
                </a:solidFill>
              </a:rPr>
              <a:t>الخلافة</a:t>
            </a:r>
            <a:r>
              <a:rPr lang="ar-SA" b="1" dirty="0" smtClean="0">
                <a:solidFill>
                  <a:srgbClr val="7030A0"/>
                </a:solidFill>
              </a:rPr>
              <a:t> القائم على الشورى ويستند إلى الدين إلى نظام الملك القائم على أساس التوريث ويستند إلى الرأي والدين في آن واحد</a:t>
            </a:r>
            <a:r>
              <a:rPr lang="ar-JO" b="1" dirty="0" err="1" smtClean="0"/>
              <a:t>.</a:t>
            </a:r>
            <a:endParaRPr lang="en-US"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a:lstStyle/>
          <a:p>
            <a:pPr eaLnBrk="1" hangingPunct="1"/>
            <a:r>
              <a:rPr lang="ar-SA" sz="4000" b="1" dirty="0" smtClean="0">
                <a:solidFill>
                  <a:schemeClr val="tx1"/>
                </a:solidFill>
              </a:rPr>
              <a:t>موقف الأمة الإسلامية من بيعة </a:t>
            </a:r>
            <a:r>
              <a:rPr lang="ar-SA" sz="4000" b="1" dirty="0" smtClean="0">
                <a:solidFill>
                  <a:srgbClr val="C00000"/>
                </a:solidFill>
              </a:rPr>
              <a:t>معاوية</a:t>
            </a:r>
            <a:r>
              <a:rPr lang="ar-SA" sz="4000" b="1" dirty="0" smtClean="0">
                <a:solidFill>
                  <a:schemeClr val="accent1"/>
                </a:solidFill>
              </a:rPr>
              <a:t> </a:t>
            </a:r>
            <a:r>
              <a:rPr lang="ar-SA" sz="4000" b="1" dirty="0" smtClean="0">
                <a:solidFill>
                  <a:srgbClr val="009900"/>
                </a:solidFill>
              </a:rPr>
              <a:t>بالخلافة</a:t>
            </a:r>
            <a:endParaRPr lang="en-US" sz="4000" b="1" dirty="0" smtClean="0">
              <a:solidFill>
                <a:srgbClr val="009900"/>
              </a:solidFill>
            </a:endParaRPr>
          </a:p>
        </p:txBody>
      </p:sp>
      <p:sp>
        <p:nvSpPr>
          <p:cNvPr id="12291" name="Rectangle 3"/>
          <p:cNvSpPr>
            <a:spLocks noGrp="1"/>
          </p:cNvSpPr>
          <p:nvPr>
            <p:ph type="body" idx="1"/>
          </p:nvPr>
        </p:nvSpPr>
        <p:spPr/>
        <p:txBody>
          <a:bodyPr/>
          <a:lstStyle/>
          <a:p>
            <a:pPr marL="0" indent="0" rtl="1" eaLnBrk="1" hangingPunct="1">
              <a:buFont typeface="Arial" pitchFamily="34" charset="0"/>
              <a:buNone/>
            </a:pPr>
            <a:r>
              <a:rPr lang="ar-SA" b="1" dirty="0" smtClean="0"/>
              <a:t>انقسمت الأمة الإسلامية إلى </a:t>
            </a:r>
            <a:r>
              <a:rPr lang="ar-SA" sz="4000" b="1" u="sng" dirty="0" smtClean="0"/>
              <a:t>ثلاثة </a:t>
            </a:r>
            <a:r>
              <a:rPr lang="ar-SA" sz="4000" b="1" u="sng" dirty="0" err="1" smtClean="0"/>
              <a:t>جماعات:</a:t>
            </a:r>
            <a:r>
              <a:rPr lang="ar-SA" sz="4000" b="1" u="sng" dirty="0" smtClean="0"/>
              <a:t> </a:t>
            </a:r>
            <a:endParaRPr lang="ar-SA" b="1" u="sng" dirty="0" smtClean="0"/>
          </a:p>
          <a:p>
            <a:pPr marL="0" indent="0" rtl="1" eaLnBrk="1" hangingPunct="1">
              <a:buFont typeface="Arial" pitchFamily="34" charset="0"/>
              <a:buNone/>
            </a:pPr>
            <a:r>
              <a:rPr lang="ar-SA" b="1" dirty="0" smtClean="0">
                <a:solidFill>
                  <a:srgbClr val="FF0066"/>
                </a:solidFill>
              </a:rPr>
              <a:t>الأولى: </a:t>
            </a:r>
            <a:r>
              <a:rPr lang="ar-SA" b="1" u="sng" dirty="0" smtClean="0"/>
              <a:t>أتباع بني أمية </a:t>
            </a:r>
            <a:r>
              <a:rPr lang="ar-SA" b="1" dirty="0" smtClean="0"/>
              <a:t>وأنصارهم من أهل </a:t>
            </a:r>
            <a:r>
              <a:rPr lang="ar-SA" b="1" dirty="0" smtClean="0">
                <a:solidFill>
                  <a:srgbClr val="00B0F0"/>
                </a:solidFill>
              </a:rPr>
              <a:t>الشام</a:t>
            </a:r>
            <a:r>
              <a:rPr lang="ar-SA" b="1" dirty="0" smtClean="0"/>
              <a:t> ومن غيرهم من سائر الأمصار وكان هؤلاء راضين كل الرضى عن هذا النجاح الذي حققه </a:t>
            </a:r>
            <a:r>
              <a:rPr lang="ar-SA" b="1" dirty="0" smtClean="0">
                <a:solidFill>
                  <a:srgbClr val="009900"/>
                </a:solidFill>
              </a:rPr>
              <a:t>البيت الأموي.</a:t>
            </a:r>
          </a:p>
          <a:p>
            <a:pPr marL="0" indent="0" rtl="1" eaLnBrk="1" hangingPunct="1">
              <a:buFont typeface="Arial" pitchFamily="34" charset="0"/>
              <a:buNone/>
            </a:pPr>
            <a:r>
              <a:rPr lang="ar-SA" b="1" dirty="0" smtClean="0">
                <a:solidFill>
                  <a:srgbClr val="FF0066"/>
                </a:solidFill>
              </a:rPr>
              <a:t>المجموعة الثانية </a:t>
            </a:r>
            <a:r>
              <a:rPr lang="ar-SA" b="1" dirty="0" smtClean="0"/>
              <a:t>هم </a:t>
            </a:r>
            <a:r>
              <a:rPr lang="ar-SA" b="1" u="sng" dirty="0" smtClean="0"/>
              <a:t>أشياع </a:t>
            </a:r>
            <a:r>
              <a:rPr lang="ar-SA" b="1" u="sng" dirty="0" smtClean="0">
                <a:solidFill>
                  <a:srgbClr val="C00000"/>
                </a:solidFill>
              </a:rPr>
              <a:t>علي بن أبي طالب </a:t>
            </a:r>
            <a:r>
              <a:rPr lang="ar-SA" b="1" dirty="0" smtClean="0"/>
              <a:t>وهم الذين يدينون بالحب والولاء لأبنائه من بعده وهؤلاء يرون أن أبناء </a:t>
            </a:r>
            <a:r>
              <a:rPr lang="ar-SA" b="1" dirty="0" smtClean="0">
                <a:solidFill>
                  <a:srgbClr val="C00000"/>
                </a:solidFill>
              </a:rPr>
              <a:t>علي بن أبي طالب</a:t>
            </a:r>
            <a:r>
              <a:rPr lang="ar-SA" b="1" dirty="0" smtClean="0"/>
              <a:t> أحق </a:t>
            </a:r>
            <a:r>
              <a:rPr lang="ar-SA" b="1" dirty="0" smtClean="0">
                <a:solidFill>
                  <a:srgbClr val="009900"/>
                </a:solidFill>
              </a:rPr>
              <a:t>بالخلافة</a:t>
            </a:r>
            <a:r>
              <a:rPr lang="ar-SA" b="1" dirty="0" smtClean="0"/>
              <a:t> من </a:t>
            </a:r>
            <a:r>
              <a:rPr lang="ar-SA" b="1" dirty="0" smtClean="0">
                <a:solidFill>
                  <a:srgbClr val="C00000"/>
                </a:solidFill>
              </a:rPr>
              <a:t>معاوية</a:t>
            </a:r>
            <a:r>
              <a:rPr lang="ar-SA" b="1" dirty="0" smtClean="0"/>
              <a:t> وأكثرهم في </a:t>
            </a:r>
            <a:r>
              <a:rPr lang="ar-SA" b="1" dirty="0" smtClean="0">
                <a:solidFill>
                  <a:srgbClr val="00B0F0"/>
                </a:solidFill>
              </a:rPr>
              <a:t>العراق</a:t>
            </a:r>
            <a:r>
              <a:rPr lang="ar-SA" b="1" dirty="0" smtClean="0"/>
              <a:t> وبعضهم في </a:t>
            </a:r>
            <a:r>
              <a:rPr lang="ar-SA" b="1" dirty="0" smtClean="0">
                <a:solidFill>
                  <a:srgbClr val="00B0F0"/>
                </a:solidFill>
              </a:rPr>
              <a:t>مصر</a:t>
            </a:r>
            <a:r>
              <a:rPr lang="ar-SA" b="1" dirty="0" smtClean="0"/>
              <a:t>.</a:t>
            </a:r>
            <a:endParaRPr lang="en-US"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p:txBody>
          <a:bodyPr/>
          <a:lstStyle/>
          <a:p>
            <a:pPr eaLnBrk="1" hangingPunct="1"/>
            <a:r>
              <a:rPr lang="ar-SA" b="1" dirty="0" smtClean="0">
                <a:solidFill>
                  <a:schemeClr val="tx1"/>
                </a:solidFill>
              </a:rPr>
              <a:t>موقف الأمة الإسلامية من بيعة </a:t>
            </a:r>
            <a:r>
              <a:rPr lang="ar-SA" b="1" dirty="0" smtClean="0">
                <a:solidFill>
                  <a:srgbClr val="C00000"/>
                </a:solidFill>
              </a:rPr>
              <a:t>معاوية</a:t>
            </a:r>
            <a:r>
              <a:rPr lang="ar-SA" b="1" dirty="0" smtClean="0">
                <a:solidFill>
                  <a:schemeClr val="accent1"/>
                </a:solidFill>
              </a:rPr>
              <a:t> </a:t>
            </a:r>
            <a:r>
              <a:rPr lang="ar-SA" b="1" dirty="0" smtClean="0">
                <a:solidFill>
                  <a:srgbClr val="009900"/>
                </a:solidFill>
              </a:rPr>
              <a:t>بالخلافة</a:t>
            </a:r>
            <a:endParaRPr lang="en-US" dirty="0" smtClean="0"/>
          </a:p>
        </p:txBody>
      </p:sp>
      <p:sp>
        <p:nvSpPr>
          <p:cNvPr id="13315" name="Rectangle 3"/>
          <p:cNvSpPr>
            <a:spLocks noGrp="1"/>
          </p:cNvSpPr>
          <p:nvPr>
            <p:ph type="body" idx="1"/>
          </p:nvPr>
        </p:nvSpPr>
        <p:spPr/>
        <p:txBody>
          <a:bodyPr/>
          <a:lstStyle/>
          <a:p>
            <a:pPr marL="0" indent="0" rtl="1" eaLnBrk="1" hangingPunct="1">
              <a:buFont typeface="Arial" pitchFamily="34" charset="0"/>
              <a:buNone/>
            </a:pPr>
            <a:r>
              <a:rPr lang="ar-SA" sz="4000" b="1" dirty="0" smtClean="0">
                <a:solidFill>
                  <a:srgbClr val="FF0066"/>
                </a:solidFill>
              </a:rPr>
              <a:t>المجموعة الثالثة</a:t>
            </a:r>
            <a:r>
              <a:rPr lang="ar-SA" sz="4000" b="1" dirty="0" smtClean="0"/>
              <a:t>: هم </a:t>
            </a:r>
            <a:r>
              <a:rPr lang="ar-SA" sz="4000" b="1" u="sng" dirty="0" smtClean="0"/>
              <a:t>الخوارج</a:t>
            </a:r>
            <a:r>
              <a:rPr lang="ar-SA" sz="4000" b="1" dirty="0" smtClean="0"/>
              <a:t> الذين رفضوا مبدأ التحكيم ورفعوا شعار لا حكم إلا لله، فكانوا أعداء للفريقين وكانوا يستحلون دماء مخالفهم ويرونهم مارقين وقد اخذوا على عاتقهم مقاتلة الدولة الأموية ممثلة في </a:t>
            </a:r>
            <a:r>
              <a:rPr lang="ar-SA" sz="4000" b="1" dirty="0" smtClean="0">
                <a:solidFill>
                  <a:srgbClr val="C00000"/>
                </a:solidFill>
              </a:rPr>
              <a:t>معاوية</a:t>
            </a:r>
            <a:r>
              <a:rPr lang="ar-SA" sz="4800" b="1" dirty="0" smtClean="0"/>
              <a:t>.</a:t>
            </a:r>
          </a:p>
          <a:p>
            <a:pPr marL="0" indent="0" algn="just" eaLnBrk="1" hangingPunct="1">
              <a:buFont typeface="Arial" pitchFamily="34" charset="0"/>
              <a:buNone/>
            </a:pPr>
            <a:endParaRPr lang="en-US" sz="4800"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p:nvPr>
        </p:nvSpPr>
        <p:spPr/>
        <p:txBody>
          <a:bodyPr/>
          <a:lstStyle/>
          <a:p>
            <a:pPr eaLnBrk="1" hangingPunct="1"/>
            <a:r>
              <a:rPr lang="ar-SA" b="1" dirty="0" smtClean="0"/>
              <a:t>ولاية العهد </a:t>
            </a:r>
            <a:r>
              <a:rPr lang="ar-SA" b="1" dirty="0" smtClean="0">
                <a:solidFill>
                  <a:srgbClr val="C00000"/>
                </a:solidFill>
              </a:rPr>
              <a:t>ليزيد</a:t>
            </a:r>
            <a:endParaRPr lang="en-US" b="1" dirty="0" smtClean="0">
              <a:solidFill>
                <a:srgbClr val="C00000"/>
              </a:solidFill>
            </a:endParaRPr>
          </a:p>
        </p:txBody>
      </p:sp>
      <p:sp>
        <p:nvSpPr>
          <p:cNvPr id="14339" name="Rectangle 3"/>
          <p:cNvSpPr>
            <a:spLocks noGrp="1"/>
          </p:cNvSpPr>
          <p:nvPr>
            <p:ph type="body" idx="1"/>
          </p:nvPr>
        </p:nvSpPr>
        <p:spPr>
          <a:xfrm>
            <a:off x="495300" y="1600200"/>
            <a:ext cx="9182100" cy="4525963"/>
          </a:xfrm>
        </p:spPr>
        <p:txBody>
          <a:bodyPr/>
          <a:lstStyle/>
          <a:p>
            <a:pPr marL="0" indent="0" rtl="1" eaLnBrk="1" hangingPunct="1">
              <a:buFontTx/>
              <a:buChar char="-"/>
            </a:pPr>
            <a:r>
              <a:rPr lang="ar-SA" sz="4000" b="1" dirty="0" smtClean="0"/>
              <a:t>رأى </a:t>
            </a:r>
            <a:r>
              <a:rPr lang="ar-SA" sz="4000" b="1" dirty="0" smtClean="0">
                <a:solidFill>
                  <a:srgbClr val="C00000"/>
                </a:solidFill>
              </a:rPr>
              <a:t>معاوية</a:t>
            </a:r>
            <a:r>
              <a:rPr lang="ar-SA" sz="4000" b="1" dirty="0" smtClean="0"/>
              <a:t> أن العامل الأساسي الذي أدى إلى انقسام الأمة انما هو المنافسة على الحكم، فعمل على تلافي ذلك الاختلاف بنقل الحكم من بعده إلى ابنه </a:t>
            </a:r>
            <a:r>
              <a:rPr lang="ar-SA" sz="4000" b="1" dirty="0" smtClean="0">
                <a:solidFill>
                  <a:srgbClr val="C00000"/>
                </a:solidFill>
              </a:rPr>
              <a:t>يزيد</a:t>
            </a:r>
            <a:r>
              <a:rPr lang="ar-SA" sz="4000" b="1" dirty="0" smtClean="0"/>
              <a:t> وجعله وراثيا، وسار في تحقيق هذه السياسة بمنتهى الحيطة والمهارة فأوعز إلى عماله على الأمصار ان يمهدوا السبيل لأخذ البيعة </a:t>
            </a:r>
            <a:r>
              <a:rPr lang="ar-SA" sz="4000" b="1" dirty="0" err="1" smtClean="0">
                <a:solidFill>
                  <a:srgbClr val="C00000"/>
                </a:solidFill>
              </a:rPr>
              <a:t>ليزيد</a:t>
            </a:r>
            <a:r>
              <a:rPr lang="ar-SA" sz="4000" b="1" dirty="0" err="1" smtClean="0"/>
              <a:t>.</a:t>
            </a:r>
            <a:r>
              <a:rPr lang="ar-SA" sz="4000" dirty="0" smtClean="0"/>
              <a:t> </a:t>
            </a:r>
            <a:r>
              <a:rPr lang="ar-SA" sz="4000" b="1" dirty="0" smtClean="0"/>
              <a:t>مما يعد تطورا آخر في نظام </a:t>
            </a:r>
            <a:r>
              <a:rPr lang="ar-SA" sz="4000" b="1" dirty="0" smtClean="0">
                <a:solidFill>
                  <a:srgbClr val="009900"/>
                </a:solidFill>
              </a:rPr>
              <a:t>الخلافة</a:t>
            </a:r>
            <a:r>
              <a:rPr lang="ar-SA" sz="4000" b="1" dirty="0" smtClean="0"/>
              <a:t> انتقلت بمقتضاه نهائيا إلى </a:t>
            </a:r>
            <a:r>
              <a:rPr lang="ar-SA" sz="4000" b="1" dirty="0" smtClean="0">
                <a:solidFill>
                  <a:srgbClr val="009900"/>
                </a:solidFill>
              </a:rPr>
              <a:t>البيت الأموي.</a:t>
            </a:r>
          </a:p>
          <a:p>
            <a:pPr marL="0" indent="0" rtl="1" eaLnBrk="1" hangingPunct="1">
              <a:buFontTx/>
              <a:buChar char="-"/>
            </a:pPr>
            <a:endParaRPr lang="en-US" sz="4000"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p:nvPr>
        </p:nvSpPr>
        <p:spPr/>
        <p:txBody>
          <a:bodyPr/>
          <a:lstStyle/>
          <a:p>
            <a:pPr eaLnBrk="1" hangingPunct="1"/>
            <a:r>
              <a:rPr lang="ar-SA" b="1" dirty="0" smtClean="0"/>
              <a:t>ولاية العهد </a:t>
            </a:r>
            <a:r>
              <a:rPr lang="ar-SA" b="1" dirty="0" smtClean="0">
                <a:solidFill>
                  <a:srgbClr val="C00000"/>
                </a:solidFill>
              </a:rPr>
              <a:t>ليزيد</a:t>
            </a:r>
            <a:endParaRPr lang="en-US" dirty="0" smtClean="0"/>
          </a:p>
        </p:txBody>
      </p:sp>
      <p:sp>
        <p:nvSpPr>
          <p:cNvPr id="15363" name="Rectangle 3"/>
          <p:cNvSpPr>
            <a:spLocks noGrp="1"/>
          </p:cNvSpPr>
          <p:nvPr>
            <p:ph type="body" idx="1"/>
          </p:nvPr>
        </p:nvSpPr>
        <p:spPr/>
        <p:txBody>
          <a:bodyPr/>
          <a:lstStyle/>
          <a:p>
            <a:pPr marL="0" indent="0">
              <a:lnSpc>
                <a:spcPct val="90000"/>
              </a:lnSpc>
            </a:pPr>
            <a:r>
              <a:rPr lang="ar-SA" sz="3000" b="1" dirty="0" smtClean="0"/>
              <a:t>- تشير بعض المصادر إلى أن </a:t>
            </a:r>
            <a:r>
              <a:rPr lang="ar-SA" sz="3000" b="1" dirty="0" smtClean="0">
                <a:solidFill>
                  <a:srgbClr val="C00000"/>
                </a:solidFill>
              </a:rPr>
              <a:t>المغيرة بن شعبة </a:t>
            </a:r>
            <a:r>
              <a:rPr lang="ar-SA" sz="3000" b="1" dirty="0" smtClean="0"/>
              <a:t>هو </a:t>
            </a:r>
            <a:r>
              <a:rPr lang="ar-SA" sz="3000" b="1" u="sng" dirty="0" smtClean="0">
                <a:solidFill>
                  <a:srgbClr val="7030A0"/>
                </a:solidFill>
              </a:rPr>
              <a:t>صاحب هذه </a:t>
            </a:r>
            <a:r>
              <a:rPr lang="ar-SA" sz="3000" b="1" u="sng" dirty="0" err="1" smtClean="0">
                <a:solidFill>
                  <a:srgbClr val="7030A0"/>
                </a:solidFill>
              </a:rPr>
              <a:t>الفكرة</a:t>
            </a:r>
            <a:r>
              <a:rPr lang="ar-SA" sz="3000" b="1" dirty="0" err="1" smtClean="0"/>
              <a:t> </a:t>
            </a:r>
            <a:r>
              <a:rPr lang="ar-SA" sz="3000" b="1" dirty="0" smtClean="0"/>
              <a:t>( جعل الخلافة </a:t>
            </a:r>
            <a:r>
              <a:rPr lang="ar-SA" sz="3000" b="1" dirty="0" err="1" smtClean="0"/>
              <a:t>وراثية </a:t>
            </a:r>
            <a:r>
              <a:rPr lang="ar-SA" sz="3000" b="1" dirty="0" smtClean="0"/>
              <a:t>) فقد اشار بها على </a:t>
            </a:r>
            <a:r>
              <a:rPr lang="ar-SA" sz="3000" b="1" dirty="0" smtClean="0">
                <a:solidFill>
                  <a:srgbClr val="C00000"/>
                </a:solidFill>
              </a:rPr>
              <a:t>يزيد بن معاوية </a:t>
            </a:r>
            <a:r>
              <a:rPr lang="ar-SA" sz="3000" b="1" dirty="0" smtClean="0"/>
              <a:t>حين دخل عليه وقال </a:t>
            </a:r>
            <a:r>
              <a:rPr lang="ar-SA" sz="3000" b="1" dirty="0" err="1" smtClean="0"/>
              <a:t>له </a:t>
            </a:r>
            <a:r>
              <a:rPr lang="ar-SA" sz="3000" b="1" dirty="0" smtClean="0"/>
              <a:t>"قد ذهب أعيان رسول </a:t>
            </a:r>
            <a:r>
              <a:rPr lang="ar-SA" sz="3000" b="1" dirty="0" err="1" smtClean="0"/>
              <a:t>الله </a:t>
            </a:r>
            <a:r>
              <a:rPr lang="ar-SA" sz="3000" b="1" dirty="0" smtClean="0"/>
              <a:t>(ص) وكبراء قريش وبقي أبناؤهم وأفضلهم وأحسنهم رأيا واعلم بالسنة والسياسة ولا ادري ما يمنع أمير المؤمنين أن يعقد لك البيعة فأجابه يزيد وترى ذلك يتم قال نعم فأخبر يزيد أباه بما قال المغيرة بن شعبة، فاحضره معاوية وسأله عما قال ليزيد فكان جوابه: قد رأيت من سفك الدماء والاختلاف بعد عثمان فأعقد </a:t>
            </a:r>
            <a:r>
              <a:rPr lang="ar-SA" sz="3000" b="1" dirty="0" err="1" smtClean="0"/>
              <a:t>له.</a:t>
            </a:r>
            <a:r>
              <a:rPr lang="ar-SA" sz="3000" b="1" dirty="0" smtClean="0"/>
              <a:t> فان حدث بك حادث كان كفأ للناس، وخلفا لك فلا ت</a:t>
            </a:r>
            <a:r>
              <a:rPr lang="ar-JO" sz="3000" b="1" dirty="0" smtClean="0"/>
              <a:t>ٌ</a:t>
            </a:r>
            <a:r>
              <a:rPr lang="ar-SA" sz="3000" b="1" dirty="0" smtClean="0"/>
              <a:t>س</a:t>
            </a:r>
            <a:r>
              <a:rPr lang="ar-JO" sz="3000" b="1" dirty="0" smtClean="0"/>
              <a:t>ْ</a:t>
            </a:r>
            <a:r>
              <a:rPr lang="ar-SA" sz="3000" b="1" dirty="0" smtClean="0"/>
              <a:t>فك دماء ولا تكون </a:t>
            </a:r>
            <a:r>
              <a:rPr lang="ar-SA" sz="3000" b="1" dirty="0" err="1" smtClean="0"/>
              <a:t>فتنة.</a:t>
            </a:r>
            <a:r>
              <a:rPr lang="ar-SA" sz="3000" b="1" dirty="0" smtClean="0"/>
              <a:t> قال معاوية ومن لي </a:t>
            </a:r>
            <a:r>
              <a:rPr lang="ar-SA" sz="3000" b="1" dirty="0" err="1" smtClean="0"/>
              <a:t>بذل؟</a:t>
            </a:r>
            <a:r>
              <a:rPr lang="ar-SA" sz="3000" b="1" dirty="0" smtClean="0"/>
              <a:t> قال اكفيك اهل الكوفة ويكفيك زياد اهل البصرة وليس بعد هذين المصرين احد يخالفك فارجع الى عمالك وتحدث مع من تثق به في ذلك وترى </a:t>
            </a:r>
            <a:r>
              <a:rPr lang="ar-SA" sz="3000" b="1" dirty="0" err="1" smtClean="0"/>
              <a:t>ونرى".</a:t>
            </a:r>
            <a:endParaRPr lang="en-US" sz="3000" b="1" dirty="0" smtClean="0"/>
          </a:p>
          <a:p>
            <a:pPr marL="0" indent="0" eaLnBrk="1" hangingPunct="1">
              <a:lnSpc>
                <a:spcPct val="90000"/>
              </a:lnSpc>
              <a:buFont typeface="Arial" pitchFamily="34" charset="0"/>
              <a:buNone/>
            </a:pPr>
            <a:endParaRPr lang="en-US" sz="3600"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p:txBody>
          <a:bodyPr/>
          <a:lstStyle/>
          <a:p>
            <a:r>
              <a:rPr lang="ar-SA" b="1" dirty="0" smtClean="0"/>
              <a:t>ولاية العهد </a:t>
            </a:r>
            <a:r>
              <a:rPr lang="ar-SA" b="1" dirty="0" smtClean="0">
                <a:solidFill>
                  <a:srgbClr val="C00000"/>
                </a:solidFill>
              </a:rPr>
              <a:t>ليزيد</a:t>
            </a:r>
            <a:endParaRPr lang="en-US" dirty="0" smtClean="0"/>
          </a:p>
        </p:txBody>
      </p:sp>
      <p:sp>
        <p:nvSpPr>
          <p:cNvPr id="17411" name="Rectangle 3"/>
          <p:cNvSpPr>
            <a:spLocks noGrp="1"/>
          </p:cNvSpPr>
          <p:nvPr>
            <p:ph type="body" idx="1"/>
          </p:nvPr>
        </p:nvSpPr>
        <p:spPr>
          <a:xfrm>
            <a:off x="200472" y="1340768"/>
            <a:ext cx="9433048" cy="4785395"/>
          </a:xfrm>
        </p:spPr>
        <p:txBody>
          <a:bodyPr/>
          <a:lstStyle/>
          <a:p>
            <a:pPr marL="0" indent="0" algn="just">
              <a:lnSpc>
                <a:spcPct val="90000"/>
              </a:lnSpc>
            </a:pPr>
            <a:r>
              <a:rPr lang="ar-SA" sz="2800" b="1" dirty="0" smtClean="0"/>
              <a:t>- بدا </a:t>
            </a:r>
            <a:r>
              <a:rPr lang="ar-SA" sz="2800" b="1" dirty="0" smtClean="0">
                <a:solidFill>
                  <a:srgbClr val="FF0000"/>
                </a:solidFill>
              </a:rPr>
              <a:t>معاوية</a:t>
            </a:r>
            <a:r>
              <a:rPr lang="ar-SA" sz="2800" b="1" dirty="0" smtClean="0"/>
              <a:t> يعمل بكل ما اوتي من مقدرة لأخذ الب</a:t>
            </a:r>
            <a:r>
              <a:rPr lang="ar-JO" sz="2800" b="1" dirty="0" smtClean="0"/>
              <a:t>ي</a:t>
            </a:r>
            <a:r>
              <a:rPr lang="ar-SA" sz="2800" b="1" dirty="0" err="1" smtClean="0"/>
              <a:t>عة</a:t>
            </a:r>
            <a:r>
              <a:rPr lang="ar-SA" sz="2800" b="1" dirty="0" smtClean="0"/>
              <a:t> بولاية العهد لابنه </a:t>
            </a:r>
            <a:r>
              <a:rPr lang="ar-SA" sz="2800" b="1" dirty="0" smtClean="0">
                <a:solidFill>
                  <a:srgbClr val="FF0000"/>
                </a:solidFill>
              </a:rPr>
              <a:t>يزيد</a:t>
            </a:r>
            <a:r>
              <a:rPr lang="ar-SA" sz="2800" b="1" dirty="0" smtClean="0"/>
              <a:t> فأخذ يكتب لابنه </a:t>
            </a:r>
            <a:r>
              <a:rPr lang="ar-SA" sz="2800" b="1" dirty="0" smtClean="0">
                <a:solidFill>
                  <a:srgbClr val="FF0000"/>
                </a:solidFill>
              </a:rPr>
              <a:t>يزيد</a:t>
            </a:r>
            <a:r>
              <a:rPr lang="ar-SA" sz="2800" b="1" dirty="0" smtClean="0"/>
              <a:t> فاخذ يكتب الى ولاته بالأمصار يدعوهم الى تهيئة الظروف المساعدة لإخراج الفكرة الى</a:t>
            </a:r>
            <a:r>
              <a:rPr lang="ar-SA" sz="2400" b="1" dirty="0" smtClean="0"/>
              <a:t> حيز التنفيذ</a:t>
            </a:r>
            <a:endParaRPr lang="ar-SA" sz="2800" b="1" dirty="0" smtClean="0"/>
          </a:p>
          <a:p>
            <a:pPr marL="0" indent="0" algn="just" eaLnBrk="1" hangingPunct="1">
              <a:lnSpc>
                <a:spcPct val="90000"/>
              </a:lnSpc>
              <a:buFont typeface="Arial" pitchFamily="34" charset="0"/>
              <a:buNone/>
            </a:pPr>
            <a:r>
              <a:rPr lang="ar-SA" sz="2800" b="1" dirty="0" smtClean="0"/>
              <a:t>- استطاع </a:t>
            </a:r>
            <a:r>
              <a:rPr lang="ar-SA" sz="2800" b="1" dirty="0" smtClean="0">
                <a:solidFill>
                  <a:srgbClr val="FF0000"/>
                </a:solidFill>
              </a:rPr>
              <a:t>معاوية</a:t>
            </a:r>
            <a:r>
              <a:rPr lang="ar-SA" sz="2800" b="1" dirty="0" smtClean="0"/>
              <a:t> بوسائله الخاصة في أن يأخذ البيعة من أهل </a:t>
            </a:r>
            <a:r>
              <a:rPr lang="ar-SA" sz="2800" b="1" dirty="0" smtClean="0">
                <a:solidFill>
                  <a:srgbClr val="00B0F0"/>
                </a:solidFill>
              </a:rPr>
              <a:t>الشام</a:t>
            </a:r>
            <a:r>
              <a:rPr lang="ar-SA" sz="2800" b="1" dirty="0" smtClean="0"/>
              <a:t> </a:t>
            </a:r>
            <a:r>
              <a:rPr lang="ar-SA" sz="2800" b="1" dirty="0" smtClean="0">
                <a:solidFill>
                  <a:srgbClr val="00B0F0"/>
                </a:solidFill>
              </a:rPr>
              <a:t>والعراق</a:t>
            </a:r>
            <a:r>
              <a:rPr lang="ar-SA" sz="2800" b="1" dirty="0" smtClean="0"/>
              <a:t> ولم يبقى له إلا أهل </a:t>
            </a:r>
            <a:r>
              <a:rPr lang="ar-SA" sz="2800" b="1" dirty="0" smtClean="0">
                <a:solidFill>
                  <a:srgbClr val="00B0F0"/>
                </a:solidFill>
              </a:rPr>
              <a:t>الحجاز</a:t>
            </a:r>
            <a:r>
              <a:rPr lang="ar-SA" sz="2800" b="1" dirty="0" smtClean="0"/>
              <a:t> حيث يوجد ابرز أبناء الصحابة الذين يمثلون المعارضة القوية لهذا العمل والذي يمثل عندهم محاولة لتقرير مبد الوراثة في الخلافة وتحويل حق الأمة في الاختيار إلى واجب طاعتها لما يراه الخليفة دون مناقشة أو مساءلة.</a:t>
            </a:r>
          </a:p>
          <a:p>
            <a:pPr marL="0" indent="0" algn="just">
              <a:lnSpc>
                <a:spcPct val="90000"/>
              </a:lnSpc>
            </a:pPr>
            <a:r>
              <a:rPr lang="ar-SA" sz="2800" b="1" dirty="0" smtClean="0"/>
              <a:t>- لما </a:t>
            </a:r>
            <a:r>
              <a:rPr lang="ar-SA" sz="2800" b="1" u="sng" dirty="0" smtClean="0"/>
              <a:t>أحس </a:t>
            </a:r>
            <a:r>
              <a:rPr lang="ar-SA" sz="2800" b="1" u="sng" dirty="0" smtClean="0">
                <a:solidFill>
                  <a:srgbClr val="FF0000"/>
                </a:solidFill>
              </a:rPr>
              <a:t>معاوية</a:t>
            </a:r>
            <a:r>
              <a:rPr lang="ar-SA" sz="2800" b="1" u="sng" dirty="0" smtClean="0"/>
              <a:t> بخطورة الموقف في </a:t>
            </a:r>
            <a:r>
              <a:rPr lang="ar-SA" sz="2800" b="1" u="sng" dirty="0" smtClean="0">
                <a:solidFill>
                  <a:srgbClr val="00B0F0"/>
                </a:solidFill>
              </a:rPr>
              <a:t>الحجاز</a:t>
            </a:r>
            <a:r>
              <a:rPr lang="ar-SA" sz="2800" b="1" u="sng" dirty="0" smtClean="0"/>
              <a:t> </a:t>
            </a:r>
            <a:r>
              <a:rPr lang="ar-SA" sz="2800" b="1" dirty="0" smtClean="0"/>
              <a:t>اتخذ الوسائل الكفيلة لمواجهته، </a:t>
            </a:r>
            <a:r>
              <a:rPr lang="ar-SA" sz="2800" b="1" u="sng" dirty="0" smtClean="0"/>
              <a:t>فتوجه إلى </a:t>
            </a:r>
            <a:r>
              <a:rPr lang="ar-SA" sz="2800" b="1" u="sng" dirty="0" smtClean="0">
                <a:solidFill>
                  <a:srgbClr val="00B0F0"/>
                </a:solidFill>
              </a:rPr>
              <a:t>الحجاز</a:t>
            </a:r>
            <a:r>
              <a:rPr lang="ar-SA" sz="2800" b="1" u="sng" dirty="0" smtClean="0"/>
              <a:t> على رأس إلف من جنده في محاوله منه لإرغام المعارضين على الاستجابة لطلبه </a:t>
            </a:r>
            <a:r>
              <a:rPr lang="ar-SA" sz="2800" b="1" u="sng" dirty="0" err="1" smtClean="0"/>
              <a:t>وذلك.</a:t>
            </a:r>
            <a:r>
              <a:rPr lang="ar-SA" sz="2800" dirty="0" smtClean="0"/>
              <a:t> </a:t>
            </a:r>
            <a:r>
              <a:rPr lang="ar-SA" sz="2800" b="1" dirty="0" smtClean="0"/>
              <a:t>لمنع الصراعات التي يمكن أن تنشأ بعد </a:t>
            </a:r>
            <a:r>
              <a:rPr lang="ar-SA" sz="2800" b="1" dirty="0" err="1" smtClean="0"/>
              <a:t>وفاته.</a:t>
            </a:r>
            <a:r>
              <a:rPr lang="ar-SA" sz="2800" b="1" dirty="0" smtClean="0"/>
              <a:t> </a:t>
            </a:r>
            <a:endParaRPr lang="en-US" sz="2800" b="1" u="sng"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p:txBody>
          <a:bodyPr/>
          <a:lstStyle/>
          <a:p>
            <a:r>
              <a:rPr lang="ar-SA" b="1" dirty="0" smtClean="0"/>
              <a:t>ولاية العهد </a:t>
            </a:r>
            <a:r>
              <a:rPr lang="ar-SA" b="1" dirty="0" smtClean="0">
                <a:solidFill>
                  <a:srgbClr val="C00000"/>
                </a:solidFill>
              </a:rPr>
              <a:t>ليزيد</a:t>
            </a:r>
            <a:endParaRPr lang="en-US" dirty="0" smtClean="0"/>
          </a:p>
        </p:txBody>
      </p:sp>
      <p:sp>
        <p:nvSpPr>
          <p:cNvPr id="18435" name="Rectangle 3"/>
          <p:cNvSpPr>
            <a:spLocks noGrp="1"/>
          </p:cNvSpPr>
          <p:nvPr>
            <p:ph type="body" idx="1"/>
          </p:nvPr>
        </p:nvSpPr>
        <p:spPr>
          <a:xfrm>
            <a:off x="495300" y="1412875"/>
            <a:ext cx="8915400" cy="4895850"/>
          </a:xfrm>
        </p:spPr>
        <p:txBody>
          <a:bodyPr/>
          <a:lstStyle/>
          <a:p>
            <a:pPr marL="0" indent="0" algn="just" eaLnBrk="1" hangingPunct="1">
              <a:lnSpc>
                <a:spcPct val="90000"/>
              </a:lnSpc>
              <a:buFont typeface="Arial" pitchFamily="34" charset="0"/>
              <a:buNone/>
            </a:pPr>
            <a:r>
              <a:rPr lang="ar-SA" dirty="0" smtClean="0"/>
              <a:t> - </a:t>
            </a:r>
            <a:r>
              <a:rPr lang="ar-SA" b="1" dirty="0" smtClean="0"/>
              <a:t>وجد </a:t>
            </a:r>
            <a:r>
              <a:rPr lang="ar-SA" b="1" dirty="0" smtClean="0">
                <a:solidFill>
                  <a:srgbClr val="FF0000"/>
                </a:solidFill>
              </a:rPr>
              <a:t>معاوية</a:t>
            </a:r>
            <a:r>
              <a:rPr lang="ar-SA" b="1" dirty="0" smtClean="0"/>
              <a:t> انه بسبب اتساع الدولة الإسلامية وإحاطة الأعداء بهاء من كل جانب فكان من الأفضل تعيين خليفة من بعده تتوحد حوله كلمة الأمة وتجتمع عليه </a:t>
            </a:r>
            <a:r>
              <a:rPr lang="ar-SA" b="1" dirty="0" err="1" smtClean="0"/>
              <a:t>الأمة .</a:t>
            </a:r>
            <a:r>
              <a:rPr lang="ar-SA" b="1" dirty="0" smtClean="0"/>
              <a:t> </a:t>
            </a:r>
            <a:endParaRPr lang="en-US" b="1" dirty="0" smtClean="0"/>
          </a:p>
          <a:p>
            <a:pPr marL="0" indent="0" algn="just" eaLnBrk="1" hangingPunct="1">
              <a:lnSpc>
                <a:spcPct val="90000"/>
              </a:lnSpc>
              <a:buFont typeface="Arial" pitchFamily="34" charset="0"/>
              <a:buNone/>
            </a:pPr>
            <a:r>
              <a:rPr lang="ar-SA" b="1" dirty="0" smtClean="0"/>
              <a:t>وهكذا </a:t>
            </a:r>
            <a:r>
              <a:rPr lang="ar-SA" sz="3600" b="1" u="sng" dirty="0" smtClean="0"/>
              <a:t>نجح </a:t>
            </a:r>
            <a:r>
              <a:rPr lang="ar-SA" sz="3600" b="1" u="sng" dirty="0" smtClean="0">
                <a:solidFill>
                  <a:srgbClr val="FF0000"/>
                </a:solidFill>
              </a:rPr>
              <a:t>معاوية</a:t>
            </a:r>
            <a:r>
              <a:rPr lang="ar-SA" sz="3600" b="1" u="sng" dirty="0" smtClean="0"/>
              <a:t> بوضع أساس دستوري جديد يخالف النهج الذي تعارفت عليه الأمة منذ نشأة منصب الخلافة، </a:t>
            </a:r>
            <a:r>
              <a:rPr lang="ar-SA" b="1" dirty="0" smtClean="0"/>
              <a:t>ولم يظهر  ما يعكر صفو هذا النجاح طوال فترة حكم </a:t>
            </a:r>
            <a:r>
              <a:rPr lang="ar-SA" b="1" dirty="0" smtClean="0">
                <a:solidFill>
                  <a:srgbClr val="FF0000"/>
                </a:solidFill>
              </a:rPr>
              <a:t>معاوية</a:t>
            </a:r>
            <a:r>
              <a:rPr lang="ar-SA" b="1" dirty="0" smtClean="0"/>
              <a:t>، ولكن لم يفت على </a:t>
            </a:r>
            <a:r>
              <a:rPr lang="ar-SA" b="1" dirty="0" smtClean="0">
                <a:solidFill>
                  <a:srgbClr val="FF0000"/>
                </a:solidFill>
              </a:rPr>
              <a:t>معاوية</a:t>
            </a:r>
            <a:r>
              <a:rPr lang="ar-SA" b="1" dirty="0" smtClean="0"/>
              <a:t> أن يحذر ابنه </a:t>
            </a:r>
            <a:r>
              <a:rPr lang="ar-SA" b="1" dirty="0" smtClean="0">
                <a:solidFill>
                  <a:srgbClr val="FF0000"/>
                </a:solidFill>
              </a:rPr>
              <a:t>يزيد</a:t>
            </a:r>
            <a:r>
              <a:rPr lang="ar-SA" b="1" dirty="0" smtClean="0"/>
              <a:t> من المتاعب التي قد يتعرض لها عندما تتحول هذه الخطوة النظرية إلى واقع عملي بعد وفاته فأمده بالنصح والإرشاد، موضحا له الأسلوب الأمثل في معالجة هذه المتاعب عند ظهورها.</a:t>
            </a:r>
            <a:endParaRPr lang="en-US"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p:txBody>
          <a:bodyPr/>
          <a:lstStyle/>
          <a:p>
            <a:pPr eaLnBrk="1" hangingPunct="1"/>
            <a:r>
              <a:rPr lang="ar-SA" b="1" dirty="0" smtClean="0"/>
              <a:t>وصية </a:t>
            </a:r>
            <a:r>
              <a:rPr lang="ar-SA" b="1" dirty="0" smtClean="0">
                <a:solidFill>
                  <a:srgbClr val="FF0000"/>
                </a:solidFill>
              </a:rPr>
              <a:t>معاوية</a:t>
            </a:r>
            <a:r>
              <a:rPr lang="ar-SA" b="1" dirty="0" smtClean="0"/>
              <a:t> لابنه </a:t>
            </a:r>
            <a:r>
              <a:rPr lang="ar-SA" b="1" dirty="0" smtClean="0">
                <a:solidFill>
                  <a:srgbClr val="FF0000"/>
                </a:solidFill>
              </a:rPr>
              <a:t>يزيد</a:t>
            </a:r>
            <a:endParaRPr lang="en-US" b="1" dirty="0" smtClean="0">
              <a:solidFill>
                <a:srgbClr val="FF0000"/>
              </a:solidFill>
            </a:endParaRPr>
          </a:p>
        </p:txBody>
      </p:sp>
      <p:sp>
        <p:nvSpPr>
          <p:cNvPr id="19459" name="Rectangle 3"/>
          <p:cNvSpPr>
            <a:spLocks noGrp="1"/>
          </p:cNvSpPr>
          <p:nvPr>
            <p:ph type="body" idx="1"/>
          </p:nvPr>
        </p:nvSpPr>
        <p:spPr>
          <a:xfrm>
            <a:off x="0" y="1196752"/>
            <a:ext cx="9906000" cy="4958011"/>
          </a:xfrm>
        </p:spPr>
        <p:txBody>
          <a:bodyPr/>
          <a:lstStyle/>
          <a:p>
            <a:pPr marL="0" indent="0" algn="just" eaLnBrk="1" hangingPunct="1">
              <a:lnSpc>
                <a:spcPct val="90000"/>
              </a:lnSpc>
              <a:buFont typeface="Arial" pitchFamily="34" charset="0"/>
              <a:buNone/>
            </a:pPr>
            <a:r>
              <a:rPr lang="ar-SA" b="1" dirty="0" smtClean="0"/>
              <a:t>- تعد هذه الوصية من أهم الوثائق في </a:t>
            </a:r>
            <a:r>
              <a:rPr lang="ar-SA" sz="3600" b="1" u="sng" dirty="0" smtClean="0"/>
              <a:t>فن الحكم والسياسة </a:t>
            </a:r>
            <a:r>
              <a:rPr lang="ar-SA" b="1" dirty="0" smtClean="0"/>
              <a:t>ويزيد من </a:t>
            </a:r>
            <a:r>
              <a:rPr lang="ar-SA" sz="4000" b="1" dirty="0" smtClean="0">
                <a:solidFill>
                  <a:srgbClr val="7030A0"/>
                </a:solidFill>
              </a:rPr>
              <a:t>اهميتها</a:t>
            </a:r>
            <a:r>
              <a:rPr lang="ar-SA" b="1" dirty="0" smtClean="0"/>
              <a:t> انها </a:t>
            </a:r>
            <a:r>
              <a:rPr lang="ar-SA" b="1" u="sng" dirty="0" smtClean="0"/>
              <a:t>تضمنت السبل الكفيلة بمعالجة الأوضاع الناجمة عن هذا التطور الذي طرأ على نظام الخلافة بحيث صارت </a:t>
            </a:r>
            <a:r>
              <a:rPr lang="ar-JO" b="1" u="sng" dirty="0" smtClean="0"/>
              <a:t>وراثية</a:t>
            </a:r>
            <a:r>
              <a:rPr lang="ar-SA" b="1" u="sng" dirty="0" smtClean="0"/>
              <a:t> في البيت </a:t>
            </a:r>
            <a:r>
              <a:rPr lang="ar-SA" b="1" u="sng" dirty="0" smtClean="0">
                <a:solidFill>
                  <a:srgbClr val="00B050"/>
                </a:solidFill>
              </a:rPr>
              <a:t>الأموي</a:t>
            </a:r>
            <a:r>
              <a:rPr lang="ar-SA" b="1" u="sng" dirty="0" smtClean="0"/>
              <a:t> ومما جاء في هذه الوصية</a:t>
            </a:r>
          </a:p>
          <a:p>
            <a:pPr marL="0" indent="0" algn="just">
              <a:lnSpc>
                <a:spcPct val="90000"/>
              </a:lnSpc>
            </a:pPr>
            <a:r>
              <a:rPr lang="ar-SA" b="1" dirty="0" smtClean="0"/>
              <a:t>" يا </a:t>
            </a:r>
            <a:r>
              <a:rPr lang="ar-SA" b="1" dirty="0" smtClean="0">
                <a:solidFill>
                  <a:srgbClr val="FF0000"/>
                </a:solidFill>
              </a:rPr>
              <a:t>يزيد</a:t>
            </a:r>
            <a:r>
              <a:rPr lang="ar-SA" b="1" dirty="0" smtClean="0"/>
              <a:t> اتق الله فقد وطأت لك هذا الأمر ووليت من ذلك ما وليت، فان يكن خيرا فانا اسعد به، وان كان غير ذلك شقيت به، فأرفق بالناس وأغمض عما بلغ من قول تؤذي به وتنتقص به، وطأ عليه يهنك عيشك وتصلح لك رعيتك وإياك والمناقشة وحمل الغضب، فانك تهلك نفسك ورعيتك، وإياك وخيرة أهل الشرف واستهانتهم والتكبر عليهم ولِنْ لهم بحيث لا يروا منك ضعفا ولا خورا، وأوطئهم فراشك</a:t>
            </a:r>
            <a:r>
              <a:rPr lang="en-US" b="1" dirty="0" smtClean="0"/>
              <a:t> </a:t>
            </a:r>
            <a:r>
              <a:rPr lang="ar-SA" b="1" dirty="0" smtClean="0"/>
              <a:t>وقربهم إليك وأدنهم </a:t>
            </a:r>
            <a:r>
              <a:rPr lang="ar-SA" b="1" dirty="0" err="1" smtClean="0"/>
              <a:t>منك</a:t>
            </a:r>
            <a:r>
              <a:rPr lang="ar-SA" dirty="0" err="1" smtClean="0"/>
              <a:t>.</a:t>
            </a:r>
            <a:r>
              <a:rPr lang="ar-SA" dirty="0" smtClean="0"/>
              <a:t> </a:t>
            </a:r>
            <a:endParaRPr lang="en-US" dirty="0" smtClean="0"/>
          </a:p>
          <a:p>
            <a:pPr marL="0" indent="0" algn="just" eaLnBrk="1" hangingPunct="1">
              <a:lnSpc>
                <a:spcPct val="90000"/>
              </a:lnSpc>
              <a:buFont typeface="Arial" pitchFamily="34" charset="0"/>
              <a:buNone/>
            </a:pPr>
            <a:endParaRPr lang="en-US"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p:txBody>
          <a:bodyPr/>
          <a:lstStyle/>
          <a:p>
            <a:r>
              <a:rPr lang="ar-SA" b="1" dirty="0" smtClean="0"/>
              <a:t>وصية </a:t>
            </a:r>
            <a:r>
              <a:rPr lang="ar-SA" b="1" dirty="0" smtClean="0">
                <a:solidFill>
                  <a:srgbClr val="FF0000"/>
                </a:solidFill>
              </a:rPr>
              <a:t>معاوية</a:t>
            </a:r>
            <a:r>
              <a:rPr lang="ar-SA" b="1" dirty="0" smtClean="0"/>
              <a:t> لابنه </a:t>
            </a:r>
            <a:r>
              <a:rPr lang="ar-SA" b="1" dirty="0" smtClean="0">
                <a:solidFill>
                  <a:srgbClr val="FF0000"/>
                </a:solidFill>
              </a:rPr>
              <a:t>يزيد</a:t>
            </a:r>
            <a:endParaRPr lang="en-US" dirty="0" smtClean="0"/>
          </a:p>
        </p:txBody>
      </p:sp>
      <p:sp>
        <p:nvSpPr>
          <p:cNvPr id="20483" name="Rectangle 3"/>
          <p:cNvSpPr>
            <a:spLocks noGrp="1"/>
          </p:cNvSpPr>
          <p:nvPr>
            <p:ph type="body" idx="1"/>
          </p:nvPr>
        </p:nvSpPr>
        <p:spPr>
          <a:xfrm>
            <a:off x="200472" y="1340768"/>
            <a:ext cx="9433048" cy="4785395"/>
          </a:xfrm>
        </p:spPr>
        <p:txBody>
          <a:bodyPr/>
          <a:lstStyle/>
          <a:p>
            <a:pPr marL="0" indent="0" algn="just"/>
            <a:r>
              <a:rPr lang="ar-SA" sz="2600" b="1" dirty="0" smtClean="0"/>
              <a:t>- ولا تهنهم ولا تستخف بحقهم فيهينوك ويستخفوا بحقك ويقعوا فيك، فإذا أردت أمرا فادفع أهل السن والتجربة من أهل الخير من المشايخ وأهل التقوى، فشاورهم ولا تخالفهم وإياك والاستبداد برأيك، فان الرأي ليس في صدر واحد وصدق من أشار عليك اذا حملك على ما تعرف، واخزن ذلك عن نسائك وخدمك، وشمر ازارك وتعاهد جندك، وأصلح نفسك تصلح لك الناس ولا تدع لهم فيك فيهم مقالا، فان الناس</a:t>
            </a:r>
            <a:r>
              <a:rPr lang="ar-JO" sz="2600" b="1" dirty="0" smtClean="0"/>
              <a:t> </a:t>
            </a:r>
            <a:r>
              <a:rPr lang="ar-SA" sz="2600" b="1" dirty="0" err="1" smtClean="0"/>
              <a:t>سراع</a:t>
            </a:r>
            <a:r>
              <a:rPr lang="ar-SA" sz="2600" b="1" dirty="0" smtClean="0"/>
              <a:t> إلى الشر، واحضر الصلاة فانك إذا فعلت ما أوصيتك به عرف الناس لك حقك وعظمت في أعين الناس، واعرف شرف أهل المدينة ومكة فأنهم اهلك وعشيرتك وأحفظ لأهل الشام شرفهم فأنهم أهل طاعتك واكتب إلى أهل الأمصار بكتاب تعدهم فيه منك بالمعروف، فان ذلك يبسط آمالهم، وان وفد عليك وافد من </a:t>
            </a:r>
            <a:r>
              <a:rPr lang="ar-SA" sz="2600" b="1" dirty="0" err="1" smtClean="0"/>
              <a:t>الكُوَر</a:t>
            </a:r>
            <a:r>
              <a:rPr lang="ar-SA" sz="2600" b="1" dirty="0" smtClean="0"/>
              <a:t> كلها فأحسن إليهم وأكرمهم، فإنهم لمن ورائهم, كما دعا بالمبدأ السياسي</a:t>
            </a:r>
          </a:p>
          <a:p>
            <a:pPr marL="0" indent="0" algn="ctr"/>
            <a:r>
              <a:rPr lang="ar-SA" sz="2600" b="1" dirty="0" smtClean="0">
                <a:solidFill>
                  <a:srgbClr val="FF0000"/>
                </a:solidFill>
              </a:rPr>
              <a:t>أحسن إلى الناس تستعبد قلوبهم 	فطالما استعبد الإنسان إحسان</a:t>
            </a:r>
            <a:endParaRPr lang="en-US" sz="2600" b="1" dirty="0" smtClean="0">
              <a:solidFill>
                <a:srgbClr val="FF0000"/>
              </a:solidFill>
            </a:endParaRPr>
          </a:p>
          <a:p>
            <a:pPr marL="0" indent="0" algn="just" eaLnBrk="1" hangingPunct="1">
              <a:lnSpc>
                <a:spcPct val="90000"/>
              </a:lnSpc>
              <a:buFont typeface="Arial" pitchFamily="34" charset="0"/>
              <a:buNone/>
            </a:pPr>
            <a:endParaRPr lang="en-US" b="1" dirty="0" smtClean="0"/>
          </a:p>
          <a:p>
            <a:pPr marL="0" indent="0" algn="just" eaLnBrk="1" hangingPunct="1">
              <a:lnSpc>
                <a:spcPct val="90000"/>
              </a:lnSpc>
              <a:buFont typeface="Arial" pitchFamily="34" charset="0"/>
              <a:buNone/>
            </a:pPr>
            <a:endParaRPr lang="en-US"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p:txBody>
          <a:bodyPr/>
          <a:lstStyle/>
          <a:p>
            <a:pPr eaLnBrk="1" hangingPunct="1"/>
            <a:r>
              <a:rPr lang="ar-SA" b="1" dirty="0" smtClean="0">
                <a:solidFill>
                  <a:srgbClr val="C00000"/>
                </a:solidFill>
              </a:rPr>
              <a:t>مؤتمر الجابية </a:t>
            </a:r>
            <a:r>
              <a:rPr lang="ar-SA" b="1" dirty="0" smtClean="0"/>
              <a:t>وتحول الأنظار إلى الفرع </a:t>
            </a:r>
            <a:r>
              <a:rPr lang="ar-SA" b="1" dirty="0" err="1" smtClean="0">
                <a:solidFill>
                  <a:srgbClr val="00B050"/>
                </a:solidFill>
              </a:rPr>
              <a:t>المرواني</a:t>
            </a:r>
            <a:r>
              <a:rPr lang="ar-SA" b="1" dirty="0" smtClean="0"/>
              <a:t> من </a:t>
            </a:r>
            <a:r>
              <a:rPr lang="ar-SA" b="1" dirty="0" smtClean="0">
                <a:solidFill>
                  <a:srgbClr val="00B050"/>
                </a:solidFill>
              </a:rPr>
              <a:t>بني أمية</a:t>
            </a:r>
            <a:endParaRPr lang="en-US" b="1" dirty="0" smtClean="0">
              <a:solidFill>
                <a:srgbClr val="00B050"/>
              </a:solidFill>
            </a:endParaRPr>
          </a:p>
        </p:txBody>
      </p:sp>
      <p:sp>
        <p:nvSpPr>
          <p:cNvPr id="23555" name="Rectangle 3"/>
          <p:cNvSpPr>
            <a:spLocks noGrp="1"/>
          </p:cNvSpPr>
          <p:nvPr>
            <p:ph type="body" idx="1"/>
          </p:nvPr>
        </p:nvSpPr>
        <p:spPr/>
        <p:txBody>
          <a:bodyPr/>
          <a:lstStyle/>
          <a:p>
            <a:pPr marL="0" indent="0" algn="just" eaLnBrk="1" hangingPunct="1">
              <a:buFont typeface="Arial" pitchFamily="34" charset="0"/>
              <a:buNone/>
            </a:pPr>
            <a:r>
              <a:rPr lang="ar-JO" b="1" dirty="0" smtClean="0"/>
              <a:t>	</a:t>
            </a:r>
            <a:r>
              <a:rPr lang="ar-SA" b="1" dirty="0" smtClean="0"/>
              <a:t>- احدثت وفاة </a:t>
            </a:r>
            <a:r>
              <a:rPr lang="ar-SA" b="1" dirty="0" smtClean="0">
                <a:solidFill>
                  <a:srgbClr val="FF0000"/>
                </a:solidFill>
              </a:rPr>
              <a:t>معاوية الثاني  </a:t>
            </a:r>
            <a:r>
              <a:rPr lang="ar-SA" b="1" dirty="0" smtClean="0"/>
              <a:t>دون ان يعهد لأحد بالخلافة أزمة خطيرة، فقد كان أخوه </a:t>
            </a:r>
            <a:r>
              <a:rPr lang="ar-SA" b="1" dirty="0" smtClean="0">
                <a:solidFill>
                  <a:srgbClr val="FF0000"/>
                </a:solidFill>
              </a:rPr>
              <a:t>خالد بن يزيد </a:t>
            </a:r>
            <a:r>
              <a:rPr lang="ar-SA" b="1" dirty="0" smtClean="0"/>
              <a:t>صبيا، ولم يرض القادة وكبار القوم ان يولي عليهم صبيا في الوقت الذي قويت فيه شوكة </a:t>
            </a:r>
            <a:r>
              <a:rPr lang="ar-SA" b="1" dirty="0" smtClean="0">
                <a:solidFill>
                  <a:srgbClr val="FF0000"/>
                </a:solidFill>
              </a:rPr>
              <a:t>عبدالله بن الزبير </a:t>
            </a:r>
            <a:r>
              <a:rPr lang="ar-SA" b="1" dirty="0" smtClean="0"/>
              <a:t>ولم يبق للأمويين معقل إلا في الأردن ولا أنصار إلا في قبيلة كلب. حيث رفض زعماء القبائل اليمنية ان يخرج الأمر من بني أمية، ومنعوا </a:t>
            </a:r>
            <a:r>
              <a:rPr lang="ar-SA" b="1" dirty="0" smtClean="0">
                <a:solidFill>
                  <a:srgbClr val="FF0000"/>
                </a:solidFill>
              </a:rPr>
              <a:t>مروان بن الحكم </a:t>
            </a:r>
            <a:r>
              <a:rPr lang="ar-SA" b="1" dirty="0" smtClean="0"/>
              <a:t>من الذهاب الى </a:t>
            </a:r>
            <a:r>
              <a:rPr lang="ar-SA" b="1" dirty="0" smtClean="0">
                <a:solidFill>
                  <a:srgbClr val="FF0000"/>
                </a:solidFill>
              </a:rPr>
              <a:t>ابن الزبير </a:t>
            </a:r>
            <a:r>
              <a:rPr lang="ar-SA" b="1" dirty="0" smtClean="0"/>
              <a:t>لمبايعته وانتهى الأمر بعقد مجلس للشورى يبحثون فيه أمر من يتولى الخلافة.</a:t>
            </a:r>
            <a:endParaRPr lang="en-US"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a:lstStyle/>
          <a:p>
            <a:r>
              <a:rPr lang="ar-SA" b="1" dirty="0" smtClean="0">
                <a:solidFill>
                  <a:srgbClr val="C00000"/>
                </a:solidFill>
              </a:rPr>
              <a:t>مؤتمر الجابية </a:t>
            </a:r>
            <a:r>
              <a:rPr lang="ar-SA" b="1" dirty="0" smtClean="0"/>
              <a:t>وتحول الأنظار إلى الفرع </a:t>
            </a:r>
            <a:r>
              <a:rPr lang="ar-SA" b="1" dirty="0" err="1" smtClean="0">
                <a:solidFill>
                  <a:srgbClr val="00B050"/>
                </a:solidFill>
              </a:rPr>
              <a:t>المرواني</a:t>
            </a:r>
            <a:r>
              <a:rPr lang="ar-SA" b="1" dirty="0" smtClean="0"/>
              <a:t> من </a:t>
            </a:r>
            <a:r>
              <a:rPr lang="ar-SA" b="1" dirty="0" smtClean="0">
                <a:solidFill>
                  <a:srgbClr val="00B050"/>
                </a:solidFill>
              </a:rPr>
              <a:t>بني أمية</a:t>
            </a:r>
            <a:endParaRPr lang="en-US" dirty="0" smtClean="0"/>
          </a:p>
        </p:txBody>
      </p:sp>
      <p:sp>
        <p:nvSpPr>
          <p:cNvPr id="24579" name="Rectangle 3"/>
          <p:cNvSpPr>
            <a:spLocks noGrp="1"/>
          </p:cNvSpPr>
          <p:nvPr>
            <p:ph type="body" idx="1"/>
          </p:nvPr>
        </p:nvSpPr>
        <p:spPr>
          <a:xfrm>
            <a:off x="200472" y="1412776"/>
            <a:ext cx="9433048" cy="4713387"/>
          </a:xfrm>
        </p:spPr>
        <p:txBody>
          <a:bodyPr/>
          <a:lstStyle/>
          <a:p>
            <a:pPr marL="0" indent="0" algn="just" eaLnBrk="1" hangingPunct="1">
              <a:lnSpc>
                <a:spcPct val="90000"/>
              </a:lnSpc>
              <a:buFont typeface="Arial" pitchFamily="34" charset="0"/>
              <a:buNone/>
            </a:pPr>
            <a:r>
              <a:rPr lang="ar-SA" b="1" dirty="0" smtClean="0"/>
              <a:t>- عقد هذا المؤتمر في </a:t>
            </a:r>
            <a:r>
              <a:rPr lang="ar-SA" b="1" dirty="0" smtClean="0">
                <a:solidFill>
                  <a:srgbClr val="0070C0"/>
                </a:solidFill>
              </a:rPr>
              <a:t>الجابية</a:t>
            </a:r>
            <a:r>
              <a:rPr lang="ar-SA" b="1" dirty="0" smtClean="0"/>
              <a:t> وكان مؤتمرا تاريخيا مهما له أعظم النتائج في تاريخ الخلافة استمر انعقاده </a:t>
            </a:r>
            <a:r>
              <a:rPr lang="ar-SA" sz="3600" b="1" u="sng" dirty="0" smtClean="0">
                <a:solidFill>
                  <a:srgbClr val="7030A0"/>
                </a:solidFill>
              </a:rPr>
              <a:t>أربعين يوما </a:t>
            </a:r>
            <a:r>
              <a:rPr lang="ar-SA" b="1" dirty="0" smtClean="0"/>
              <a:t>وبعد مشاورات ومداولات استقر الرأي على </a:t>
            </a:r>
            <a:r>
              <a:rPr lang="ar-SA" sz="3600" b="1" u="sng" dirty="0" smtClean="0"/>
              <a:t>اختيار مروان بن الحكم خليفة للمسلمين</a:t>
            </a:r>
            <a:r>
              <a:rPr lang="ar-SA" b="1" dirty="0" smtClean="0"/>
              <a:t> لأنه </a:t>
            </a:r>
            <a:r>
              <a:rPr lang="ar-SA" b="1" dirty="0" smtClean="0">
                <a:solidFill>
                  <a:srgbClr val="D52D26"/>
                </a:solidFill>
              </a:rPr>
              <a:t>شيخ قريش آنذاك</a:t>
            </a:r>
            <a:r>
              <a:rPr lang="ar-SA" b="1" dirty="0" smtClean="0"/>
              <a:t>، </a:t>
            </a:r>
            <a:r>
              <a:rPr lang="ar-SA" b="1" dirty="0" smtClean="0">
                <a:solidFill>
                  <a:srgbClr val="D52D26"/>
                </a:solidFill>
              </a:rPr>
              <a:t>وسيد بني عبد مناف وكبير بني أمية وابن عم الخليفة عثمان بن عفان </a:t>
            </a:r>
            <a:r>
              <a:rPr lang="ar-SA" b="1" dirty="0" smtClean="0"/>
              <a:t>وقد </a:t>
            </a:r>
            <a:r>
              <a:rPr lang="ar-SA" b="1" dirty="0" smtClean="0">
                <a:solidFill>
                  <a:srgbClr val="D52D26"/>
                </a:solidFill>
              </a:rPr>
              <a:t>دافع عنه وكان من المطالبين في دمه </a:t>
            </a:r>
            <a:r>
              <a:rPr lang="ar-SA" b="1" dirty="0" smtClean="0"/>
              <a:t>هذا فضلا عما توفر فيه من </a:t>
            </a:r>
            <a:r>
              <a:rPr lang="ar-SA" b="1" u="sng" dirty="0" smtClean="0"/>
              <a:t>صفات شخصية </a:t>
            </a:r>
            <a:r>
              <a:rPr lang="ar-SA" b="1" dirty="0" smtClean="0"/>
              <a:t>مثل </a:t>
            </a:r>
            <a:r>
              <a:rPr lang="ar-SA" b="1" u="sng" dirty="0" smtClean="0">
                <a:solidFill>
                  <a:srgbClr val="D52D26"/>
                </a:solidFill>
              </a:rPr>
              <a:t>التقوى</a:t>
            </a:r>
            <a:r>
              <a:rPr lang="ar-SA" b="1" dirty="0" smtClean="0">
                <a:solidFill>
                  <a:srgbClr val="D52D26"/>
                </a:solidFill>
              </a:rPr>
              <a:t> </a:t>
            </a:r>
            <a:r>
              <a:rPr lang="ar-SA" b="1" u="sng" dirty="0" smtClean="0">
                <a:solidFill>
                  <a:srgbClr val="D52D26"/>
                </a:solidFill>
              </a:rPr>
              <a:t>والشجاعة</a:t>
            </a:r>
            <a:r>
              <a:rPr lang="ar-SA" b="1" dirty="0" smtClean="0">
                <a:solidFill>
                  <a:srgbClr val="D52D26"/>
                </a:solidFill>
              </a:rPr>
              <a:t> </a:t>
            </a:r>
            <a:r>
              <a:rPr lang="ar-SA" b="1" u="sng" dirty="0" smtClean="0">
                <a:solidFill>
                  <a:srgbClr val="D52D26"/>
                </a:solidFill>
              </a:rPr>
              <a:t>والكفاءة</a:t>
            </a:r>
            <a:r>
              <a:rPr lang="ar-SA" b="1" dirty="0" smtClean="0">
                <a:solidFill>
                  <a:srgbClr val="D52D26"/>
                </a:solidFill>
              </a:rPr>
              <a:t> وخبرة بأمور </a:t>
            </a:r>
            <a:r>
              <a:rPr lang="ar-SA" b="1" u="sng" dirty="0" smtClean="0">
                <a:solidFill>
                  <a:srgbClr val="D52D26"/>
                </a:solidFill>
              </a:rPr>
              <a:t>السياسة والحكم</a:t>
            </a:r>
            <a:r>
              <a:rPr lang="ar-SA" b="1" dirty="0" smtClean="0">
                <a:solidFill>
                  <a:srgbClr val="D52D26"/>
                </a:solidFill>
              </a:rPr>
              <a:t> </a:t>
            </a:r>
            <a:r>
              <a:rPr lang="ar-SA" b="1" dirty="0" smtClean="0"/>
              <a:t>تجلت في وصيته لابنه </a:t>
            </a:r>
            <a:r>
              <a:rPr lang="ar-SA" b="1" dirty="0" err="1" smtClean="0"/>
              <a:t>عبدالعزيز</a:t>
            </a:r>
            <a:r>
              <a:rPr lang="ar-SA" b="1" dirty="0" smtClean="0"/>
              <a:t> بن مروان حين ولاه </a:t>
            </a:r>
            <a:r>
              <a:rPr lang="ar-SA" b="1" dirty="0" err="1" smtClean="0">
                <a:solidFill>
                  <a:srgbClr val="0070C0"/>
                </a:solidFill>
              </a:rPr>
              <a:t>مصر</a:t>
            </a:r>
            <a:r>
              <a:rPr lang="ar-SA" b="1" dirty="0" err="1" smtClean="0"/>
              <a:t>.</a:t>
            </a:r>
            <a:r>
              <a:rPr lang="ar-SA" b="1" dirty="0" smtClean="0"/>
              <a:t> وبتولي </a:t>
            </a:r>
            <a:r>
              <a:rPr lang="ar-SA" b="1" dirty="0" smtClean="0">
                <a:solidFill>
                  <a:srgbClr val="FF0000"/>
                </a:solidFill>
              </a:rPr>
              <a:t>مروان بن الحكم </a:t>
            </a:r>
            <a:r>
              <a:rPr lang="ar-SA" b="1" dirty="0" smtClean="0"/>
              <a:t>الخلافة </a:t>
            </a:r>
            <a:r>
              <a:rPr lang="ar-SA" sz="3600" b="1" u="sng" dirty="0" smtClean="0"/>
              <a:t>بدأت سلسلة خلفاء </a:t>
            </a:r>
            <a:r>
              <a:rPr lang="ar-SA" sz="3600" b="1" u="sng" dirty="0" smtClean="0">
                <a:solidFill>
                  <a:srgbClr val="00B050"/>
                </a:solidFill>
              </a:rPr>
              <a:t>الفرع المر واني </a:t>
            </a:r>
            <a:r>
              <a:rPr lang="ar-SA" sz="3600" b="1" u="sng" dirty="0" smtClean="0"/>
              <a:t>من </a:t>
            </a:r>
            <a:r>
              <a:rPr lang="ar-SA" sz="3600" b="1" u="sng" dirty="0" smtClean="0">
                <a:solidFill>
                  <a:srgbClr val="00B050"/>
                </a:solidFill>
              </a:rPr>
              <a:t>بني أمية</a:t>
            </a:r>
            <a:r>
              <a:rPr lang="ar-SA" sz="3600" b="1" u="sng" dirty="0" smtClean="0"/>
              <a:t>.</a:t>
            </a:r>
            <a:r>
              <a:rPr lang="en-US" sz="3600" b="1" u="sng" dirty="0" smtClean="0"/>
              <a:t>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lstStyle/>
          <a:p>
            <a:r>
              <a:rPr lang="ar-SA" sz="3600" b="1" u="sng" dirty="0" smtClean="0"/>
              <a:t> الخلافة خلال حكم خلفاء </a:t>
            </a:r>
            <a:r>
              <a:rPr lang="ar-SA" sz="3600" b="1" u="sng" dirty="0" smtClean="0">
                <a:solidFill>
                  <a:srgbClr val="00B050"/>
                </a:solidFill>
              </a:rPr>
              <a:t>الفرع المر واني </a:t>
            </a:r>
            <a:r>
              <a:rPr lang="ar-SA" sz="3600" b="1" u="sng" dirty="0" smtClean="0"/>
              <a:t>من </a:t>
            </a:r>
            <a:r>
              <a:rPr lang="ar-SA" sz="3600" b="1" u="sng" dirty="0" smtClean="0">
                <a:solidFill>
                  <a:srgbClr val="00B050"/>
                </a:solidFill>
              </a:rPr>
              <a:t>بني أمية</a:t>
            </a:r>
            <a:endParaRPr lang="en-US" sz="3600" dirty="0" smtClean="0"/>
          </a:p>
        </p:txBody>
      </p:sp>
      <p:sp>
        <p:nvSpPr>
          <p:cNvPr id="25603" name="Rectangle 3"/>
          <p:cNvSpPr>
            <a:spLocks noGrp="1"/>
          </p:cNvSpPr>
          <p:nvPr>
            <p:ph type="body" idx="1"/>
          </p:nvPr>
        </p:nvSpPr>
        <p:spPr>
          <a:xfrm>
            <a:off x="0" y="1340768"/>
            <a:ext cx="9705527" cy="4813971"/>
          </a:xfrm>
        </p:spPr>
        <p:txBody>
          <a:bodyPr/>
          <a:lstStyle/>
          <a:p>
            <a:pPr marL="0" indent="0" algn="just">
              <a:lnSpc>
                <a:spcPct val="90000"/>
              </a:lnSpc>
            </a:pPr>
            <a:r>
              <a:rPr lang="ar-SA" sz="2800" b="1" dirty="0" smtClean="0"/>
              <a:t>- وابتداء من خلافة </a:t>
            </a:r>
            <a:r>
              <a:rPr lang="ar-SA" sz="2800" b="1" dirty="0" err="1" smtClean="0">
                <a:solidFill>
                  <a:srgbClr val="FF0000"/>
                </a:solidFill>
              </a:rPr>
              <a:t>عبدالملك</a:t>
            </a:r>
            <a:r>
              <a:rPr lang="ar-SA" sz="2800" b="1" dirty="0" smtClean="0">
                <a:solidFill>
                  <a:srgbClr val="FF0000"/>
                </a:solidFill>
              </a:rPr>
              <a:t> بن مروان </a:t>
            </a:r>
            <a:r>
              <a:rPr lang="ar-SA" sz="2800" b="1" dirty="0" smtClean="0"/>
              <a:t>ظهرت </a:t>
            </a:r>
            <a:r>
              <a:rPr lang="ar-SA" sz="2800" b="1" u="sng" dirty="0" smtClean="0">
                <a:solidFill>
                  <a:srgbClr val="7030A0"/>
                </a:solidFill>
              </a:rPr>
              <a:t>أبهة الملك ظهورا بينا </a:t>
            </a:r>
            <a:r>
              <a:rPr lang="ar-SA" sz="2800" b="1" dirty="0" smtClean="0"/>
              <a:t>فقد </a:t>
            </a:r>
            <a:r>
              <a:rPr lang="ar-SA" sz="2800" b="1" dirty="0" smtClean="0">
                <a:solidFill>
                  <a:srgbClr val="7030A0"/>
                </a:solidFill>
              </a:rPr>
              <a:t>تشبه الخلفاء بالملوك</a:t>
            </a:r>
            <a:r>
              <a:rPr lang="ar-SA" sz="2800" b="1" dirty="0" smtClean="0"/>
              <a:t>، على ان </a:t>
            </a:r>
            <a:r>
              <a:rPr lang="ar-SA" sz="2800" b="1" u="sng" dirty="0" smtClean="0">
                <a:solidFill>
                  <a:srgbClr val="7030A0"/>
                </a:solidFill>
              </a:rPr>
              <a:t>الدين كان معظما عندهم</a:t>
            </a:r>
            <a:r>
              <a:rPr lang="ar-SA" sz="2800" b="1" dirty="0" smtClean="0"/>
              <a:t> وليس صحيح كما يشاع أن الأمويين تخلوا عن </a:t>
            </a:r>
            <a:r>
              <a:rPr lang="ar-SA" sz="2800" b="1" dirty="0" err="1" smtClean="0"/>
              <a:t>الدين.</a:t>
            </a:r>
            <a:r>
              <a:rPr lang="ar-SA" sz="2800" b="1" dirty="0" smtClean="0"/>
              <a:t> فقد أكد </a:t>
            </a:r>
            <a:r>
              <a:rPr lang="ar-SA" sz="2800" b="1" u="sng" dirty="0" smtClean="0">
                <a:solidFill>
                  <a:srgbClr val="7030A0"/>
                </a:solidFill>
              </a:rPr>
              <a:t>الخلفاء الأمويون أهمية منصب الخلافة </a:t>
            </a:r>
            <a:r>
              <a:rPr lang="ar-SA" sz="2800" b="1" dirty="0" smtClean="0"/>
              <a:t>وان </a:t>
            </a:r>
            <a:r>
              <a:rPr lang="ar-SA" sz="2800" b="1" u="sng" dirty="0" smtClean="0">
                <a:solidFill>
                  <a:srgbClr val="7030A0"/>
                </a:solidFill>
              </a:rPr>
              <a:t>الخليفة هو خليفة الله </a:t>
            </a:r>
            <a:r>
              <a:rPr lang="ar-SA" sz="2800" b="1" dirty="0" smtClean="0"/>
              <a:t>وقد أكد ذلك </a:t>
            </a:r>
            <a:r>
              <a:rPr lang="ar-SA" sz="2800" b="1" dirty="0" smtClean="0">
                <a:solidFill>
                  <a:srgbClr val="FF0000"/>
                </a:solidFill>
              </a:rPr>
              <a:t>عبد الملك بن مروان </a:t>
            </a:r>
            <a:r>
              <a:rPr lang="ar-SA" sz="2800" b="1" dirty="0" smtClean="0"/>
              <a:t>و</a:t>
            </a:r>
            <a:r>
              <a:rPr lang="ar-SA" sz="2800" b="1" dirty="0" smtClean="0">
                <a:solidFill>
                  <a:srgbClr val="FF0000"/>
                </a:solidFill>
              </a:rPr>
              <a:t>الوليد بن عبد </a:t>
            </a:r>
            <a:r>
              <a:rPr lang="ar-SA" sz="2800" b="1" dirty="0" err="1" smtClean="0">
                <a:solidFill>
                  <a:srgbClr val="FF0000"/>
                </a:solidFill>
              </a:rPr>
              <a:t>الملك .</a:t>
            </a:r>
            <a:r>
              <a:rPr lang="ar-SA" sz="2800" b="1" dirty="0" smtClean="0">
                <a:solidFill>
                  <a:srgbClr val="FF0000"/>
                </a:solidFill>
              </a:rPr>
              <a:t> </a:t>
            </a:r>
            <a:r>
              <a:rPr lang="ar-SA" sz="2800" b="1" dirty="0" smtClean="0"/>
              <a:t>فقد كان </a:t>
            </a:r>
            <a:r>
              <a:rPr lang="ar-SA" sz="2800" b="1" dirty="0" smtClean="0">
                <a:solidFill>
                  <a:srgbClr val="FF0000"/>
                </a:solidFill>
              </a:rPr>
              <a:t>عبد الملك بن مروان </a:t>
            </a:r>
            <a:r>
              <a:rPr lang="ar-SA" sz="2800" b="1" dirty="0" smtClean="0"/>
              <a:t>خليفة ذا ثقافة عالية في الأمور الدينية وذا معرفة في تعاليم الإسلام </a:t>
            </a:r>
            <a:r>
              <a:rPr lang="ar-SA" sz="2800" b="1" dirty="0" err="1" smtClean="0"/>
              <a:t>وتقاليده.</a:t>
            </a:r>
            <a:r>
              <a:rPr lang="ar-SA" sz="2800" b="1" dirty="0" smtClean="0"/>
              <a:t> وكان حكم الخليفة </a:t>
            </a:r>
            <a:r>
              <a:rPr lang="ar-SA" sz="2800" b="1" dirty="0" smtClean="0">
                <a:solidFill>
                  <a:srgbClr val="FF0000"/>
                </a:solidFill>
              </a:rPr>
              <a:t>عمر بن عبد العزيز </a:t>
            </a:r>
            <a:r>
              <a:rPr lang="ar-SA" sz="2800" b="1" dirty="0" smtClean="0"/>
              <a:t>غرة في جبين ذلك القرن وقد تجلت سياسته في خطبته الذي القاها على الناس بعد ان ولي الخلافة بع</a:t>
            </a:r>
            <a:r>
              <a:rPr lang="ar-JO" sz="2800" b="1" dirty="0" smtClean="0"/>
              <a:t>ه</a:t>
            </a:r>
            <a:r>
              <a:rPr lang="ar-SA" sz="2800" b="1" dirty="0" smtClean="0"/>
              <a:t>د من </a:t>
            </a:r>
            <a:r>
              <a:rPr lang="ar-SA" sz="2800" b="1" dirty="0" smtClean="0">
                <a:solidFill>
                  <a:srgbClr val="FF0000"/>
                </a:solidFill>
              </a:rPr>
              <a:t>سليمان بن عبد الملك </a:t>
            </a:r>
            <a:r>
              <a:rPr lang="ar-SA" sz="2800" b="1" dirty="0" smtClean="0"/>
              <a:t>حيث </a:t>
            </a:r>
            <a:r>
              <a:rPr lang="ar-SA" sz="2800" b="1" dirty="0" err="1" smtClean="0"/>
              <a:t>قال: </a:t>
            </a:r>
            <a:r>
              <a:rPr lang="ar-SA" sz="2800" b="1" dirty="0" smtClean="0"/>
              <a:t>"ايها الناس انه لا كتاب بعد القرآن ولا نبي بعد </a:t>
            </a:r>
            <a:r>
              <a:rPr lang="ar-SA" sz="2800" b="1" dirty="0" err="1" smtClean="0"/>
              <a:t>محمد </a:t>
            </a:r>
            <a:r>
              <a:rPr lang="ar-SA" sz="2800" b="1" dirty="0" smtClean="0"/>
              <a:t>(ص)، ألا واني لست بقاضي ولكني منفذ ولست بمبتدع ولكني متبع، ولست بخيركم ولكني أثقلكم حملا، وان الرجل الهارب من الإمام الظالم ليس بظالم، ألا لا طاعة لمخلوق في معصية </a:t>
            </a:r>
            <a:r>
              <a:rPr lang="ar-SA" sz="2800" b="1" dirty="0" err="1" smtClean="0"/>
              <a:t>الخالق".</a:t>
            </a:r>
            <a:r>
              <a:rPr lang="ar-SA" sz="2800" b="1" dirty="0" smtClean="0"/>
              <a:t> بكلماته هذه </a:t>
            </a:r>
            <a:r>
              <a:rPr lang="ar-SA" sz="2800" b="1" u="sng" dirty="0" smtClean="0">
                <a:solidFill>
                  <a:srgbClr val="7030A0"/>
                </a:solidFill>
              </a:rPr>
              <a:t>أعاد </a:t>
            </a:r>
            <a:r>
              <a:rPr lang="ar-SA" sz="2800" b="1" u="sng" dirty="0" smtClean="0">
                <a:solidFill>
                  <a:srgbClr val="FF0000"/>
                </a:solidFill>
              </a:rPr>
              <a:t>عمر بن عبد العزيز </a:t>
            </a:r>
            <a:r>
              <a:rPr lang="ar-SA" sz="2800" b="1" u="sng" dirty="0" smtClean="0">
                <a:solidFill>
                  <a:srgbClr val="7030A0"/>
                </a:solidFill>
              </a:rPr>
              <a:t>الخلافة إلى ما كانت عليه في عهد الراشدين.</a:t>
            </a:r>
            <a:r>
              <a:rPr lang="en-US" sz="2800" b="1" u="sng" dirty="0" smtClean="0">
                <a:solidFill>
                  <a:srgbClr val="7030A0"/>
                </a:solidFill>
              </a:rPr>
              <a:t> </a:t>
            </a:r>
          </a:p>
          <a:p>
            <a:pPr marL="0" indent="0" algn="just" eaLnBrk="1" hangingPunct="1">
              <a:lnSpc>
                <a:spcPct val="90000"/>
              </a:lnSpc>
              <a:buFont typeface="Arial" pitchFamily="34" charset="0"/>
              <a:buNone/>
            </a:pPr>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p:txBody>
          <a:bodyPr/>
          <a:lstStyle/>
          <a:p>
            <a:r>
              <a:rPr lang="ar-SA" b="1" u="sng" dirty="0" smtClean="0"/>
              <a:t>الخلافة خلال حكم خلفاء </a:t>
            </a:r>
            <a:r>
              <a:rPr lang="ar-SA" b="1" u="sng" dirty="0" smtClean="0">
                <a:solidFill>
                  <a:srgbClr val="00B050"/>
                </a:solidFill>
              </a:rPr>
              <a:t>الفرع المر واني </a:t>
            </a:r>
            <a:r>
              <a:rPr lang="ar-SA" b="1" u="sng" dirty="0" smtClean="0"/>
              <a:t>من </a:t>
            </a:r>
            <a:r>
              <a:rPr lang="ar-SA" b="1" u="sng" dirty="0" smtClean="0">
                <a:solidFill>
                  <a:srgbClr val="00B050"/>
                </a:solidFill>
              </a:rPr>
              <a:t>بني أمية</a:t>
            </a:r>
            <a:endParaRPr lang="en-US" dirty="0" smtClean="0"/>
          </a:p>
        </p:txBody>
      </p:sp>
      <p:sp>
        <p:nvSpPr>
          <p:cNvPr id="26627" name="Rectangle 3"/>
          <p:cNvSpPr>
            <a:spLocks noGrp="1"/>
          </p:cNvSpPr>
          <p:nvPr>
            <p:ph type="body" idx="1"/>
          </p:nvPr>
        </p:nvSpPr>
        <p:spPr/>
        <p:txBody>
          <a:bodyPr/>
          <a:lstStyle/>
          <a:p>
            <a:pPr marL="0" indent="0" algn="just" eaLnBrk="1" hangingPunct="1">
              <a:lnSpc>
                <a:spcPct val="80000"/>
              </a:lnSpc>
              <a:buFont typeface="Arial" pitchFamily="34" charset="0"/>
              <a:buNone/>
            </a:pPr>
            <a:r>
              <a:rPr lang="ar-SA" b="1" dirty="0" smtClean="0"/>
              <a:t>- حكم عدة خلفاء من الأمويين منهم </a:t>
            </a:r>
            <a:r>
              <a:rPr lang="ar-SA" b="1" dirty="0" smtClean="0">
                <a:solidFill>
                  <a:srgbClr val="FF0000"/>
                </a:solidFill>
              </a:rPr>
              <a:t>يزيد</a:t>
            </a:r>
            <a:r>
              <a:rPr lang="ar-SA" b="1" dirty="0" smtClean="0"/>
              <a:t> </a:t>
            </a:r>
            <a:r>
              <a:rPr lang="ar-SA" b="1" dirty="0" smtClean="0">
                <a:solidFill>
                  <a:srgbClr val="FF0000"/>
                </a:solidFill>
              </a:rPr>
              <a:t>وهشام</a:t>
            </a:r>
            <a:r>
              <a:rPr lang="ar-SA" b="1" dirty="0" smtClean="0"/>
              <a:t> </a:t>
            </a:r>
            <a:r>
              <a:rPr lang="ar-SA" b="1" dirty="0" err="1" smtClean="0">
                <a:solidFill>
                  <a:srgbClr val="FF0000"/>
                </a:solidFill>
              </a:rPr>
              <a:t>والوليد2</a:t>
            </a:r>
            <a:r>
              <a:rPr lang="ar-SA" b="1" dirty="0" smtClean="0"/>
              <a:t> </a:t>
            </a:r>
            <a:r>
              <a:rPr lang="ar-SA" b="1" dirty="0" err="1" smtClean="0">
                <a:solidFill>
                  <a:srgbClr val="FF0000"/>
                </a:solidFill>
              </a:rPr>
              <a:t>ويزيد3</a:t>
            </a:r>
            <a:r>
              <a:rPr lang="ar-SA" b="1" dirty="0" smtClean="0"/>
              <a:t> ثم </a:t>
            </a:r>
            <a:r>
              <a:rPr lang="ar-SA" b="1" dirty="0" smtClean="0">
                <a:solidFill>
                  <a:srgbClr val="FF0000"/>
                </a:solidFill>
              </a:rPr>
              <a:t>مروان بن محمد</a:t>
            </a:r>
            <a:r>
              <a:rPr lang="ar-SA" b="1" dirty="0" smtClean="0"/>
              <a:t>، ودخلت الخلافة الأموية </a:t>
            </a:r>
            <a:r>
              <a:rPr lang="ar-SA" sz="4000" b="1" u="sng" dirty="0" smtClean="0"/>
              <a:t>في أيامها الأخيرة </a:t>
            </a:r>
            <a:r>
              <a:rPr lang="ar-SA" b="1" dirty="0" smtClean="0"/>
              <a:t>في </a:t>
            </a:r>
            <a:r>
              <a:rPr lang="ar-SA" b="1" dirty="0" smtClean="0">
                <a:solidFill>
                  <a:srgbClr val="C00000"/>
                </a:solidFill>
              </a:rPr>
              <a:t>أتون الفوضى والاضطراب والفتن والقلاقل</a:t>
            </a:r>
            <a:r>
              <a:rPr lang="ar-SA" sz="4000" b="1" u="sng" dirty="0" smtClean="0">
                <a:solidFill>
                  <a:srgbClr val="C00000"/>
                </a:solidFill>
              </a:rPr>
              <a:t> </a:t>
            </a:r>
            <a:r>
              <a:rPr lang="ar-SA" sz="4000" b="1" u="sng" dirty="0" smtClean="0"/>
              <a:t>بسب </a:t>
            </a:r>
            <a:r>
              <a:rPr lang="ar-SA" b="1" u="sng" dirty="0" smtClean="0">
                <a:solidFill>
                  <a:srgbClr val="7030A0"/>
                </a:solidFill>
              </a:rPr>
              <a:t>تفشي روح العصبية القبلية</a:t>
            </a:r>
            <a:r>
              <a:rPr lang="ar-SA" b="1" dirty="0" smtClean="0"/>
              <a:t> </a:t>
            </a:r>
            <a:r>
              <a:rPr lang="ar-SA" b="1" u="sng" dirty="0" smtClean="0">
                <a:solidFill>
                  <a:srgbClr val="7030A0"/>
                </a:solidFill>
              </a:rPr>
              <a:t>ونشاط حركات المعارضة وانغماس بعض الخلفاء في البذخ والترف</a:t>
            </a:r>
            <a:r>
              <a:rPr lang="ar-SA" b="1" dirty="0" smtClean="0"/>
              <a:t>، بالإضافة إلى </a:t>
            </a:r>
            <a:r>
              <a:rPr lang="ar-SA" b="1" u="sng" dirty="0" smtClean="0">
                <a:solidFill>
                  <a:srgbClr val="7030A0"/>
                </a:solidFill>
              </a:rPr>
              <a:t>المشاكل الناجمة عن ولاية العهد لأثنين أو أكثر </a:t>
            </a:r>
            <a:r>
              <a:rPr lang="ar-SA" b="1" dirty="0" smtClean="0"/>
              <a:t>مما كان إيذانا </a:t>
            </a:r>
            <a:r>
              <a:rPr lang="ar-SA" b="1" dirty="0" smtClean="0">
                <a:solidFill>
                  <a:srgbClr val="013E36"/>
                </a:solidFill>
              </a:rPr>
              <a:t>بسقوط الدولة الأموية </a:t>
            </a:r>
            <a:r>
              <a:rPr lang="ar-SA" b="1" dirty="0" smtClean="0"/>
              <a:t>وظهور الدعوة لبني العباس.</a:t>
            </a:r>
            <a:endParaRPr lang="en-US" b="1" dirty="0" smtClean="0"/>
          </a:p>
          <a:p>
            <a:pPr marL="0" indent="0" algn="just" eaLnBrk="1" hangingPunct="1">
              <a:lnSpc>
                <a:spcPct val="80000"/>
              </a:lnSpc>
              <a:buFont typeface="Arial" pitchFamily="34" charset="0"/>
              <a:buNone/>
            </a:pPr>
            <a:endParaRPr lang="en-US" sz="2000"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lstStyle/>
          <a:p>
            <a:pPr eaLnBrk="1" hangingPunct="1"/>
            <a:r>
              <a:rPr lang="ar-SA" b="1" dirty="0" smtClean="0"/>
              <a:t>الخلافة في العصر </a:t>
            </a:r>
            <a:r>
              <a:rPr lang="ar-SA" b="1" dirty="0" smtClean="0">
                <a:solidFill>
                  <a:srgbClr val="00B050"/>
                </a:solidFill>
              </a:rPr>
              <a:t>العباسي</a:t>
            </a:r>
            <a:endParaRPr lang="en-US" b="1" dirty="0" smtClean="0">
              <a:solidFill>
                <a:srgbClr val="00B050"/>
              </a:solidFill>
            </a:endParaRPr>
          </a:p>
        </p:txBody>
      </p:sp>
      <p:sp>
        <p:nvSpPr>
          <p:cNvPr id="27651" name="Rectangle 3"/>
          <p:cNvSpPr>
            <a:spLocks noGrp="1"/>
          </p:cNvSpPr>
          <p:nvPr>
            <p:ph type="body" idx="1"/>
          </p:nvPr>
        </p:nvSpPr>
        <p:spPr>
          <a:xfrm>
            <a:off x="238092" y="1357298"/>
            <a:ext cx="9358378" cy="4768865"/>
          </a:xfrm>
        </p:spPr>
        <p:txBody>
          <a:bodyPr/>
          <a:lstStyle/>
          <a:p>
            <a:pPr marL="0" indent="0" algn="just">
              <a:lnSpc>
                <a:spcPct val="90000"/>
              </a:lnSpc>
            </a:pPr>
            <a:r>
              <a:rPr lang="ar-SA" sz="2600" b="1" dirty="0" smtClean="0"/>
              <a:t>- تطور نظام </a:t>
            </a:r>
            <a:r>
              <a:rPr lang="ar-SA" sz="2800" b="1" i="1" u="sng" dirty="0" smtClean="0"/>
              <a:t>الخلافة في العصر العباسي</a:t>
            </a:r>
            <a:r>
              <a:rPr lang="ar-SA" sz="2600" b="1" dirty="0" smtClean="0"/>
              <a:t>،</a:t>
            </a:r>
            <a:r>
              <a:rPr lang="ar-SA" sz="2600" b="1" dirty="0" smtClean="0">
                <a:solidFill>
                  <a:schemeClr val="accent1"/>
                </a:solidFill>
              </a:rPr>
              <a:t> </a:t>
            </a:r>
            <a:r>
              <a:rPr lang="ar-SA" sz="2600" b="1" u="sng" dirty="0" smtClean="0">
                <a:solidFill>
                  <a:schemeClr val="accent1"/>
                </a:solidFill>
              </a:rPr>
              <a:t>فأصبح الخليفة العباسي تتسم سلطاته بالقداسة، ويستمد سلطانه من الله سبحانه وتعالى، ومن ثم اعتبر الخليفة نفسه يحكم بتفويض من الله لا من الشعب</a:t>
            </a:r>
            <a:r>
              <a:rPr lang="ar-SA" sz="2600" b="1" u="sng" dirty="0" smtClean="0"/>
              <a:t>، </a:t>
            </a:r>
            <a:r>
              <a:rPr lang="ar-SA" sz="2600" b="1" dirty="0" smtClean="0"/>
              <a:t>كما يتجلى ذلك من خطاب الخليفة العباسي </a:t>
            </a:r>
            <a:r>
              <a:rPr lang="ar-SA" sz="2600" b="1" dirty="0" smtClean="0">
                <a:solidFill>
                  <a:srgbClr val="FF0000"/>
                </a:solidFill>
              </a:rPr>
              <a:t>ابو جعفر المنصور </a:t>
            </a:r>
            <a:r>
              <a:rPr lang="ar-SA" sz="2600" b="1" dirty="0" smtClean="0"/>
              <a:t>الذي قال فيه: "أنا سلطان الله في أرضه أسوسكم بتوفيقه وتسديده وأنا خازنه على فيئه اعمل بمشيئته</a:t>
            </a:r>
            <a:r>
              <a:rPr lang="en-US" sz="2600" b="1" dirty="0" smtClean="0">
                <a:latin typeface="Arial" pitchFamily="34" charset="0"/>
              </a:rPr>
              <a:t>…</a:t>
            </a:r>
            <a:r>
              <a:rPr lang="ar-SA" sz="2600" b="1" dirty="0" smtClean="0"/>
              <a:t> فارغبوا إلى الله أيها الناس وسلوه.. أن يوفقني للصواب ويسددني للرشاد ويلهمني الرأفة بكم" . وقوله ايضا: السلطان حبل الله الممدود". لذلك لا عجب ان </a:t>
            </a:r>
            <a:r>
              <a:rPr lang="ar-SA" sz="2600" b="1" u="sng" dirty="0" smtClean="0">
                <a:solidFill>
                  <a:schemeClr val="accent1"/>
                </a:solidFill>
              </a:rPr>
              <a:t>صارت الألقاب الخلافية المضافة الى كلمة الله تظهر مع قيام الدولة العباسية. وحاولواأن يدعموا ذلك بترويج أحاديث نبوية، لم تثبت صحتها</a:t>
            </a:r>
            <a:r>
              <a:rPr lang="ar-SA" sz="2600" b="1" dirty="0" smtClean="0">
                <a:solidFill>
                  <a:schemeClr val="accent1"/>
                </a:solidFill>
              </a:rPr>
              <a:t>، </a:t>
            </a:r>
            <a:r>
              <a:rPr lang="ar-SA" sz="2600" b="1" dirty="0" smtClean="0"/>
              <a:t>لكنها ساعدت على استمرار الخلافة العباسية مدة طويلة وعلى تمتعها بمركز الزعامة الروحية في العالم الإسلامي حتى بعد </a:t>
            </a:r>
            <a:r>
              <a:rPr lang="ar-SA" sz="2600" b="1" dirty="0" smtClean="0">
                <a:solidFill>
                  <a:srgbClr val="ECA02F"/>
                </a:solidFill>
              </a:rPr>
              <a:t>سقوطها عام 656هـ على يد المغول</a:t>
            </a:r>
            <a:r>
              <a:rPr lang="ar-SA" sz="2600" b="1" dirty="0" smtClean="0"/>
              <a:t>، بدليل ما يرويه </a:t>
            </a:r>
            <a:r>
              <a:rPr lang="ar-SA" sz="2600" b="1" dirty="0" smtClean="0">
                <a:solidFill>
                  <a:srgbClr val="FF0000"/>
                </a:solidFill>
              </a:rPr>
              <a:t>السيوطي</a:t>
            </a:r>
            <a:r>
              <a:rPr lang="ar-SA" sz="2600" b="1" dirty="0" smtClean="0"/>
              <a:t> إذ يقول: " وخيل للمسلمين ان العالم على وشك الانحلال وان الساعة آتية من قريب </a:t>
            </a:r>
            <a:r>
              <a:rPr lang="ar-SA" sz="2600" b="1" u="sng" dirty="0" smtClean="0">
                <a:solidFill>
                  <a:schemeClr val="accent1"/>
                </a:solidFill>
              </a:rPr>
              <a:t>وصاروا يؤولون كل ظاهرة على انها تعبير عن سخط الله واتخذوها أدلة على ما يحدث في العالم من انقلاب سيئ لخلوه من خليفة.</a:t>
            </a:r>
            <a:endParaRPr lang="en-US" sz="2600" b="1" u="sng" dirty="0" smtClean="0">
              <a:solidFill>
                <a:schemeClr val="accent1"/>
              </a:solidFill>
            </a:endParaRPr>
          </a:p>
          <a:p>
            <a:pPr marL="0" indent="0" algn="just" eaLnBrk="1" hangingPunct="1">
              <a:lnSpc>
                <a:spcPct val="90000"/>
              </a:lnSpc>
              <a:buFont typeface="Arial" pitchFamily="34" charset="0"/>
              <a:buNone/>
            </a:pPr>
            <a:endParaRPr lang="en-US"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p:txBody>
          <a:bodyPr/>
          <a:lstStyle/>
          <a:p>
            <a:r>
              <a:rPr lang="ar-SA" b="1" dirty="0" smtClean="0"/>
              <a:t>الخلافة في العصر </a:t>
            </a:r>
            <a:r>
              <a:rPr lang="ar-SA" b="1" dirty="0" smtClean="0">
                <a:solidFill>
                  <a:srgbClr val="00B050"/>
                </a:solidFill>
              </a:rPr>
              <a:t>العباسي</a:t>
            </a:r>
            <a:endParaRPr lang="en-US" dirty="0" smtClean="0"/>
          </a:p>
        </p:txBody>
      </p:sp>
      <p:sp>
        <p:nvSpPr>
          <p:cNvPr id="29699" name="Rectangle 3"/>
          <p:cNvSpPr>
            <a:spLocks noGrp="1"/>
          </p:cNvSpPr>
          <p:nvPr>
            <p:ph type="body" idx="1"/>
          </p:nvPr>
        </p:nvSpPr>
        <p:spPr>
          <a:xfrm>
            <a:off x="0" y="1214422"/>
            <a:ext cx="9739346" cy="4911741"/>
          </a:xfrm>
        </p:spPr>
        <p:txBody>
          <a:bodyPr/>
          <a:lstStyle/>
          <a:p>
            <a:pPr marL="0" indent="0" algn="just" eaLnBrk="1" hangingPunct="1">
              <a:lnSpc>
                <a:spcPct val="90000"/>
              </a:lnSpc>
              <a:buFontTx/>
              <a:buChar char="-"/>
            </a:pPr>
            <a:r>
              <a:rPr lang="ar-SA" sz="2800" b="1" dirty="0" smtClean="0"/>
              <a:t>وقد استند </a:t>
            </a:r>
            <a:r>
              <a:rPr lang="ar-SA" sz="2800" b="1" dirty="0" smtClean="0">
                <a:solidFill>
                  <a:srgbClr val="81AA52"/>
                </a:solidFill>
              </a:rPr>
              <a:t>العباسيون</a:t>
            </a:r>
            <a:r>
              <a:rPr lang="ar-SA" sz="2800" b="1" dirty="0" smtClean="0"/>
              <a:t> في أحقيتهم للخلافة على أمور ثلاثة هي:</a:t>
            </a:r>
          </a:p>
          <a:p>
            <a:pPr marL="0" indent="0" algn="just" eaLnBrk="1" hangingPunct="1">
              <a:lnSpc>
                <a:spcPct val="90000"/>
              </a:lnSpc>
            </a:pPr>
            <a:r>
              <a:rPr lang="ar-SA" sz="2800" b="1" dirty="0" smtClean="0">
                <a:solidFill>
                  <a:srgbClr val="F04316"/>
                </a:solidFill>
              </a:rPr>
              <a:t>1- القوة (الجيش)  2- والكتاب، 3- القرابة من الرسول</a:t>
            </a:r>
            <a:r>
              <a:rPr lang="ar-SA" sz="2800" b="1" dirty="0" smtClean="0"/>
              <a:t>. </a:t>
            </a:r>
          </a:p>
          <a:p>
            <a:pPr marL="0" indent="0" algn="just" eaLnBrk="1" hangingPunct="1">
              <a:lnSpc>
                <a:spcPct val="90000"/>
              </a:lnSpc>
            </a:pPr>
            <a:r>
              <a:rPr lang="ar-SA" sz="2800" b="1" dirty="0" smtClean="0"/>
              <a:t>الاجراءات التي قام بها الخلفاء </a:t>
            </a:r>
            <a:r>
              <a:rPr lang="ar-SA" sz="2800" b="1" dirty="0" smtClean="0">
                <a:solidFill>
                  <a:srgbClr val="81AA52"/>
                </a:solidFill>
              </a:rPr>
              <a:t>العباسيون</a:t>
            </a:r>
            <a:r>
              <a:rPr lang="ar-SA" sz="2800" b="1" dirty="0" smtClean="0"/>
              <a:t> لاثبات حقهم بالخلافة :</a:t>
            </a:r>
          </a:p>
          <a:p>
            <a:pPr marL="0" indent="0" algn="just" eaLnBrk="1" hangingPunct="1">
              <a:lnSpc>
                <a:spcPct val="90000"/>
              </a:lnSpc>
            </a:pPr>
            <a:r>
              <a:rPr lang="ar-SA" sz="2800" b="1" dirty="0" smtClean="0"/>
              <a:t> 1- أقاموا سياسة ممزوجة بالدين والملك،</a:t>
            </a:r>
          </a:p>
          <a:p>
            <a:pPr marL="0" indent="0" algn="just" eaLnBrk="1" hangingPunct="1">
              <a:lnSpc>
                <a:spcPct val="90000"/>
              </a:lnSpc>
            </a:pPr>
            <a:r>
              <a:rPr lang="ar-SA" sz="2800" b="1" dirty="0" smtClean="0"/>
              <a:t>2-  وأعلنوا أنهم يريدون إحياء السنة وإقامة العدل وإرجاع الخلافة الحقة بدل من الملك الذي أقامه </a:t>
            </a:r>
            <a:r>
              <a:rPr lang="ar-SA" sz="2800" b="1" dirty="0" smtClean="0">
                <a:solidFill>
                  <a:srgbClr val="81AA52"/>
                </a:solidFill>
              </a:rPr>
              <a:t>الأمويين</a:t>
            </a:r>
            <a:r>
              <a:rPr lang="ar-SA" sz="2800" b="1" dirty="0" smtClean="0"/>
              <a:t>،</a:t>
            </a:r>
          </a:p>
          <a:p>
            <a:pPr marL="0" indent="0" algn="just" eaLnBrk="1" hangingPunct="1">
              <a:lnSpc>
                <a:spcPct val="90000"/>
              </a:lnSpc>
            </a:pPr>
            <a:r>
              <a:rPr lang="ar-SA" sz="2800" b="1" dirty="0" smtClean="0"/>
              <a:t>3-  أحاطوا أنفسهم بهالة من القداسة </a:t>
            </a:r>
          </a:p>
          <a:p>
            <a:pPr marL="0" indent="0" algn="just" eaLnBrk="1" hangingPunct="1">
              <a:lnSpc>
                <a:spcPct val="90000"/>
              </a:lnSpc>
            </a:pPr>
            <a:r>
              <a:rPr lang="ar-SA" sz="2800" b="1" dirty="0" smtClean="0"/>
              <a:t>4- جذبوا الفقهاء والعلماء حولهم </a:t>
            </a:r>
          </a:p>
          <a:p>
            <a:pPr marL="0" indent="0" algn="just" eaLnBrk="1" hangingPunct="1">
              <a:lnSpc>
                <a:spcPct val="90000"/>
              </a:lnSpc>
            </a:pPr>
            <a:r>
              <a:rPr lang="ar-SA" sz="2800" b="1" dirty="0" smtClean="0"/>
              <a:t>5- تلقبوا بالأئمة </a:t>
            </a:r>
          </a:p>
          <a:p>
            <a:pPr marL="0" indent="0" algn="just" eaLnBrk="1" hangingPunct="1">
              <a:lnSpc>
                <a:spcPct val="90000"/>
              </a:lnSpc>
            </a:pPr>
            <a:r>
              <a:rPr lang="ar-SA" sz="2800" b="1" dirty="0" smtClean="0"/>
              <a:t>6- ارتدوا بردة </a:t>
            </a:r>
            <a:r>
              <a:rPr lang="ar-SA" sz="2800" b="1" dirty="0" smtClean="0">
                <a:solidFill>
                  <a:srgbClr val="F04316"/>
                </a:solidFill>
              </a:rPr>
              <a:t>الرسول</a:t>
            </a:r>
            <a:r>
              <a:rPr lang="ar-SA" sz="2800" b="1" dirty="0" smtClean="0"/>
              <a:t> كرمز لسلطتهم الدينية في المناسبات كصلاة الجمعة            والعيدين </a:t>
            </a:r>
          </a:p>
          <a:p>
            <a:pPr marL="0" indent="0" algn="just" eaLnBrk="1" hangingPunct="1">
              <a:lnSpc>
                <a:spcPct val="90000"/>
              </a:lnSpc>
            </a:pPr>
            <a:r>
              <a:rPr lang="ar-SA" sz="2400" dirty="0" smtClean="0"/>
              <a:t>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p:txBody>
          <a:bodyPr/>
          <a:lstStyle/>
          <a:p>
            <a:r>
              <a:rPr lang="ar-SA" b="1" dirty="0" smtClean="0"/>
              <a:t>الخلافة في العصر </a:t>
            </a:r>
            <a:r>
              <a:rPr lang="ar-SA" b="1" dirty="0" smtClean="0">
                <a:solidFill>
                  <a:srgbClr val="00B050"/>
                </a:solidFill>
              </a:rPr>
              <a:t>العباسي</a:t>
            </a:r>
            <a:endParaRPr lang="en-US" dirty="0" smtClean="0"/>
          </a:p>
        </p:txBody>
      </p:sp>
      <p:sp>
        <p:nvSpPr>
          <p:cNvPr id="30723" name="Rectangle 3"/>
          <p:cNvSpPr>
            <a:spLocks noGrp="1"/>
          </p:cNvSpPr>
          <p:nvPr>
            <p:ph type="body" idx="1"/>
          </p:nvPr>
        </p:nvSpPr>
        <p:spPr>
          <a:xfrm>
            <a:off x="495300" y="1285860"/>
            <a:ext cx="8915400" cy="4840303"/>
          </a:xfrm>
        </p:spPr>
        <p:txBody>
          <a:bodyPr/>
          <a:lstStyle/>
          <a:p>
            <a:pPr marL="0" indent="0" algn="just"/>
            <a:r>
              <a:rPr lang="ar-SA" sz="2800" b="1" dirty="0" smtClean="0"/>
              <a:t>كيف اكد </a:t>
            </a:r>
            <a:r>
              <a:rPr lang="ar-SA" sz="2800" b="1" dirty="0" smtClean="0">
                <a:solidFill>
                  <a:srgbClr val="00B050"/>
                </a:solidFill>
              </a:rPr>
              <a:t>العباسيون</a:t>
            </a:r>
            <a:r>
              <a:rPr lang="ar-SA" sz="2800" b="1" dirty="0" smtClean="0"/>
              <a:t> اجراءاتهم الساعية لإثبات حقهم في الخلافة:</a:t>
            </a:r>
          </a:p>
          <a:p>
            <a:pPr marL="0" indent="0" algn="just"/>
            <a:r>
              <a:rPr lang="ar-SA" sz="2800" b="1" dirty="0" smtClean="0"/>
              <a:t>- عندما هزم </a:t>
            </a:r>
            <a:r>
              <a:rPr lang="ar-SA" sz="2800" b="1" dirty="0" smtClean="0">
                <a:solidFill>
                  <a:srgbClr val="00B050"/>
                </a:solidFill>
              </a:rPr>
              <a:t>العباسيون</a:t>
            </a:r>
            <a:r>
              <a:rPr lang="ar-SA" sz="2800" b="1" dirty="0" smtClean="0"/>
              <a:t> </a:t>
            </a:r>
            <a:r>
              <a:rPr lang="ar-SA" sz="2800" b="1" dirty="0" smtClean="0">
                <a:solidFill>
                  <a:srgbClr val="00B050"/>
                </a:solidFill>
              </a:rPr>
              <a:t>الأمويين</a:t>
            </a:r>
            <a:r>
              <a:rPr lang="ar-SA" sz="2800" b="1" dirty="0" smtClean="0"/>
              <a:t> عام 132/750 كان عليهم تأكيد شرعية حكمهم ليكونوا خلفاء المسلمين الشرعيين. ومن أجل ذلك اظهروا أنفسهم خلفاء حقيقيين </a:t>
            </a:r>
            <a:r>
              <a:rPr lang="ar-SA" sz="2800" b="1" dirty="0" smtClean="0">
                <a:solidFill>
                  <a:srgbClr val="FF0000"/>
                </a:solidFill>
              </a:rPr>
              <a:t>للرسول</a:t>
            </a:r>
            <a:r>
              <a:rPr lang="ar-SA" sz="2800" b="1" dirty="0" smtClean="0"/>
              <a:t> أكثر من أسلافهم </a:t>
            </a:r>
            <a:r>
              <a:rPr lang="ar-SA" sz="2800" b="1" dirty="0" smtClean="0">
                <a:solidFill>
                  <a:srgbClr val="00B050"/>
                </a:solidFill>
              </a:rPr>
              <a:t>الأمويين</a:t>
            </a:r>
            <a:r>
              <a:rPr lang="ar-SA" sz="2800" b="1" dirty="0" smtClean="0"/>
              <a:t>، ولهذا أحاط </a:t>
            </a:r>
            <a:r>
              <a:rPr lang="ar-SA" sz="2800" b="1" dirty="0" smtClean="0">
                <a:solidFill>
                  <a:srgbClr val="00B050"/>
                </a:solidFill>
              </a:rPr>
              <a:t>العباسيون</a:t>
            </a:r>
            <a:r>
              <a:rPr lang="ar-SA" sz="2800" b="1" dirty="0" smtClean="0"/>
              <a:t> حكمهم بهالة دينية وأكدوا على الجانب الديني بشكل كبير. أي أن هذه الدولة ساست العالم الإسلامي سياسة مزدوجة عبر عنها </a:t>
            </a:r>
            <a:r>
              <a:rPr lang="ar-SA" sz="2800" b="1" dirty="0" smtClean="0">
                <a:solidFill>
                  <a:srgbClr val="FF0000"/>
                </a:solidFill>
              </a:rPr>
              <a:t>ابن الطقطقا </a:t>
            </a:r>
            <a:r>
              <a:rPr lang="ar-SA" sz="2800" b="1" dirty="0" smtClean="0"/>
              <a:t>خير تعبير فقال" اعلم.. أن هذه دولة من كبار الدول. ساست العالم سياسة ممزوجة بالدين والملك. فقد كان أخيار الناس وصلحاؤهم يطيعونها تدينا، والباقون يطيعونها رهبة أو رغبة". </a:t>
            </a:r>
            <a:endParaRPr lang="en-US" sz="2800" b="1" dirty="0" smtClean="0"/>
          </a:p>
          <a:p>
            <a:pPr marL="0" indent="0" algn="just" eaLnBrk="1" hangingPunct="1">
              <a:buFont typeface="Arial" pitchFamily="34" charset="0"/>
              <a:buNone/>
            </a:pPr>
            <a:endParaRPr lang="en-US" sz="2800"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a:lstStyle/>
          <a:p>
            <a:r>
              <a:rPr lang="ar-SA" b="1" dirty="0" smtClean="0"/>
              <a:t>الخلافة في العصر </a:t>
            </a:r>
            <a:r>
              <a:rPr lang="ar-SA" b="1" dirty="0" smtClean="0">
                <a:solidFill>
                  <a:srgbClr val="00B050"/>
                </a:solidFill>
              </a:rPr>
              <a:t>العباسي</a:t>
            </a:r>
            <a:endParaRPr lang="en-US" dirty="0" smtClean="0"/>
          </a:p>
        </p:txBody>
      </p:sp>
      <p:sp>
        <p:nvSpPr>
          <p:cNvPr id="31747" name="Rectangle 3"/>
          <p:cNvSpPr>
            <a:spLocks noGrp="1"/>
          </p:cNvSpPr>
          <p:nvPr>
            <p:ph type="body" idx="1"/>
          </p:nvPr>
        </p:nvSpPr>
        <p:spPr>
          <a:xfrm>
            <a:off x="309530" y="1600200"/>
            <a:ext cx="9286940" cy="4525963"/>
          </a:xfrm>
        </p:spPr>
        <p:txBody>
          <a:bodyPr/>
          <a:lstStyle/>
          <a:p>
            <a:pPr marL="0" indent="0" algn="just">
              <a:lnSpc>
                <a:spcPct val="90000"/>
              </a:lnSpc>
            </a:pPr>
            <a:r>
              <a:rPr lang="ar-SA" sz="2800" b="1" dirty="0" smtClean="0"/>
              <a:t>- في </a:t>
            </a:r>
            <a:r>
              <a:rPr lang="ar-SA" sz="2800" b="1" u="sng" dirty="0" smtClean="0">
                <a:solidFill>
                  <a:srgbClr val="C00000"/>
                </a:solidFill>
              </a:rPr>
              <a:t>تأكيدهم على سلطتهم الدينية، </a:t>
            </a:r>
            <a:r>
              <a:rPr lang="ar-SA" sz="2800" b="1" dirty="0" smtClean="0"/>
              <a:t>أكد </a:t>
            </a:r>
            <a:r>
              <a:rPr lang="ar-SA" sz="2800" b="1" dirty="0" smtClean="0">
                <a:solidFill>
                  <a:srgbClr val="43A79C"/>
                </a:solidFill>
              </a:rPr>
              <a:t>العباسيون</a:t>
            </a:r>
            <a:r>
              <a:rPr lang="ar-SA" sz="2800" b="1" dirty="0" smtClean="0"/>
              <a:t> </a:t>
            </a:r>
            <a:r>
              <a:rPr lang="ar-SA" sz="2800" b="1" u="sng" dirty="0" smtClean="0"/>
              <a:t>نظام الوراثة</a:t>
            </a:r>
            <a:r>
              <a:rPr lang="ar-SA" sz="2800" b="1" dirty="0" smtClean="0"/>
              <a:t>، </a:t>
            </a:r>
            <a:r>
              <a:rPr lang="ar-SA" sz="2800" b="1" u="sng" dirty="0" smtClean="0"/>
              <a:t>وبنوا حقهم في الخلافة على قرابتهم من </a:t>
            </a:r>
            <a:r>
              <a:rPr lang="ar-SA" sz="2800" b="1" u="sng" dirty="0" smtClean="0">
                <a:solidFill>
                  <a:srgbClr val="F04316"/>
                </a:solidFill>
              </a:rPr>
              <a:t>الرسول</a:t>
            </a:r>
            <a:r>
              <a:rPr lang="ar-SA" sz="2800" b="1" u="sng" dirty="0" smtClean="0"/>
              <a:t> </a:t>
            </a:r>
            <a:r>
              <a:rPr lang="ar-SA" sz="2800" b="1" dirty="0" smtClean="0"/>
              <a:t>( ص )ظهر ذلك في أقوالهم ودعايتهم في أكثر من مناسبة. قال الخليفة </a:t>
            </a:r>
            <a:r>
              <a:rPr lang="ar-SA" sz="2800" b="1" u="sng" dirty="0" smtClean="0"/>
              <a:t>العباسي الأول </a:t>
            </a:r>
            <a:r>
              <a:rPr lang="ar-SA" sz="2800" b="1" dirty="0" smtClean="0">
                <a:solidFill>
                  <a:srgbClr val="F04316"/>
                </a:solidFill>
              </a:rPr>
              <a:t>أبو العباس </a:t>
            </a:r>
            <a:r>
              <a:rPr lang="ar-SA" sz="2800" b="1" dirty="0" smtClean="0"/>
              <a:t>في خطبته الافتتاحية في الكوفة "وخصنا برحم رسول الله وأنبتنا من شجرته.. وانزل بذلك كتابا قال فيه: قل لا أسألكم عليه أجرا إلا المودة في القربى". وقد روج </a:t>
            </a:r>
            <a:r>
              <a:rPr lang="ar-SA" sz="2800" b="1" dirty="0" smtClean="0">
                <a:solidFill>
                  <a:srgbClr val="F04316"/>
                </a:solidFill>
              </a:rPr>
              <a:t>داود بن علي </a:t>
            </a:r>
            <a:r>
              <a:rPr lang="ar-SA" sz="2800" b="1" dirty="0" smtClean="0"/>
              <a:t>الفكرة نفسها أيضا في الكوفة فقال "وأصار إلينا ميراثنا من نبينا </a:t>
            </a:r>
            <a:r>
              <a:rPr lang="ar-SA" sz="2800" b="1" dirty="0" smtClean="0">
                <a:solidFill>
                  <a:srgbClr val="F04316"/>
                </a:solidFill>
              </a:rPr>
              <a:t>محمد</a:t>
            </a:r>
            <a:r>
              <a:rPr lang="ar-SA" sz="2800" b="1" dirty="0" smtClean="0"/>
              <a:t>". كما اتخذ </a:t>
            </a:r>
            <a:r>
              <a:rPr lang="ar-SA" sz="2800" b="1" dirty="0" smtClean="0">
                <a:solidFill>
                  <a:srgbClr val="43A79C"/>
                </a:solidFill>
              </a:rPr>
              <a:t>العباسيون</a:t>
            </a:r>
            <a:r>
              <a:rPr lang="ar-SA" sz="2800" b="1" dirty="0" smtClean="0"/>
              <a:t> لقب خليفة </a:t>
            </a:r>
            <a:r>
              <a:rPr lang="ar-SA" sz="2800" b="1" dirty="0" smtClean="0">
                <a:solidFill>
                  <a:srgbClr val="F04316"/>
                </a:solidFill>
              </a:rPr>
              <a:t>رسول الله</a:t>
            </a:r>
            <a:r>
              <a:rPr lang="ar-SA" sz="2800" b="1" dirty="0" smtClean="0"/>
              <a:t>. وحسب رأي بعض الكتاب (</a:t>
            </a:r>
            <a:r>
              <a:rPr lang="ar-SA" b="1" dirty="0" smtClean="0"/>
              <a:t>كرون وهايندز</a:t>
            </a:r>
            <a:r>
              <a:rPr lang="ar-SA" sz="2800" b="1" dirty="0" smtClean="0"/>
              <a:t>) ان أول ظهور لهذا اللقب كان في عهد </a:t>
            </a:r>
            <a:r>
              <a:rPr lang="ar-SA" sz="2800" b="1" dirty="0" smtClean="0">
                <a:solidFill>
                  <a:srgbClr val="92D050"/>
                </a:solidFill>
              </a:rPr>
              <a:t>العباسيين</a:t>
            </a:r>
            <a:r>
              <a:rPr lang="ar-SA" sz="2800" b="1" dirty="0" smtClean="0"/>
              <a:t>. وظهرت في المكاتبات الرسمية الموجهة </a:t>
            </a:r>
            <a:r>
              <a:rPr lang="ar-SA" sz="2800" b="1" dirty="0" smtClean="0">
                <a:solidFill>
                  <a:srgbClr val="F04316"/>
                </a:solidFill>
              </a:rPr>
              <a:t>لهارون الرشيد </a:t>
            </a:r>
            <a:r>
              <a:rPr lang="ar-SA" sz="2800" b="1" dirty="0" smtClean="0"/>
              <a:t>عبارات خليفة الله ورسوله وأمين الله على رعيته. وخاطب أحدهم </a:t>
            </a:r>
            <a:r>
              <a:rPr lang="ar-SA" sz="2800" b="1" dirty="0" smtClean="0">
                <a:solidFill>
                  <a:srgbClr val="F04316"/>
                </a:solidFill>
              </a:rPr>
              <a:t>المأمون</a:t>
            </a:r>
            <a:r>
              <a:rPr lang="ar-SA" sz="2800" b="1" dirty="0" smtClean="0"/>
              <a:t> على انه خليفة </a:t>
            </a:r>
            <a:r>
              <a:rPr lang="ar-SA" sz="2800" b="1" dirty="0" smtClean="0">
                <a:solidFill>
                  <a:srgbClr val="FF0000"/>
                </a:solidFill>
              </a:rPr>
              <a:t>رسول الله </a:t>
            </a:r>
            <a:r>
              <a:rPr lang="ar-SA" sz="2800" b="1" dirty="0" smtClean="0"/>
              <a:t>وجاء في مدح أحد الشعراء </a:t>
            </a:r>
            <a:r>
              <a:rPr lang="ar-SA" sz="2800" b="1" dirty="0" smtClean="0">
                <a:solidFill>
                  <a:srgbClr val="F04316"/>
                </a:solidFill>
              </a:rPr>
              <a:t>للمتوكل</a:t>
            </a:r>
            <a:r>
              <a:rPr lang="ar-SA" sz="2800" b="1" dirty="0" smtClean="0"/>
              <a:t> على انه خليفة </a:t>
            </a:r>
            <a:r>
              <a:rPr lang="ar-SA" sz="2800" b="1" dirty="0" smtClean="0">
                <a:solidFill>
                  <a:srgbClr val="FF0000"/>
                </a:solidFill>
              </a:rPr>
              <a:t>الله</a:t>
            </a:r>
            <a:r>
              <a:rPr lang="ar-SA" sz="2800" b="1" dirty="0" smtClean="0"/>
              <a:t> في عباده وخليفة </a:t>
            </a:r>
            <a:r>
              <a:rPr lang="ar-SA" sz="2800" b="1" dirty="0" smtClean="0">
                <a:solidFill>
                  <a:srgbClr val="F04316"/>
                </a:solidFill>
              </a:rPr>
              <a:t>رسول الله </a:t>
            </a:r>
            <a:r>
              <a:rPr lang="ar-SA" sz="2800" b="1" dirty="0" smtClean="0"/>
              <a:t>في أمته</a:t>
            </a:r>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a:lstStyle/>
          <a:p>
            <a:r>
              <a:rPr lang="ar-SA" b="1" dirty="0" smtClean="0"/>
              <a:t>الخلافة في العصر </a:t>
            </a:r>
            <a:r>
              <a:rPr lang="ar-SA" b="1" dirty="0" smtClean="0">
                <a:solidFill>
                  <a:srgbClr val="00B050"/>
                </a:solidFill>
              </a:rPr>
              <a:t>العباسي</a:t>
            </a:r>
            <a:endParaRPr lang="en-US" dirty="0" smtClean="0"/>
          </a:p>
        </p:txBody>
      </p:sp>
      <p:sp>
        <p:nvSpPr>
          <p:cNvPr id="32771" name="Rectangle 3"/>
          <p:cNvSpPr>
            <a:spLocks noGrp="1"/>
          </p:cNvSpPr>
          <p:nvPr>
            <p:ph type="body" idx="1"/>
          </p:nvPr>
        </p:nvSpPr>
        <p:spPr/>
        <p:txBody>
          <a:bodyPr/>
          <a:lstStyle/>
          <a:p>
            <a:pPr marL="0" indent="0" algn="just">
              <a:lnSpc>
                <a:spcPct val="90000"/>
              </a:lnSpc>
            </a:pPr>
            <a:r>
              <a:rPr lang="ar-SA" b="1" dirty="0" smtClean="0"/>
              <a:t>- بين </a:t>
            </a:r>
            <a:r>
              <a:rPr lang="ar-SA" b="1" dirty="0" smtClean="0">
                <a:solidFill>
                  <a:srgbClr val="92D050"/>
                </a:solidFill>
              </a:rPr>
              <a:t>العباسيون</a:t>
            </a:r>
            <a:r>
              <a:rPr lang="ar-SA" b="1" dirty="0" smtClean="0"/>
              <a:t> انه بعد وفاة </a:t>
            </a:r>
            <a:r>
              <a:rPr lang="ar-SA" b="1" dirty="0" smtClean="0">
                <a:solidFill>
                  <a:srgbClr val="FF0000"/>
                </a:solidFill>
              </a:rPr>
              <a:t>الرسول</a:t>
            </a:r>
            <a:r>
              <a:rPr lang="ar-SA" b="1" dirty="0" smtClean="0"/>
              <a:t> كان ينبغي ان تبقى قيادة الأمة الإسلامية في عائلته </a:t>
            </a:r>
            <a:r>
              <a:rPr lang="ar-SA" b="1" u="sng" dirty="0" smtClean="0"/>
              <a:t>واتهموا </a:t>
            </a:r>
            <a:r>
              <a:rPr lang="ar-SA" b="1" u="sng" dirty="0" smtClean="0">
                <a:solidFill>
                  <a:srgbClr val="92D050"/>
                </a:solidFill>
              </a:rPr>
              <a:t>الأمويين</a:t>
            </a:r>
            <a:r>
              <a:rPr lang="ar-SA" b="1" u="sng" dirty="0" smtClean="0"/>
              <a:t> باغتصاب الخلافة من أهلها الشرعيين، </a:t>
            </a:r>
            <a:r>
              <a:rPr lang="ar-SA" b="1" dirty="0" smtClean="0"/>
              <a:t>لذلك من الطبيعي أن </a:t>
            </a:r>
            <a:r>
              <a:rPr lang="ar-SA" b="1" u="sng" dirty="0" smtClean="0"/>
              <a:t>يعدوا حكم </a:t>
            </a:r>
            <a:r>
              <a:rPr lang="ar-SA" b="1" u="sng" dirty="0" smtClean="0">
                <a:solidFill>
                  <a:srgbClr val="92D050"/>
                </a:solidFill>
              </a:rPr>
              <a:t>الأمويين</a:t>
            </a:r>
            <a:r>
              <a:rPr lang="ar-SA" b="1" u="sng" dirty="0" smtClean="0"/>
              <a:t> عهد الظلم والاغتصاب، </a:t>
            </a:r>
            <a:r>
              <a:rPr lang="ar-SA" b="1" dirty="0" smtClean="0"/>
              <a:t>وان </a:t>
            </a:r>
            <a:r>
              <a:rPr lang="ar-SA" b="1" u="sng" dirty="0" smtClean="0"/>
              <a:t>يروا في مجيئهم إرجاع الحق إلى أهله</a:t>
            </a:r>
            <a:r>
              <a:rPr lang="ar-SA" b="1" dirty="0" smtClean="0"/>
              <a:t>. </a:t>
            </a:r>
          </a:p>
          <a:p>
            <a:pPr marL="0" indent="0" algn="just">
              <a:lnSpc>
                <a:spcPct val="90000"/>
              </a:lnSpc>
            </a:pPr>
            <a:r>
              <a:rPr lang="ar-SA" b="1" dirty="0" smtClean="0"/>
              <a:t>  -  روجوا بين الناس ان </a:t>
            </a:r>
            <a:r>
              <a:rPr lang="ar-SA" b="1" dirty="0" smtClean="0">
                <a:solidFill>
                  <a:srgbClr val="FF0000"/>
                </a:solidFill>
              </a:rPr>
              <a:t>الله</a:t>
            </a:r>
            <a:r>
              <a:rPr lang="ar-SA" b="1" dirty="0" smtClean="0"/>
              <a:t> جعل انتقال الحكم إلى أولي الفضل من عصبة الأنبياء بعدهم كالمكافأة لهم، وانه فرض على المسلمين طاعة </a:t>
            </a:r>
            <a:r>
              <a:rPr lang="ar-SA" b="1" dirty="0" smtClean="0">
                <a:solidFill>
                  <a:srgbClr val="92D050"/>
                </a:solidFill>
              </a:rPr>
              <a:t>آل البيت </a:t>
            </a:r>
            <a:r>
              <a:rPr lang="ar-SA" b="1" dirty="0" smtClean="0"/>
              <a:t>في محكم كتابه دون أن يطلب </a:t>
            </a:r>
            <a:r>
              <a:rPr lang="ar-SA" b="1" dirty="0" smtClean="0">
                <a:solidFill>
                  <a:srgbClr val="FF0000"/>
                </a:solidFill>
              </a:rPr>
              <a:t>النبي(ص</a:t>
            </a:r>
            <a:r>
              <a:rPr lang="ar-SA" b="1" dirty="0" smtClean="0"/>
              <a:t>) ذلك. وان </a:t>
            </a:r>
            <a:r>
              <a:rPr lang="ar-SA" b="1" dirty="0" smtClean="0">
                <a:solidFill>
                  <a:srgbClr val="FF0000"/>
                </a:solidFill>
              </a:rPr>
              <a:t>الله</a:t>
            </a:r>
            <a:r>
              <a:rPr lang="ar-SA" b="1" dirty="0" smtClean="0"/>
              <a:t> طهرهم واذهب عنهم الرجس ليكونوا خير الحاكمين، وهم الشجرة المباركة أصلها ثابت وفرعها في السماء. </a:t>
            </a:r>
            <a:endParaRPr lang="en-US" sz="4000" b="1" dirty="0" smtClean="0"/>
          </a:p>
          <a:p>
            <a:pPr marL="0" indent="0" algn="just" eaLnBrk="1" hangingPunct="1">
              <a:lnSpc>
                <a:spcPct val="90000"/>
              </a:lnSpc>
              <a:buFont typeface="Arial" pitchFamily="34" charset="0"/>
              <a:buNone/>
            </a:pPr>
            <a:endParaRPr lang="en-US"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a:lstStyle/>
          <a:p>
            <a:r>
              <a:rPr lang="ar-SA" b="1" dirty="0" smtClean="0"/>
              <a:t>الخلافة في العصر </a:t>
            </a:r>
            <a:r>
              <a:rPr lang="ar-SA" b="1" dirty="0" smtClean="0">
                <a:solidFill>
                  <a:srgbClr val="00B050"/>
                </a:solidFill>
              </a:rPr>
              <a:t>العباسي</a:t>
            </a:r>
            <a:endParaRPr lang="en-US" dirty="0" smtClean="0"/>
          </a:p>
        </p:txBody>
      </p:sp>
      <p:sp>
        <p:nvSpPr>
          <p:cNvPr id="36867" name="Rectangle 3"/>
          <p:cNvSpPr>
            <a:spLocks noGrp="1"/>
          </p:cNvSpPr>
          <p:nvPr>
            <p:ph type="body" idx="1"/>
          </p:nvPr>
        </p:nvSpPr>
        <p:spPr/>
        <p:txBody>
          <a:bodyPr/>
          <a:lstStyle/>
          <a:p>
            <a:pPr marL="0" indent="0" algn="just" eaLnBrk="1" hangingPunct="1">
              <a:lnSpc>
                <a:spcPct val="80000"/>
              </a:lnSpc>
              <a:buFont typeface="Arial" pitchFamily="34" charset="0"/>
              <a:buNone/>
            </a:pPr>
            <a:r>
              <a:rPr lang="ar-SA" dirty="0" smtClean="0"/>
              <a:t>-  </a:t>
            </a:r>
            <a:r>
              <a:rPr lang="ar-SA" sz="2800" b="1" dirty="0" smtClean="0"/>
              <a:t>تبنى </a:t>
            </a:r>
            <a:r>
              <a:rPr lang="ar-SA" sz="2800" b="1" dirty="0" smtClean="0">
                <a:solidFill>
                  <a:srgbClr val="92D050"/>
                </a:solidFill>
              </a:rPr>
              <a:t>العباسيون</a:t>
            </a:r>
            <a:r>
              <a:rPr lang="ar-SA" sz="2800" b="1" dirty="0" smtClean="0"/>
              <a:t> ألقاباً أخرى </a:t>
            </a:r>
            <a:r>
              <a:rPr lang="ar-SA" b="1" dirty="0" smtClean="0">
                <a:solidFill>
                  <a:srgbClr val="FF0000"/>
                </a:solidFill>
              </a:rPr>
              <a:t>مثل ظل الله في الأرض </a:t>
            </a:r>
            <a:r>
              <a:rPr lang="ar-SA" sz="2800" b="1" dirty="0" smtClean="0"/>
              <a:t>وربما كان يعني الظل أو الملجأ الذي يحتمي فيه المظلومون من الناس ولم يقتصر استعمال هذا اللقب على الخلفاء </a:t>
            </a:r>
            <a:r>
              <a:rPr lang="ar-SA" sz="2800" b="1" dirty="0" smtClean="0">
                <a:solidFill>
                  <a:srgbClr val="92D050"/>
                </a:solidFill>
              </a:rPr>
              <a:t>العباسيين</a:t>
            </a:r>
            <a:r>
              <a:rPr lang="ar-SA" sz="2800" b="1" dirty="0" smtClean="0"/>
              <a:t> بل تعدى ذلك إلى أفراد من الأسرة </a:t>
            </a:r>
            <a:r>
              <a:rPr lang="ar-SA" sz="2800" b="1" dirty="0" smtClean="0">
                <a:solidFill>
                  <a:srgbClr val="92D050"/>
                </a:solidFill>
              </a:rPr>
              <a:t>العباسية</a:t>
            </a:r>
            <a:r>
              <a:rPr lang="ar-SA" sz="2800" b="1" dirty="0" smtClean="0"/>
              <a:t>. ويبدو أن أصول هذا اللقب تعود إلى </a:t>
            </a:r>
            <a:r>
              <a:rPr lang="ar-SA" sz="2800" b="1" u="sng" dirty="0" smtClean="0"/>
              <a:t>رايتي الثورة </a:t>
            </a:r>
            <a:r>
              <a:rPr lang="ar-SA" sz="2800" b="1" u="sng" dirty="0" smtClean="0">
                <a:solidFill>
                  <a:srgbClr val="92D050"/>
                </a:solidFill>
              </a:rPr>
              <a:t>العباسية</a:t>
            </a:r>
            <a:r>
              <a:rPr lang="ar-SA" sz="2800" b="1" u="sng" dirty="0" smtClean="0"/>
              <a:t> الظل والسحاب </a:t>
            </a:r>
            <a:r>
              <a:rPr lang="ar-SA" sz="2800" b="1" dirty="0" smtClean="0"/>
              <a:t>. </a:t>
            </a:r>
            <a:r>
              <a:rPr lang="ar-SA" sz="3600" b="1" u="sng" dirty="0" smtClean="0"/>
              <a:t>ومعنى ذلك </a:t>
            </a:r>
            <a:r>
              <a:rPr lang="ar-SA" sz="2800" b="1" dirty="0" smtClean="0"/>
              <a:t>إن الدولة </a:t>
            </a:r>
            <a:r>
              <a:rPr lang="ar-SA" sz="2800" b="1" dirty="0" smtClean="0">
                <a:solidFill>
                  <a:srgbClr val="92D050"/>
                </a:solidFill>
              </a:rPr>
              <a:t>العباسية</a:t>
            </a:r>
            <a:r>
              <a:rPr lang="ar-SA" sz="2800" b="1" dirty="0" smtClean="0"/>
              <a:t> ستدوم ما دام هناك ظل في الأرض أي حتى قيام الساعة . أما السحاب فهي دلالة على عالمية الثورة </a:t>
            </a:r>
            <a:r>
              <a:rPr lang="ar-SA" sz="2800" b="1" dirty="0" smtClean="0">
                <a:solidFill>
                  <a:srgbClr val="92D050"/>
                </a:solidFill>
              </a:rPr>
              <a:t>العباسية</a:t>
            </a:r>
            <a:r>
              <a:rPr lang="ar-SA" sz="2800" b="1" dirty="0" smtClean="0"/>
              <a:t> وأنها ستنتشر في كل العالم فالسحاب منتشر في كل العالم.</a:t>
            </a:r>
          </a:p>
          <a:p>
            <a:pPr marL="0" indent="0" algn="just">
              <a:lnSpc>
                <a:spcPct val="80000"/>
              </a:lnSpc>
            </a:pPr>
            <a:r>
              <a:rPr lang="ar-SA" sz="2800" b="1" dirty="0" smtClean="0"/>
              <a:t>بل إن الذي يستفاد من هذا اللقب هو المعنى الاصطلاحي ، فيروى أن السلطان ظل </a:t>
            </a:r>
            <a:r>
              <a:rPr lang="ar-SA" sz="2800" b="1" dirty="0" smtClean="0">
                <a:solidFill>
                  <a:srgbClr val="F04316"/>
                </a:solidFill>
              </a:rPr>
              <a:t>الله</a:t>
            </a:r>
            <a:r>
              <a:rPr lang="ar-SA" sz="2800" b="1" dirty="0" smtClean="0"/>
              <a:t> في أرضه يحتمي فيه كل مظلوم من عباده. والسلطان هنا يعني السلطة والحكومة وبذلك يمكن تفسير النص بأن الدولة العباسية تشبه في ظلها ظل </a:t>
            </a:r>
            <a:r>
              <a:rPr lang="ar-SA" sz="2800" b="1" dirty="0" smtClean="0">
                <a:solidFill>
                  <a:srgbClr val="F04316"/>
                </a:solidFill>
              </a:rPr>
              <a:t>الله</a:t>
            </a:r>
            <a:r>
              <a:rPr lang="ar-SA" sz="2800" b="1" dirty="0" smtClean="0"/>
              <a:t> فهي تحمي وترعى ضعفاء الناس وتسير في سلوكها سيرة يرتضيها </a:t>
            </a:r>
            <a:r>
              <a:rPr lang="ar-SA" sz="2800" b="1" dirty="0" smtClean="0">
                <a:solidFill>
                  <a:srgbClr val="F04316"/>
                </a:solidFill>
              </a:rPr>
              <a:t>الله</a:t>
            </a:r>
            <a:r>
              <a:rPr lang="ar-SA" sz="2800" b="1" dirty="0" smtClean="0"/>
              <a:t> تعالى. </a:t>
            </a:r>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a:lstStyle/>
          <a:p>
            <a:r>
              <a:rPr lang="ar-SA" b="1" dirty="0" smtClean="0"/>
              <a:t>الخلافة في العصر </a:t>
            </a:r>
            <a:r>
              <a:rPr lang="ar-SA" b="1" dirty="0" smtClean="0">
                <a:solidFill>
                  <a:srgbClr val="00B050"/>
                </a:solidFill>
              </a:rPr>
              <a:t>العباسي</a:t>
            </a:r>
            <a:endParaRPr lang="en-US" dirty="0" smtClean="0"/>
          </a:p>
        </p:txBody>
      </p:sp>
      <p:sp>
        <p:nvSpPr>
          <p:cNvPr id="37891" name="Rectangle 3"/>
          <p:cNvSpPr>
            <a:spLocks noGrp="1"/>
          </p:cNvSpPr>
          <p:nvPr>
            <p:ph type="body" idx="1"/>
          </p:nvPr>
        </p:nvSpPr>
        <p:spPr>
          <a:xfrm>
            <a:off x="166654" y="1357298"/>
            <a:ext cx="9572692" cy="4768865"/>
          </a:xfrm>
        </p:spPr>
        <p:txBody>
          <a:bodyPr/>
          <a:lstStyle/>
          <a:p>
            <a:pPr marL="0" indent="0" algn="just" eaLnBrk="1" hangingPunct="1">
              <a:lnSpc>
                <a:spcPct val="80000"/>
              </a:lnSpc>
              <a:buFont typeface="Arial" pitchFamily="34" charset="0"/>
              <a:buNone/>
            </a:pPr>
            <a:r>
              <a:rPr lang="ar-SA" sz="3600" b="1" u="sng" dirty="0" smtClean="0"/>
              <a:t>الهدف من وراء استخدام هذا اللقب  ( ظل الله ) </a:t>
            </a:r>
            <a:r>
              <a:rPr lang="ar-SA" b="1" dirty="0" smtClean="0"/>
              <a:t>فهو </a:t>
            </a:r>
            <a:r>
              <a:rPr lang="ar-SA" b="1" dirty="0" smtClean="0">
                <a:solidFill>
                  <a:srgbClr val="0070C0"/>
                </a:solidFill>
              </a:rPr>
              <a:t>التأكيد على قدسية الخلافة وأنها مستمدة قوتها من الله وتأييده</a:t>
            </a:r>
            <a:r>
              <a:rPr lang="ar-SA" b="1" dirty="0" smtClean="0"/>
              <a:t> . ويجب الملاحظة إن اللقب لم يشر في الأصل إلى شخص الخليفة بعينه بل إلى مؤسسة الخلافة . كما يجب أن يؤخذ اللقب بمعناه المجازي ليعني الملجأ والحماية . وفي هذا المعنى فهو مثل اصطلاحات أخرى متشابهة مثل سترمن الله أو ستر الله .</a:t>
            </a:r>
          </a:p>
          <a:p>
            <a:pPr marL="0" indent="0" algn="just">
              <a:lnSpc>
                <a:spcPct val="80000"/>
              </a:lnSpc>
            </a:pPr>
            <a:r>
              <a:rPr lang="ar-SA" b="1" dirty="0" smtClean="0"/>
              <a:t>واستخدم العباسيون </a:t>
            </a:r>
            <a:r>
              <a:rPr lang="ar-SA" sz="3600" b="1" u="sng" dirty="0" smtClean="0"/>
              <a:t>ألقاباً شخصية أخرى </a:t>
            </a:r>
            <a:r>
              <a:rPr lang="ar-SA" b="1" dirty="0" smtClean="0"/>
              <a:t>مثل : </a:t>
            </a:r>
            <a:r>
              <a:rPr lang="ar-SA" b="1" dirty="0" smtClean="0">
                <a:solidFill>
                  <a:srgbClr val="C00000"/>
                </a:solidFill>
              </a:rPr>
              <a:t>السفاح ، والمنصور، والمهدي، كالهادي والرشيد والأمين والمأمون والواثق والمتوكل </a:t>
            </a:r>
            <a:r>
              <a:rPr lang="ar-SA" b="1" dirty="0" smtClean="0"/>
              <a:t>وغيرهم . وكانت هذه الألقاب </a:t>
            </a:r>
            <a:r>
              <a:rPr lang="ar-SA" b="1" u="sng" dirty="0" smtClean="0"/>
              <a:t>ذات مسحة دينية مهدوية واضحة في ظل أجواء كثر فيها الإشاعات عن الظهور الوشيك للقائد الصحيح الذي ينهي عهد الظلم والطغيان ويضمن للناس عهداً جديداً من العدالة والرفاه</a:t>
            </a:r>
            <a:r>
              <a:rPr lang="ar-SA" b="1" dirty="0" smtClean="0"/>
              <a:t>.</a:t>
            </a:r>
          </a:p>
          <a:p>
            <a:pPr marL="0" indent="0" algn="just" eaLnBrk="1" hangingPunct="1">
              <a:lnSpc>
                <a:spcPct val="80000"/>
              </a:lnSpc>
              <a:buFont typeface="Arial" pitchFamily="34" charset="0"/>
              <a:buNone/>
            </a:pPr>
            <a:endParaRPr lang="en-US" dirty="0" smtClean="0"/>
          </a:p>
          <a:p>
            <a:pPr marL="0" indent="0" algn="just" eaLnBrk="1" hangingPunct="1">
              <a:lnSpc>
                <a:spcPct val="80000"/>
              </a:lnSpc>
              <a:buFont typeface="Arial" pitchFamily="34" charset="0"/>
              <a:buNone/>
            </a:pPr>
            <a:endParaRPr lang="en-US"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a:lstStyle/>
          <a:p>
            <a:r>
              <a:rPr lang="ar-SA" b="1" dirty="0" smtClean="0"/>
              <a:t>الخلافة في العصر </a:t>
            </a:r>
            <a:r>
              <a:rPr lang="ar-SA" b="1" dirty="0" smtClean="0">
                <a:solidFill>
                  <a:srgbClr val="00B050"/>
                </a:solidFill>
              </a:rPr>
              <a:t>العباسي</a:t>
            </a:r>
            <a:endParaRPr lang="en-US" dirty="0" smtClean="0"/>
          </a:p>
        </p:txBody>
      </p:sp>
      <p:sp>
        <p:nvSpPr>
          <p:cNvPr id="38915" name="Rectangle 3"/>
          <p:cNvSpPr>
            <a:spLocks noGrp="1"/>
          </p:cNvSpPr>
          <p:nvPr>
            <p:ph type="body" idx="1"/>
          </p:nvPr>
        </p:nvSpPr>
        <p:spPr>
          <a:xfrm>
            <a:off x="495300" y="1412875"/>
            <a:ext cx="8915400" cy="4713288"/>
          </a:xfrm>
        </p:spPr>
        <p:txBody>
          <a:bodyPr/>
          <a:lstStyle/>
          <a:p>
            <a:pPr marL="0" indent="0" algn="just" eaLnBrk="1" hangingPunct="1">
              <a:lnSpc>
                <a:spcPct val="80000"/>
              </a:lnSpc>
            </a:pPr>
            <a:r>
              <a:rPr lang="ar-SA" b="1" dirty="0" smtClean="0"/>
              <a:t>ومن الألقاب التي اتخذها الخليفة </a:t>
            </a:r>
            <a:r>
              <a:rPr lang="ar-SA" b="1" dirty="0" smtClean="0">
                <a:solidFill>
                  <a:srgbClr val="FF0000"/>
                </a:solidFill>
              </a:rPr>
              <a:t>المأمون</a:t>
            </a:r>
            <a:r>
              <a:rPr lang="ar-SA" b="1" dirty="0" smtClean="0"/>
              <a:t> </a:t>
            </a:r>
            <a:r>
              <a:rPr lang="ar-SA" sz="3600" b="1" u="sng" dirty="0" smtClean="0">
                <a:solidFill>
                  <a:srgbClr val="C00000"/>
                </a:solidFill>
              </a:rPr>
              <a:t>لقب إمام، </a:t>
            </a:r>
            <a:r>
              <a:rPr lang="ar-SA" b="1" dirty="0" smtClean="0"/>
              <a:t>حتى </a:t>
            </a:r>
            <a:r>
              <a:rPr lang="ar-SA" sz="3600" b="1" u="sng" dirty="0" smtClean="0"/>
              <a:t>يعطي نفسه سلطة دينية أكثر لأن لهذا اللقب مغزى دينياً أعمق. فالإمام هو "الذي يقود إلى الطريق الصحيح" أو الهادي إلى الطريق القويم.</a:t>
            </a:r>
            <a:r>
              <a:rPr lang="ar-SA" b="1" dirty="0" smtClean="0"/>
              <a:t> </a:t>
            </a:r>
          </a:p>
          <a:p>
            <a:pPr marL="0" indent="0" algn="just" eaLnBrk="1" hangingPunct="1">
              <a:lnSpc>
                <a:spcPct val="80000"/>
              </a:lnSpc>
            </a:pPr>
            <a:r>
              <a:rPr lang="ar-SA" b="1" dirty="0" smtClean="0"/>
              <a:t>وخلاصة القول كانت ألقاب </a:t>
            </a:r>
            <a:r>
              <a:rPr lang="ar-SA" b="1" dirty="0" smtClean="0">
                <a:solidFill>
                  <a:srgbClr val="92D050"/>
                </a:solidFill>
              </a:rPr>
              <a:t>العباسيين</a:t>
            </a:r>
            <a:r>
              <a:rPr lang="ar-SA" b="1" dirty="0" smtClean="0"/>
              <a:t> ذات </a:t>
            </a:r>
            <a:r>
              <a:rPr lang="ar-SA" b="1" u="sng" dirty="0" smtClean="0"/>
              <a:t>طبيعة تنبؤية ودينية، وقد اختيرت من أجل كسب الناس الذين يرغبون بأوضاع أفضل. فكان </a:t>
            </a:r>
            <a:r>
              <a:rPr lang="ar-SA" b="1" u="sng" dirty="0" smtClean="0">
                <a:solidFill>
                  <a:srgbClr val="C00000"/>
                </a:solidFill>
              </a:rPr>
              <a:t>المهدي المنتظر </a:t>
            </a:r>
            <a:r>
              <a:rPr lang="ar-SA" b="1" u="sng" dirty="0" smtClean="0"/>
              <a:t>مهماً لهؤلاء الناس الذين اعتقدوا أن حكمه سيكون  العهد الذهبي. وكان </a:t>
            </a:r>
            <a:r>
              <a:rPr lang="ar-SA" b="1" u="sng" dirty="0" smtClean="0">
                <a:solidFill>
                  <a:srgbClr val="43A79C"/>
                </a:solidFill>
              </a:rPr>
              <a:t>كل خليفة يحاول أن يكسب ولاء الناس وطاعتهم لولي عهده باختيار لقب جديد له.</a:t>
            </a:r>
            <a:endParaRPr lang="en-US" b="1" u="sng" dirty="0" smtClean="0">
              <a:solidFill>
                <a:srgbClr val="43A79C"/>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a:lstStyle/>
          <a:p>
            <a:r>
              <a:rPr lang="ar-SA" b="1" dirty="0" smtClean="0"/>
              <a:t>الخلافة في العصر </a:t>
            </a:r>
            <a:r>
              <a:rPr lang="ar-SA" b="1" dirty="0" smtClean="0">
                <a:solidFill>
                  <a:srgbClr val="00B050"/>
                </a:solidFill>
              </a:rPr>
              <a:t>العباسي</a:t>
            </a:r>
            <a:endParaRPr lang="en-US" dirty="0" smtClean="0"/>
          </a:p>
        </p:txBody>
      </p:sp>
      <p:sp>
        <p:nvSpPr>
          <p:cNvPr id="39939" name="Rectangle 3"/>
          <p:cNvSpPr>
            <a:spLocks noGrp="1"/>
          </p:cNvSpPr>
          <p:nvPr>
            <p:ph type="body" idx="1"/>
          </p:nvPr>
        </p:nvSpPr>
        <p:spPr>
          <a:xfrm>
            <a:off x="495300" y="1357298"/>
            <a:ext cx="8915400" cy="4768865"/>
          </a:xfrm>
        </p:spPr>
        <p:txBody>
          <a:bodyPr/>
          <a:lstStyle/>
          <a:p>
            <a:pPr marL="0" indent="0" algn="just" eaLnBrk="1" hangingPunct="1">
              <a:lnSpc>
                <a:spcPct val="80000"/>
              </a:lnSpc>
              <a:buFont typeface="Arial" pitchFamily="34" charset="0"/>
              <a:buNone/>
            </a:pPr>
            <a:r>
              <a:rPr lang="ar-SA" sz="2800" b="1" dirty="0" smtClean="0"/>
              <a:t>الوراثة عند </a:t>
            </a:r>
            <a:r>
              <a:rPr lang="ar-SA" sz="2800" b="1" dirty="0" smtClean="0">
                <a:solidFill>
                  <a:srgbClr val="00B050"/>
                </a:solidFill>
              </a:rPr>
              <a:t>العباسيين</a:t>
            </a:r>
            <a:r>
              <a:rPr lang="ar-SA" sz="2800" b="1" dirty="0" smtClean="0"/>
              <a:t> في الخلافة :</a:t>
            </a:r>
          </a:p>
          <a:p>
            <a:pPr marL="0" indent="0" algn="just">
              <a:lnSpc>
                <a:spcPct val="80000"/>
              </a:lnSpc>
            </a:pPr>
            <a:r>
              <a:rPr lang="ar-SA" sz="2800" b="1" dirty="0" smtClean="0"/>
              <a:t>بدأ الحكم </a:t>
            </a:r>
            <a:r>
              <a:rPr lang="ar-SA" sz="2800" b="1" u="sng" dirty="0" smtClean="0">
                <a:solidFill>
                  <a:srgbClr val="00B050"/>
                </a:solidFill>
              </a:rPr>
              <a:t>العباسي</a:t>
            </a:r>
            <a:r>
              <a:rPr lang="ar-SA" sz="2800" b="1" u="sng" dirty="0" smtClean="0"/>
              <a:t> وراثيا</a:t>
            </a:r>
            <a:r>
              <a:rPr lang="ar-SA" sz="2800" b="1" dirty="0" smtClean="0"/>
              <a:t>، </a:t>
            </a:r>
            <a:r>
              <a:rPr lang="ar-SA" sz="2800" b="1" u="sng" dirty="0" smtClean="0"/>
              <a:t>واقتصر على أهل البيت </a:t>
            </a:r>
            <a:r>
              <a:rPr lang="ar-SA" sz="2800" b="1" u="sng" dirty="0" smtClean="0">
                <a:solidFill>
                  <a:srgbClr val="00B050"/>
                </a:solidFill>
              </a:rPr>
              <a:t>العباسي</a:t>
            </a:r>
            <a:r>
              <a:rPr lang="ar-SA" sz="2800" b="1" u="sng" dirty="0" smtClean="0"/>
              <a:t> دون سواهم،</a:t>
            </a:r>
            <a:r>
              <a:rPr lang="ar-SA" sz="2800" b="1" dirty="0" smtClean="0"/>
              <a:t> </a:t>
            </a:r>
            <a:r>
              <a:rPr lang="ar-SA" sz="2800" b="1" u="sng" dirty="0" smtClean="0"/>
              <a:t>واستمرت ولاية العهد لأثنين وأكثر</a:t>
            </a:r>
            <a:r>
              <a:rPr lang="ar-SA" sz="2800" b="1" dirty="0" smtClean="0"/>
              <a:t>، مما </a:t>
            </a:r>
            <a:r>
              <a:rPr lang="ar-SA" sz="2800" b="1" u="sng" dirty="0" smtClean="0"/>
              <a:t>أدى إلى صراعات وحروب بين المتنافسين على السلطة ساعدت على تصدع بنيان الدولة في أكثر من مرحلة من مراحل تاريخها، فأصبح الصراع السياسي على السلطة احد السمات المميزة للدولة مثل الصراع بين </a:t>
            </a:r>
            <a:r>
              <a:rPr lang="ar-SA" sz="2800" b="1" u="sng" dirty="0" smtClean="0">
                <a:solidFill>
                  <a:srgbClr val="FF0000"/>
                </a:solidFill>
              </a:rPr>
              <a:t>الامين والمأمون.</a:t>
            </a:r>
            <a:r>
              <a:rPr lang="ar-SA" sz="2800" b="1" dirty="0" smtClean="0">
                <a:solidFill>
                  <a:srgbClr val="FF0000"/>
                </a:solidFill>
              </a:rPr>
              <a:t> </a:t>
            </a:r>
            <a:r>
              <a:rPr lang="ar-SA" sz="2800" b="1" dirty="0" smtClean="0"/>
              <a:t>ووصل الأمر إلى </a:t>
            </a:r>
            <a:r>
              <a:rPr lang="ar-SA" sz="2800" b="1" u="sng" dirty="0" smtClean="0"/>
              <a:t>كثرت المكائد والمؤامرات داخل قصور الخلافة</a:t>
            </a:r>
            <a:r>
              <a:rPr lang="ar-SA" sz="2800" b="1" dirty="0" smtClean="0"/>
              <a:t>، وقيام </a:t>
            </a:r>
            <a:r>
              <a:rPr lang="ar-SA" sz="2800" b="1" u="sng" dirty="0" smtClean="0"/>
              <a:t>عناصر اجنبية بدورها في محاولة للسيطرة على الخليفة من خلال الوقوف بجانبه</a:t>
            </a:r>
            <a:r>
              <a:rPr lang="ar-SA" sz="2800" b="1" dirty="0" smtClean="0"/>
              <a:t>. كما </a:t>
            </a:r>
            <a:r>
              <a:rPr lang="ar-SA" sz="2800" b="1" u="sng" dirty="0" smtClean="0"/>
              <a:t>افضى هذا الوضع إلى تمكن بعض هذه العناصر من الاستبداد بالحكم والاستحواذ على الأموال، كما حدث في فترة </a:t>
            </a:r>
            <a:r>
              <a:rPr lang="ar-SA" sz="2800" b="1" u="sng" dirty="0" smtClean="0">
                <a:solidFill>
                  <a:srgbClr val="00B050"/>
                </a:solidFill>
              </a:rPr>
              <a:t>النفوذ التركي والبويهي والسلجوقي </a:t>
            </a:r>
            <a:r>
              <a:rPr lang="ar-SA" sz="2800" b="1" dirty="0" smtClean="0"/>
              <a:t>الذي</a:t>
            </a:r>
            <a:r>
              <a:rPr lang="en-US" sz="2800" b="1" dirty="0" smtClean="0"/>
              <a:t> </a:t>
            </a:r>
            <a:r>
              <a:rPr lang="ar-SA" sz="2800" b="1" dirty="0" smtClean="0"/>
              <a:t>عرفت عصور الخلافة </a:t>
            </a:r>
            <a:r>
              <a:rPr lang="ar-SA" sz="2800" b="1" dirty="0" smtClean="0">
                <a:solidFill>
                  <a:srgbClr val="00B050"/>
                </a:solidFill>
              </a:rPr>
              <a:t>العباسية</a:t>
            </a:r>
            <a:r>
              <a:rPr lang="ar-SA" sz="2800" b="1" dirty="0" smtClean="0"/>
              <a:t> بهم وأصبحت الخلافة ضعيفة مسلوبة الإرادة في هذه العصور بعكس عصره الأول الذي عرف </a:t>
            </a:r>
            <a:r>
              <a:rPr lang="ar-SA" sz="2800" b="1" u="sng" dirty="0" smtClean="0"/>
              <a:t>بعصر القوة والازدهار</a:t>
            </a:r>
            <a:r>
              <a:rPr lang="ar-SA" sz="2800" b="1" dirty="0" smtClean="0"/>
              <a:t>.</a:t>
            </a:r>
            <a:endParaRPr lang="en-US" sz="2800" b="1" dirty="0" smtClean="0"/>
          </a:p>
          <a:p>
            <a:pPr marL="0" indent="0" algn="just" eaLnBrk="1" hangingPunct="1">
              <a:lnSpc>
                <a:spcPct val="80000"/>
              </a:lnSpc>
              <a:buFont typeface="Arial" pitchFamily="34" charset="0"/>
              <a:buNone/>
            </a:pPr>
            <a:endParaRPr lang="en-US"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Template>
  <TotalTime>314</TotalTime>
  <Words>3007</Words>
  <Application>Microsoft Office PowerPoint</Application>
  <PresentationFormat>A4 Paper (210x297 mm)‎</PresentationFormat>
  <Paragraphs>130</Paragraphs>
  <Slides>30</Slides>
  <Notes>1</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Office Theme</vt:lpstr>
      <vt:lpstr>الشريحة 1</vt:lpstr>
      <vt:lpstr>المحاضرة الرابعة الخلافة: تطورها في عهد الأمويين والعباسيين  </vt:lpstr>
      <vt:lpstr>عناصر المحاضرة</vt:lpstr>
      <vt:lpstr>:تمهيد</vt:lpstr>
      <vt:lpstr>:تمهيد</vt:lpstr>
      <vt:lpstr>بيعة معاوية بن أبي سفيان بالخلافة</vt:lpstr>
      <vt:lpstr>بيعة معاوية بن أبي سفيان بالخلافة</vt:lpstr>
      <vt:lpstr>بيعة معاوية بن أبي سفيان بالخلافة</vt:lpstr>
      <vt:lpstr>موقف الأمة الإسلامية من بيعة معاوية بالخلافة</vt:lpstr>
      <vt:lpstr>موقف الأمة الإسلامية من بيعة معاوية بالخلافة</vt:lpstr>
      <vt:lpstr>ولاية العهد ليزيد</vt:lpstr>
      <vt:lpstr>ولاية العهد ليزيد</vt:lpstr>
      <vt:lpstr>ولاية العهد ليزيد</vt:lpstr>
      <vt:lpstr>ولاية العهد ليزيد</vt:lpstr>
      <vt:lpstr>وصية معاوية لابنه يزيد</vt:lpstr>
      <vt:lpstr>وصية معاوية لابنه يزيد</vt:lpstr>
      <vt:lpstr>مؤتمر الجابية وتحول الأنظار إلى الفرع المرواني من بني أمية</vt:lpstr>
      <vt:lpstr>مؤتمر الجابية وتحول الأنظار إلى الفرع المرواني من بني أمية</vt:lpstr>
      <vt:lpstr> الخلافة خلال حكم خلفاء الفرع المر واني من بني أمية</vt:lpstr>
      <vt:lpstr>الخلافة خلال حكم خلفاء الفرع المر واني من بني أمية</vt:lpstr>
      <vt:lpstr>الخلافة في العصر العباسي</vt:lpstr>
      <vt:lpstr>الخلافة في العصر العباسي</vt:lpstr>
      <vt:lpstr>الخلافة في العصر العباسي</vt:lpstr>
      <vt:lpstr>الخلافة في العصر العباسي</vt:lpstr>
      <vt:lpstr>الخلافة في العصر العباسي</vt:lpstr>
      <vt:lpstr>الخلافة في العصر العباسي</vt:lpstr>
      <vt:lpstr>الخلافة في العصر العباسي</vt:lpstr>
      <vt:lpstr>الخلافة في العصر العباسي</vt:lpstr>
      <vt:lpstr>الخلافة في العصر العباسي</vt:lpstr>
      <vt:lpstr>الشريحة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dell</cp:lastModifiedBy>
  <cp:revision>57</cp:revision>
  <dcterms:created xsi:type="dcterms:W3CDTF">2014-01-30T06:37:39Z</dcterms:created>
  <dcterms:modified xsi:type="dcterms:W3CDTF">2014-10-12T05:51:09Z</dcterms:modified>
</cp:coreProperties>
</file>