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3"/>
  </p:notesMasterIdLst>
  <p:sldIdLst>
    <p:sldId id="374" r:id="rId2"/>
    <p:sldId id="375" r:id="rId3"/>
    <p:sldId id="377" r:id="rId4"/>
    <p:sldId id="376" r:id="rId5"/>
    <p:sldId id="378" r:id="rId6"/>
    <p:sldId id="379" r:id="rId7"/>
    <p:sldId id="380" r:id="rId8"/>
    <p:sldId id="381" r:id="rId9"/>
    <p:sldId id="382" r:id="rId10"/>
    <p:sldId id="407" r:id="rId11"/>
    <p:sldId id="384" r:id="rId12"/>
    <p:sldId id="385" r:id="rId13"/>
    <p:sldId id="386" r:id="rId14"/>
    <p:sldId id="387" r:id="rId15"/>
    <p:sldId id="389" r:id="rId16"/>
    <p:sldId id="390" r:id="rId17"/>
    <p:sldId id="391" r:id="rId18"/>
    <p:sldId id="392" r:id="rId19"/>
    <p:sldId id="393" r:id="rId20"/>
    <p:sldId id="394" r:id="rId21"/>
    <p:sldId id="395" r:id="rId22"/>
    <p:sldId id="396" r:id="rId23"/>
    <p:sldId id="397" r:id="rId24"/>
    <p:sldId id="398" r:id="rId25"/>
    <p:sldId id="399" r:id="rId26"/>
    <p:sldId id="401" r:id="rId27"/>
    <p:sldId id="402" r:id="rId28"/>
    <p:sldId id="404" r:id="rId29"/>
    <p:sldId id="405" r:id="rId30"/>
    <p:sldId id="406" r:id="rId31"/>
    <p:sldId id="266" r:id="rId3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04316"/>
    <a:srgbClr val="D52D26"/>
    <a:srgbClr val="43A79C"/>
    <a:srgbClr val="D9791B"/>
    <a:srgbClr val="313B4A"/>
    <a:srgbClr val="EDBD1F"/>
    <a:srgbClr val="81AA52"/>
    <a:srgbClr val="0E478A"/>
    <a:srgbClr val="ECA02F"/>
    <a:srgbClr val="013E3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4" autoAdjust="0"/>
  </p:normalViewPr>
  <p:slideViewPr>
    <p:cSldViewPr>
      <p:cViewPr varScale="1">
        <p:scale>
          <a:sx n="74" d="100"/>
          <a:sy n="74" d="100"/>
        </p:scale>
        <p:origin x="-210" y="-10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 xmlns:p14="http://schemas.microsoft.com/office/powerpoint/2010/main"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4" cstate="print">
            <a:extLst>
              <a:ext uri="{28A0092B-C50C-407E-A947-70E740481C1C}">
                <a14:useLocalDpi xmlns:a14="http://schemas.microsoft.com/office/drawing/2010/main" xmlns=""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4"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200" b="1" dirty="0" smtClean="0">
                <a:solidFill>
                  <a:schemeClr val="accent1">
                    <a:lumMod val="50000"/>
                  </a:schemeClr>
                </a:solidFill>
                <a:latin typeface="AYM Wadiy S_U normal."/>
                <a:cs typeface="Times New Roman" pitchFamily="18" charset="0"/>
              </a:rPr>
              <a:t>اسم المقرر</a:t>
            </a:r>
            <a:endParaRPr lang="ar-SA" sz="3200" b="1" dirty="0" smtClean="0">
              <a:solidFill>
                <a:schemeClr val="accent1">
                  <a:lumMod val="50000"/>
                </a:schemeClr>
              </a:solidFill>
              <a:latin typeface="AYM Wadiy S_U normal."/>
              <a:cs typeface="Times New Roman" pitchFamily="18" charset="0"/>
            </a:endParaRPr>
          </a:p>
          <a:p>
            <a:pPr algn="ctr"/>
            <a:r>
              <a:rPr lang="ar-SA" sz="3600" b="1" dirty="0" smtClean="0">
                <a:latin typeface="Calibri" pitchFamily="34" charset="0"/>
                <a:cs typeface="Times New Roman" pitchFamily="18" charset="0"/>
              </a:rPr>
              <a:t>تاريخ النظم الإسلامية </a:t>
            </a:r>
          </a:p>
          <a:p>
            <a:pPr algn="ctr"/>
            <a:r>
              <a:rPr lang="ar-SA" sz="3600" b="1" dirty="0" err="1" smtClean="0">
                <a:latin typeface="Calibri" pitchFamily="34" charset="0"/>
                <a:cs typeface="Times New Roman" pitchFamily="18" charset="0"/>
              </a:rPr>
              <a:t>د.</a:t>
            </a:r>
            <a:r>
              <a:rPr lang="ar-SA" sz="3600" b="1" dirty="0" smtClean="0">
                <a:latin typeface="Calibri" pitchFamily="34" charset="0"/>
                <a:cs typeface="Times New Roman" pitchFamily="18" charset="0"/>
              </a:rPr>
              <a:t> جميل محمود بني سلامة </a:t>
            </a:r>
            <a:endParaRPr lang="en-US" sz="36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3048000"/>
          </a:xfrm>
        </p:spPr>
        <p:txBody>
          <a:bodyPr/>
          <a:lstStyle/>
          <a:p>
            <a:pPr eaLnBrk="1" hangingPunct="1"/>
            <a:r>
              <a:rPr lang="ar-SA" sz="7200" b="1" spc="-150" dirty="0" smtClean="0">
                <a:solidFill>
                  <a:srgbClr val="376092"/>
                </a:solidFill>
                <a:latin typeface="ae_AlMateen" pitchFamily="2" charset="-78"/>
                <a:cs typeface="ae_AlMateen" pitchFamily="2" charset="-78"/>
              </a:rPr>
              <a:t/>
            </a:r>
            <a:br>
              <a:rPr lang="ar-SA" sz="7200" b="1" spc="-150" dirty="0" smtClean="0">
                <a:solidFill>
                  <a:srgbClr val="376092"/>
                </a:solidFill>
                <a:latin typeface="ae_AlMateen" pitchFamily="2" charset="-78"/>
                <a:cs typeface="ae_AlMateen" pitchFamily="2" charset="-78"/>
              </a:rPr>
            </a:br>
            <a:r>
              <a:rPr lang="ar-SA" sz="7200" b="1" spc="-150" dirty="0" smtClean="0">
                <a:solidFill>
                  <a:srgbClr val="376092"/>
                </a:solidFill>
                <a:latin typeface="ae_AlMateen" pitchFamily="2" charset="-78"/>
                <a:cs typeface="ae_AlMateen" pitchFamily="2" charset="-78"/>
              </a:rPr>
              <a:t>المحاضرة الخامسة</a:t>
            </a:r>
            <a:br>
              <a:rPr lang="ar-SA" sz="7200" b="1" spc="-150" dirty="0" smtClean="0">
                <a:solidFill>
                  <a:srgbClr val="376092"/>
                </a:solidFill>
                <a:latin typeface="ae_AlMateen" pitchFamily="2" charset="-78"/>
                <a:cs typeface="ae_AlMateen" pitchFamily="2" charset="-78"/>
              </a:rPr>
            </a:br>
            <a:r>
              <a:rPr lang="ar-JO" sz="7200" b="1" dirty="0" smtClean="0">
                <a:solidFill>
                  <a:srgbClr val="006600"/>
                </a:solidFill>
              </a:rPr>
              <a:t> الوزارة</a:t>
            </a:r>
            <a:r>
              <a:rPr lang="ar-SA" sz="7200" b="1" spc="-150" dirty="0" smtClean="0">
                <a:solidFill>
                  <a:srgbClr val="376092"/>
                </a:solidFill>
                <a:latin typeface="ae_AlMateen" pitchFamily="2" charset="-78"/>
                <a:cs typeface="ae_AlMateen" pitchFamily="2" charset="-78"/>
              </a:rPr>
              <a:t> </a:t>
            </a:r>
            <a:r>
              <a:rPr lang="ar-SA" sz="7200" b="1" dirty="0" smtClean="0">
                <a:solidFill>
                  <a:srgbClr val="006600"/>
                </a:solidFill>
              </a:rPr>
              <a:t/>
            </a:r>
            <a:br>
              <a:rPr lang="ar-SA" sz="7200" b="1" dirty="0" smtClean="0">
                <a:solidFill>
                  <a:srgbClr val="006600"/>
                </a:solidFill>
              </a:rPr>
            </a:br>
            <a:endParaRPr lang="en-US" sz="6000"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6"/>
          <p:cNvSpPr>
            <a:spLocks noGrp="1"/>
          </p:cNvSpPr>
          <p:nvPr>
            <p:ph type="title" idx="4294967295"/>
          </p:nvPr>
        </p:nvSpPr>
        <p:spPr>
          <a:solidFill>
            <a:schemeClr val="bg1"/>
          </a:solidFill>
          <a:ln>
            <a:solidFill>
              <a:srgbClr val="009900"/>
            </a:solidFill>
          </a:ln>
        </p:spPr>
        <p:txBody>
          <a:bodyPr/>
          <a:lstStyle/>
          <a:p>
            <a:pPr eaLnBrk="1" hangingPunct="1"/>
            <a:r>
              <a:rPr lang="ar-SA" b="1" smtClean="0">
                <a:solidFill>
                  <a:schemeClr val="accent1"/>
                </a:solidFill>
              </a:rPr>
              <a:t>عناصر المحاضرة</a:t>
            </a:r>
            <a:endParaRPr lang="en-US" b="1" smtClean="0">
              <a:solidFill>
                <a:schemeClr val="accent1"/>
              </a:solidFill>
            </a:endParaRPr>
          </a:p>
        </p:txBody>
      </p:sp>
      <p:sp>
        <p:nvSpPr>
          <p:cNvPr id="6147" name="Text Placeholder 5"/>
          <p:cNvSpPr>
            <a:spLocks noGrp="1"/>
          </p:cNvSpPr>
          <p:nvPr>
            <p:ph idx="4294967295"/>
          </p:nvPr>
        </p:nvSpPr>
        <p:spPr>
          <a:xfrm>
            <a:off x="507339" y="1341439"/>
            <a:ext cx="9204325" cy="4967287"/>
          </a:xfrm>
        </p:spPr>
        <p:txBody>
          <a:bodyPr/>
          <a:lstStyle/>
          <a:p>
            <a:pPr marL="609600" indent="-609600" eaLnBrk="1" hangingPunct="1">
              <a:buFontTx/>
              <a:buAutoNum type="arabicPeriod"/>
            </a:pPr>
            <a:r>
              <a:rPr lang="ar-JO" sz="2400" b="1" dirty="0" smtClean="0">
                <a:solidFill>
                  <a:schemeClr val="hlink"/>
                </a:solidFill>
              </a:rPr>
              <a:t>تمهيد </a:t>
            </a:r>
          </a:p>
          <a:p>
            <a:pPr marL="609600" indent="-609600" eaLnBrk="1" hangingPunct="1">
              <a:buFontTx/>
              <a:buAutoNum type="arabicPeriod"/>
            </a:pPr>
            <a:r>
              <a:rPr lang="ar-JO" sz="2400" b="1" dirty="0" smtClean="0"/>
              <a:t>الوزارة في اللغة والاصطلاح</a:t>
            </a:r>
          </a:p>
          <a:p>
            <a:pPr marL="609600" indent="-609600" eaLnBrk="1" hangingPunct="1">
              <a:buFontTx/>
              <a:buAutoNum type="arabicPeriod"/>
            </a:pPr>
            <a:r>
              <a:rPr lang="ar-SA" sz="2400" b="1" dirty="0" smtClean="0"/>
              <a:t>نشأة الوزارة في </a:t>
            </a:r>
            <a:r>
              <a:rPr lang="ar-SA" sz="2400" b="1" dirty="0" smtClean="0">
                <a:solidFill>
                  <a:srgbClr val="00B050"/>
                </a:solidFill>
              </a:rPr>
              <a:t>العصر العباسي الاول</a:t>
            </a:r>
            <a:endParaRPr lang="ar-JO" sz="2400" b="1" dirty="0" smtClean="0">
              <a:solidFill>
                <a:srgbClr val="00B050"/>
              </a:solidFill>
            </a:endParaRPr>
          </a:p>
          <a:p>
            <a:pPr marL="609600" indent="-609600" eaLnBrk="1" hangingPunct="1">
              <a:buFontTx/>
              <a:buAutoNum type="arabicPeriod"/>
            </a:pPr>
            <a:r>
              <a:rPr lang="ar-SA" sz="2400" b="1" dirty="0" smtClean="0"/>
              <a:t>الوزارة في الع</a:t>
            </a:r>
            <a:r>
              <a:rPr lang="ar-SA" sz="2400" b="1" dirty="0" smtClean="0">
                <a:solidFill>
                  <a:srgbClr val="00B050"/>
                </a:solidFill>
              </a:rPr>
              <a:t>صر العباسي الأول</a:t>
            </a:r>
            <a:endParaRPr lang="ar-JO" sz="2400" b="1" dirty="0" smtClean="0">
              <a:solidFill>
                <a:srgbClr val="00B050"/>
              </a:solidFill>
            </a:endParaRPr>
          </a:p>
          <a:p>
            <a:pPr marL="609600" indent="-609600" eaLnBrk="1" hangingPunct="1">
              <a:buFontTx/>
              <a:buAutoNum type="arabicPeriod"/>
            </a:pPr>
            <a:r>
              <a:rPr lang="ar-SA" sz="2400" b="1" dirty="0" smtClean="0"/>
              <a:t>الوزارة في </a:t>
            </a:r>
            <a:r>
              <a:rPr lang="ar-SA" sz="2400" b="1" dirty="0" smtClean="0">
                <a:solidFill>
                  <a:srgbClr val="00B050"/>
                </a:solidFill>
              </a:rPr>
              <a:t>العصر العباسي الثاني</a:t>
            </a:r>
            <a:endParaRPr lang="ar-JO" sz="2400" b="1" dirty="0" smtClean="0">
              <a:solidFill>
                <a:srgbClr val="00B050"/>
              </a:solidFill>
            </a:endParaRPr>
          </a:p>
          <a:p>
            <a:pPr marL="609600" indent="-609600" eaLnBrk="1" hangingPunct="1">
              <a:buFontTx/>
              <a:buAutoNum type="arabicPeriod"/>
            </a:pPr>
            <a:r>
              <a:rPr lang="ar-SA" sz="2400" b="1" dirty="0" smtClean="0"/>
              <a:t>الوزارة في </a:t>
            </a:r>
            <a:r>
              <a:rPr lang="ar-SA" sz="2400" b="1" dirty="0" smtClean="0">
                <a:solidFill>
                  <a:srgbClr val="00B050"/>
                </a:solidFill>
              </a:rPr>
              <a:t>العصر البويهي</a:t>
            </a:r>
            <a:endParaRPr lang="ar-JO" sz="2400" b="1" dirty="0" smtClean="0">
              <a:solidFill>
                <a:srgbClr val="00B050"/>
              </a:solidFill>
            </a:endParaRPr>
          </a:p>
          <a:p>
            <a:pPr marL="609600" indent="-609600" eaLnBrk="1" hangingPunct="1">
              <a:buFontTx/>
              <a:buAutoNum type="arabicPeriod"/>
            </a:pPr>
            <a:r>
              <a:rPr lang="ar-SA" sz="2400" b="1" dirty="0" smtClean="0"/>
              <a:t>الوزارة في عصر </a:t>
            </a:r>
            <a:r>
              <a:rPr lang="ar-SA" sz="2400" b="1" dirty="0" smtClean="0">
                <a:solidFill>
                  <a:srgbClr val="00B050"/>
                </a:solidFill>
              </a:rPr>
              <a:t>السلاجقة</a:t>
            </a:r>
            <a:endParaRPr lang="ar-JO" sz="2400" b="1" dirty="0" smtClean="0">
              <a:solidFill>
                <a:srgbClr val="00B050"/>
              </a:solidFill>
            </a:endParaRPr>
          </a:p>
          <a:p>
            <a:pPr marL="609600" indent="-609600" eaLnBrk="1" hangingPunct="1">
              <a:buFontTx/>
              <a:buAutoNum type="arabicPeriod"/>
            </a:pPr>
            <a:r>
              <a:rPr lang="ar-SA" sz="2400" b="1" dirty="0" smtClean="0"/>
              <a:t>الصفات الواجب توفرها في الوزير</a:t>
            </a:r>
            <a:endParaRPr lang="ar-JO" sz="2400" b="1" dirty="0" smtClean="0"/>
          </a:p>
          <a:p>
            <a:pPr marL="609600" indent="-609600" eaLnBrk="1" hangingPunct="1">
              <a:buFontTx/>
              <a:buAutoNum type="arabicPeriod"/>
            </a:pPr>
            <a:r>
              <a:rPr lang="ar-JO" sz="2400" b="1" dirty="0" smtClean="0"/>
              <a:t>تقليد الوزارة</a:t>
            </a:r>
          </a:p>
          <a:p>
            <a:pPr marL="609600" indent="-609600" eaLnBrk="1" hangingPunct="1">
              <a:buFontTx/>
              <a:buAutoNum type="arabicPeriod"/>
            </a:pPr>
            <a:r>
              <a:rPr lang="ar-JO" sz="2400" b="1" dirty="0" smtClean="0"/>
              <a:t>اقسام الوزارة (نظرية الوزارة)</a:t>
            </a:r>
            <a:endParaRPr lang="ar-JO" sz="2400" b="1" dirty="0" smtClean="0">
              <a:solidFill>
                <a:schemeClr val="hlink"/>
              </a:solidFill>
            </a:endParaRPr>
          </a:p>
          <a:p>
            <a:pPr marL="609600" indent="-609600" algn="justLow" eaLnBrk="1" hangingPunct="1">
              <a:spcBef>
                <a:spcPct val="0"/>
              </a:spcBef>
              <a:buFontTx/>
              <a:buAutoNum type="arabicPeriod"/>
            </a:pPr>
            <a:endParaRPr lang="ar-JO" sz="2400" b="1" dirty="0" smtClean="0">
              <a:solidFill>
                <a:srgbClr val="FF0000"/>
              </a:solidFill>
            </a:endParaRPr>
          </a:p>
          <a:p>
            <a:pPr marL="609600" indent="-609600" eaLnBrk="1" hangingPunct="1">
              <a:buFontTx/>
              <a:buAutoNum type="arabicPeriod"/>
            </a:pPr>
            <a:endParaRPr lang="ar-EG" sz="2400" b="1" dirty="0" smtClean="0">
              <a:solidFill>
                <a:srgbClr val="FF0000"/>
              </a:solidFill>
              <a:cs typeface="Times New Roman" pitchFamily="18" charset="0"/>
            </a:endParaRPr>
          </a:p>
        </p:txBody>
      </p:sp>
      <p:sp>
        <p:nvSpPr>
          <p:cNvPr id="6148"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eaLnBrk="1" hangingPunct="1"/>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عنوان 1"/>
          <p:cNvSpPr>
            <a:spLocks noGrp="1"/>
          </p:cNvSpPr>
          <p:nvPr>
            <p:ph type="title" idx="4294967295"/>
          </p:nvPr>
        </p:nvSpPr>
        <p:spPr/>
        <p:txBody>
          <a:bodyPr/>
          <a:lstStyle/>
          <a:p>
            <a:pPr algn="ctr" eaLnBrk="1" hangingPunct="1"/>
            <a:r>
              <a:rPr lang="ar-JO" b="1" smtClean="0"/>
              <a:t>الوزارة في اللغة والاصطلاح</a:t>
            </a:r>
            <a:endParaRPr lang="en-US" b="1" smtClean="0"/>
          </a:p>
        </p:txBody>
      </p:sp>
      <p:sp>
        <p:nvSpPr>
          <p:cNvPr id="4099" name="عنصر نائب للمحتوى 2"/>
          <p:cNvSpPr>
            <a:spLocks noGrp="1"/>
          </p:cNvSpPr>
          <p:nvPr>
            <p:ph idx="4294967295"/>
          </p:nvPr>
        </p:nvSpPr>
        <p:spPr>
          <a:xfrm>
            <a:off x="495300" y="1371601"/>
            <a:ext cx="8915400" cy="4754563"/>
          </a:xfrm>
        </p:spPr>
        <p:txBody>
          <a:bodyPr/>
          <a:lstStyle/>
          <a:p>
            <a:pPr marL="0" indent="0" eaLnBrk="1" hangingPunct="1">
              <a:buFont typeface="Arial" pitchFamily="34" charset="0"/>
              <a:buNone/>
            </a:pPr>
            <a:r>
              <a:rPr lang="ar-SA" dirty="0" smtClean="0"/>
              <a:t>- </a:t>
            </a:r>
            <a:r>
              <a:rPr lang="ar-JO" b="1" dirty="0" smtClean="0"/>
              <a:t>اختلف اللغويون حول أصل لفظ وزير، وجعل له اشتقاقات عدة مثل </a:t>
            </a:r>
            <a:r>
              <a:rPr lang="ar-JO" sz="4000" b="1" dirty="0" smtClean="0"/>
              <a:t>الوِزْر</a:t>
            </a:r>
            <a:r>
              <a:rPr lang="ar-JO" b="1" dirty="0" smtClean="0"/>
              <a:t> بسكون الزاي وهو </a:t>
            </a:r>
            <a:r>
              <a:rPr lang="ar-JO" sz="3600" b="1" u="sng" dirty="0" smtClean="0"/>
              <a:t>الثقل والعب</a:t>
            </a:r>
            <a:r>
              <a:rPr lang="ar-JO" b="1" dirty="0" smtClean="0"/>
              <a:t>. لان </a:t>
            </a:r>
            <a:r>
              <a:rPr lang="ar-JO" b="1" u="sng" dirty="0" smtClean="0"/>
              <a:t>الوزير يحمل عن الخليفة أعباء الدولة ويقوم بإدارة شؤونها.</a:t>
            </a:r>
          </a:p>
          <a:p>
            <a:pPr marL="0" indent="0" eaLnBrk="1" hangingPunct="1"/>
            <a:r>
              <a:rPr lang="ar-JO" b="1" dirty="0" smtClean="0"/>
              <a:t> أو </a:t>
            </a:r>
            <a:r>
              <a:rPr lang="ar-JO" sz="4000" b="1" dirty="0" smtClean="0"/>
              <a:t>الوَزَر </a:t>
            </a:r>
            <a:r>
              <a:rPr lang="ar-JO" b="1" dirty="0" smtClean="0"/>
              <a:t>بفتح الزاي وهو </a:t>
            </a:r>
            <a:r>
              <a:rPr lang="ar-JO" sz="3600" b="1" u="sng" dirty="0" smtClean="0"/>
              <a:t>الملجأ أو المعتصم</a:t>
            </a:r>
            <a:r>
              <a:rPr lang="ar-JO" b="1" dirty="0" smtClean="0"/>
              <a:t> بمعنى </a:t>
            </a:r>
            <a:r>
              <a:rPr lang="ar-JO" b="1" u="sng" dirty="0" smtClean="0"/>
              <a:t>ان الوزير يحمل الثقل عن الخليفة، أو أن يلجأ إليه في الامور المهمة، أو يلجا إلى راية ومعونته.</a:t>
            </a:r>
            <a:r>
              <a:rPr lang="ar-JO" b="1" dirty="0" smtClean="0"/>
              <a:t> كما في قوله تعالى: في سورة القيامة </a:t>
            </a:r>
            <a:r>
              <a:rPr lang="ar-JO" b="1" dirty="0" smtClean="0">
                <a:solidFill>
                  <a:srgbClr val="FF0000"/>
                </a:solidFill>
              </a:rPr>
              <a:t>{</a:t>
            </a:r>
            <a:r>
              <a:rPr lang="ar-SA" b="1" dirty="0" smtClean="0">
                <a:solidFill>
                  <a:srgbClr val="FF0000"/>
                </a:solidFill>
              </a:rPr>
              <a:t>كَلَّا لَا وَزَرَ (11) إِلَى رَبِّكَ يَوْمَئِذٍ الْمُسْتَقَرُّ }(12)</a:t>
            </a:r>
            <a:endParaRPr lang="ar-JO" b="1" dirty="0" smtClean="0">
              <a:solidFill>
                <a:srgbClr val="FF0000"/>
              </a:solidFill>
            </a:endParaRPr>
          </a:p>
        </p:txBody>
      </p:sp>
      <p:sp>
        <p:nvSpPr>
          <p:cNvPr id="4100"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eaLnBrk="1" hangingPunct="1"/>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عنوان 1"/>
          <p:cNvSpPr>
            <a:spLocks noGrp="1"/>
          </p:cNvSpPr>
          <p:nvPr>
            <p:ph type="title" idx="4294967295"/>
          </p:nvPr>
        </p:nvSpPr>
        <p:spPr>
          <a:xfrm>
            <a:off x="507339" y="260350"/>
            <a:ext cx="8915400" cy="1143000"/>
          </a:xfrm>
        </p:spPr>
        <p:txBody>
          <a:bodyPr/>
          <a:lstStyle/>
          <a:p>
            <a:pPr algn="ctr"/>
            <a:r>
              <a:rPr lang="ar-JO" b="1" dirty="0" smtClean="0"/>
              <a:t>الوزارة في اللغة والاصطلاح</a:t>
            </a:r>
            <a:endParaRPr lang="en-US" b="1" dirty="0" smtClean="0"/>
          </a:p>
        </p:txBody>
      </p:sp>
      <p:sp>
        <p:nvSpPr>
          <p:cNvPr id="7171" name="عنصر نائب للمحتوى 2"/>
          <p:cNvSpPr>
            <a:spLocks noGrp="1"/>
          </p:cNvSpPr>
          <p:nvPr>
            <p:ph idx="4294967295"/>
          </p:nvPr>
        </p:nvSpPr>
        <p:spPr>
          <a:xfrm>
            <a:off x="495300" y="1371601"/>
            <a:ext cx="8915400" cy="4754563"/>
          </a:xfrm>
        </p:spPr>
        <p:txBody>
          <a:bodyPr/>
          <a:lstStyle/>
          <a:p>
            <a:pPr marL="0" indent="0" eaLnBrk="1" hangingPunct="1"/>
            <a:r>
              <a:rPr lang="ar-JO" b="1" dirty="0" smtClean="0"/>
              <a:t>أو </a:t>
            </a:r>
            <a:r>
              <a:rPr lang="ar-JO" sz="4400" b="1" dirty="0" smtClean="0"/>
              <a:t>الازر</a:t>
            </a:r>
            <a:r>
              <a:rPr lang="ar-JO" b="1" dirty="0" smtClean="0"/>
              <a:t> وهو</a:t>
            </a:r>
            <a:r>
              <a:rPr lang="ar-JO" sz="3600" b="1" u="sng" dirty="0" smtClean="0"/>
              <a:t> الظهر </a:t>
            </a:r>
            <a:r>
              <a:rPr lang="ar-JO" b="1" dirty="0" smtClean="0"/>
              <a:t>لان </a:t>
            </a:r>
            <a:r>
              <a:rPr lang="ar-JO" b="1" u="sng" dirty="0" smtClean="0"/>
              <a:t>الملك يقوى بوزيره كقوة البدن بالظهر. </a:t>
            </a:r>
            <a:r>
              <a:rPr lang="ar-JO" b="1" dirty="0" smtClean="0"/>
              <a:t>وهذا اللفظ ورد في القران الكريم في أكثر من موضع</a:t>
            </a:r>
          </a:p>
          <a:p>
            <a:pPr marL="0" indent="0" eaLnBrk="1" hangingPunct="1"/>
            <a:r>
              <a:rPr lang="ar-JO" b="1" dirty="0" smtClean="0"/>
              <a:t>في سورة طه الايات 29-32 </a:t>
            </a:r>
            <a:r>
              <a:rPr lang="ar-JO" b="1" dirty="0" smtClean="0">
                <a:solidFill>
                  <a:srgbClr val="FF0000"/>
                </a:solidFill>
              </a:rPr>
              <a:t>{</a:t>
            </a:r>
            <a:r>
              <a:rPr lang="ar-SA" b="1" dirty="0" smtClean="0">
                <a:solidFill>
                  <a:srgbClr val="FF0000"/>
                </a:solidFill>
              </a:rPr>
              <a:t>وَاجْعَلْ لِي وَزِيرًا مِنْ أَهْلِي (29) هَارُونَ أَخِي (30) اشْدُدْ بِهِ أَزْرِي (31) وَأَشْرِكْهُ فِي أَمْرِي}</a:t>
            </a:r>
          </a:p>
          <a:p>
            <a:pPr marL="0" indent="0" eaLnBrk="1" hangingPunct="1"/>
            <a:r>
              <a:rPr lang="ar-SA" b="1" dirty="0" smtClean="0"/>
              <a:t>وفي سورة الفرقان اية </a:t>
            </a:r>
            <a:r>
              <a:rPr lang="ar-SA" b="1" dirty="0" smtClean="0">
                <a:solidFill>
                  <a:srgbClr val="FF0000"/>
                </a:solidFill>
              </a:rPr>
              <a:t>35{وَلَقَدْ آَتَيْنَا مُوسَى الْكِتَابَ وَجَعَلْنَا مَعَهُ أَخَاهُ هَارُونَ وَزِيرًا} (35)</a:t>
            </a:r>
          </a:p>
          <a:p>
            <a:pPr marL="0" indent="0" eaLnBrk="1" hangingPunct="1"/>
            <a:r>
              <a:rPr lang="ar-SA" b="1" dirty="0" smtClean="0"/>
              <a:t>وفي قوله تعالى في سورة الشرح آية 2-3 </a:t>
            </a:r>
            <a:r>
              <a:rPr lang="ar-SA" b="1" dirty="0" smtClean="0">
                <a:solidFill>
                  <a:srgbClr val="FF0000"/>
                </a:solidFill>
              </a:rPr>
              <a:t>{وَوَضَعْنَا عَنْكَ وِزْرَكَ (2) الَّذِي أَنْقَضَ ظَهْرَكَ (3)</a:t>
            </a:r>
          </a:p>
          <a:p>
            <a:pPr marL="0" indent="0" algn="just" eaLnBrk="1" hangingPunct="1">
              <a:buFont typeface="Arial" pitchFamily="34" charset="0"/>
              <a:buNone/>
            </a:pPr>
            <a:endParaRPr lang="ar-SA" dirty="0" smtClean="0">
              <a:solidFill>
                <a:srgbClr val="FF0000"/>
              </a:solidFill>
            </a:endParaRPr>
          </a:p>
        </p:txBody>
      </p:sp>
      <p:sp>
        <p:nvSpPr>
          <p:cNvPr id="7172"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eaLnBrk="1" hangingPunct="1"/>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عنوان 1"/>
          <p:cNvSpPr>
            <a:spLocks noGrp="1"/>
          </p:cNvSpPr>
          <p:nvPr>
            <p:ph type="title" idx="4294967295"/>
          </p:nvPr>
        </p:nvSpPr>
        <p:spPr>
          <a:xfrm>
            <a:off x="507339" y="260350"/>
            <a:ext cx="8915400" cy="1143000"/>
          </a:xfrm>
        </p:spPr>
        <p:txBody>
          <a:bodyPr/>
          <a:lstStyle/>
          <a:p>
            <a:pPr algn="ctr"/>
            <a:r>
              <a:rPr lang="ar-JO" b="1" dirty="0" smtClean="0"/>
              <a:t>الوزارة في اللغة والاصطلاح</a:t>
            </a:r>
            <a:endParaRPr lang="en-US" b="1" dirty="0" smtClean="0"/>
          </a:p>
        </p:txBody>
      </p:sp>
      <p:sp>
        <p:nvSpPr>
          <p:cNvPr id="8195" name="عنصر نائب للمحتوى 2"/>
          <p:cNvSpPr>
            <a:spLocks noGrp="1"/>
          </p:cNvSpPr>
          <p:nvPr>
            <p:ph idx="4294967295"/>
          </p:nvPr>
        </p:nvSpPr>
        <p:spPr>
          <a:xfrm>
            <a:off x="495300" y="1371601"/>
            <a:ext cx="8915400" cy="4754563"/>
          </a:xfrm>
        </p:spPr>
        <p:txBody>
          <a:bodyPr/>
          <a:lstStyle/>
          <a:p>
            <a:pPr marL="0" indent="0" algn="just" eaLnBrk="1" hangingPunct="1"/>
            <a:r>
              <a:rPr lang="ar-SA" b="1" dirty="0" smtClean="0"/>
              <a:t>ذهب البعض مذاهب شتى في تعريف كلمة</a:t>
            </a:r>
            <a:r>
              <a:rPr lang="ar-SA" sz="4000" b="1" dirty="0" smtClean="0"/>
              <a:t> </a:t>
            </a:r>
            <a:r>
              <a:rPr lang="ar-SA" sz="4000" b="1" dirty="0" smtClean="0">
                <a:solidFill>
                  <a:srgbClr val="C00000"/>
                </a:solidFill>
              </a:rPr>
              <a:t>وزير</a:t>
            </a:r>
            <a:r>
              <a:rPr lang="ar-SA" b="1" dirty="0" smtClean="0"/>
              <a:t>. منهم من قال  ان </a:t>
            </a:r>
            <a:r>
              <a:rPr lang="ar-SA" b="1" u="sng" dirty="0" smtClean="0"/>
              <a:t>الكلمة قد تكون مأخوذة من </a:t>
            </a:r>
            <a:r>
              <a:rPr lang="ar-SA" b="1" u="sng" dirty="0" smtClean="0">
                <a:solidFill>
                  <a:srgbClr val="C00000"/>
                </a:solidFill>
              </a:rPr>
              <a:t>المؤازرة</a:t>
            </a:r>
            <a:r>
              <a:rPr lang="ar-SA" b="1" u="sng" dirty="0" smtClean="0"/>
              <a:t> وهي </a:t>
            </a:r>
            <a:r>
              <a:rPr lang="ar-SA" b="1" u="sng" dirty="0" smtClean="0">
                <a:solidFill>
                  <a:srgbClr val="C00000"/>
                </a:solidFill>
              </a:rPr>
              <a:t>المعاونة</a:t>
            </a:r>
            <a:r>
              <a:rPr lang="ar-SA" b="1" u="sng" dirty="0" smtClean="0"/>
              <a:t> لان الوزير عون الملك يحمل ثقله ويعينه برأيه ويحمل عنه أعباء السياسة، </a:t>
            </a:r>
            <a:r>
              <a:rPr lang="ar-SA" b="1" dirty="0" smtClean="0"/>
              <a:t>ومنهم من قال </a:t>
            </a:r>
            <a:r>
              <a:rPr lang="ar-SA" sz="3600" b="1" u="sng" dirty="0" smtClean="0"/>
              <a:t>أن اللفظ </a:t>
            </a:r>
            <a:r>
              <a:rPr lang="ar-SA" sz="3600" b="1" u="sng" dirty="0" smtClean="0">
                <a:solidFill>
                  <a:srgbClr val="00B050"/>
                </a:solidFill>
              </a:rPr>
              <a:t>فارسي</a:t>
            </a:r>
            <a:r>
              <a:rPr lang="ar-SA" sz="3600" b="1" u="sng" dirty="0" smtClean="0"/>
              <a:t> معرب وأصله من </a:t>
            </a:r>
            <a:r>
              <a:rPr lang="ar-SA" sz="3600" b="1" u="sng" dirty="0" smtClean="0">
                <a:solidFill>
                  <a:srgbClr val="C00000"/>
                </a:solidFill>
              </a:rPr>
              <a:t>الزور</a:t>
            </a:r>
            <a:r>
              <a:rPr lang="ar-SA" sz="3600" b="1" u="sng" dirty="0" smtClean="0"/>
              <a:t> عند </a:t>
            </a:r>
            <a:r>
              <a:rPr lang="ar-SA" sz="3600" b="1" u="sng" dirty="0" smtClean="0">
                <a:solidFill>
                  <a:srgbClr val="00B050"/>
                </a:solidFill>
              </a:rPr>
              <a:t>الفرس</a:t>
            </a:r>
            <a:r>
              <a:rPr lang="ar-SA" sz="3600" b="1" u="sng" dirty="0" smtClean="0"/>
              <a:t> اسم </a:t>
            </a:r>
            <a:r>
              <a:rPr lang="ar-SA" sz="3600" b="1" u="sng" dirty="0" smtClean="0">
                <a:solidFill>
                  <a:srgbClr val="C00000"/>
                </a:solidFill>
              </a:rPr>
              <a:t>للشدة والقوة</a:t>
            </a:r>
            <a:r>
              <a:rPr lang="ar-SA" sz="3600" b="1" u="sng" dirty="0" smtClean="0"/>
              <a:t>، فاقتبس منهم وعرّب </a:t>
            </a:r>
            <a:r>
              <a:rPr lang="ar-SA" b="1" dirty="0" smtClean="0"/>
              <a:t>، وكان يطلق على الوزير عند </a:t>
            </a:r>
            <a:r>
              <a:rPr lang="ar-SA" b="1" dirty="0" smtClean="0">
                <a:solidFill>
                  <a:srgbClr val="00B050"/>
                </a:solidFill>
              </a:rPr>
              <a:t>الساسانيين</a:t>
            </a:r>
            <a:r>
              <a:rPr lang="ar-SA" b="1" dirty="0" smtClean="0"/>
              <a:t> </a:t>
            </a:r>
            <a:r>
              <a:rPr lang="ar-SA" b="1" dirty="0" smtClean="0">
                <a:solidFill>
                  <a:srgbClr val="00B050"/>
                </a:solidFill>
              </a:rPr>
              <a:t>الفرس</a:t>
            </a:r>
            <a:r>
              <a:rPr lang="ar-SA" b="1" dirty="0" smtClean="0"/>
              <a:t> اسم </a:t>
            </a:r>
            <a:r>
              <a:rPr lang="ar-SA" sz="3600" b="1" u="sng" dirty="0" smtClean="0">
                <a:solidFill>
                  <a:srgbClr val="C00000"/>
                </a:solidFill>
              </a:rPr>
              <a:t>بزر خرم </a:t>
            </a:r>
            <a:r>
              <a:rPr lang="ar-SA" b="1" dirty="0" smtClean="0"/>
              <a:t>دار </a:t>
            </a:r>
            <a:r>
              <a:rPr lang="ar-SA" sz="3600" b="1" u="sng" dirty="0" smtClean="0"/>
              <a:t>ومعناه كبير عمال الدولة او رئيس رؤسائها</a:t>
            </a:r>
            <a:r>
              <a:rPr lang="ar-SA" b="1" dirty="0" smtClean="0"/>
              <a:t>، ويرى بعض المستشرقين ان كلمة </a:t>
            </a:r>
            <a:r>
              <a:rPr lang="ar-SA" sz="3600" b="1" u="sng" dirty="0" smtClean="0"/>
              <a:t>وزير </a:t>
            </a:r>
            <a:r>
              <a:rPr lang="ar-SA" sz="3600" b="1" u="sng" dirty="0" smtClean="0">
                <a:solidFill>
                  <a:srgbClr val="00B050"/>
                </a:solidFill>
              </a:rPr>
              <a:t>فهلوية</a:t>
            </a:r>
            <a:r>
              <a:rPr lang="ar-SA" sz="3600" b="1" u="sng" dirty="0" smtClean="0"/>
              <a:t> أي </a:t>
            </a:r>
            <a:r>
              <a:rPr lang="ar-SA" sz="3600" b="1" u="sng" dirty="0" smtClean="0">
                <a:solidFill>
                  <a:srgbClr val="00B050"/>
                </a:solidFill>
              </a:rPr>
              <a:t>فارسية</a:t>
            </a:r>
            <a:r>
              <a:rPr lang="ar-SA" sz="3600" b="1" u="sng" dirty="0" smtClean="0"/>
              <a:t> قديمة وهي مشتقة من لفظ </a:t>
            </a:r>
            <a:r>
              <a:rPr lang="ar-SA" sz="3600" b="1" u="sng" dirty="0" smtClean="0">
                <a:solidFill>
                  <a:srgbClr val="C00000"/>
                </a:solidFill>
              </a:rPr>
              <a:t>فيشيرا</a:t>
            </a:r>
            <a:r>
              <a:rPr lang="ar-SA" sz="3600" b="1" u="sng" dirty="0" smtClean="0"/>
              <a:t> التي تعني الأمر أو التقرير أو الحكم</a:t>
            </a:r>
            <a:r>
              <a:rPr lang="ar-SA" b="1" dirty="0" smtClean="0"/>
              <a:t>.</a:t>
            </a:r>
            <a:endParaRPr lang="en-US" b="1" dirty="0" smtClean="0"/>
          </a:p>
          <a:p>
            <a:pPr marL="0" indent="0" algn="just" eaLnBrk="1" hangingPunct="1">
              <a:buFont typeface="Arial" pitchFamily="34" charset="0"/>
              <a:buNone/>
            </a:pPr>
            <a:endParaRPr lang="ar-SA" dirty="0" smtClean="0"/>
          </a:p>
        </p:txBody>
      </p:sp>
      <p:sp>
        <p:nvSpPr>
          <p:cNvPr id="8196"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eaLnBrk="1" hangingPunct="1"/>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عنوان 1"/>
          <p:cNvSpPr>
            <a:spLocks noGrp="1"/>
          </p:cNvSpPr>
          <p:nvPr>
            <p:ph type="title" idx="4294967295"/>
          </p:nvPr>
        </p:nvSpPr>
        <p:spPr>
          <a:xfrm>
            <a:off x="507339" y="260350"/>
            <a:ext cx="8915400" cy="1143000"/>
          </a:xfrm>
        </p:spPr>
        <p:txBody>
          <a:bodyPr/>
          <a:lstStyle/>
          <a:p>
            <a:pPr algn="ctr"/>
            <a:r>
              <a:rPr lang="ar-JO" b="1" dirty="0" smtClean="0"/>
              <a:t>الوزارة في اللغة والاصطلاح</a:t>
            </a:r>
            <a:endParaRPr lang="en-US" b="1" dirty="0" smtClean="0"/>
          </a:p>
        </p:txBody>
      </p:sp>
      <p:sp>
        <p:nvSpPr>
          <p:cNvPr id="9219" name="عنصر نائب للمحتوى 2"/>
          <p:cNvSpPr>
            <a:spLocks noGrp="1"/>
          </p:cNvSpPr>
          <p:nvPr>
            <p:ph idx="4294967295"/>
          </p:nvPr>
        </p:nvSpPr>
        <p:spPr>
          <a:xfrm>
            <a:off x="495300" y="1371601"/>
            <a:ext cx="8915400" cy="4754563"/>
          </a:xfrm>
        </p:spPr>
        <p:txBody>
          <a:bodyPr/>
          <a:lstStyle/>
          <a:p>
            <a:pPr marL="0" indent="0" algn="just" eaLnBrk="1" hangingPunct="1">
              <a:buFont typeface="Arial" pitchFamily="34" charset="0"/>
              <a:buNone/>
            </a:pPr>
            <a:r>
              <a:rPr lang="ar-SA" sz="2800" b="1" dirty="0" smtClean="0"/>
              <a:t>ويؤكد </a:t>
            </a:r>
            <a:r>
              <a:rPr lang="ar-SA" sz="3600" b="1" u="sng" dirty="0" smtClean="0"/>
              <a:t>اللغويون العرب </a:t>
            </a:r>
            <a:r>
              <a:rPr lang="ar-SA" sz="2800" b="1" dirty="0" smtClean="0"/>
              <a:t>على ان لفظة وزير </a:t>
            </a:r>
            <a:r>
              <a:rPr lang="ar-SA" sz="3600" b="1" u="sng" dirty="0" smtClean="0"/>
              <a:t>عربية</a:t>
            </a:r>
            <a:r>
              <a:rPr lang="ar-SA" sz="2800" b="1" dirty="0" smtClean="0"/>
              <a:t> </a:t>
            </a:r>
            <a:r>
              <a:rPr lang="ar-SA" sz="3600" b="1" dirty="0" smtClean="0"/>
              <a:t>لورودها في </a:t>
            </a:r>
            <a:r>
              <a:rPr lang="ar-SA" sz="3600" b="1" dirty="0" smtClean="0">
                <a:solidFill>
                  <a:srgbClr val="43A79C"/>
                </a:solidFill>
              </a:rPr>
              <a:t>القرآن الكريم </a:t>
            </a:r>
            <a:r>
              <a:rPr lang="ar-SA" sz="3600" b="1" dirty="0" smtClean="0"/>
              <a:t>على النحو السابق</a:t>
            </a:r>
            <a:r>
              <a:rPr lang="ar-SA" sz="2800" b="1" dirty="0" smtClean="0"/>
              <a:t>، وكذلك ورودها في الأقوال </a:t>
            </a:r>
            <a:r>
              <a:rPr lang="ar-SA" sz="3600" b="1" u="sng" dirty="0" smtClean="0"/>
              <a:t>كما في سقيفة بني ساعده منا الأمراء ومنكم الوزراء</a:t>
            </a:r>
            <a:r>
              <a:rPr lang="ar-SA" sz="2800" b="1" dirty="0" smtClean="0"/>
              <a:t>، ويقول </a:t>
            </a:r>
            <a:r>
              <a:rPr lang="ar-SA" sz="2800" b="1" dirty="0" smtClean="0">
                <a:solidFill>
                  <a:srgbClr val="FF0000"/>
                </a:solidFill>
              </a:rPr>
              <a:t>ابن</a:t>
            </a:r>
            <a:r>
              <a:rPr lang="ar-SA" sz="2800" b="1" dirty="0" smtClean="0"/>
              <a:t> </a:t>
            </a:r>
            <a:r>
              <a:rPr lang="ar-SA" sz="2800" b="1" dirty="0" smtClean="0">
                <a:solidFill>
                  <a:srgbClr val="FF0000"/>
                </a:solidFill>
              </a:rPr>
              <a:t>خلدون</a:t>
            </a:r>
            <a:r>
              <a:rPr lang="ar-SA" sz="2800" b="1" dirty="0" smtClean="0"/>
              <a:t> ان العرب الذين عرفوا الدول وأحوالها لدى </a:t>
            </a:r>
            <a:r>
              <a:rPr lang="ar-SA" sz="2800" b="1" dirty="0" smtClean="0">
                <a:solidFill>
                  <a:srgbClr val="FF0000"/>
                </a:solidFill>
              </a:rPr>
              <a:t>كسرى</a:t>
            </a:r>
            <a:r>
              <a:rPr lang="ar-SA" sz="2800" b="1" dirty="0" smtClean="0"/>
              <a:t> </a:t>
            </a:r>
            <a:r>
              <a:rPr lang="ar-SA" sz="2800" b="1" dirty="0" smtClean="0">
                <a:solidFill>
                  <a:srgbClr val="FF0000"/>
                </a:solidFill>
              </a:rPr>
              <a:t>وقيصر</a:t>
            </a:r>
            <a:r>
              <a:rPr lang="ar-SA" sz="2800" b="1" dirty="0" smtClean="0"/>
              <a:t> </a:t>
            </a:r>
            <a:r>
              <a:rPr lang="ar-SA" sz="2800" b="1" dirty="0" smtClean="0">
                <a:solidFill>
                  <a:srgbClr val="FF0000"/>
                </a:solidFill>
              </a:rPr>
              <a:t>والنجاشي</a:t>
            </a:r>
            <a:r>
              <a:rPr lang="ar-SA" sz="2800" b="1" dirty="0" smtClean="0"/>
              <a:t> كانوا يسمون </a:t>
            </a:r>
            <a:r>
              <a:rPr lang="ar-SA" sz="2800" b="1" dirty="0" smtClean="0">
                <a:solidFill>
                  <a:srgbClr val="FF0000"/>
                </a:solidFill>
              </a:rPr>
              <a:t>أبا بكر </a:t>
            </a:r>
            <a:r>
              <a:rPr lang="ar-SA" sz="3600" b="1" dirty="0" smtClean="0"/>
              <a:t>وزيرا</a:t>
            </a:r>
            <a:r>
              <a:rPr lang="ar-SA" sz="2800" b="1" dirty="0" smtClean="0"/>
              <a:t>، كما استعملت في العصر </a:t>
            </a:r>
            <a:r>
              <a:rPr lang="ar-SA" sz="2800" b="1" dirty="0" smtClean="0">
                <a:solidFill>
                  <a:srgbClr val="92D050"/>
                </a:solidFill>
              </a:rPr>
              <a:t>الاموي</a:t>
            </a:r>
            <a:r>
              <a:rPr lang="ar-SA" sz="2800" b="1" dirty="0" smtClean="0"/>
              <a:t> فكان </a:t>
            </a:r>
            <a:r>
              <a:rPr lang="ar-SA" sz="2800" b="1" dirty="0" smtClean="0">
                <a:solidFill>
                  <a:srgbClr val="FF0000"/>
                </a:solidFill>
              </a:rPr>
              <a:t>زياد بن ابيه </a:t>
            </a:r>
            <a:r>
              <a:rPr lang="ar-SA" sz="2800" b="1" dirty="0" smtClean="0"/>
              <a:t>والي </a:t>
            </a:r>
            <a:r>
              <a:rPr lang="ar-SA" sz="2800" b="1" dirty="0" smtClean="0">
                <a:solidFill>
                  <a:srgbClr val="00B0F0"/>
                </a:solidFill>
              </a:rPr>
              <a:t>العراق</a:t>
            </a:r>
            <a:r>
              <a:rPr lang="ar-SA" sz="2800" b="1" dirty="0" smtClean="0"/>
              <a:t> يسمى وزير </a:t>
            </a:r>
            <a:r>
              <a:rPr lang="ar-SA" sz="2800" b="1" dirty="0" smtClean="0">
                <a:solidFill>
                  <a:srgbClr val="F04316"/>
                </a:solidFill>
              </a:rPr>
              <a:t>معاوية</a:t>
            </a:r>
            <a:r>
              <a:rPr lang="ar-SA" sz="2800" b="1" dirty="0" smtClean="0"/>
              <a:t>. إلا ان الكلمة بمفهومها الوظيفي وسلطاتها المعروفة </a:t>
            </a:r>
            <a:r>
              <a:rPr lang="ar-SA" sz="3600" b="1" dirty="0" smtClean="0">
                <a:solidFill>
                  <a:srgbClr val="D9791B"/>
                </a:solidFill>
              </a:rPr>
              <a:t>المحددة لم تستعمل إلا في العصر </a:t>
            </a:r>
            <a:r>
              <a:rPr lang="ar-SA" sz="3600" b="1" dirty="0" smtClean="0">
                <a:solidFill>
                  <a:srgbClr val="00B050"/>
                </a:solidFill>
              </a:rPr>
              <a:t>العباسي</a:t>
            </a:r>
            <a:r>
              <a:rPr lang="ar-SA" sz="3600" b="1" dirty="0" smtClean="0">
                <a:solidFill>
                  <a:srgbClr val="D9791B"/>
                </a:solidFill>
              </a:rPr>
              <a:t> </a:t>
            </a:r>
            <a:r>
              <a:rPr lang="ar-SA" sz="3600" b="1" dirty="0" smtClean="0">
                <a:solidFill>
                  <a:srgbClr val="00B050"/>
                </a:solidFill>
              </a:rPr>
              <a:t>الأول</a:t>
            </a:r>
            <a:r>
              <a:rPr lang="ar-SA" sz="3600" b="1" dirty="0" smtClean="0">
                <a:solidFill>
                  <a:srgbClr val="D9791B"/>
                </a:solidFill>
              </a:rPr>
              <a:t>.</a:t>
            </a:r>
            <a:r>
              <a:rPr lang="en-US" sz="3600" b="1" dirty="0" smtClean="0">
                <a:solidFill>
                  <a:srgbClr val="D9791B"/>
                </a:solidFill>
              </a:rPr>
              <a:t> </a:t>
            </a:r>
            <a:endParaRPr lang="ar-SA" sz="2800" b="1" dirty="0" smtClean="0">
              <a:solidFill>
                <a:srgbClr val="D9791B"/>
              </a:solidFill>
            </a:endParaRPr>
          </a:p>
        </p:txBody>
      </p:sp>
      <p:sp>
        <p:nvSpPr>
          <p:cNvPr id="9220"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eaLnBrk="1" hangingPunct="1"/>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عنوان 1"/>
          <p:cNvSpPr>
            <a:spLocks noGrp="1"/>
          </p:cNvSpPr>
          <p:nvPr>
            <p:ph type="title" idx="4294967295"/>
          </p:nvPr>
        </p:nvSpPr>
        <p:spPr/>
        <p:txBody>
          <a:bodyPr/>
          <a:lstStyle/>
          <a:p>
            <a:pPr algn="ctr" eaLnBrk="1" hangingPunct="1"/>
            <a:r>
              <a:rPr lang="ar-SA" b="1" dirty="0" smtClean="0"/>
              <a:t>نشأة الوزارة في العصر </a:t>
            </a:r>
            <a:r>
              <a:rPr lang="ar-SA" b="1" dirty="0" smtClean="0">
                <a:solidFill>
                  <a:srgbClr val="00B050"/>
                </a:solidFill>
              </a:rPr>
              <a:t>العباسي</a:t>
            </a:r>
            <a:endParaRPr lang="en-US" b="1" dirty="0" smtClean="0">
              <a:solidFill>
                <a:srgbClr val="00B050"/>
              </a:solidFill>
            </a:endParaRPr>
          </a:p>
        </p:txBody>
      </p:sp>
      <p:sp>
        <p:nvSpPr>
          <p:cNvPr id="10243" name="عنصر نائب للمحتوى 2"/>
          <p:cNvSpPr>
            <a:spLocks noGrp="1"/>
          </p:cNvSpPr>
          <p:nvPr>
            <p:ph idx="4294967295"/>
          </p:nvPr>
        </p:nvSpPr>
        <p:spPr>
          <a:xfrm>
            <a:off x="0" y="1214423"/>
            <a:ext cx="9739346" cy="4911742"/>
          </a:xfrm>
        </p:spPr>
        <p:txBody>
          <a:bodyPr/>
          <a:lstStyle/>
          <a:p>
            <a:pPr marL="0" indent="0" algn="just">
              <a:buFontTx/>
              <a:buChar char="-"/>
            </a:pPr>
            <a:r>
              <a:rPr lang="ar-SA" sz="2800" b="1" dirty="0" smtClean="0"/>
              <a:t>لم </a:t>
            </a:r>
            <a:r>
              <a:rPr lang="ar-SA" b="1" dirty="0" smtClean="0"/>
              <a:t>تعرف الوزارة </a:t>
            </a:r>
            <a:r>
              <a:rPr lang="ar-SA" b="1" u="sng" dirty="0" smtClean="0"/>
              <a:t>قبل العصر </a:t>
            </a:r>
            <a:r>
              <a:rPr lang="ar-SA" b="1" u="sng" dirty="0" smtClean="0">
                <a:solidFill>
                  <a:srgbClr val="00B050"/>
                </a:solidFill>
              </a:rPr>
              <a:t>العباسي</a:t>
            </a:r>
            <a:r>
              <a:rPr lang="ar-SA" b="1" u="sng" dirty="0" smtClean="0"/>
              <a:t> الأول </a:t>
            </a:r>
            <a:r>
              <a:rPr lang="ar-SA" sz="2800" b="1" dirty="0" smtClean="0"/>
              <a:t>كما أنها </a:t>
            </a:r>
            <a:r>
              <a:rPr lang="ar-SA" sz="2800" b="1" u="sng" dirty="0" smtClean="0"/>
              <a:t>لم تظهر بشكلها الكامل في بداياته، </a:t>
            </a:r>
            <a:r>
              <a:rPr lang="ar-SA" sz="2800" b="1" dirty="0" smtClean="0"/>
              <a:t>بل </a:t>
            </a:r>
            <a:r>
              <a:rPr lang="ar-SA" sz="4000" b="1" dirty="0" smtClean="0">
                <a:solidFill>
                  <a:srgbClr val="7030A0"/>
                </a:solidFill>
              </a:rPr>
              <a:t>كانت سلطات الوزير</a:t>
            </a:r>
            <a:r>
              <a:rPr lang="ar-SA" sz="3600" b="1" dirty="0" smtClean="0">
                <a:solidFill>
                  <a:srgbClr val="7030A0"/>
                </a:solidFill>
              </a:rPr>
              <a:t> </a:t>
            </a:r>
            <a:r>
              <a:rPr lang="ar-SA" sz="2800" b="1" dirty="0" smtClean="0"/>
              <a:t>لا </a:t>
            </a:r>
            <a:r>
              <a:rPr lang="ar-SA" sz="2800" b="1" u="sng" dirty="0" smtClean="0">
                <a:solidFill>
                  <a:srgbClr val="F04316"/>
                </a:solidFill>
              </a:rPr>
              <a:t>تتعدى المشورة وإبداء الرأي</a:t>
            </a:r>
            <a:r>
              <a:rPr lang="ar-SA" sz="2800" b="1" dirty="0" smtClean="0"/>
              <a:t>، </a:t>
            </a:r>
            <a:r>
              <a:rPr lang="ar-SA" sz="2800" b="1" u="sng" dirty="0" smtClean="0">
                <a:solidFill>
                  <a:srgbClr val="D52D26"/>
                </a:solidFill>
              </a:rPr>
              <a:t>وتنفيذ أوامر الخليفة</a:t>
            </a:r>
            <a:r>
              <a:rPr lang="ar-SA" sz="2800" b="1" dirty="0" smtClean="0"/>
              <a:t>، ثم نمت </a:t>
            </a:r>
            <a:r>
              <a:rPr lang="ar-SA" sz="2800" b="1" dirty="0" smtClean="0">
                <a:solidFill>
                  <a:srgbClr val="F04316"/>
                </a:solidFill>
              </a:rPr>
              <a:t>وتطورت وأصبح الوزير يشرف على الشؤون المالية وعلى الدواوين والجيش. </a:t>
            </a:r>
            <a:r>
              <a:rPr lang="ar-SA" sz="2800" b="1" dirty="0" smtClean="0"/>
              <a:t>يقول ابن خلكان في هذا الصدد: </a:t>
            </a:r>
          </a:p>
          <a:p>
            <a:pPr marL="0" indent="0" algn="just">
              <a:buFontTx/>
              <a:buChar char="-"/>
            </a:pPr>
            <a:r>
              <a:rPr lang="ar-SA" sz="2800" b="1" dirty="0" smtClean="0"/>
              <a:t>"انه لم يكن قبل </a:t>
            </a:r>
            <a:r>
              <a:rPr lang="ar-SA" sz="3600" b="1" dirty="0" smtClean="0">
                <a:solidFill>
                  <a:srgbClr val="FF0000"/>
                </a:solidFill>
              </a:rPr>
              <a:t>أبي سلمة الخلال وزير أبي العباس </a:t>
            </a:r>
            <a:r>
              <a:rPr lang="ar-SA" sz="2800" b="1" dirty="0" smtClean="0"/>
              <a:t>من يعرف بلقب وزير لا في </a:t>
            </a:r>
            <a:r>
              <a:rPr lang="ar-SA" sz="2800" b="1" dirty="0" smtClean="0">
                <a:solidFill>
                  <a:schemeClr val="tx1"/>
                </a:solidFill>
              </a:rPr>
              <a:t>دولة</a:t>
            </a:r>
            <a:r>
              <a:rPr lang="ar-SA" sz="2800" b="1" dirty="0" smtClean="0"/>
              <a:t> بني </a:t>
            </a:r>
            <a:r>
              <a:rPr lang="ar-SA" sz="2800" b="1" dirty="0" smtClean="0">
                <a:solidFill>
                  <a:srgbClr val="00B050"/>
                </a:solidFill>
              </a:rPr>
              <a:t>أمية</a:t>
            </a:r>
            <a:r>
              <a:rPr lang="ar-SA" sz="2800" b="1" dirty="0" smtClean="0"/>
              <a:t> ولا في غيرها". </a:t>
            </a:r>
          </a:p>
          <a:p>
            <a:pPr marL="0" indent="0" algn="just" eaLnBrk="1" hangingPunct="1">
              <a:buFont typeface="Arial" pitchFamily="34" charset="0"/>
              <a:buNone/>
            </a:pPr>
            <a:endParaRPr lang="ar-SA" dirty="0" smtClean="0"/>
          </a:p>
        </p:txBody>
      </p:sp>
      <p:sp>
        <p:nvSpPr>
          <p:cNvPr id="10244"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eaLnBrk="1" hangingPunct="1"/>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عنوان 1"/>
          <p:cNvSpPr>
            <a:spLocks noGrp="1"/>
          </p:cNvSpPr>
          <p:nvPr>
            <p:ph type="title" idx="4294967295"/>
          </p:nvPr>
        </p:nvSpPr>
        <p:spPr>
          <a:xfrm>
            <a:off x="507339" y="260350"/>
            <a:ext cx="8915400" cy="1143000"/>
          </a:xfrm>
        </p:spPr>
        <p:txBody>
          <a:bodyPr/>
          <a:lstStyle/>
          <a:p>
            <a:pPr algn="ctr"/>
            <a:r>
              <a:rPr lang="ar-SA" b="1" dirty="0" smtClean="0"/>
              <a:t>نشأة الوزارة في العصر العباسي</a:t>
            </a:r>
            <a:endParaRPr lang="en-US" b="1" dirty="0" smtClean="0"/>
          </a:p>
        </p:txBody>
      </p:sp>
      <p:sp>
        <p:nvSpPr>
          <p:cNvPr id="11267" name="عنصر نائب للمحتوى 2"/>
          <p:cNvSpPr>
            <a:spLocks noGrp="1"/>
          </p:cNvSpPr>
          <p:nvPr>
            <p:ph idx="4294967295"/>
          </p:nvPr>
        </p:nvSpPr>
        <p:spPr>
          <a:xfrm>
            <a:off x="495300" y="1371601"/>
            <a:ext cx="8915400" cy="4754563"/>
          </a:xfrm>
        </p:spPr>
        <p:txBody>
          <a:bodyPr/>
          <a:lstStyle/>
          <a:p>
            <a:pPr marL="0" indent="0" algn="just">
              <a:buNone/>
            </a:pPr>
            <a:r>
              <a:rPr lang="ar-SA" b="1" dirty="0" smtClean="0"/>
              <a:t>ويتضح من هذا النص أن </a:t>
            </a:r>
            <a:r>
              <a:rPr lang="ar-SA" sz="3600" b="1" dirty="0" smtClean="0">
                <a:solidFill>
                  <a:srgbClr val="FF0000"/>
                </a:solidFill>
              </a:rPr>
              <a:t>أبا العباس </a:t>
            </a:r>
            <a:r>
              <a:rPr lang="ar-SA" sz="3600" b="1" u="sng" dirty="0" smtClean="0">
                <a:solidFill>
                  <a:srgbClr val="7030A0"/>
                </a:solidFill>
              </a:rPr>
              <a:t>كان أول خليفة احدث منصب الوزارة،</a:t>
            </a:r>
            <a:r>
              <a:rPr lang="ar-SA" sz="3600" b="1" u="sng" dirty="0" smtClean="0">
                <a:solidFill>
                  <a:srgbClr val="FF0000"/>
                </a:solidFill>
              </a:rPr>
              <a:t> </a:t>
            </a:r>
            <a:r>
              <a:rPr lang="ar-SA" b="1" dirty="0" smtClean="0"/>
              <a:t>وولى بعض الفرس هذا المنصب تقديرا لجهودهم في معاونة بني العباس على إقامة دولتهم، فبعد قيام الدولة العباسية </a:t>
            </a:r>
            <a:r>
              <a:rPr lang="ar-SA" sz="3600" b="1" u="sng" dirty="0" smtClean="0">
                <a:solidFill>
                  <a:srgbClr val="7030A0"/>
                </a:solidFill>
              </a:rPr>
              <a:t>أطلق على </a:t>
            </a:r>
            <a:r>
              <a:rPr lang="ar-SA" sz="3600" b="1" u="sng" dirty="0" smtClean="0">
                <a:solidFill>
                  <a:srgbClr val="FF0000"/>
                </a:solidFill>
              </a:rPr>
              <a:t>أبي سلمه الخلال </a:t>
            </a:r>
            <a:r>
              <a:rPr lang="ar-SA" sz="3600" b="1" u="sng" dirty="0" smtClean="0">
                <a:solidFill>
                  <a:srgbClr val="7030A0"/>
                </a:solidFill>
              </a:rPr>
              <a:t>اسم وزير </a:t>
            </a:r>
            <a:r>
              <a:rPr lang="ar-SA" sz="3600" b="1" u="sng" dirty="0" smtClean="0">
                <a:solidFill>
                  <a:srgbClr val="FF0000"/>
                </a:solidFill>
              </a:rPr>
              <a:t>آل محمد </a:t>
            </a:r>
            <a:r>
              <a:rPr lang="ar-SA" b="1" dirty="0" smtClean="0"/>
              <a:t>وقد منحه نقباء الدعوة العباسية هذا اللقب وسلموا إليه الرياسة وأصبحت </a:t>
            </a:r>
            <a:r>
              <a:rPr lang="ar-SA" b="1" u="sng" dirty="0" smtClean="0"/>
              <a:t>وظيفة </a:t>
            </a:r>
            <a:r>
              <a:rPr lang="ar-SA" b="1" u="sng" dirty="0" smtClean="0">
                <a:solidFill>
                  <a:srgbClr val="FF0000"/>
                </a:solidFill>
              </a:rPr>
              <a:t>الخلال</a:t>
            </a:r>
            <a:r>
              <a:rPr lang="ar-SA" b="1" u="sng" dirty="0" smtClean="0"/>
              <a:t> تقارب إلى حد كبير خلال هذه الفترة وظيفة الكاتب الأموي ويتضح هذا في قول </a:t>
            </a:r>
            <a:r>
              <a:rPr lang="ar-SA" b="1" u="sng" dirty="0" smtClean="0">
                <a:solidFill>
                  <a:srgbClr val="FF0000"/>
                </a:solidFill>
              </a:rPr>
              <a:t>المسعودي</a:t>
            </a:r>
            <a:r>
              <a:rPr lang="ar-SA" b="1" u="sng" dirty="0" smtClean="0"/>
              <a:t> في كتابه </a:t>
            </a:r>
            <a:r>
              <a:rPr lang="ar-SA" b="1" u="sng" dirty="0" smtClean="0">
                <a:solidFill>
                  <a:schemeClr val="accent6">
                    <a:lumMod val="50000"/>
                  </a:schemeClr>
                </a:solidFill>
              </a:rPr>
              <a:t>التنبيه والإشراف</a:t>
            </a:r>
            <a:r>
              <a:rPr lang="ar-SA" b="1" u="sng" dirty="0" smtClean="0"/>
              <a:t>: "استخارت بنو العباس تسمية الكاتب وزيرا</a:t>
            </a:r>
            <a:r>
              <a:rPr lang="ar-SA" b="1" dirty="0" smtClean="0"/>
              <a:t>".</a:t>
            </a:r>
            <a:endParaRPr lang="ar-SA" dirty="0" smtClean="0"/>
          </a:p>
        </p:txBody>
      </p:sp>
      <p:sp>
        <p:nvSpPr>
          <p:cNvPr id="11268"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eaLnBrk="1" hangingPunct="1"/>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عنوان 1"/>
          <p:cNvSpPr>
            <a:spLocks noGrp="1"/>
          </p:cNvSpPr>
          <p:nvPr>
            <p:ph type="title" idx="4294967295"/>
          </p:nvPr>
        </p:nvSpPr>
        <p:spPr>
          <a:xfrm>
            <a:off x="507339" y="260350"/>
            <a:ext cx="8915400" cy="1143000"/>
          </a:xfrm>
        </p:spPr>
        <p:txBody>
          <a:bodyPr/>
          <a:lstStyle/>
          <a:p>
            <a:pPr algn="ctr"/>
            <a:r>
              <a:rPr lang="ar-SA" b="1" dirty="0" smtClean="0"/>
              <a:t>نشأة الوزارة في العصر </a:t>
            </a:r>
            <a:r>
              <a:rPr lang="ar-SA" b="1" dirty="0" smtClean="0">
                <a:solidFill>
                  <a:srgbClr val="00B050"/>
                </a:solidFill>
              </a:rPr>
              <a:t>العباسي</a:t>
            </a:r>
            <a:endParaRPr lang="en-US" b="1" dirty="0" smtClean="0">
              <a:solidFill>
                <a:srgbClr val="00B050"/>
              </a:solidFill>
            </a:endParaRPr>
          </a:p>
        </p:txBody>
      </p:sp>
      <p:sp>
        <p:nvSpPr>
          <p:cNvPr id="11267" name="عنصر نائب للمحتوى 2"/>
          <p:cNvSpPr>
            <a:spLocks noGrp="1"/>
          </p:cNvSpPr>
          <p:nvPr>
            <p:ph idx="4294967295"/>
          </p:nvPr>
        </p:nvSpPr>
        <p:spPr>
          <a:xfrm>
            <a:off x="166654" y="1357298"/>
            <a:ext cx="9501254" cy="4754563"/>
          </a:xfrm>
        </p:spPr>
        <p:txBody>
          <a:bodyPr/>
          <a:lstStyle/>
          <a:p>
            <a:pPr marL="0" indent="0" algn="just">
              <a:buNone/>
            </a:pPr>
            <a:r>
              <a:rPr lang="ar-SA" sz="3000" b="1" dirty="0" smtClean="0"/>
              <a:t>- ولم يحدث </a:t>
            </a:r>
            <a:r>
              <a:rPr lang="ar-SA" sz="3000" b="1" dirty="0" smtClean="0">
                <a:solidFill>
                  <a:srgbClr val="00B050"/>
                </a:solidFill>
              </a:rPr>
              <a:t>العباسيون</a:t>
            </a:r>
            <a:r>
              <a:rPr lang="ar-SA" sz="3000" b="1" dirty="0" smtClean="0"/>
              <a:t> تغييرا جوهريا بتسمية </a:t>
            </a:r>
            <a:r>
              <a:rPr lang="ar-SA" sz="3000" b="1" dirty="0" smtClean="0">
                <a:solidFill>
                  <a:srgbClr val="F04316"/>
                </a:solidFill>
              </a:rPr>
              <a:t>الخلال</a:t>
            </a:r>
            <a:r>
              <a:rPr lang="ar-SA" sz="3000" b="1" dirty="0" smtClean="0"/>
              <a:t> وزيرا، </a:t>
            </a:r>
            <a:r>
              <a:rPr lang="ar-SA" sz="3000" b="1" u="sng" dirty="0" smtClean="0"/>
              <a:t>لكن فكرة الوزارة </a:t>
            </a:r>
            <a:r>
              <a:rPr lang="ar-SA" sz="3000" b="1" u="sng" dirty="0" smtClean="0">
                <a:solidFill>
                  <a:srgbClr val="00B050"/>
                </a:solidFill>
              </a:rPr>
              <a:t>العباسية</a:t>
            </a:r>
            <a:r>
              <a:rPr lang="ar-SA" sz="3000" b="1" u="sng" dirty="0" smtClean="0"/>
              <a:t> وإشراك </a:t>
            </a:r>
            <a:r>
              <a:rPr lang="ar-SA" sz="3000" b="1" u="sng" dirty="0" smtClean="0">
                <a:solidFill>
                  <a:srgbClr val="00B050"/>
                </a:solidFill>
              </a:rPr>
              <a:t>الفرس</a:t>
            </a:r>
            <a:r>
              <a:rPr lang="ar-SA" sz="3000" b="1" u="sng" dirty="0" smtClean="0"/>
              <a:t> في السلطة أدى مع مرور الوقت إلى ظهور نظام الوزارة على صورته الكاملة</a:t>
            </a:r>
            <a:r>
              <a:rPr lang="ar-SA" sz="3000" b="1" dirty="0" smtClean="0"/>
              <a:t>، وإلى </a:t>
            </a:r>
            <a:r>
              <a:rPr lang="ar-SA" sz="3000" b="1" u="sng" dirty="0" smtClean="0"/>
              <a:t>رسوخه كأساس للنظام السياسي </a:t>
            </a:r>
            <a:r>
              <a:rPr lang="ar-SA" sz="3000" b="1" u="sng" dirty="0" smtClean="0">
                <a:solidFill>
                  <a:srgbClr val="00B050"/>
                </a:solidFill>
              </a:rPr>
              <a:t>العباسي</a:t>
            </a:r>
            <a:r>
              <a:rPr lang="ar-SA" sz="3000" b="1" dirty="0" smtClean="0"/>
              <a:t>، </a:t>
            </a:r>
            <a:r>
              <a:rPr lang="ar-SA" sz="3000" b="1" u="sng" dirty="0" smtClean="0"/>
              <a:t>وتغيرت مكانة الوزير وصلاحيات منصب الوزارة من فترة إلى أخرى خلال العصر </a:t>
            </a:r>
            <a:r>
              <a:rPr lang="ar-SA" sz="3000" b="1" u="sng" dirty="0" smtClean="0">
                <a:solidFill>
                  <a:srgbClr val="00B050"/>
                </a:solidFill>
              </a:rPr>
              <a:t>العباسي</a:t>
            </a:r>
            <a:r>
              <a:rPr lang="ar-SA" sz="3000" b="1" u="sng" dirty="0" smtClean="0"/>
              <a:t> بل ومن عهد خليفة إلى عهد خليفة آخر، وتأرجحت بين القوة والضعف أو التلاشي</a:t>
            </a:r>
            <a:r>
              <a:rPr lang="ar-SA" sz="3000" b="1" dirty="0" smtClean="0"/>
              <a:t>، مما يجعلنا نعمل جاهدين على تلمس هذا الوضع في ضوء سمات عامة ميزة كل عصر من عصور الدولة </a:t>
            </a:r>
            <a:r>
              <a:rPr lang="ar-SA" sz="3000" b="1" dirty="0" smtClean="0">
                <a:solidFill>
                  <a:srgbClr val="00B050"/>
                </a:solidFill>
              </a:rPr>
              <a:t>العباسية</a:t>
            </a:r>
            <a:r>
              <a:rPr lang="ar-SA" sz="3000" b="1" dirty="0" smtClean="0"/>
              <a:t>، حيث مرت هذه الدولة بتطورات وخضعت لمؤثرات خارجية وداخلية كان لها دور الرئيس وانعكست بشكل مباشر على منصب الوزير</a:t>
            </a:r>
            <a:r>
              <a:rPr lang="ar-SA" dirty="0" smtClean="0"/>
              <a:t>.</a:t>
            </a:r>
          </a:p>
          <a:p>
            <a:pPr marL="0" indent="0" algn="just" eaLnBrk="1" hangingPunct="1">
              <a:buFont typeface="Arial" pitchFamily="34" charset="0"/>
              <a:buNone/>
            </a:pPr>
            <a:endParaRPr lang="ar-SA" sz="4000" dirty="0" smtClean="0"/>
          </a:p>
        </p:txBody>
      </p:sp>
      <p:sp>
        <p:nvSpPr>
          <p:cNvPr id="11268"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eaLnBrk="1" hangingPunct="1"/>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عنوان 1"/>
          <p:cNvSpPr>
            <a:spLocks noGrp="1"/>
          </p:cNvSpPr>
          <p:nvPr>
            <p:ph type="title" idx="4294967295"/>
          </p:nvPr>
        </p:nvSpPr>
        <p:spPr/>
        <p:txBody>
          <a:bodyPr/>
          <a:lstStyle/>
          <a:p>
            <a:pPr algn="ctr" eaLnBrk="1" hangingPunct="1"/>
            <a:r>
              <a:rPr lang="ar-SA" b="1" dirty="0" smtClean="0"/>
              <a:t>الوزارة في العصر </a:t>
            </a:r>
            <a:r>
              <a:rPr lang="ar-SA" b="1" dirty="0" smtClean="0">
                <a:solidFill>
                  <a:srgbClr val="00B050"/>
                </a:solidFill>
              </a:rPr>
              <a:t>العباسي</a:t>
            </a:r>
            <a:r>
              <a:rPr lang="ar-SA" b="1" dirty="0" smtClean="0"/>
              <a:t> الأول</a:t>
            </a:r>
            <a:endParaRPr lang="en-US" b="1" dirty="0" smtClean="0"/>
          </a:p>
        </p:txBody>
      </p:sp>
      <p:sp>
        <p:nvSpPr>
          <p:cNvPr id="13315" name="عنصر نائب للمحتوى 2"/>
          <p:cNvSpPr>
            <a:spLocks noGrp="1"/>
          </p:cNvSpPr>
          <p:nvPr>
            <p:ph idx="4294967295"/>
          </p:nvPr>
        </p:nvSpPr>
        <p:spPr>
          <a:xfrm>
            <a:off x="495300" y="1371601"/>
            <a:ext cx="8915400" cy="4754563"/>
          </a:xfrm>
        </p:spPr>
        <p:txBody>
          <a:bodyPr/>
          <a:lstStyle/>
          <a:p>
            <a:pPr marL="0" indent="0" algn="just">
              <a:buNone/>
            </a:pPr>
            <a:r>
              <a:rPr lang="ar-SA" b="1" dirty="0" smtClean="0"/>
              <a:t>- كان الوزير في هذا العصر </a:t>
            </a:r>
            <a:r>
              <a:rPr lang="ar-SA" b="1" dirty="0" smtClean="0">
                <a:solidFill>
                  <a:srgbClr val="43A79C"/>
                </a:solidFill>
              </a:rPr>
              <a:t>ساعد الخليفة الأيمن</a:t>
            </a:r>
            <a:r>
              <a:rPr lang="ar-SA" b="1" dirty="0" smtClean="0"/>
              <a:t>، </a:t>
            </a:r>
            <a:r>
              <a:rPr lang="ar-SA" b="1" dirty="0" smtClean="0">
                <a:solidFill>
                  <a:srgbClr val="43A79C"/>
                </a:solidFill>
              </a:rPr>
              <a:t>يقضي باسمه في جميع </a:t>
            </a:r>
            <a:r>
              <a:rPr lang="ar-SA" b="1" dirty="0" smtClean="0"/>
              <a:t>شؤون الدولة، </a:t>
            </a:r>
            <a:r>
              <a:rPr lang="ar-SA" b="1" u="sng" dirty="0" smtClean="0">
                <a:solidFill>
                  <a:srgbClr val="43A79C"/>
                </a:solidFill>
              </a:rPr>
              <a:t>فكان له الحق في تنصيب العمال وصرفهم والإشراف على جمع الضرائب والقيام على موارد الدولة ومصارفها كما كان له الأشراف على ديوان الرسائل وينوب عن الخليفة في حكم البلاد ويجمع في شخصه السلطتين المدنية والحربية بجانب الواجبات العادية من نصح الخليفة ومساعدته</a:t>
            </a:r>
            <a:r>
              <a:rPr lang="ar-SA" b="1" u="sng" dirty="0" smtClean="0"/>
              <a:t> </a:t>
            </a:r>
            <a:r>
              <a:rPr lang="ar-SA" b="1" dirty="0" smtClean="0"/>
              <a:t>مما جعل ابن </a:t>
            </a:r>
            <a:r>
              <a:rPr lang="ar-SA" b="1" dirty="0" smtClean="0">
                <a:solidFill>
                  <a:srgbClr val="FF0000"/>
                </a:solidFill>
              </a:rPr>
              <a:t>خلدون</a:t>
            </a:r>
            <a:r>
              <a:rPr lang="ar-SA" b="1" dirty="0" smtClean="0"/>
              <a:t> يقول: </a:t>
            </a:r>
            <a:r>
              <a:rPr lang="ar-SA" sz="3400" b="1" u="sng" dirty="0" smtClean="0"/>
              <a:t>فعظم شأن الوزير وصارت إليه النيابة في إنفاذ الحل والعقد وتعينت مرتبته في الدولة وعنت لها الوجوه  وخضعت لها الرقاب فصار اسم الوزير جامعا لخطتي </a:t>
            </a:r>
            <a:r>
              <a:rPr lang="ar-SA" sz="3400" b="1" u="sng" dirty="0" smtClean="0">
                <a:solidFill>
                  <a:srgbClr val="7030A0"/>
                </a:solidFill>
              </a:rPr>
              <a:t>السيف والقلم </a:t>
            </a:r>
            <a:r>
              <a:rPr lang="ar-SA" sz="3400" b="1" u="sng" dirty="0" smtClean="0"/>
              <a:t>وسائر معاني الوزارة والمعاونة</a:t>
            </a:r>
            <a:r>
              <a:rPr lang="ar-SA" b="1" u="sng" dirty="0" smtClean="0"/>
              <a:t>.</a:t>
            </a:r>
          </a:p>
          <a:p>
            <a:pPr marL="0" indent="0" algn="just" eaLnBrk="1" hangingPunct="1">
              <a:buFont typeface="Arial" pitchFamily="34" charset="0"/>
              <a:buNone/>
            </a:pPr>
            <a:endParaRPr lang="ar-SA" dirty="0" smtClean="0"/>
          </a:p>
        </p:txBody>
      </p:sp>
      <p:sp>
        <p:nvSpPr>
          <p:cNvPr id="13316"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eaLnBrk="1" hangingPunct="1"/>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عنوان 1"/>
          <p:cNvSpPr>
            <a:spLocks noGrp="1"/>
          </p:cNvSpPr>
          <p:nvPr>
            <p:ph type="title" idx="4294967295"/>
          </p:nvPr>
        </p:nvSpPr>
        <p:spPr>
          <a:xfrm>
            <a:off x="507339" y="260350"/>
            <a:ext cx="8915400" cy="1143000"/>
          </a:xfrm>
        </p:spPr>
        <p:txBody>
          <a:bodyPr/>
          <a:lstStyle/>
          <a:p>
            <a:pPr algn="ctr"/>
            <a:r>
              <a:rPr lang="ar-SA" b="1" dirty="0" smtClean="0"/>
              <a:t>الوزارة في العصر </a:t>
            </a:r>
            <a:r>
              <a:rPr lang="ar-SA" b="1" dirty="0" smtClean="0">
                <a:solidFill>
                  <a:srgbClr val="00B050"/>
                </a:solidFill>
              </a:rPr>
              <a:t>العباسي</a:t>
            </a:r>
            <a:r>
              <a:rPr lang="ar-SA" b="1" dirty="0" smtClean="0"/>
              <a:t> الأول</a:t>
            </a:r>
            <a:endParaRPr lang="en-US" b="1" dirty="0" smtClean="0"/>
          </a:p>
        </p:txBody>
      </p:sp>
      <p:sp>
        <p:nvSpPr>
          <p:cNvPr id="14339" name="عنصر نائب للمحتوى 2"/>
          <p:cNvSpPr>
            <a:spLocks noGrp="1"/>
          </p:cNvSpPr>
          <p:nvPr>
            <p:ph idx="4294967295"/>
          </p:nvPr>
        </p:nvSpPr>
        <p:spPr>
          <a:xfrm>
            <a:off x="495300" y="1371601"/>
            <a:ext cx="8915400" cy="4754563"/>
          </a:xfrm>
        </p:spPr>
        <p:txBody>
          <a:bodyPr/>
          <a:lstStyle/>
          <a:p>
            <a:pPr marL="0" indent="0" algn="just">
              <a:buNone/>
            </a:pPr>
            <a:r>
              <a:rPr lang="ar-SA" b="1" dirty="0" smtClean="0"/>
              <a:t>- </a:t>
            </a:r>
            <a:r>
              <a:rPr lang="ar-SA" sz="3600" b="1" u="sng" dirty="0" smtClean="0"/>
              <a:t>ويتميز العصر </a:t>
            </a:r>
            <a:r>
              <a:rPr lang="ar-SA" sz="3600" b="1" u="sng" dirty="0" smtClean="0">
                <a:solidFill>
                  <a:srgbClr val="00B050"/>
                </a:solidFill>
              </a:rPr>
              <a:t>العباسي</a:t>
            </a:r>
            <a:r>
              <a:rPr lang="ar-SA" sz="3600" b="1" u="sng" dirty="0" smtClean="0"/>
              <a:t> الأول </a:t>
            </a:r>
            <a:r>
              <a:rPr lang="ar-SA" b="1" u="sng" dirty="0" smtClean="0">
                <a:solidFill>
                  <a:srgbClr val="7030A0"/>
                </a:solidFill>
              </a:rPr>
              <a:t>بالصراع بين سلطة الخليفة و سلطة الوزير،</a:t>
            </a:r>
            <a:r>
              <a:rPr lang="ar-SA" b="1" dirty="0" smtClean="0"/>
              <a:t> ذلك الصراع الذي كان يؤدي </a:t>
            </a:r>
            <a:r>
              <a:rPr lang="ar-SA" b="1" u="sng" dirty="0" smtClean="0">
                <a:solidFill>
                  <a:srgbClr val="7030A0"/>
                </a:solidFill>
              </a:rPr>
              <a:t>عادة القضاء على الوزير</a:t>
            </a:r>
            <a:r>
              <a:rPr lang="ar-SA" b="1" dirty="0" smtClean="0"/>
              <a:t> غير ان الصراع بين السلطتين لم يكن ينتهي بالقضاء على احد الوزراء، إذ كان من يحل محله لا يلبث ان يحاول إقرار سلطة الوزارة وتقوية نفوذها، ومما تجدر الإشارة إليه انه في كثير من الأحيان كان يشغل الوزارة رجال من أصل </a:t>
            </a:r>
            <a:r>
              <a:rPr lang="ar-SA" b="1" dirty="0" smtClean="0">
                <a:solidFill>
                  <a:srgbClr val="00B050"/>
                </a:solidFill>
              </a:rPr>
              <a:t>فارسي</a:t>
            </a:r>
            <a:r>
              <a:rPr lang="ar-SA" b="1" dirty="0" smtClean="0"/>
              <a:t> يعملون على إقرار أسرهم في هذا المنصب وذلك أما تأثرهم بالتقاليد </a:t>
            </a:r>
            <a:r>
              <a:rPr lang="ar-SA" b="1" dirty="0" smtClean="0">
                <a:solidFill>
                  <a:srgbClr val="00B050"/>
                </a:solidFill>
              </a:rPr>
              <a:t>الساسانية</a:t>
            </a:r>
            <a:r>
              <a:rPr lang="ar-SA" b="1" dirty="0" smtClean="0"/>
              <a:t> أو شعورهم بمكانتهم في الدولة التي ساعدوا بإخلاص في إقامة صرحها.</a:t>
            </a:r>
            <a:r>
              <a:rPr lang="en-US" b="1" dirty="0" smtClean="0"/>
              <a:t> </a:t>
            </a:r>
            <a:endParaRPr lang="ar-SA" b="1" dirty="0" smtClean="0"/>
          </a:p>
          <a:p>
            <a:pPr marL="0" indent="0" algn="just" eaLnBrk="1" hangingPunct="1">
              <a:buFont typeface="Arial" pitchFamily="34" charset="0"/>
              <a:buNone/>
            </a:pPr>
            <a:endParaRPr lang="ar-SA" dirty="0" smtClean="0"/>
          </a:p>
        </p:txBody>
      </p:sp>
      <p:sp>
        <p:nvSpPr>
          <p:cNvPr id="14340"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eaLnBrk="1" hangingPunct="1"/>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عنوان 1"/>
          <p:cNvSpPr>
            <a:spLocks noGrp="1"/>
          </p:cNvSpPr>
          <p:nvPr>
            <p:ph type="title" idx="4294967295"/>
          </p:nvPr>
        </p:nvSpPr>
        <p:spPr>
          <a:xfrm>
            <a:off x="507339" y="260350"/>
            <a:ext cx="8915400" cy="1143000"/>
          </a:xfrm>
        </p:spPr>
        <p:txBody>
          <a:bodyPr/>
          <a:lstStyle/>
          <a:p>
            <a:pPr algn="ctr"/>
            <a:r>
              <a:rPr lang="ar-SA" b="1" dirty="0" smtClean="0"/>
              <a:t>الوزارة في العصر العباسي الأول</a:t>
            </a:r>
            <a:endParaRPr lang="en-US" b="1" dirty="0" smtClean="0"/>
          </a:p>
        </p:txBody>
      </p:sp>
      <p:sp>
        <p:nvSpPr>
          <p:cNvPr id="15363" name="عنصر نائب للمحتوى 2"/>
          <p:cNvSpPr>
            <a:spLocks noGrp="1"/>
          </p:cNvSpPr>
          <p:nvPr>
            <p:ph idx="4294967295"/>
          </p:nvPr>
        </p:nvSpPr>
        <p:spPr>
          <a:xfrm>
            <a:off x="507339" y="1341438"/>
            <a:ext cx="8915400" cy="4754562"/>
          </a:xfrm>
        </p:spPr>
        <p:txBody>
          <a:bodyPr/>
          <a:lstStyle/>
          <a:p>
            <a:pPr marL="0" indent="0" algn="just">
              <a:buNone/>
            </a:pPr>
            <a:r>
              <a:rPr lang="ar-SA" b="1" dirty="0" smtClean="0"/>
              <a:t>- والأمثلة على ذلك كثيرة في هذا العصر، فقد دس </a:t>
            </a:r>
            <a:r>
              <a:rPr lang="ar-SA" b="1" dirty="0" smtClean="0">
                <a:solidFill>
                  <a:srgbClr val="FF0000"/>
                </a:solidFill>
              </a:rPr>
              <a:t>أبو جعفر المنصور </a:t>
            </a:r>
            <a:r>
              <a:rPr lang="ar-SA" b="1" dirty="0" smtClean="0"/>
              <a:t>السم </a:t>
            </a:r>
            <a:r>
              <a:rPr lang="ar-SA" b="1" dirty="0" smtClean="0">
                <a:solidFill>
                  <a:srgbClr val="FF0000"/>
                </a:solidFill>
              </a:rPr>
              <a:t>لأبي جهم </a:t>
            </a:r>
            <a:r>
              <a:rPr lang="ar-SA" b="1" dirty="0" smtClean="0"/>
              <a:t>وزير </a:t>
            </a:r>
            <a:r>
              <a:rPr lang="ar-SA" b="1" dirty="0" smtClean="0">
                <a:solidFill>
                  <a:srgbClr val="FF0000"/>
                </a:solidFill>
              </a:rPr>
              <a:t>أبي العباس </a:t>
            </a:r>
            <a:r>
              <a:rPr lang="ar-SA" b="1" dirty="0" smtClean="0"/>
              <a:t>من قبل لأنه كان يحقد عليه. ولقي نفس المصير </a:t>
            </a:r>
            <a:r>
              <a:rPr lang="ar-SA" b="1" dirty="0" smtClean="0">
                <a:solidFill>
                  <a:srgbClr val="FF0000"/>
                </a:solidFill>
              </a:rPr>
              <a:t>أبو أيوب المورياني </a:t>
            </a:r>
            <a:r>
              <a:rPr lang="ar-SA" b="1" dirty="0" smtClean="0"/>
              <a:t>الذي قلده </a:t>
            </a:r>
            <a:r>
              <a:rPr lang="ar-SA" b="1" dirty="0" smtClean="0">
                <a:solidFill>
                  <a:srgbClr val="FF0000"/>
                </a:solidFill>
              </a:rPr>
              <a:t>المنصور</a:t>
            </a:r>
            <a:r>
              <a:rPr lang="ar-SA" b="1" dirty="0" smtClean="0"/>
              <a:t> الوزارة ثم قتله </a:t>
            </a:r>
            <a:r>
              <a:rPr lang="ar-SA" sz="3600" b="1" u="sng" dirty="0" smtClean="0"/>
              <a:t>بسبب وشايات أعداؤه ضده</a:t>
            </a:r>
            <a:r>
              <a:rPr lang="ar-SA" b="1" dirty="0" smtClean="0"/>
              <a:t>. ولقد أصاب</a:t>
            </a:r>
            <a:r>
              <a:rPr lang="ar-SA" b="1" dirty="0" smtClean="0">
                <a:solidFill>
                  <a:srgbClr val="FF0000"/>
                </a:solidFill>
              </a:rPr>
              <a:t> ابن طباطبا </a:t>
            </a:r>
            <a:r>
              <a:rPr lang="ar-SA" b="1" dirty="0" smtClean="0"/>
              <a:t>في وصفه الوزارة أيام </a:t>
            </a:r>
            <a:r>
              <a:rPr lang="ar-SA" b="1" dirty="0" smtClean="0">
                <a:solidFill>
                  <a:srgbClr val="FF0000"/>
                </a:solidFill>
              </a:rPr>
              <a:t>المنصور</a:t>
            </a:r>
            <a:r>
              <a:rPr lang="ar-SA" b="1" dirty="0" smtClean="0"/>
              <a:t> حيث يقول: لم تكن الوزارة في أيامه طائلة </a:t>
            </a:r>
            <a:r>
              <a:rPr lang="ar-SA" b="1" u="sng" dirty="0" smtClean="0">
                <a:solidFill>
                  <a:srgbClr val="7030A0"/>
                </a:solidFill>
              </a:rPr>
              <a:t>لاستبداده واستغنائه برأيه وكفاءته مع انه كان يشاور في الأمور دائما،</a:t>
            </a:r>
            <a:r>
              <a:rPr lang="ar-SA" b="1" u="sng" dirty="0" smtClean="0">
                <a:solidFill>
                  <a:schemeClr val="tx1"/>
                </a:solidFill>
              </a:rPr>
              <a:t> </a:t>
            </a:r>
            <a:r>
              <a:rPr lang="ar-SA" b="1" dirty="0" smtClean="0">
                <a:solidFill>
                  <a:schemeClr val="tx1"/>
                </a:solidFill>
              </a:rPr>
              <a:t>وان كانت هيبته تصغر لها هيبة الوزراء، وكانوا لا يزالون على وجل منه وخوف فلا يظهر لهم ابهة ولا رونق.</a:t>
            </a:r>
            <a:endParaRPr lang="ar-JO" b="1" dirty="0" smtClean="0">
              <a:solidFill>
                <a:schemeClr val="tx1"/>
              </a:solidFill>
            </a:endParaRPr>
          </a:p>
          <a:p>
            <a:pPr marL="0" indent="0" algn="just" eaLnBrk="1" hangingPunct="1">
              <a:buFont typeface="Arial" pitchFamily="34" charset="0"/>
              <a:buNone/>
            </a:pPr>
            <a:endParaRPr lang="ar-SA" dirty="0" smtClean="0"/>
          </a:p>
        </p:txBody>
      </p:sp>
      <p:sp>
        <p:nvSpPr>
          <p:cNvPr id="15364"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eaLnBrk="1" hangingPunct="1"/>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عنوان 1"/>
          <p:cNvSpPr>
            <a:spLocks noGrp="1"/>
          </p:cNvSpPr>
          <p:nvPr>
            <p:ph type="title" idx="4294967295"/>
          </p:nvPr>
        </p:nvSpPr>
        <p:spPr>
          <a:xfrm>
            <a:off x="507339" y="260350"/>
            <a:ext cx="8915400" cy="1143000"/>
          </a:xfrm>
        </p:spPr>
        <p:txBody>
          <a:bodyPr/>
          <a:lstStyle/>
          <a:p>
            <a:pPr algn="ctr"/>
            <a:r>
              <a:rPr lang="ar-SA" b="1" dirty="0" smtClean="0"/>
              <a:t>الوزارة في العصر </a:t>
            </a:r>
            <a:r>
              <a:rPr lang="ar-SA" b="1" dirty="0" smtClean="0">
                <a:solidFill>
                  <a:srgbClr val="00B050"/>
                </a:solidFill>
              </a:rPr>
              <a:t>العباسي</a:t>
            </a:r>
            <a:r>
              <a:rPr lang="ar-SA" b="1" dirty="0" smtClean="0"/>
              <a:t> الأول</a:t>
            </a:r>
            <a:endParaRPr lang="en-US" b="1" dirty="0" smtClean="0"/>
          </a:p>
        </p:txBody>
      </p:sp>
      <p:sp>
        <p:nvSpPr>
          <p:cNvPr id="16387" name="عنصر نائب للمحتوى 2"/>
          <p:cNvSpPr>
            <a:spLocks noGrp="1"/>
          </p:cNvSpPr>
          <p:nvPr>
            <p:ph idx="4294967295"/>
          </p:nvPr>
        </p:nvSpPr>
        <p:spPr>
          <a:xfrm>
            <a:off x="166654" y="1285861"/>
            <a:ext cx="9501254" cy="4840304"/>
          </a:xfrm>
        </p:spPr>
        <p:txBody>
          <a:bodyPr/>
          <a:lstStyle/>
          <a:p>
            <a:pPr marL="0" indent="0" algn="just">
              <a:buNone/>
            </a:pPr>
            <a:r>
              <a:rPr lang="ar-SA" sz="2800" b="1" dirty="0" smtClean="0"/>
              <a:t>- وعلى النقيض من ذلك </a:t>
            </a:r>
            <a:r>
              <a:rPr lang="ar-SA" sz="2800" b="1" u="sng" dirty="0" smtClean="0"/>
              <a:t>بلغ نفوذ الوزير غايته في عهد </a:t>
            </a:r>
            <a:r>
              <a:rPr lang="ar-SA" sz="2800" b="1" dirty="0" smtClean="0">
                <a:solidFill>
                  <a:srgbClr val="FF0000"/>
                </a:solidFill>
              </a:rPr>
              <a:t>هارون الرشيد</a:t>
            </a:r>
            <a:r>
              <a:rPr lang="ar-SA" sz="2800" b="1" dirty="0" smtClean="0"/>
              <a:t>، فقد اتخذ </a:t>
            </a:r>
            <a:r>
              <a:rPr lang="ar-SA" sz="2800" b="1" dirty="0" smtClean="0">
                <a:solidFill>
                  <a:srgbClr val="FF0000"/>
                </a:solidFill>
              </a:rPr>
              <a:t>يحيى البرمكي </a:t>
            </a:r>
            <a:r>
              <a:rPr lang="ar-SA" sz="2800" b="1" dirty="0" smtClean="0"/>
              <a:t>وزيرا له وقال له</a:t>
            </a:r>
            <a:r>
              <a:rPr lang="ar-SA" sz="2800" b="1" u="sng" dirty="0" smtClean="0"/>
              <a:t>: قلدتك أمر الرعية وأخرجته من عنقي إليك فاحكم في ذلك بما ترى من الصواب واستعمل من رأيت واعزل من رأيت وامض الأمور على ما ترى، ثم دفع إليه خاتمه الخاص وسلمه خاتم الخلافة حتى صار بيده الحل والعقد في كل شؤون الدولة، ثم خلفه ابنه </a:t>
            </a:r>
            <a:r>
              <a:rPr lang="ar-SA" sz="2800" b="1" u="sng" dirty="0" smtClean="0">
                <a:solidFill>
                  <a:srgbClr val="FF0000"/>
                </a:solidFill>
              </a:rPr>
              <a:t>جعفر بن يحيى</a:t>
            </a:r>
            <a:r>
              <a:rPr lang="ar-SA" sz="2800" b="1" u="sng" dirty="0" smtClean="0"/>
              <a:t>.</a:t>
            </a:r>
            <a:r>
              <a:rPr lang="ar-SA" sz="2800" b="1" dirty="0" smtClean="0"/>
              <a:t> - في عهد هذا الوزير قبض </a:t>
            </a:r>
            <a:r>
              <a:rPr lang="ar-SA" sz="2800" b="1" dirty="0" smtClean="0">
                <a:solidFill>
                  <a:srgbClr val="00B050"/>
                </a:solidFill>
              </a:rPr>
              <a:t>البرامكة</a:t>
            </a:r>
            <a:r>
              <a:rPr lang="ar-SA" sz="2800" b="1" dirty="0" smtClean="0"/>
              <a:t> على أعنّة الحكم، وصار بيدهم </a:t>
            </a:r>
            <a:r>
              <a:rPr lang="ar-SA" sz="2800" b="1" u="sng" dirty="0" smtClean="0"/>
              <a:t>الدخل والخرج حتى كان </a:t>
            </a:r>
            <a:r>
              <a:rPr lang="ar-SA" sz="2800" b="1" u="sng" dirty="0" smtClean="0">
                <a:solidFill>
                  <a:srgbClr val="FF0000"/>
                </a:solidFill>
              </a:rPr>
              <a:t>هارون</a:t>
            </a:r>
            <a:r>
              <a:rPr lang="ar-SA" sz="2800" b="1" u="sng" dirty="0" smtClean="0"/>
              <a:t> يطلب البسيط من المال فلا يصل إليه إلا عن طريق البرامكة</a:t>
            </a:r>
            <a:r>
              <a:rPr lang="ar-SA" sz="2800" b="1" dirty="0" smtClean="0"/>
              <a:t>، </a:t>
            </a:r>
            <a:r>
              <a:rPr lang="ar-SA" sz="2800" b="1" u="sng" dirty="0" smtClean="0"/>
              <a:t>فغلبوه على أمره وشاركوه في سلطانه</a:t>
            </a:r>
            <a:r>
              <a:rPr lang="ar-SA" sz="2800" b="1" dirty="0" smtClean="0"/>
              <a:t> فعظمت آثارهم وبَعُد صيتهم، </a:t>
            </a:r>
            <a:r>
              <a:rPr lang="ar-SA" sz="2800" b="1" u="sng" dirty="0" smtClean="0"/>
              <a:t>وعمروا مراتب الدولة وخططها بالرؤساء من ولدهم وصنائعهم واحتازوها لأنفسهم عمن سواهم من وزارة وقيادة وكتابة، وانصرفت نحوهم الوجوه وخضعت لهم الرقاب وتخطت إليهم من أقصى التخوم هدايا الملوك. </a:t>
            </a:r>
          </a:p>
          <a:p>
            <a:pPr marL="0" indent="0" algn="just" eaLnBrk="1" hangingPunct="1">
              <a:buFont typeface="Arial" pitchFamily="34" charset="0"/>
              <a:buNone/>
            </a:pPr>
            <a:endParaRPr lang="ar-SA" b="1" u="sng" dirty="0" smtClean="0"/>
          </a:p>
        </p:txBody>
      </p:sp>
      <p:sp>
        <p:nvSpPr>
          <p:cNvPr id="16388"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eaLnBrk="1" hangingPunct="1"/>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وان 1"/>
          <p:cNvSpPr>
            <a:spLocks noGrp="1"/>
          </p:cNvSpPr>
          <p:nvPr>
            <p:ph type="title" idx="4294967295"/>
          </p:nvPr>
        </p:nvSpPr>
        <p:spPr>
          <a:xfrm>
            <a:off x="507339" y="260350"/>
            <a:ext cx="8915400" cy="1143000"/>
          </a:xfrm>
        </p:spPr>
        <p:txBody>
          <a:bodyPr/>
          <a:lstStyle/>
          <a:p>
            <a:pPr algn="ctr"/>
            <a:r>
              <a:rPr lang="ar-SA" b="1" dirty="0" smtClean="0"/>
              <a:t>الوزارة في العصر </a:t>
            </a:r>
            <a:r>
              <a:rPr lang="ar-SA" b="1" dirty="0" smtClean="0">
                <a:solidFill>
                  <a:srgbClr val="00B050"/>
                </a:solidFill>
              </a:rPr>
              <a:t>العباسي</a:t>
            </a:r>
            <a:r>
              <a:rPr lang="ar-SA" b="1" dirty="0" smtClean="0"/>
              <a:t> الأول</a:t>
            </a:r>
            <a:endParaRPr lang="en-US" b="1" dirty="0" smtClean="0"/>
          </a:p>
        </p:txBody>
      </p:sp>
      <p:sp>
        <p:nvSpPr>
          <p:cNvPr id="18435" name="عنصر نائب للمحتوى 2"/>
          <p:cNvSpPr>
            <a:spLocks noGrp="1"/>
          </p:cNvSpPr>
          <p:nvPr>
            <p:ph idx="4294967295"/>
          </p:nvPr>
        </p:nvSpPr>
        <p:spPr>
          <a:xfrm>
            <a:off x="495300" y="1371601"/>
            <a:ext cx="8915400" cy="4754563"/>
          </a:xfrm>
        </p:spPr>
        <p:txBody>
          <a:bodyPr/>
          <a:lstStyle/>
          <a:p>
            <a:pPr marL="0" indent="0" algn="just" eaLnBrk="1" hangingPunct="1">
              <a:buFont typeface="Arial" pitchFamily="34" charset="0"/>
              <a:buNone/>
            </a:pPr>
            <a:r>
              <a:rPr lang="ar-SA" b="1" dirty="0" smtClean="0"/>
              <a:t>- وقد زاد مركز الأسرة </a:t>
            </a:r>
            <a:r>
              <a:rPr lang="ar-SA" b="1" dirty="0" smtClean="0">
                <a:solidFill>
                  <a:srgbClr val="00B050"/>
                </a:solidFill>
              </a:rPr>
              <a:t>البرمكية</a:t>
            </a:r>
            <a:r>
              <a:rPr lang="ar-SA" b="1" dirty="0" smtClean="0"/>
              <a:t> خطورة أيام </a:t>
            </a:r>
            <a:r>
              <a:rPr lang="ar-SA" b="1" dirty="0" smtClean="0">
                <a:solidFill>
                  <a:srgbClr val="FF0000"/>
                </a:solidFill>
              </a:rPr>
              <a:t>هارون الرشيد </a:t>
            </a:r>
            <a:r>
              <a:rPr lang="ar-SA" b="1" dirty="0" smtClean="0"/>
              <a:t>لدرجة أن الناس </a:t>
            </a:r>
            <a:r>
              <a:rPr lang="ar-SA" b="1" u="sng" dirty="0" smtClean="0"/>
              <a:t>انصرفوا ونظموا القصائد الرائعة في مدحهم والتغني بكرمهم وجودهم الذي أصبح مضرب الأمثال</a:t>
            </a:r>
            <a:r>
              <a:rPr lang="ar-SA" b="1" dirty="0" smtClean="0"/>
              <a:t>، و</a:t>
            </a:r>
            <a:r>
              <a:rPr lang="ar-SA" b="1" u="sng" dirty="0" smtClean="0"/>
              <a:t>بسبب تجاوزهم حدود صلاحيات مناصبهم الوزارية لثقة الخليفة بهم وتفويض أمور الدولة إليهم كثرت الوشايات ضدهم من قبل الحساد والحاقدين مما غير هارون الرشيد في معاملتهم وكان مصيرهم ما بين القتل والسجن وهو الحادث الذي عرف في التاريخ</a:t>
            </a:r>
            <a:r>
              <a:rPr lang="ar-SA" b="1" dirty="0" smtClean="0"/>
              <a:t> باسم </a:t>
            </a:r>
            <a:r>
              <a:rPr lang="ar-SA" sz="4400" b="1" u="sng" dirty="0" smtClean="0">
                <a:solidFill>
                  <a:srgbClr val="7030A0"/>
                </a:solidFill>
              </a:rPr>
              <a:t>نكبة البرامكة</a:t>
            </a:r>
            <a:r>
              <a:rPr lang="ar-SA" sz="4400" u="sng" dirty="0" smtClean="0">
                <a:solidFill>
                  <a:srgbClr val="7030A0"/>
                </a:solidFill>
              </a:rPr>
              <a:t>.</a:t>
            </a:r>
            <a:endParaRPr lang="ar-SA" u="sng" dirty="0" smtClean="0">
              <a:solidFill>
                <a:srgbClr val="7030A0"/>
              </a:solidFill>
            </a:endParaRPr>
          </a:p>
        </p:txBody>
      </p:sp>
      <p:sp>
        <p:nvSpPr>
          <p:cNvPr id="18436"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eaLnBrk="1" hangingPunct="1"/>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عنوان 1"/>
          <p:cNvSpPr>
            <a:spLocks noGrp="1"/>
          </p:cNvSpPr>
          <p:nvPr>
            <p:ph type="title" idx="4294967295"/>
          </p:nvPr>
        </p:nvSpPr>
        <p:spPr/>
        <p:txBody>
          <a:bodyPr/>
          <a:lstStyle/>
          <a:p>
            <a:pPr algn="ctr" eaLnBrk="1" hangingPunct="1"/>
            <a:r>
              <a:rPr lang="ar-SA" b="1" dirty="0" smtClean="0"/>
              <a:t>الوزارة في العصر </a:t>
            </a:r>
            <a:r>
              <a:rPr lang="ar-SA" b="1" dirty="0" smtClean="0">
                <a:solidFill>
                  <a:srgbClr val="00B050"/>
                </a:solidFill>
              </a:rPr>
              <a:t>العباسي</a:t>
            </a:r>
            <a:r>
              <a:rPr lang="ar-SA" b="1" dirty="0" smtClean="0"/>
              <a:t> الثاني</a:t>
            </a:r>
            <a:endParaRPr lang="en-US" b="1" dirty="0" smtClean="0"/>
          </a:p>
        </p:txBody>
      </p:sp>
      <p:sp>
        <p:nvSpPr>
          <p:cNvPr id="19459" name="عنصر نائب للمحتوى 2"/>
          <p:cNvSpPr>
            <a:spLocks noGrp="1"/>
          </p:cNvSpPr>
          <p:nvPr>
            <p:ph idx="4294967295"/>
          </p:nvPr>
        </p:nvSpPr>
        <p:spPr>
          <a:xfrm>
            <a:off x="238092" y="1214422"/>
            <a:ext cx="9501254" cy="4754563"/>
          </a:xfrm>
        </p:spPr>
        <p:txBody>
          <a:bodyPr/>
          <a:lstStyle/>
          <a:p>
            <a:pPr marL="0" indent="0" algn="just" eaLnBrk="1" hangingPunct="1">
              <a:buFont typeface="Arial" pitchFamily="34" charset="0"/>
              <a:buNone/>
            </a:pPr>
            <a:r>
              <a:rPr lang="ar-SA" b="1" dirty="0" smtClean="0"/>
              <a:t>- يعد عهد الخليفة العباسي </a:t>
            </a:r>
            <a:r>
              <a:rPr lang="ar-SA" b="1" dirty="0" smtClean="0">
                <a:solidFill>
                  <a:srgbClr val="FF0000"/>
                </a:solidFill>
              </a:rPr>
              <a:t>المعتصم</a:t>
            </a:r>
            <a:r>
              <a:rPr lang="ar-SA" b="1" dirty="0" smtClean="0"/>
              <a:t> بداية النفوذ </a:t>
            </a:r>
            <a:r>
              <a:rPr lang="ar-SA" b="1" dirty="0" smtClean="0">
                <a:solidFill>
                  <a:srgbClr val="00B050"/>
                </a:solidFill>
              </a:rPr>
              <a:t>التركي</a:t>
            </a:r>
            <a:r>
              <a:rPr lang="ar-SA" b="1" dirty="0" smtClean="0"/>
              <a:t> في الدولة </a:t>
            </a:r>
            <a:r>
              <a:rPr lang="ar-SA" b="1" dirty="0" smtClean="0">
                <a:solidFill>
                  <a:srgbClr val="00B050"/>
                </a:solidFill>
              </a:rPr>
              <a:t>العباسية</a:t>
            </a:r>
            <a:r>
              <a:rPr lang="ar-SA" b="1" dirty="0" smtClean="0"/>
              <a:t>، وكانت الظروف السياسية هي التي اوحت ألى </a:t>
            </a:r>
            <a:r>
              <a:rPr lang="ar-SA" b="1" dirty="0" smtClean="0">
                <a:solidFill>
                  <a:srgbClr val="FF0000"/>
                </a:solidFill>
              </a:rPr>
              <a:t>المعتصم</a:t>
            </a:r>
            <a:r>
              <a:rPr lang="ar-SA" b="1" dirty="0" smtClean="0"/>
              <a:t> استخدام </a:t>
            </a:r>
            <a:r>
              <a:rPr lang="ar-SA" b="1" dirty="0" smtClean="0">
                <a:solidFill>
                  <a:srgbClr val="00B050"/>
                </a:solidFill>
              </a:rPr>
              <a:t>الأتراك</a:t>
            </a:r>
            <a:r>
              <a:rPr lang="ar-SA" b="1" dirty="0" smtClean="0"/>
              <a:t> في الجيش ومصالح الدولة فكثر عددهم وقويت شكيمتهم حتى بلغوا سبعين ألفا.</a:t>
            </a:r>
          </a:p>
          <a:p>
            <a:pPr marL="0" indent="0" algn="just" eaLnBrk="1" hangingPunct="1">
              <a:buFont typeface="Arial" pitchFamily="34" charset="0"/>
              <a:buNone/>
            </a:pPr>
            <a:r>
              <a:rPr lang="ar-SA" b="1" dirty="0" smtClean="0"/>
              <a:t>-  بدأ نفوذ الخلفاء يتقلص بسبب اتسع سلطان </a:t>
            </a:r>
            <a:r>
              <a:rPr lang="ar-SA" b="1" dirty="0" smtClean="0">
                <a:solidFill>
                  <a:srgbClr val="00B050"/>
                </a:solidFill>
              </a:rPr>
              <a:t>الأتراك</a:t>
            </a:r>
            <a:r>
              <a:rPr lang="ar-SA" b="1" dirty="0" smtClean="0"/>
              <a:t> في شؤون الدولة، فاستبدوا بالخليفة حتى اخذوا يتدخلوا في اختيار الخلفاء ووزرائهم وعزل بعضهم أحيانا وأدى تسلطهم على الخلافة في هذا العصر الى ضعف مركز الوزير وانتقلت السلطة الفعلية الى زعماء </a:t>
            </a:r>
            <a:r>
              <a:rPr lang="ar-SA" b="1" dirty="0" smtClean="0">
                <a:solidFill>
                  <a:srgbClr val="00B050"/>
                </a:solidFill>
              </a:rPr>
              <a:t>الأتراك</a:t>
            </a:r>
            <a:r>
              <a:rPr lang="ar-SA" b="1" dirty="0" smtClean="0"/>
              <a:t>.</a:t>
            </a:r>
          </a:p>
        </p:txBody>
      </p:sp>
      <p:sp>
        <p:nvSpPr>
          <p:cNvPr id="19460"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eaLnBrk="1" hangingPunct="1"/>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عنوان 1"/>
          <p:cNvSpPr>
            <a:spLocks noGrp="1"/>
          </p:cNvSpPr>
          <p:nvPr>
            <p:ph type="title" idx="4294967295"/>
          </p:nvPr>
        </p:nvSpPr>
        <p:spPr>
          <a:xfrm>
            <a:off x="507339" y="260350"/>
            <a:ext cx="8915400" cy="1143000"/>
          </a:xfrm>
        </p:spPr>
        <p:txBody>
          <a:bodyPr/>
          <a:lstStyle/>
          <a:p>
            <a:pPr algn="ctr"/>
            <a:r>
              <a:rPr lang="ar-SA" b="1" dirty="0" smtClean="0"/>
              <a:t>الوزارة في العصر </a:t>
            </a:r>
            <a:r>
              <a:rPr lang="ar-SA" b="1" dirty="0" smtClean="0">
                <a:solidFill>
                  <a:srgbClr val="00B050"/>
                </a:solidFill>
              </a:rPr>
              <a:t>العباسي</a:t>
            </a:r>
            <a:r>
              <a:rPr lang="ar-SA" b="1" dirty="0" smtClean="0"/>
              <a:t> الثاني</a:t>
            </a:r>
            <a:endParaRPr lang="en-US" b="1" dirty="0" smtClean="0"/>
          </a:p>
        </p:txBody>
      </p:sp>
      <p:sp>
        <p:nvSpPr>
          <p:cNvPr id="20483" name="عنصر نائب للمحتوى 2"/>
          <p:cNvSpPr>
            <a:spLocks noGrp="1"/>
          </p:cNvSpPr>
          <p:nvPr>
            <p:ph idx="4294967295"/>
          </p:nvPr>
        </p:nvSpPr>
        <p:spPr>
          <a:xfrm>
            <a:off x="238092" y="1214423"/>
            <a:ext cx="9429816" cy="4911742"/>
          </a:xfrm>
        </p:spPr>
        <p:txBody>
          <a:bodyPr/>
          <a:lstStyle/>
          <a:p>
            <a:pPr marL="0" indent="0" algn="just">
              <a:buNone/>
            </a:pPr>
            <a:r>
              <a:rPr lang="ar-SA" dirty="0" smtClean="0"/>
              <a:t>. - لعب الوزراء في هذا العصر دورا خطيرا في </a:t>
            </a:r>
            <a:r>
              <a:rPr lang="ar-SA" sz="3600" b="1" u="sng" dirty="0" smtClean="0"/>
              <a:t>العلاقة بين الخلفاء والقواد والأتراك</a:t>
            </a:r>
            <a:r>
              <a:rPr lang="ar-SA" dirty="0" smtClean="0"/>
              <a:t> </a:t>
            </a:r>
            <a:r>
              <a:rPr lang="ar-SA" sz="3600" b="1" dirty="0" smtClean="0"/>
              <a:t>وفي تسيير دفة الحكم </a:t>
            </a:r>
            <a:r>
              <a:rPr lang="ar-SA" dirty="0" smtClean="0"/>
              <a:t>بالرغم من تعرضهم الدائم لسخط الخلفاء او القواد الاتراك. ذلك الدور الذي ينتهي غالبا بقتلهم.</a:t>
            </a:r>
          </a:p>
          <a:p>
            <a:pPr marL="0" indent="0" algn="just">
              <a:buNone/>
            </a:pPr>
            <a:r>
              <a:rPr lang="ar-SA" dirty="0" smtClean="0"/>
              <a:t>- بالرغم من المنافسة الشديدة التي تعرض لها الوزراء من قبل الخلفاء من جهة ومن قبل </a:t>
            </a:r>
            <a:r>
              <a:rPr lang="ar-SA" dirty="0" smtClean="0">
                <a:solidFill>
                  <a:srgbClr val="00B050"/>
                </a:solidFill>
              </a:rPr>
              <a:t>الاتراك</a:t>
            </a:r>
            <a:r>
              <a:rPr lang="ar-SA" dirty="0" smtClean="0"/>
              <a:t> من جهة اخرى فقد </a:t>
            </a:r>
            <a:r>
              <a:rPr lang="ar-SA" b="1" u="sng" dirty="0" smtClean="0">
                <a:solidFill>
                  <a:srgbClr val="7030A0"/>
                </a:solidFill>
              </a:rPr>
              <a:t>نجح بعضهم في اثبات اسمائهم على السكة وعلى طراز المنسوجات</a:t>
            </a:r>
            <a:r>
              <a:rPr lang="ar-SA" dirty="0" smtClean="0"/>
              <a:t>. ففي بداية القرن الرابع الهجري شغل منصب الوزارة </a:t>
            </a:r>
            <a:r>
              <a:rPr lang="ar-SA" dirty="0" smtClean="0">
                <a:solidFill>
                  <a:srgbClr val="FF0000"/>
                </a:solidFill>
              </a:rPr>
              <a:t>علي بن عيسى </a:t>
            </a:r>
            <a:r>
              <a:rPr lang="ar-SA" dirty="0" smtClean="0"/>
              <a:t>الذي ساعدته كفاءته وخبرته وأخلاقه على ان يستفيد من كفاح سلفه من الوزراء في اقرار منصب الوزير وسلطته وفي ضبط امور الدولة وحسن تدبيرها. </a:t>
            </a:r>
          </a:p>
          <a:p>
            <a:pPr marL="0" indent="0" algn="just" eaLnBrk="1" hangingPunct="1">
              <a:buFont typeface="Arial" pitchFamily="34" charset="0"/>
              <a:buNone/>
            </a:pPr>
            <a:endParaRPr lang="ar-SA" dirty="0" smtClean="0"/>
          </a:p>
        </p:txBody>
      </p:sp>
      <p:sp>
        <p:nvSpPr>
          <p:cNvPr id="20484"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eaLnBrk="1" hangingPunct="1"/>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وان 1"/>
          <p:cNvSpPr>
            <a:spLocks noGrp="1"/>
          </p:cNvSpPr>
          <p:nvPr>
            <p:ph type="title" idx="4294967295"/>
          </p:nvPr>
        </p:nvSpPr>
        <p:spPr>
          <a:xfrm>
            <a:off x="507339" y="260350"/>
            <a:ext cx="8915400" cy="1143000"/>
          </a:xfrm>
        </p:spPr>
        <p:txBody>
          <a:bodyPr/>
          <a:lstStyle/>
          <a:p>
            <a:pPr algn="ctr"/>
            <a:r>
              <a:rPr lang="ar-SA" b="1" dirty="0" smtClean="0"/>
              <a:t>الوزارة في العصر </a:t>
            </a:r>
            <a:r>
              <a:rPr lang="ar-SA" b="1" dirty="0" smtClean="0">
                <a:solidFill>
                  <a:srgbClr val="00B050"/>
                </a:solidFill>
              </a:rPr>
              <a:t>العباسي</a:t>
            </a:r>
            <a:r>
              <a:rPr lang="ar-SA" b="1" dirty="0" smtClean="0"/>
              <a:t> الثاني</a:t>
            </a:r>
            <a:endParaRPr lang="en-US" b="1" dirty="0" smtClean="0"/>
          </a:p>
        </p:txBody>
      </p:sp>
      <p:sp>
        <p:nvSpPr>
          <p:cNvPr id="21507" name="عنصر نائب للمحتوى 2"/>
          <p:cNvSpPr>
            <a:spLocks noGrp="1"/>
          </p:cNvSpPr>
          <p:nvPr>
            <p:ph idx="4294967295"/>
          </p:nvPr>
        </p:nvSpPr>
        <p:spPr>
          <a:xfrm>
            <a:off x="495300" y="1371601"/>
            <a:ext cx="8915400" cy="4754563"/>
          </a:xfrm>
        </p:spPr>
        <p:txBody>
          <a:bodyPr/>
          <a:lstStyle/>
          <a:p>
            <a:pPr marL="0" indent="0" algn="just" eaLnBrk="1" hangingPunct="1">
              <a:buFont typeface="Arial" pitchFamily="34" charset="0"/>
              <a:buNone/>
            </a:pPr>
            <a:r>
              <a:rPr lang="ar-SA" b="1" dirty="0" smtClean="0"/>
              <a:t>. </a:t>
            </a:r>
            <a:r>
              <a:rPr lang="ar-SA" b="1" u="sng" dirty="0" smtClean="0"/>
              <a:t>دور علي بن عيسى في استعادة مكانة الوزارة في هذا العصر </a:t>
            </a:r>
          </a:p>
          <a:p>
            <a:pPr marL="0" indent="0" algn="just" eaLnBrk="1" hangingPunct="1">
              <a:buFont typeface="Arial" pitchFamily="34" charset="0"/>
              <a:buNone/>
            </a:pPr>
            <a:r>
              <a:rPr lang="ar-SA" b="1" dirty="0" smtClean="0"/>
              <a:t> - كان هذا الوزير </a:t>
            </a:r>
            <a:r>
              <a:rPr lang="ar-SA" b="1" u="sng" dirty="0" smtClean="0"/>
              <a:t>يعطف على الفقراء وخصص الاموال لإصلاح الثغور والحرمين الشريفين وأوقف كثيرا من الأوقاف وخصص لها ديوانا سماه </a:t>
            </a:r>
            <a:r>
              <a:rPr lang="ar-SA" b="1" u="sng" dirty="0" smtClean="0">
                <a:solidFill>
                  <a:srgbClr val="7030A0"/>
                </a:solidFill>
              </a:rPr>
              <a:t>ديوان البر</a:t>
            </a:r>
            <a:r>
              <a:rPr lang="ar-SA" b="1" u="sng" dirty="0" smtClean="0"/>
              <a:t>. وضبط الدواوين   ونظم شؤون الدولة الداخلية </a:t>
            </a:r>
            <a:r>
              <a:rPr lang="ar-SA" b="1" dirty="0" smtClean="0"/>
              <a:t>فأستتب الأمن في عهده وعادت الأمور إلى نصابها بفضل حسن سياسته ومهارته الإدارية. وهذا النموذج من الوزراء يمثل حالات قليلة شغلت منصب الوزارة في العصر العباسي الثاني وعملت جاهدة على ان تعيد للوزير مكانته وتضعه في موضعه الصحيح.</a:t>
            </a:r>
          </a:p>
        </p:txBody>
      </p:sp>
      <p:sp>
        <p:nvSpPr>
          <p:cNvPr id="21508"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eaLnBrk="1" hangingPunct="1"/>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عنوان 1"/>
          <p:cNvSpPr>
            <a:spLocks noGrp="1"/>
          </p:cNvSpPr>
          <p:nvPr>
            <p:ph type="title" idx="4294967295"/>
          </p:nvPr>
        </p:nvSpPr>
        <p:spPr>
          <a:xfrm>
            <a:off x="507339" y="260350"/>
            <a:ext cx="8915400" cy="1143000"/>
          </a:xfrm>
        </p:spPr>
        <p:txBody>
          <a:bodyPr/>
          <a:lstStyle/>
          <a:p>
            <a:pPr algn="ctr"/>
            <a:r>
              <a:rPr lang="ar-SA" b="1" dirty="0" smtClean="0"/>
              <a:t>الوزارة في العصر </a:t>
            </a:r>
            <a:r>
              <a:rPr lang="ar-SA" b="1" dirty="0" smtClean="0">
                <a:solidFill>
                  <a:srgbClr val="00B050"/>
                </a:solidFill>
              </a:rPr>
              <a:t>العباسي</a:t>
            </a:r>
            <a:r>
              <a:rPr lang="ar-SA" b="1" dirty="0" smtClean="0"/>
              <a:t> الثاني</a:t>
            </a:r>
            <a:endParaRPr lang="en-US" b="1" dirty="0" smtClean="0"/>
          </a:p>
        </p:txBody>
      </p:sp>
      <p:sp>
        <p:nvSpPr>
          <p:cNvPr id="22531" name="عنصر نائب للمحتوى 2"/>
          <p:cNvSpPr>
            <a:spLocks noGrp="1"/>
          </p:cNvSpPr>
          <p:nvPr>
            <p:ph idx="4294967295"/>
          </p:nvPr>
        </p:nvSpPr>
        <p:spPr>
          <a:xfrm>
            <a:off x="238092" y="1214423"/>
            <a:ext cx="9429816" cy="4911742"/>
          </a:xfrm>
        </p:spPr>
        <p:txBody>
          <a:bodyPr/>
          <a:lstStyle/>
          <a:p>
            <a:pPr marL="0" indent="0" algn="just" eaLnBrk="1" hangingPunct="1">
              <a:buFont typeface="Arial" pitchFamily="34" charset="0"/>
              <a:buNone/>
            </a:pPr>
            <a:r>
              <a:rPr lang="ar-SA" b="1" u="sng" dirty="0" smtClean="0"/>
              <a:t>  اثر ضعف الخلفاء والمنافسة مع القادة </a:t>
            </a:r>
            <a:r>
              <a:rPr lang="ar-SA" b="1" u="sng" dirty="0" smtClean="0">
                <a:solidFill>
                  <a:srgbClr val="00B050"/>
                </a:solidFill>
              </a:rPr>
              <a:t>الاتراك</a:t>
            </a:r>
            <a:r>
              <a:rPr lang="ar-SA" b="1" u="sng" dirty="0" smtClean="0"/>
              <a:t> في ضعف الوزارة </a:t>
            </a:r>
          </a:p>
          <a:p>
            <a:pPr marL="0" indent="0" algn="just">
              <a:buNone/>
            </a:pPr>
            <a:r>
              <a:rPr lang="ar-SA" dirty="0" smtClean="0"/>
              <a:t> </a:t>
            </a:r>
            <a:r>
              <a:rPr lang="ar-SA" b="1" dirty="0" smtClean="0"/>
              <a:t>- ضعف الخلفاء ادى الى اشتداد المنافسة على الوزارة، وصحب هذه المنافسة </a:t>
            </a:r>
            <a:r>
              <a:rPr lang="ar-SA" b="1" u="sng" dirty="0" smtClean="0">
                <a:solidFill>
                  <a:srgbClr val="7030A0"/>
                </a:solidFill>
              </a:rPr>
              <a:t>تفشي </a:t>
            </a:r>
            <a:r>
              <a:rPr lang="ar-SA" b="1" u="sng" dirty="0" smtClean="0">
                <a:solidFill>
                  <a:srgbClr val="D52D26"/>
                </a:solidFill>
              </a:rPr>
              <a:t>الدس</a:t>
            </a:r>
            <a:r>
              <a:rPr lang="ar-SA" b="1" u="sng" dirty="0" smtClean="0">
                <a:solidFill>
                  <a:srgbClr val="7030A0"/>
                </a:solidFill>
              </a:rPr>
              <a:t> </a:t>
            </a:r>
            <a:r>
              <a:rPr lang="ar-SA" b="1" u="sng" dirty="0" smtClean="0">
                <a:solidFill>
                  <a:srgbClr val="D52D26"/>
                </a:solidFill>
              </a:rPr>
              <a:t>والرشوة</a:t>
            </a:r>
            <a:r>
              <a:rPr lang="ar-SA" b="1" u="sng" dirty="0" smtClean="0">
                <a:solidFill>
                  <a:srgbClr val="7030A0"/>
                </a:solidFill>
              </a:rPr>
              <a:t> وما اليها. فإذا أراد احد ان يتولى الوزارة اظهر استعداده </a:t>
            </a:r>
            <a:r>
              <a:rPr lang="ar-SA" b="1" u="sng" dirty="0" smtClean="0">
                <a:solidFill>
                  <a:srgbClr val="D52D26"/>
                </a:solidFill>
              </a:rPr>
              <a:t>لشراء</a:t>
            </a:r>
            <a:r>
              <a:rPr lang="ar-SA" b="1" u="sng" dirty="0" smtClean="0">
                <a:solidFill>
                  <a:srgbClr val="7030A0"/>
                </a:solidFill>
              </a:rPr>
              <a:t> هذا المنصب بدفع المال للخليفة ونجم عن ذلك ان جاء إلى منصب الوزارة وزراء في غاية السوء وقلة الخبرة وانعكست تصرفاتهم على أحوال الدولة فقد أساءوا السيرة في الناس </a:t>
            </a:r>
            <a:r>
              <a:rPr lang="ar-SA" b="1" u="sng" dirty="0" smtClean="0">
                <a:solidFill>
                  <a:srgbClr val="D52D26"/>
                </a:solidFill>
              </a:rPr>
              <a:t>وبالغوا</a:t>
            </a:r>
            <a:r>
              <a:rPr lang="ar-SA" b="1" u="sng" dirty="0" smtClean="0">
                <a:solidFill>
                  <a:srgbClr val="7030A0"/>
                </a:solidFill>
              </a:rPr>
              <a:t> في جمع الأموال </a:t>
            </a:r>
            <a:r>
              <a:rPr lang="ar-SA" b="1" u="sng" dirty="0" smtClean="0">
                <a:solidFill>
                  <a:srgbClr val="D52D26"/>
                </a:solidFill>
              </a:rPr>
              <a:t>ونشر</a:t>
            </a:r>
            <a:r>
              <a:rPr lang="ar-SA" b="1" u="sng" dirty="0" smtClean="0">
                <a:solidFill>
                  <a:srgbClr val="7030A0"/>
                </a:solidFill>
              </a:rPr>
              <a:t> </a:t>
            </a:r>
            <a:r>
              <a:rPr lang="ar-SA" b="1" u="sng" dirty="0" smtClean="0">
                <a:solidFill>
                  <a:srgbClr val="D52D26"/>
                </a:solidFill>
              </a:rPr>
              <a:t>الفساد</a:t>
            </a:r>
            <a:r>
              <a:rPr lang="ar-SA" b="1" u="sng" dirty="0" smtClean="0">
                <a:solidFill>
                  <a:srgbClr val="7030A0"/>
                </a:solidFill>
              </a:rPr>
              <a:t> بين الناس لدرجة أنهم كانوا </a:t>
            </a:r>
            <a:r>
              <a:rPr lang="ar-SA" b="1" u="sng" dirty="0" smtClean="0">
                <a:solidFill>
                  <a:srgbClr val="D52D26"/>
                </a:solidFill>
              </a:rPr>
              <a:t>يبيعون</a:t>
            </a:r>
            <a:r>
              <a:rPr lang="ar-SA" b="1" u="sng" dirty="0" smtClean="0">
                <a:solidFill>
                  <a:srgbClr val="7030A0"/>
                </a:solidFill>
              </a:rPr>
              <a:t> وظائف الدولة الأخرى دون اعتداد بأية شرط من شروط الكفاية.وقد ضعفت سلطة الوزير السياسة والعسكرية نتيجة زيادة استبداد الاتراك بالحكم </a:t>
            </a:r>
            <a:r>
              <a:rPr lang="ar-SA" dirty="0" smtClean="0"/>
              <a:t>. </a:t>
            </a:r>
          </a:p>
        </p:txBody>
      </p:sp>
      <p:sp>
        <p:nvSpPr>
          <p:cNvPr id="22532"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eaLnBrk="1" hangingPunct="1"/>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عنوان 1"/>
          <p:cNvSpPr>
            <a:spLocks noGrp="1"/>
          </p:cNvSpPr>
          <p:nvPr>
            <p:ph type="title" idx="4294967295"/>
          </p:nvPr>
        </p:nvSpPr>
        <p:spPr>
          <a:xfrm>
            <a:off x="507339" y="260350"/>
            <a:ext cx="8915400" cy="1143000"/>
          </a:xfrm>
        </p:spPr>
        <p:txBody>
          <a:bodyPr/>
          <a:lstStyle/>
          <a:p>
            <a:pPr algn="ctr"/>
            <a:r>
              <a:rPr lang="ar-SA" b="1" dirty="0" smtClean="0"/>
              <a:t>الوزارة في العصر </a:t>
            </a:r>
            <a:r>
              <a:rPr lang="ar-SA" b="1" dirty="0" smtClean="0">
                <a:solidFill>
                  <a:srgbClr val="00B050"/>
                </a:solidFill>
              </a:rPr>
              <a:t>العباسي</a:t>
            </a:r>
            <a:r>
              <a:rPr lang="ar-SA" b="1" dirty="0" smtClean="0"/>
              <a:t> الثاني</a:t>
            </a:r>
            <a:endParaRPr lang="en-US" b="1" dirty="0" smtClean="0"/>
          </a:p>
        </p:txBody>
      </p:sp>
      <p:sp>
        <p:nvSpPr>
          <p:cNvPr id="23555" name="عنصر نائب للمحتوى 2"/>
          <p:cNvSpPr>
            <a:spLocks noGrp="1"/>
          </p:cNvSpPr>
          <p:nvPr>
            <p:ph idx="4294967295"/>
          </p:nvPr>
        </p:nvSpPr>
        <p:spPr>
          <a:xfrm>
            <a:off x="238092" y="1214423"/>
            <a:ext cx="9501254" cy="4911742"/>
          </a:xfrm>
        </p:spPr>
        <p:txBody>
          <a:bodyPr/>
          <a:lstStyle/>
          <a:p>
            <a:pPr marL="0" indent="0" algn="just" eaLnBrk="1" hangingPunct="1">
              <a:buFontTx/>
              <a:buChar char="-"/>
            </a:pPr>
            <a:r>
              <a:rPr lang="ar-SA" b="1" dirty="0" smtClean="0"/>
              <a:t> لم تعد للوزير إلا الجباية والإشراف على الأمور الإدارية، عدا تعيين الولاة الذين أصبح أمر تعينهم يتوقف على رغبة </a:t>
            </a:r>
            <a:r>
              <a:rPr lang="ar-SA" b="1" dirty="0" smtClean="0">
                <a:solidFill>
                  <a:srgbClr val="00B050"/>
                </a:solidFill>
              </a:rPr>
              <a:t>الأتراك</a:t>
            </a:r>
            <a:r>
              <a:rPr lang="ar-SA" b="1" dirty="0" smtClean="0"/>
              <a:t> وعلى مقدار ما يقدموه من رشوة لهم، .</a:t>
            </a:r>
          </a:p>
          <a:p>
            <a:pPr marL="0" indent="0" algn="just" eaLnBrk="1" hangingPunct="1">
              <a:buFontTx/>
              <a:buChar char="-"/>
            </a:pPr>
            <a:r>
              <a:rPr lang="ar-SA" b="1" dirty="0" smtClean="0"/>
              <a:t> أصبح منصب الوزارة من الضعف بحيث </a:t>
            </a:r>
            <a:r>
              <a:rPr lang="ar-SA" b="1" u="sng" dirty="0" smtClean="0"/>
              <a:t>تولاه كل من يدفع مالا أكثر </a:t>
            </a:r>
            <a:r>
              <a:rPr lang="ar-SA" b="1" dirty="0" smtClean="0"/>
              <a:t>فتضاءلت هيبة الوزراء </a:t>
            </a:r>
          </a:p>
          <a:p>
            <a:pPr marL="0" indent="0" algn="just" eaLnBrk="1" hangingPunct="1">
              <a:buFontTx/>
              <a:buChar char="-"/>
            </a:pPr>
            <a:r>
              <a:rPr lang="ar-SA" b="1" dirty="0" smtClean="0"/>
              <a:t> كان </a:t>
            </a:r>
            <a:r>
              <a:rPr lang="ar-SA" b="1" u="sng" dirty="0" smtClean="0"/>
              <a:t>لتسلط النساء في القصر والجواري والاتراك  </a:t>
            </a:r>
            <a:r>
              <a:rPr lang="ar-SA" b="1" dirty="0" smtClean="0"/>
              <a:t>اثر واضح في ضعف وفساد الوزارة في هذا العصر. </a:t>
            </a:r>
          </a:p>
          <a:p>
            <a:pPr marL="0" indent="0" algn="just" eaLnBrk="1" hangingPunct="1">
              <a:buFontTx/>
              <a:buChar char="-"/>
            </a:pPr>
            <a:r>
              <a:rPr lang="ar-SA" b="1" dirty="0" smtClean="0"/>
              <a:t>كان </a:t>
            </a:r>
            <a:r>
              <a:rPr lang="ar-SA" b="1" u="sng" dirty="0" smtClean="0"/>
              <a:t>لغياب المعايير التي تعتمد على الكفاءة والخبرة</a:t>
            </a:r>
            <a:r>
              <a:rPr lang="ar-SA" b="1" dirty="0" smtClean="0"/>
              <a:t> دور هام في ضعف وانحدار الوزارة وقد كثر تولي الوزراء من هذا النوع للوزارة .</a:t>
            </a:r>
          </a:p>
          <a:p>
            <a:pPr marL="0" indent="0" algn="just" eaLnBrk="1" hangingPunct="1">
              <a:buFont typeface="Arial" pitchFamily="34" charset="0"/>
              <a:buNone/>
            </a:pPr>
            <a:endParaRPr lang="ar-SA" dirty="0" smtClean="0"/>
          </a:p>
        </p:txBody>
      </p:sp>
      <p:sp>
        <p:nvSpPr>
          <p:cNvPr id="23556"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eaLnBrk="1" hangingPunct="1"/>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وان 1"/>
          <p:cNvSpPr>
            <a:spLocks noGrp="1"/>
          </p:cNvSpPr>
          <p:nvPr>
            <p:ph type="title" idx="4294967295"/>
          </p:nvPr>
        </p:nvSpPr>
        <p:spPr>
          <a:xfrm>
            <a:off x="507339" y="260350"/>
            <a:ext cx="8915400" cy="1143000"/>
          </a:xfrm>
        </p:spPr>
        <p:txBody>
          <a:bodyPr/>
          <a:lstStyle/>
          <a:p>
            <a:pPr algn="ctr"/>
            <a:r>
              <a:rPr lang="ar-SA" b="1" dirty="0" smtClean="0"/>
              <a:t>الوزارة في العصر العباسي الثاني</a:t>
            </a:r>
            <a:endParaRPr lang="en-US" b="1" dirty="0" smtClean="0"/>
          </a:p>
        </p:txBody>
      </p:sp>
      <p:sp>
        <p:nvSpPr>
          <p:cNvPr id="24579" name="عنصر نائب للمحتوى 2"/>
          <p:cNvSpPr>
            <a:spLocks noGrp="1"/>
          </p:cNvSpPr>
          <p:nvPr>
            <p:ph idx="4294967295"/>
          </p:nvPr>
        </p:nvSpPr>
        <p:spPr>
          <a:xfrm>
            <a:off x="495300" y="1371601"/>
            <a:ext cx="8915400" cy="4754563"/>
          </a:xfrm>
        </p:spPr>
        <p:txBody>
          <a:bodyPr/>
          <a:lstStyle/>
          <a:p>
            <a:pPr marL="0" indent="0" algn="just">
              <a:buNone/>
            </a:pPr>
            <a:r>
              <a:rPr lang="ar-SA" b="1" dirty="0" smtClean="0"/>
              <a:t>- في عصر </a:t>
            </a:r>
            <a:r>
              <a:rPr lang="ar-SA" b="1" dirty="0" smtClean="0">
                <a:solidFill>
                  <a:srgbClr val="7030A0"/>
                </a:solidFill>
              </a:rPr>
              <a:t>إمرة الأمراء </a:t>
            </a:r>
            <a:r>
              <a:rPr lang="ar-SA" b="1" dirty="0" smtClean="0"/>
              <a:t>ضعف شان الوزير أكثر من ذي قبل</a:t>
            </a:r>
          </a:p>
          <a:p>
            <a:pPr marL="0" indent="0" algn="just" eaLnBrk="1" hangingPunct="1">
              <a:buFont typeface="Arial" pitchFamily="34" charset="0"/>
              <a:buNone/>
            </a:pPr>
            <a:r>
              <a:rPr lang="ar-SA" b="1" dirty="0" smtClean="0"/>
              <a:t>فلم يكن ينظر في شي من أمر النواحي ولا الدواوين ولا الإعمال، وما كان له غير اسم الوزارة فقط والحضور في المواكب إلى دار السلطان،  وفي ظل </a:t>
            </a:r>
            <a:r>
              <a:rPr lang="ar-SA" b="1" u="sng" dirty="0" smtClean="0"/>
              <a:t>وجود منصب </a:t>
            </a:r>
            <a:r>
              <a:rPr lang="ar-SA" b="1" u="sng" dirty="0" smtClean="0">
                <a:solidFill>
                  <a:srgbClr val="7030A0"/>
                </a:solidFill>
              </a:rPr>
              <a:t>أمير الأمراء  اصبح الوزير </a:t>
            </a:r>
            <a:r>
              <a:rPr lang="ar-SA" b="1" u="sng" dirty="0" smtClean="0"/>
              <a:t>مجرد كاتب يتولى الأمور المالية للخليفة وحده، في حين انتقلت سلطات الوزير والخليفة إلى أمير الأمراء والذي صار له الحق في اختيار وزير للخليف</a:t>
            </a:r>
            <a:r>
              <a:rPr lang="ar-SA" b="1" dirty="0" smtClean="0"/>
              <a:t>ة، وفي </a:t>
            </a:r>
            <a:r>
              <a:rPr lang="ar-SA" sz="4000" b="1" dirty="0" smtClean="0">
                <a:solidFill>
                  <a:srgbClr val="7030A0"/>
                </a:solidFill>
              </a:rPr>
              <a:t>هذا العصر أطلق على الوزير لقب الصاحب.</a:t>
            </a:r>
            <a:endParaRPr lang="ar-SA" b="1" dirty="0" smtClean="0">
              <a:solidFill>
                <a:srgbClr val="7030A0"/>
              </a:solidFill>
            </a:endParaRPr>
          </a:p>
        </p:txBody>
      </p:sp>
      <p:sp>
        <p:nvSpPr>
          <p:cNvPr id="24580"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eaLnBrk="1" hangingPunct="1"/>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عنوان 1"/>
          <p:cNvSpPr>
            <a:spLocks noGrp="1"/>
          </p:cNvSpPr>
          <p:nvPr>
            <p:ph type="title" idx="4294967295"/>
          </p:nvPr>
        </p:nvSpPr>
        <p:spPr/>
        <p:txBody>
          <a:bodyPr/>
          <a:lstStyle/>
          <a:p>
            <a:pPr algn="ctr" eaLnBrk="1" hangingPunct="1"/>
            <a:r>
              <a:rPr lang="ar-SA" b="1" dirty="0" smtClean="0"/>
              <a:t>الوزارة في العصر </a:t>
            </a:r>
            <a:r>
              <a:rPr lang="ar-SA" b="1" dirty="0" smtClean="0">
                <a:solidFill>
                  <a:srgbClr val="00B050"/>
                </a:solidFill>
              </a:rPr>
              <a:t>البويهي</a:t>
            </a:r>
            <a:endParaRPr lang="en-US" b="1" dirty="0" smtClean="0">
              <a:solidFill>
                <a:srgbClr val="00B050"/>
              </a:solidFill>
            </a:endParaRPr>
          </a:p>
        </p:txBody>
      </p:sp>
      <p:sp>
        <p:nvSpPr>
          <p:cNvPr id="25603" name="عنصر نائب للمحتوى 2"/>
          <p:cNvSpPr>
            <a:spLocks noGrp="1"/>
          </p:cNvSpPr>
          <p:nvPr>
            <p:ph idx="4294967295"/>
          </p:nvPr>
        </p:nvSpPr>
        <p:spPr>
          <a:xfrm>
            <a:off x="495300" y="1371601"/>
            <a:ext cx="8915400" cy="4754563"/>
          </a:xfrm>
        </p:spPr>
        <p:txBody>
          <a:bodyPr/>
          <a:lstStyle/>
          <a:p>
            <a:pPr marL="0" indent="0" algn="just" eaLnBrk="1" hangingPunct="1">
              <a:buFontTx/>
              <a:buChar char="-"/>
            </a:pPr>
            <a:r>
              <a:rPr lang="ar-SA" b="1" dirty="0" smtClean="0"/>
              <a:t>بعد استيلاء </a:t>
            </a:r>
            <a:r>
              <a:rPr lang="ar-SA" b="1" dirty="0" smtClean="0">
                <a:solidFill>
                  <a:srgbClr val="00B050"/>
                </a:solidFill>
              </a:rPr>
              <a:t>بني بويه </a:t>
            </a:r>
            <a:r>
              <a:rPr lang="ar-SA" b="1" dirty="0" smtClean="0"/>
              <a:t>على السلطة في </a:t>
            </a:r>
            <a:r>
              <a:rPr lang="ar-SA" b="1" dirty="0" smtClean="0">
                <a:solidFill>
                  <a:srgbClr val="002060"/>
                </a:solidFill>
              </a:rPr>
              <a:t>بغداد</a:t>
            </a:r>
            <a:r>
              <a:rPr lang="ar-SA" b="1" dirty="0" smtClean="0"/>
              <a:t> عام 334هـ أصبح تعيين الوزراء بيدهم وزال نفوذ الوزراء. </a:t>
            </a:r>
          </a:p>
          <a:p>
            <a:pPr marL="0" indent="0" algn="just" eaLnBrk="1" hangingPunct="1">
              <a:buFontTx/>
              <a:buChar char="-"/>
            </a:pPr>
            <a:r>
              <a:rPr lang="ar-SA" b="1" dirty="0" smtClean="0"/>
              <a:t> تولت الوزارة شخصيات ضعيفة بحيث لم يكونوا مختلفين عمن سبقهم من الوزراء في العصر </a:t>
            </a:r>
            <a:r>
              <a:rPr lang="ar-SA" b="1" dirty="0" smtClean="0">
                <a:solidFill>
                  <a:srgbClr val="00B050"/>
                </a:solidFill>
              </a:rPr>
              <a:t>التركي</a:t>
            </a:r>
            <a:r>
              <a:rPr lang="ar-SA" b="1" dirty="0" smtClean="0"/>
              <a:t> من حيث احتجازهم الأموال واستخدامهم أساليب المساومة والمنافسة للحصول على منصب الوزارة فاضطربت الأمور وانتشرت </a:t>
            </a:r>
            <a:r>
              <a:rPr lang="ar-SA" b="1" dirty="0" smtClean="0">
                <a:solidFill>
                  <a:srgbClr val="F04316"/>
                </a:solidFill>
              </a:rPr>
              <a:t>الرشوة</a:t>
            </a:r>
            <a:r>
              <a:rPr lang="ar-SA" b="1" dirty="0" smtClean="0"/>
              <a:t> واستولى الوزراء على أموال الناس بالباطل وسيطروا على ضياع الخلفاء وضياع الرعية وعلى حقوق بيت المال.</a:t>
            </a:r>
          </a:p>
        </p:txBody>
      </p:sp>
      <p:sp>
        <p:nvSpPr>
          <p:cNvPr id="25604"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eaLnBrk="1" hangingPunct="1"/>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عنوان 1"/>
          <p:cNvSpPr>
            <a:spLocks noGrp="1"/>
          </p:cNvSpPr>
          <p:nvPr>
            <p:ph type="title" idx="4294967295"/>
          </p:nvPr>
        </p:nvSpPr>
        <p:spPr/>
        <p:txBody>
          <a:bodyPr/>
          <a:lstStyle/>
          <a:p>
            <a:pPr algn="ctr" eaLnBrk="1" hangingPunct="1"/>
            <a:r>
              <a:rPr lang="ar-SA" b="1" dirty="0" smtClean="0"/>
              <a:t>الوزارة في عصر </a:t>
            </a:r>
            <a:r>
              <a:rPr lang="ar-SA" b="1" dirty="0" smtClean="0">
                <a:solidFill>
                  <a:srgbClr val="00B050"/>
                </a:solidFill>
              </a:rPr>
              <a:t>السلاجقة</a:t>
            </a:r>
            <a:r>
              <a:rPr lang="ar-SA" b="1" dirty="0" smtClean="0"/>
              <a:t/>
            </a:r>
            <a:br>
              <a:rPr lang="ar-SA" b="1" dirty="0" smtClean="0"/>
            </a:br>
            <a:endParaRPr lang="en-US" b="1" dirty="0" smtClean="0"/>
          </a:p>
        </p:txBody>
      </p:sp>
      <p:sp>
        <p:nvSpPr>
          <p:cNvPr id="26627" name="عنصر نائب للمحتوى 2"/>
          <p:cNvSpPr>
            <a:spLocks noGrp="1"/>
          </p:cNvSpPr>
          <p:nvPr>
            <p:ph idx="4294967295"/>
          </p:nvPr>
        </p:nvSpPr>
        <p:spPr>
          <a:xfrm>
            <a:off x="271727" y="1371601"/>
            <a:ext cx="9362546" cy="4754563"/>
          </a:xfrm>
        </p:spPr>
        <p:txBody>
          <a:bodyPr/>
          <a:lstStyle/>
          <a:p>
            <a:pPr marL="0" indent="0" algn="just" eaLnBrk="1" hangingPunct="1">
              <a:buFont typeface="Arial" pitchFamily="34" charset="0"/>
              <a:buNone/>
            </a:pPr>
            <a:r>
              <a:rPr lang="ar-SA" b="1" dirty="0" smtClean="0"/>
              <a:t>-  ظهر  في بلاط </a:t>
            </a:r>
            <a:r>
              <a:rPr lang="ar-SA" b="1" dirty="0" smtClean="0">
                <a:solidFill>
                  <a:srgbClr val="00B050"/>
                </a:solidFill>
              </a:rPr>
              <a:t>السلاجقة</a:t>
            </a:r>
            <a:r>
              <a:rPr lang="ar-SA" b="1" dirty="0" smtClean="0"/>
              <a:t> وزراء اقوياء استطاع </a:t>
            </a:r>
            <a:r>
              <a:rPr lang="ar-SA" b="1" u="sng" dirty="0" smtClean="0"/>
              <a:t>بعضهم ان يسيطر على مقاليد الامور ويحقق للبلاد نوعا من الامن والاستقرار والمنجزات الحضارية، فمنهم من كان يجلس للمظالم وقضاء حاجات الناس، ومنهم من كان عالما بقواعد السياسة ونجح ان يطبقها لصالح الدولة وهناك من عرف بينهم بالعدل ورفع الظلم والسخاء في العطاء من ماله الخاص </a:t>
            </a:r>
            <a:r>
              <a:rPr lang="ar-SA" b="1" dirty="0" smtClean="0"/>
              <a:t>مثل الوزير </a:t>
            </a:r>
            <a:r>
              <a:rPr lang="ar-SA" b="1" dirty="0" smtClean="0">
                <a:solidFill>
                  <a:srgbClr val="FF0000"/>
                </a:solidFill>
              </a:rPr>
              <a:t>نظام الملك </a:t>
            </a:r>
            <a:r>
              <a:rPr lang="ar-SA" b="1" dirty="0" smtClean="0"/>
              <a:t>الذي تسلم الوزارة للسلطانين </a:t>
            </a:r>
            <a:r>
              <a:rPr lang="ar-SA" b="1" dirty="0" smtClean="0">
                <a:solidFill>
                  <a:srgbClr val="FF0000"/>
                </a:solidFill>
              </a:rPr>
              <a:t>ألب ارسلان وملكشاه</a:t>
            </a:r>
            <a:r>
              <a:rPr lang="ar-SA" b="1" dirty="0" smtClean="0"/>
              <a:t>. وسار على دربه ابنه </a:t>
            </a:r>
            <a:r>
              <a:rPr lang="ar-SA" b="1" dirty="0" smtClean="0">
                <a:solidFill>
                  <a:srgbClr val="FF0000"/>
                </a:solidFill>
              </a:rPr>
              <a:t>أبو نصر </a:t>
            </a:r>
            <a:r>
              <a:rPr lang="ar-SA" b="1" dirty="0" smtClean="0"/>
              <a:t>احمد، فقد كان قوي النفوذ عظيم </a:t>
            </a:r>
            <a:r>
              <a:rPr lang="ar-SA" b="1" dirty="0" err="1" smtClean="0"/>
              <a:t>السلطان.</a:t>
            </a:r>
            <a:r>
              <a:rPr lang="ar-SA" b="1" dirty="0" smtClean="0"/>
              <a:t> </a:t>
            </a:r>
          </a:p>
        </p:txBody>
      </p:sp>
      <p:sp>
        <p:nvSpPr>
          <p:cNvPr id="26628"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eaLnBrk="1" hangingPunct="1"/>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عنوان 1"/>
          <p:cNvSpPr>
            <a:spLocks noGrp="1"/>
          </p:cNvSpPr>
          <p:nvPr>
            <p:ph type="title" idx="4294967295"/>
          </p:nvPr>
        </p:nvSpPr>
        <p:spPr/>
        <p:txBody>
          <a:bodyPr/>
          <a:lstStyle/>
          <a:p>
            <a:pPr algn="ctr" eaLnBrk="1" hangingPunct="1"/>
            <a:r>
              <a:rPr lang="ar-SA" b="1" dirty="0" smtClean="0"/>
              <a:t>الصفات الواجب توفرها في الوزير</a:t>
            </a:r>
            <a:endParaRPr lang="en-US" b="1" dirty="0" smtClean="0"/>
          </a:p>
        </p:txBody>
      </p:sp>
      <p:sp>
        <p:nvSpPr>
          <p:cNvPr id="27651" name="عنصر نائب للمحتوى 2"/>
          <p:cNvSpPr>
            <a:spLocks noGrp="1"/>
          </p:cNvSpPr>
          <p:nvPr>
            <p:ph idx="4294967295"/>
          </p:nvPr>
        </p:nvSpPr>
        <p:spPr>
          <a:xfrm>
            <a:off x="495300" y="1371601"/>
            <a:ext cx="8915400" cy="4754563"/>
          </a:xfrm>
        </p:spPr>
        <p:txBody>
          <a:bodyPr/>
          <a:lstStyle/>
          <a:p>
            <a:pPr marL="609600" indent="-609600" eaLnBrk="1" hangingPunct="1">
              <a:buFont typeface="Arial" pitchFamily="34" charset="0"/>
              <a:buAutoNum type="arabicPeriod"/>
            </a:pPr>
            <a:r>
              <a:rPr lang="ar-SA" b="1" dirty="0" smtClean="0"/>
              <a:t>يجب أن يتصف الوزير بالعلم والبلاغة</a:t>
            </a:r>
          </a:p>
          <a:p>
            <a:pPr marL="609600" indent="-609600" eaLnBrk="1" hangingPunct="1">
              <a:buFont typeface="Arial" pitchFamily="34" charset="0"/>
              <a:buAutoNum type="arabicPeriod"/>
            </a:pPr>
            <a:r>
              <a:rPr lang="ar-SA" b="1" dirty="0" smtClean="0"/>
              <a:t>يجب أن تتوفر فيه صفات الأمانة والأدب جامعا لخصال الخير</a:t>
            </a:r>
          </a:p>
          <a:p>
            <a:pPr marL="609600" indent="-609600" eaLnBrk="1" hangingPunct="1">
              <a:buFont typeface="Arial" pitchFamily="34" charset="0"/>
              <a:buAutoNum type="arabicPeriod"/>
            </a:pPr>
            <a:r>
              <a:rPr lang="ar-SA" b="1" dirty="0" smtClean="0"/>
              <a:t>صدق اللهجة حتى يوثق بخبره.</a:t>
            </a:r>
          </a:p>
          <a:p>
            <a:pPr marL="609600" indent="-609600" eaLnBrk="1" hangingPunct="1">
              <a:buFont typeface="Arial" pitchFamily="34" charset="0"/>
              <a:buAutoNum type="arabicPeriod"/>
            </a:pPr>
            <a:r>
              <a:rPr lang="ar-SA" b="1" dirty="0" smtClean="0"/>
              <a:t>قلة الطمع حتى لا يرتشي.</a:t>
            </a:r>
          </a:p>
          <a:p>
            <a:pPr marL="609600" indent="-609600" eaLnBrk="1" hangingPunct="1">
              <a:buFont typeface="Arial" pitchFamily="34" charset="0"/>
              <a:buAutoNum type="arabicPeriod"/>
            </a:pPr>
            <a:r>
              <a:rPr lang="ar-SA" b="1" dirty="0" smtClean="0"/>
              <a:t>ان يسلم فيما بينه وبين الناس من عداوة وشحناء</a:t>
            </a:r>
          </a:p>
          <a:p>
            <a:pPr marL="609600" indent="-609600" eaLnBrk="1" hangingPunct="1">
              <a:buFont typeface="Arial" pitchFamily="34" charset="0"/>
              <a:buAutoNum type="arabicPeriod"/>
            </a:pPr>
            <a:r>
              <a:rPr lang="ar-SA" b="1" dirty="0" smtClean="0"/>
              <a:t>ان يكون ذكورا لما يؤديه للخليفة وعنه.</a:t>
            </a:r>
          </a:p>
          <a:p>
            <a:pPr marL="609600" indent="-609600" eaLnBrk="1" hangingPunct="1">
              <a:buFont typeface="Arial" pitchFamily="34" charset="0"/>
              <a:buAutoNum type="arabicPeriod"/>
            </a:pPr>
            <a:r>
              <a:rPr lang="ar-SA" b="1" dirty="0" smtClean="0"/>
              <a:t>الذكاء والفطنة حتى لا تشتبه عليه الأمور.</a:t>
            </a:r>
          </a:p>
        </p:txBody>
      </p:sp>
      <p:sp>
        <p:nvSpPr>
          <p:cNvPr id="27652"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eaLnBrk="1" hangingPunct="1"/>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عنوان 1"/>
          <p:cNvSpPr>
            <a:spLocks noGrp="1"/>
          </p:cNvSpPr>
          <p:nvPr>
            <p:ph type="title" idx="4294967295"/>
          </p:nvPr>
        </p:nvSpPr>
        <p:spPr>
          <a:xfrm>
            <a:off x="507339" y="260350"/>
            <a:ext cx="8915400" cy="1143000"/>
          </a:xfrm>
        </p:spPr>
        <p:txBody>
          <a:bodyPr/>
          <a:lstStyle/>
          <a:p>
            <a:pPr algn="ctr"/>
            <a:r>
              <a:rPr lang="ar-SA" b="1" dirty="0" smtClean="0"/>
              <a:t>الصفات الواجب توفرها في الوزير</a:t>
            </a:r>
            <a:endParaRPr lang="en-US" b="1" dirty="0" smtClean="0"/>
          </a:p>
        </p:txBody>
      </p:sp>
      <p:sp>
        <p:nvSpPr>
          <p:cNvPr id="28675" name="عنصر نائب للمحتوى 2"/>
          <p:cNvSpPr>
            <a:spLocks noGrp="1"/>
          </p:cNvSpPr>
          <p:nvPr>
            <p:ph idx="4294967295"/>
          </p:nvPr>
        </p:nvSpPr>
        <p:spPr>
          <a:xfrm>
            <a:off x="495300" y="1371601"/>
            <a:ext cx="8915400" cy="4754563"/>
          </a:xfrm>
        </p:spPr>
        <p:txBody>
          <a:bodyPr/>
          <a:lstStyle/>
          <a:p>
            <a:pPr marL="609600" indent="-609600" eaLnBrk="1" hangingPunct="1">
              <a:buClr>
                <a:schemeClr val="tx1"/>
              </a:buClr>
              <a:buFont typeface="Arial" pitchFamily="34" charset="0"/>
              <a:buAutoNum type="arabicPeriod" startAt="8"/>
            </a:pPr>
            <a:r>
              <a:rPr lang="ar-SA" sz="2800" b="1" dirty="0" smtClean="0"/>
              <a:t>ان لا يكون من أهل الأهواء فيخرجه الهوى من الحق إلى الباطل.</a:t>
            </a:r>
          </a:p>
          <a:p>
            <a:pPr marL="609600" indent="-609600" eaLnBrk="1" hangingPunct="1">
              <a:buClr>
                <a:schemeClr val="tx1"/>
              </a:buClr>
              <a:buFont typeface="Arial" pitchFamily="34" charset="0"/>
              <a:buAutoNum type="arabicPeriod" startAt="8"/>
            </a:pPr>
            <a:r>
              <a:rPr lang="ar-SA" sz="2800" b="1" dirty="0" smtClean="0"/>
              <a:t>الحنكة والتجربة التي تؤدي به صحة الرأي وصواب التدبير</a:t>
            </a:r>
            <a:endParaRPr lang="ar-JO" sz="2800" b="1" dirty="0" smtClean="0"/>
          </a:p>
          <a:p>
            <a:pPr marL="609600" indent="-609600">
              <a:buClr>
                <a:schemeClr val="tx1"/>
              </a:buClr>
              <a:buNone/>
            </a:pPr>
            <a:r>
              <a:rPr lang="ar-SA" sz="2800" b="1" dirty="0" smtClean="0"/>
              <a:t>وحدد الخليفة العباسي </a:t>
            </a:r>
            <a:r>
              <a:rPr lang="ar-SA" sz="2800" b="1" dirty="0" smtClean="0">
                <a:solidFill>
                  <a:srgbClr val="FF0000"/>
                </a:solidFill>
              </a:rPr>
              <a:t>المأمون</a:t>
            </a:r>
            <a:r>
              <a:rPr lang="ar-SA" sz="2800" b="1" dirty="0" smtClean="0"/>
              <a:t> صفات الوزير </a:t>
            </a:r>
            <a:r>
              <a:rPr lang="ar-SA" sz="2800" b="1" dirty="0" err="1" smtClean="0"/>
              <a:t>فقال:</a:t>
            </a:r>
            <a:r>
              <a:rPr lang="ar-SA" sz="2800" dirty="0" smtClean="0"/>
              <a:t> </a:t>
            </a:r>
            <a:r>
              <a:rPr lang="ar-JO" sz="2800" dirty="0" smtClean="0">
                <a:latin typeface="Arial" pitchFamily="34" charset="0"/>
              </a:rPr>
              <a:t>” </a:t>
            </a:r>
            <a:r>
              <a:rPr lang="ar-JO" sz="2800" b="1" dirty="0" smtClean="0">
                <a:solidFill>
                  <a:srgbClr val="7030A0"/>
                </a:solidFill>
              </a:rPr>
              <a:t>إني التمس لأموري رجلا جامعا لخصال الخير ذا عفة في خلائقه واستقامة في طرائقه قد هذبته الآداب وأحكمته التجارب إذا اؤتمن على الاسرار قام بها وان قلد مهمات الامور نهض فيها يُسكته الحلم وينطقه العلم وتكفيه اللحظة</a:t>
            </a:r>
            <a:r>
              <a:rPr lang="ar-SA" sz="2800" b="1" dirty="0" smtClean="0">
                <a:solidFill>
                  <a:srgbClr val="7030A0"/>
                </a:solidFill>
              </a:rPr>
              <a:t> </a:t>
            </a:r>
            <a:r>
              <a:rPr lang="ar-JO" sz="2800" b="1" dirty="0" smtClean="0">
                <a:solidFill>
                  <a:srgbClr val="7030A0"/>
                </a:solidFill>
              </a:rPr>
              <a:t>وتغنيه اللمحة له صولة الامراء وأناة الحكماء، وتواضع العلماء وفهم الفقهاء إن احسن اليه شكر، وان ابتلي بالإساءة صبر....يسترق قلوب الرجال بخلابة لسانه وحسن بيانه</a:t>
            </a:r>
            <a:r>
              <a:rPr lang="ar-SA" sz="2800" b="1" dirty="0" smtClean="0">
                <a:solidFill>
                  <a:srgbClr val="7030A0"/>
                </a:solidFill>
              </a:rPr>
              <a:t>“</a:t>
            </a:r>
          </a:p>
          <a:p>
            <a:pPr marL="609600" indent="-609600" algn="just" eaLnBrk="1" hangingPunct="1">
              <a:buClr>
                <a:schemeClr val="tx1"/>
              </a:buClr>
              <a:buFont typeface="Arial" pitchFamily="34" charset="0"/>
              <a:buAutoNum type="arabicPeriod" startAt="8"/>
            </a:pPr>
            <a:endParaRPr lang="ar-SA" dirty="0" smtClean="0"/>
          </a:p>
        </p:txBody>
      </p:sp>
      <p:sp>
        <p:nvSpPr>
          <p:cNvPr id="28676"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eaLnBrk="1" hangingPunct="1"/>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عنوان 1"/>
          <p:cNvSpPr>
            <a:spLocks noGrp="1"/>
          </p:cNvSpPr>
          <p:nvPr>
            <p:ph type="title" idx="4294967295"/>
          </p:nvPr>
        </p:nvSpPr>
        <p:spPr/>
        <p:txBody>
          <a:bodyPr/>
          <a:lstStyle/>
          <a:p>
            <a:pPr algn="ctr" eaLnBrk="1" hangingPunct="1"/>
            <a:r>
              <a:rPr lang="ar-JO" b="1" smtClean="0"/>
              <a:t>تقليد الوزارة</a:t>
            </a:r>
            <a:endParaRPr lang="en-US" b="1" smtClean="0"/>
          </a:p>
        </p:txBody>
      </p:sp>
      <p:sp>
        <p:nvSpPr>
          <p:cNvPr id="30723" name="عنصر نائب للمحتوى 2"/>
          <p:cNvSpPr>
            <a:spLocks noGrp="1"/>
          </p:cNvSpPr>
          <p:nvPr>
            <p:ph idx="4294967295"/>
          </p:nvPr>
        </p:nvSpPr>
        <p:spPr>
          <a:xfrm>
            <a:off x="495300" y="1371601"/>
            <a:ext cx="8915400" cy="4754563"/>
          </a:xfrm>
        </p:spPr>
        <p:txBody>
          <a:bodyPr/>
          <a:lstStyle/>
          <a:p>
            <a:pPr marL="0" indent="0" algn="just" eaLnBrk="1" hangingPunct="1">
              <a:buFont typeface="Arial" pitchFamily="34" charset="0"/>
              <a:buNone/>
            </a:pPr>
            <a:r>
              <a:rPr lang="ar-SA" b="1" dirty="0" smtClean="0"/>
              <a:t>* بعد ان يتم تر</a:t>
            </a:r>
            <a:r>
              <a:rPr lang="ar-JO" b="1" dirty="0" smtClean="0"/>
              <a:t>ش</a:t>
            </a:r>
            <a:r>
              <a:rPr lang="ar-SA" b="1" dirty="0" smtClean="0"/>
              <a:t>ي</a:t>
            </a:r>
            <a:r>
              <a:rPr lang="ar-JO" b="1" dirty="0" smtClean="0"/>
              <a:t>ح شخص لمنصب الوزارة، </a:t>
            </a:r>
            <a:r>
              <a:rPr lang="ar-SA" b="1" dirty="0" smtClean="0"/>
              <a:t>كان الخليفة ير</a:t>
            </a:r>
            <a:r>
              <a:rPr lang="ar-JO" b="1" dirty="0" smtClean="0"/>
              <a:t>سل اليه اثنين من الامراء يحملان كتاب الخليفة اليه فيسير الى دار الخلافة ثم يمْثل بين يدي الخليفة، ثم ينصرف الى حجرة اخرى ليرتدي لباس التشريف ثم يمثُل به امام الخليفة فيقبل يده وينصرف، فإذا  بلغ الباب وجد حصانا مزينا في انتظاره فيمتطيه ويسير الى دار الوزارة وقد سبقه كبار الموظفين ورجال البلاط وحجاب القصر، فإذا وصل ترجل وسط مظاهر الاحتفال ثم يُقرأ سجل تعينه في منصب الوزير ويجلس ليتقبل التهاني بالمنصب الوزاري</a:t>
            </a:r>
            <a:r>
              <a:rPr lang="ar-SA" b="1" dirty="0" smtClean="0"/>
              <a:t>.</a:t>
            </a:r>
          </a:p>
        </p:txBody>
      </p:sp>
      <p:sp>
        <p:nvSpPr>
          <p:cNvPr id="30724"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eaLnBrk="1" hangingPunct="1"/>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عنوان 1"/>
          <p:cNvSpPr>
            <a:spLocks noGrp="1"/>
          </p:cNvSpPr>
          <p:nvPr>
            <p:ph type="title" idx="4294967295"/>
          </p:nvPr>
        </p:nvSpPr>
        <p:spPr/>
        <p:txBody>
          <a:bodyPr/>
          <a:lstStyle/>
          <a:p>
            <a:pPr algn="ctr" eaLnBrk="1" hangingPunct="1"/>
            <a:r>
              <a:rPr lang="ar-JO" b="1" smtClean="0"/>
              <a:t>اقسام الوزارة (نظرية الوزارة)</a:t>
            </a:r>
            <a:endParaRPr lang="en-US" b="1" smtClean="0"/>
          </a:p>
        </p:txBody>
      </p:sp>
      <p:sp>
        <p:nvSpPr>
          <p:cNvPr id="31747" name="عنصر نائب للمحتوى 2"/>
          <p:cNvSpPr>
            <a:spLocks noGrp="1"/>
          </p:cNvSpPr>
          <p:nvPr>
            <p:ph idx="4294967295"/>
          </p:nvPr>
        </p:nvSpPr>
        <p:spPr>
          <a:xfrm>
            <a:off x="495300" y="1371601"/>
            <a:ext cx="8915400" cy="4754563"/>
          </a:xfrm>
        </p:spPr>
        <p:txBody>
          <a:bodyPr/>
          <a:lstStyle/>
          <a:p>
            <a:pPr marL="355600" indent="-355600" algn="just" eaLnBrk="1" hangingPunct="1">
              <a:buFontTx/>
              <a:buChar char="-"/>
            </a:pPr>
            <a:r>
              <a:rPr lang="ar-JO" sz="3600" u="sng" dirty="0" smtClean="0"/>
              <a:t>قسم الفقهاء الوزارة الى قسمين او نوعين</a:t>
            </a:r>
            <a:r>
              <a:rPr lang="ar-SA" sz="3600" u="sng" dirty="0" smtClean="0"/>
              <a:t> هما :</a:t>
            </a:r>
          </a:p>
          <a:p>
            <a:pPr marL="355600" indent="-355600" algn="just" eaLnBrk="1" hangingPunct="1">
              <a:buNone/>
            </a:pPr>
            <a:r>
              <a:rPr lang="ar-JO" dirty="0" smtClean="0"/>
              <a:t> </a:t>
            </a:r>
            <a:r>
              <a:rPr lang="ar-SA" dirty="0" smtClean="0"/>
              <a:t>1- </a:t>
            </a:r>
            <a:r>
              <a:rPr lang="ar-JO" dirty="0" smtClean="0"/>
              <a:t>وزارة التفويض </a:t>
            </a:r>
            <a:r>
              <a:rPr lang="ar-SA" dirty="0" smtClean="0"/>
              <a:t>              2- </a:t>
            </a:r>
            <a:r>
              <a:rPr lang="ar-JO" dirty="0" smtClean="0"/>
              <a:t>وزارة التنفيذ</a:t>
            </a:r>
          </a:p>
          <a:p>
            <a:pPr marL="355600" indent="-355600" algn="just" eaLnBrk="1" hangingPunct="1">
              <a:buFont typeface="Arial" pitchFamily="34" charset="0"/>
              <a:buNone/>
            </a:pPr>
            <a:r>
              <a:rPr lang="ar-JO" dirty="0" smtClean="0">
                <a:solidFill>
                  <a:schemeClr val="hlink"/>
                </a:solidFill>
              </a:rPr>
              <a:t>أولا: وزارة التفويض</a:t>
            </a:r>
            <a:r>
              <a:rPr lang="ar-JO" dirty="0" smtClean="0"/>
              <a:t> : يع</a:t>
            </a:r>
            <a:r>
              <a:rPr lang="ar-SA" dirty="0" smtClean="0"/>
              <a:t>ه</a:t>
            </a:r>
            <a:r>
              <a:rPr lang="ar-JO" dirty="0" smtClean="0"/>
              <a:t>د الخليفة بالوزارة لرجل يفوض اليه النظر في امور الدولة والتصرف  في شؤونها دون الرجوع اليه </a:t>
            </a:r>
            <a:endParaRPr lang="ar-SA" dirty="0" smtClean="0"/>
          </a:p>
          <a:p>
            <a:pPr marL="355600" indent="-355600" algn="just" eaLnBrk="1" hangingPunct="1">
              <a:buFont typeface="Arial" pitchFamily="34" charset="0"/>
              <a:buNone/>
            </a:pPr>
            <a:r>
              <a:rPr lang="ar-SA" dirty="0" smtClean="0"/>
              <a:t>الشروط الواجب توفرها في وزير التفويض:</a:t>
            </a:r>
          </a:p>
          <a:p>
            <a:pPr marL="355600" indent="-355600" algn="just">
              <a:buNone/>
            </a:pPr>
            <a:r>
              <a:rPr lang="ar-SA" dirty="0" smtClean="0"/>
              <a:t>1-</a:t>
            </a:r>
            <a:r>
              <a:rPr lang="ar-JO" dirty="0" smtClean="0"/>
              <a:t>الاسلام</a:t>
            </a:r>
            <a:r>
              <a:rPr lang="ar-SA" dirty="0" smtClean="0"/>
              <a:t>  2-</a:t>
            </a:r>
            <a:r>
              <a:rPr lang="ar-JO" dirty="0" smtClean="0"/>
              <a:t>الحرية</a:t>
            </a:r>
            <a:r>
              <a:rPr lang="ar-SA" dirty="0" smtClean="0"/>
              <a:t> 3- </a:t>
            </a:r>
            <a:r>
              <a:rPr lang="ar-JO" dirty="0" smtClean="0"/>
              <a:t>التكليف</a:t>
            </a:r>
            <a:r>
              <a:rPr lang="ar-SA" dirty="0" smtClean="0"/>
              <a:t> 4-</a:t>
            </a:r>
            <a:r>
              <a:rPr lang="ar-JO" dirty="0" smtClean="0"/>
              <a:t> الذكورة</a:t>
            </a:r>
            <a:r>
              <a:rPr lang="ar-SA" dirty="0" smtClean="0"/>
              <a:t>  5-</a:t>
            </a:r>
            <a:r>
              <a:rPr lang="ar-JO" dirty="0" smtClean="0"/>
              <a:t>العلم</a:t>
            </a:r>
            <a:r>
              <a:rPr lang="ar-SA" dirty="0" smtClean="0"/>
              <a:t>  6-</a:t>
            </a:r>
            <a:r>
              <a:rPr lang="ar-JO" dirty="0" smtClean="0"/>
              <a:t> العدالة</a:t>
            </a:r>
            <a:r>
              <a:rPr lang="ar-SA" dirty="0" smtClean="0"/>
              <a:t>  7-</a:t>
            </a:r>
            <a:r>
              <a:rPr lang="ar-JO" dirty="0" smtClean="0"/>
              <a:t>سلامة الحواس</a:t>
            </a:r>
            <a:r>
              <a:rPr lang="ar-SA" dirty="0" smtClean="0"/>
              <a:t>  8-  </a:t>
            </a:r>
            <a:r>
              <a:rPr lang="ar-JO" dirty="0" smtClean="0"/>
              <a:t>الكفاية</a:t>
            </a:r>
            <a:endParaRPr lang="en-US" dirty="0" smtClean="0"/>
          </a:p>
          <a:p>
            <a:pPr marL="355600" indent="-355600" algn="just" eaLnBrk="1" hangingPunct="1">
              <a:buFont typeface="Arial" pitchFamily="34" charset="0"/>
              <a:buNone/>
            </a:pPr>
            <a:endParaRPr lang="ar-SA" dirty="0" smtClean="0"/>
          </a:p>
          <a:p>
            <a:pPr marL="355600" indent="-355600" algn="just" eaLnBrk="1" hangingPunct="1">
              <a:buFont typeface="Arial" pitchFamily="34" charset="0"/>
              <a:buNone/>
            </a:pPr>
            <a:endParaRPr lang="ar-SA" dirty="0" smtClean="0"/>
          </a:p>
          <a:p>
            <a:pPr marL="355600" indent="-355600" algn="just" eaLnBrk="1" hangingPunct="1">
              <a:buFont typeface="Arial" pitchFamily="34" charset="0"/>
              <a:buNone/>
            </a:pPr>
            <a:endParaRPr lang="ar-SA" dirty="0" smtClean="0"/>
          </a:p>
        </p:txBody>
      </p:sp>
      <p:sp>
        <p:nvSpPr>
          <p:cNvPr id="31748"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eaLnBrk="1" hangingPunct="1"/>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عنوان 1"/>
          <p:cNvSpPr>
            <a:spLocks noGrp="1"/>
          </p:cNvSpPr>
          <p:nvPr>
            <p:ph type="title" idx="4294967295"/>
          </p:nvPr>
        </p:nvSpPr>
        <p:spPr>
          <a:xfrm>
            <a:off x="507339" y="260350"/>
            <a:ext cx="8915400" cy="1143000"/>
          </a:xfrm>
        </p:spPr>
        <p:txBody>
          <a:bodyPr/>
          <a:lstStyle/>
          <a:p>
            <a:pPr algn="ctr"/>
            <a:r>
              <a:rPr lang="ar-JO" dirty="0" smtClean="0">
                <a:solidFill>
                  <a:schemeClr val="hlink"/>
                </a:solidFill>
              </a:rPr>
              <a:t>وزير التفويض</a:t>
            </a:r>
            <a:endParaRPr lang="en-US" b="1" dirty="0" smtClean="0"/>
          </a:p>
        </p:txBody>
      </p:sp>
      <p:sp>
        <p:nvSpPr>
          <p:cNvPr id="33795" name="عنصر نائب للمحتوى 2"/>
          <p:cNvSpPr>
            <a:spLocks noGrp="1"/>
          </p:cNvSpPr>
          <p:nvPr>
            <p:ph idx="4294967295"/>
          </p:nvPr>
        </p:nvSpPr>
        <p:spPr>
          <a:xfrm>
            <a:off x="495300" y="1371601"/>
            <a:ext cx="8915400" cy="4754563"/>
          </a:xfrm>
        </p:spPr>
        <p:txBody>
          <a:bodyPr/>
          <a:lstStyle/>
          <a:p>
            <a:pPr marL="357188" indent="-357188" algn="just" eaLnBrk="1" hangingPunct="1">
              <a:buFont typeface="Arial" pitchFamily="34" charset="0"/>
              <a:buNone/>
            </a:pPr>
            <a:r>
              <a:rPr lang="ar-JO" sz="4000" b="1" u="sng" dirty="0" smtClean="0">
                <a:solidFill>
                  <a:schemeClr val="hlink"/>
                </a:solidFill>
              </a:rPr>
              <a:t>اختصاصات وزير التفويض</a:t>
            </a:r>
          </a:p>
          <a:p>
            <a:pPr marL="357188" indent="-357188" algn="just" eaLnBrk="1" hangingPunct="1">
              <a:buFont typeface="Arial" pitchFamily="34" charset="0"/>
              <a:buAutoNum type="arabicPeriod"/>
            </a:pPr>
            <a:r>
              <a:rPr lang="ar-JO" b="1" dirty="0" smtClean="0"/>
              <a:t>يجوز لوزير التفويض ان يحكم بنفسه وان يقلد الحكام كما يجوز ذلك للإمام</a:t>
            </a:r>
            <a:r>
              <a:rPr lang="ar-SA" b="1" dirty="0" smtClean="0"/>
              <a:t> .</a:t>
            </a:r>
            <a:endParaRPr lang="ar-JO" b="1" dirty="0" smtClean="0"/>
          </a:p>
          <a:p>
            <a:pPr marL="357188" indent="-357188" algn="just" eaLnBrk="1" hangingPunct="1">
              <a:buFont typeface="Arial" pitchFamily="34" charset="0"/>
              <a:buAutoNum type="arabicPeriod"/>
            </a:pPr>
            <a:r>
              <a:rPr lang="ar-JO" b="1" dirty="0" smtClean="0"/>
              <a:t>يجوز له ان ينظر في المظالم او يستنيب فيها</a:t>
            </a:r>
            <a:r>
              <a:rPr lang="ar-SA" b="1" dirty="0" smtClean="0"/>
              <a:t>.</a:t>
            </a:r>
            <a:endParaRPr lang="ar-JO" b="1" dirty="0" smtClean="0"/>
          </a:p>
          <a:p>
            <a:pPr marL="357188" indent="-357188" algn="just" eaLnBrk="1" hangingPunct="1">
              <a:buFont typeface="Arial" pitchFamily="34" charset="0"/>
              <a:buAutoNum type="arabicPeriod"/>
            </a:pPr>
            <a:r>
              <a:rPr lang="ar-JO" b="1" dirty="0" smtClean="0"/>
              <a:t>يجوز له ان يتولى الجهاد بنفسه وان يقلد من يتولاه</a:t>
            </a:r>
            <a:r>
              <a:rPr lang="ar-SA" b="1" dirty="0" smtClean="0"/>
              <a:t>.</a:t>
            </a:r>
            <a:endParaRPr lang="ar-JO" b="1" dirty="0" smtClean="0"/>
          </a:p>
          <a:p>
            <a:pPr marL="357188" indent="-357188" algn="just" eaLnBrk="1" hangingPunct="1">
              <a:buFont typeface="Arial" pitchFamily="34" charset="0"/>
              <a:buAutoNum type="arabicPeriod"/>
            </a:pPr>
            <a:r>
              <a:rPr lang="ar-JO" b="1" dirty="0" smtClean="0"/>
              <a:t>يجوز له ان يباشر تنفيذ الامر التي دبرها ويستنيب في تنفيذها</a:t>
            </a:r>
            <a:r>
              <a:rPr lang="ar-SA" b="1" dirty="0" smtClean="0"/>
              <a:t>.</a:t>
            </a:r>
            <a:endParaRPr lang="ar-JO" b="1" dirty="0" smtClean="0"/>
          </a:p>
          <a:p>
            <a:pPr marL="357188" indent="-357188" algn="just" eaLnBrk="1" hangingPunct="1">
              <a:buFont typeface="Arial" pitchFamily="34" charset="0"/>
              <a:buAutoNum type="arabicPeriod"/>
            </a:pPr>
            <a:r>
              <a:rPr lang="ar-JO" b="1" dirty="0" smtClean="0"/>
              <a:t>لوزير التنفيذ ما للخليفة من صلاحيات بشكل عام مع بعض الاستثناء</a:t>
            </a:r>
            <a:r>
              <a:rPr lang="ar-SA" b="1" dirty="0" smtClean="0"/>
              <a:t>.</a:t>
            </a:r>
          </a:p>
        </p:txBody>
      </p:sp>
      <p:sp>
        <p:nvSpPr>
          <p:cNvPr id="33796"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eaLnBrk="1" hangingPunct="1"/>
            <a:endParaRPr lang="en-US" sz="1200" dirty="0">
              <a:solidFill>
                <a:schemeClr val="bg1"/>
              </a:solidFill>
              <a:latin typeface="Calibri" pitchFamily="34" charset="0"/>
            </a:endParaRPr>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عنوان 1"/>
          <p:cNvSpPr>
            <a:spLocks noGrp="1"/>
          </p:cNvSpPr>
          <p:nvPr>
            <p:ph type="title" idx="4294967295"/>
          </p:nvPr>
        </p:nvSpPr>
        <p:spPr>
          <a:xfrm>
            <a:off x="507339" y="260350"/>
            <a:ext cx="8915400" cy="1143000"/>
          </a:xfrm>
        </p:spPr>
        <p:txBody>
          <a:bodyPr/>
          <a:lstStyle/>
          <a:p>
            <a:pPr algn="ctr"/>
            <a:r>
              <a:rPr lang="ar-JO" dirty="0" smtClean="0">
                <a:solidFill>
                  <a:schemeClr val="hlink"/>
                </a:solidFill>
              </a:rPr>
              <a:t>وزير التنفيذ</a:t>
            </a:r>
            <a:endParaRPr lang="en-US" b="1" dirty="0" smtClean="0"/>
          </a:p>
        </p:txBody>
      </p:sp>
      <p:sp>
        <p:nvSpPr>
          <p:cNvPr id="34819" name="عنصر نائب للمحتوى 2"/>
          <p:cNvSpPr>
            <a:spLocks noGrp="1"/>
          </p:cNvSpPr>
          <p:nvPr>
            <p:ph idx="4294967295"/>
          </p:nvPr>
        </p:nvSpPr>
        <p:spPr>
          <a:xfrm>
            <a:off x="495300" y="1371601"/>
            <a:ext cx="8915400" cy="4754563"/>
          </a:xfrm>
        </p:spPr>
        <p:txBody>
          <a:bodyPr/>
          <a:lstStyle/>
          <a:p>
            <a:pPr marL="0" indent="0" algn="just" eaLnBrk="1" hangingPunct="1">
              <a:buFont typeface="Arial" pitchFamily="34" charset="0"/>
              <a:buNone/>
            </a:pPr>
            <a:r>
              <a:rPr lang="ar-JO" b="1" dirty="0" smtClean="0">
                <a:solidFill>
                  <a:schemeClr val="hlink"/>
                </a:solidFill>
              </a:rPr>
              <a:t>ثانيا: وز</a:t>
            </a:r>
            <a:r>
              <a:rPr lang="ar-SA" b="1" dirty="0" smtClean="0">
                <a:solidFill>
                  <a:schemeClr val="hlink"/>
                </a:solidFill>
              </a:rPr>
              <a:t>ارة </a:t>
            </a:r>
            <a:r>
              <a:rPr lang="ar-JO" b="1" dirty="0" smtClean="0">
                <a:solidFill>
                  <a:schemeClr val="hlink"/>
                </a:solidFill>
              </a:rPr>
              <a:t>التنفيذ</a:t>
            </a:r>
          </a:p>
          <a:p>
            <a:pPr marL="0" indent="0" algn="just" eaLnBrk="1" hangingPunct="1">
              <a:buFont typeface="Arial" pitchFamily="34" charset="0"/>
              <a:buNone/>
            </a:pPr>
            <a:r>
              <a:rPr lang="ar-SA" b="1" dirty="0" smtClean="0"/>
              <a:t>- </a:t>
            </a:r>
            <a:r>
              <a:rPr lang="ar-JO" b="1" dirty="0" smtClean="0"/>
              <a:t>في هذه الوزارة يكون الوزير </a:t>
            </a:r>
            <a:r>
              <a:rPr lang="ar-JO" b="1" u="sng" dirty="0" smtClean="0">
                <a:solidFill>
                  <a:srgbClr val="7030A0"/>
                </a:solidFill>
              </a:rPr>
              <a:t>وسيطا بين الخليفة وبين الولاة والرعية، </a:t>
            </a:r>
            <a:r>
              <a:rPr lang="ar-JO" b="1" dirty="0" smtClean="0"/>
              <a:t>وهو </a:t>
            </a:r>
            <a:r>
              <a:rPr lang="ar-JO" b="1" dirty="0" smtClean="0">
                <a:solidFill>
                  <a:srgbClr val="7030A0"/>
                </a:solidFill>
              </a:rPr>
              <a:t>مجرد منفذ لأوامر الخليفة </a:t>
            </a:r>
            <a:r>
              <a:rPr lang="ar-JO" b="1" dirty="0" smtClean="0"/>
              <a:t>و</a:t>
            </a:r>
            <a:r>
              <a:rPr lang="ar-JO" b="1" dirty="0" smtClean="0">
                <a:solidFill>
                  <a:srgbClr val="7030A0"/>
                </a:solidFill>
              </a:rPr>
              <a:t>يعرض على الخليفة ما يريد من الامور ليُفصِل فيها بما يأمره به</a:t>
            </a:r>
            <a:r>
              <a:rPr lang="ar-JO" b="1" dirty="0" smtClean="0"/>
              <a:t>، فهو بهذا المعنى </a:t>
            </a:r>
            <a:r>
              <a:rPr lang="ar-JO" b="1" dirty="0" smtClean="0">
                <a:solidFill>
                  <a:srgbClr val="7030A0"/>
                </a:solidFill>
              </a:rPr>
              <a:t>مُعين على تنفيذ الامور وليس بوال عليها </a:t>
            </a:r>
            <a:r>
              <a:rPr lang="ar-JO" b="1" dirty="0" smtClean="0"/>
              <a:t>و</a:t>
            </a:r>
            <a:r>
              <a:rPr lang="ar-JO" b="1" dirty="0" smtClean="0">
                <a:solidFill>
                  <a:srgbClr val="7030A0"/>
                </a:solidFill>
              </a:rPr>
              <a:t>لا</a:t>
            </a:r>
            <a:r>
              <a:rPr lang="ar-JO" b="1" dirty="0" smtClean="0"/>
              <a:t> </a:t>
            </a:r>
            <a:r>
              <a:rPr lang="ar-JO" b="1" dirty="0" smtClean="0">
                <a:solidFill>
                  <a:srgbClr val="7030A0"/>
                </a:solidFill>
              </a:rPr>
              <a:t>متقلد لها </a:t>
            </a:r>
            <a:r>
              <a:rPr lang="ar-JO" b="1" dirty="0" smtClean="0"/>
              <a:t>وهو في هذه الحالة يكون </a:t>
            </a:r>
            <a:r>
              <a:rPr lang="ar-JO" b="1" dirty="0" smtClean="0">
                <a:solidFill>
                  <a:srgbClr val="7030A0"/>
                </a:solidFill>
              </a:rPr>
              <a:t>بمثابة همزة الوصل الوحيد بين الامام والشعب</a:t>
            </a:r>
            <a:r>
              <a:rPr lang="ar-JO" b="1" dirty="0" smtClean="0"/>
              <a:t>. وببساطة تشتق مهامها من اسمها وهي </a:t>
            </a:r>
            <a:r>
              <a:rPr lang="ar-JO" b="1" dirty="0" smtClean="0">
                <a:solidFill>
                  <a:srgbClr val="7030A0"/>
                </a:solidFill>
              </a:rPr>
              <a:t>تنفيذ الوزير لكل ما يأمر به الخليفة فلا يجتهد في امر ولا يستقل برأي ولا ينصرف في شأن من شؤون الدولة دون اذن الخليفة.</a:t>
            </a:r>
            <a:endParaRPr lang="ar-SA" b="1" dirty="0" smtClean="0">
              <a:solidFill>
                <a:srgbClr val="7030A0"/>
              </a:solidFill>
            </a:endParaRPr>
          </a:p>
        </p:txBody>
      </p:sp>
      <p:sp>
        <p:nvSpPr>
          <p:cNvPr id="34820"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eaLnBrk="1" hangingPunct="1"/>
            <a:endParaRPr lang="en-US" sz="1200" dirty="0">
              <a:solidFill>
                <a:schemeClr val="bg1"/>
              </a:solidFill>
              <a:latin typeface="Calibri" pitchFamily="34" charset="0"/>
            </a:endParaRPr>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عنوان 1"/>
          <p:cNvSpPr>
            <a:spLocks noGrp="1"/>
          </p:cNvSpPr>
          <p:nvPr>
            <p:ph type="title" idx="4294967295"/>
          </p:nvPr>
        </p:nvSpPr>
        <p:spPr>
          <a:xfrm>
            <a:off x="507339" y="260350"/>
            <a:ext cx="8915400" cy="1143000"/>
          </a:xfrm>
        </p:spPr>
        <p:txBody>
          <a:bodyPr/>
          <a:lstStyle/>
          <a:p>
            <a:pPr algn="ctr" eaLnBrk="1" hangingPunct="1"/>
            <a:r>
              <a:rPr lang="ar-SA" b="1" dirty="0" smtClean="0"/>
              <a:t>وزارة التنفيذ</a:t>
            </a:r>
            <a:endParaRPr lang="en-US" b="1" dirty="0" smtClean="0"/>
          </a:p>
        </p:txBody>
      </p:sp>
      <p:sp>
        <p:nvSpPr>
          <p:cNvPr id="35843" name="عنصر نائب للمحتوى 2"/>
          <p:cNvSpPr>
            <a:spLocks noGrp="1"/>
          </p:cNvSpPr>
          <p:nvPr>
            <p:ph idx="4294967295"/>
          </p:nvPr>
        </p:nvSpPr>
        <p:spPr>
          <a:xfrm>
            <a:off x="495300" y="1371601"/>
            <a:ext cx="8915400" cy="4754563"/>
          </a:xfrm>
        </p:spPr>
        <p:txBody>
          <a:bodyPr/>
          <a:lstStyle/>
          <a:p>
            <a:pPr marL="609600" indent="-609600" algn="just" eaLnBrk="1" hangingPunct="1">
              <a:buFont typeface="Arial" pitchFamily="34" charset="0"/>
              <a:buNone/>
            </a:pPr>
            <a:r>
              <a:rPr lang="ar-JO" b="1" u="sng" dirty="0" smtClean="0"/>
              <a:t>صفات وزير التنفيذ</a:t>
            </a:r>
            <a:r>
              <a:rPr lang="ar-SA" b="1" u="sng" dirty="0" smtClean="0"/>
              <a:t>:</a:t>
            </a:r>
            <a:endParaRPr lang="ar-JO" b="1" u="sng" dirty="0" smtClean="0"/>
          </a:p>
          <a:p>
            <a:pPr marL="609600" indent="-609600" algn="just" eaLnBrk="1" hangingPunct="1">
              <a:buFont typeface="Arial" pitchFamily="34" charset="0"/>
              <a:buAutoNum type="arabicPeriod"/>
            </a:pPr>
            <a:r>
              <a:rPr lang="ar-JO" b="1" dirty="0" smtClean="0"/>
              <a:t>الامانة</a:t>
            </a:r>
            <a:r>
              <a:rPr lang="ar-SA" b="1" dirty="0" smtClean="0"/>
              <a:t>.</a:t>
            </a:r>
            <a:endParaRPr lang="ar-JO" b="1" dirty="0" smtClean="0"/>
          </a:p>
          <a:p>
            <a:pPr marL="609600" indent="-609600" algn="just" eaLnBrk="1" hangingPunct="1">
              <a:buFont typeface="Arial" pitchFamily="34" charset="0"/>
              <a:buAutoNum type="arabicPeriod"/>
            </a:pPr>
            <a:r>
              <a:rPr lang="ar-JO" b="1" dirty="0" smtClean="0"/>
              <a:t>صدق اللهجة والحديث حتى يوثق بخبره وقوله</a:t>
            </a:r>
            <a:r>
              <a:rPr lang="ar-SA" b="1" dirty="0" smtClean="0"/>
              <a:t>.</a:t>
            </a:r>
            <a:endParaRPr lang="ar-JO" b="1" dirty="0" smtClean="0"/>
          </a:p>
          <a:p>
            <a:pPr marL="609600" indent="-609600" algn="just" eaLnBrk="1" hangingPunct="1">
              <a:buFont typeface="Arial" pitchFamily="34" charset="0"/>
              <a:buAutoNum type="arabicPeriod"/>
            </a:pPr>
            <a:r>
              <a:rPr lang="ar-JO" b="1" dirty="0" smtClean="0"/>
              <a:t>قلة الطمع حتى لا يرتشي</a:t>
            </a:r>
            <a:r>
              <a:rPr lang="ar-SA" b="1" dirty="0" smtClean="0"/>
              <a:t>.</a:t>
            </a:r>
            <a:endParaRPr lang="ar-JO" b="1" dirty="0" smtClean="0"/>
          </a:p>
          <a:p>
            <a:pPr marL="609600" indent="-609600" algn="just" eaLnBrk="1" hangingPunct="1">
              <a:buFont typeface="Arial" pitchFamily="34" charset="0"/>
              <a:buAutoNum type="arabicPeriod"/>
            </a:pPr>
            <a:r>
              <a:rPr lang="ar-JO" b="1" dirty="0" smtClean="0"/>
              <a:t>ان لا يكون بينه وبين الناس عداوة وشحناء</a:t>
            </a:r>
            <a:r>
              <a:rPr lang="ar-SA" b="1" dirty="0" smtClean="0"/>
              <a:t>.</a:t>
            </a:r>
            <a:endParaRPr lang="ar-JO" b="1" dirty="0" smtClean="0"/>
          </a:p>
          <a:p>
            <a:pPr marL="609600" indent="-609600" algn="just" eaLnBrk="1" hangingPunct="1">
              <a:buFont typeface="Arial" pitchFamily="34" charset="0"/>
              <a:buAutoNum type="arabicPeriod"/>
            </a:pPr>
            <a:r>
              <a:rPr lang="ar-JO" b="1" dirty="0" smtClean="0"/>
              <a:t>الذكاء والفطنة حتى لا تدلس عليه الامور وتلتبس</a:t>
            </a:r>
            <a:r>
              <a:rPr lang="ar-SA" b="1" dirty="0" smtClean="0"/>
              <a:t>.</a:t>
            </a:r>
            <a:endParaRPr lang="ar-JO" b="1" dirty="0" smtClean="0"/>
          </a:p>
          <a:p>
            <a:pPr marL="609600" indent="-609600" algn="just" eaLnBrk="1" hangingPunct="1">
              <a:buFont typeface="Arial" pitchFamily="34" charset="0"/>
              <a:buAutoNum type="arabicPeriod"/>
            </a:pPr>
            <a:r>
              <a:rPr lang="ar-JO" b="1" dirty="0" smtClean="0"/>
              <a:t>ان لا يكون من اهل الاهواء فيخرجه الهوى من الحق الى الباطل</a:t>
            </a:r>
            <a:r>
              <a:rPr lang="ar-SA" b="1" dirty="0" smtClean="0"/>
              <a:t>.</a:t>
            </a:r>
          </a:p>
        </p:txBody>
      </p:sp>
      <p:sp>
        <p:nvSpPr>
          <p:cNvPr id="35844"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eaLnBrk="1" hangingPunct="1"/>
            <a:endParaRPr lang="en-US" sz="1200" dirty="0">
              <a:solidFill>
                <a:schemeClr val="bg1"/>
              </a:solidFill>
              <a:latin typeface="Calibri" pitchFamily="34" charset="0"/>
            </a:endParaRPr>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Template>
  <TotalTime>376</TotalTime>
  <Words>2551</Words>
  <Application>Microsoft Office PowerPoint</Application>
  <PresentationFormat>A4 Paper (210x297 mm)‎</PresentationFormat>
  <Paragraphs>169</Paragraphs>
  <Slides>31</Slides>
  <Notes>1</Notes>
  <HiddenSlides>0</HiddenSlides>
  <MMClips>0</MMClips>
  <ScaleCrop>false</ScaleCrop>
  <HeadingPairs>
    <vt:vector size="4" baseType="variant">
      <vt:variant>
        <vt:lpstr>سمة</vt:lpstr>
      </vt:variant>
      <vt:variant>
        <vt:i4>1</vt:i4>
      </vt:variant>
      <vt:variant>
        <vt:lpstr>عناوين الشرائح</vt:lpstr>
      </vt:variant>
      <vt:variant>
        <vt:i4>31</vt:i4>
      </vt:variant>
    </vt:vector>
  </HeadingPairs>
  <TitlesOfParts>
    <vt:vector size="32" baseType="lpstr">
      <vt:lpstr>Office Theme</vt:lpstr>
      <vt:lpstr>الشريحة 1</vt:lpstr>
      <vt:lpstr> المحاضرة الخامسة  الوزارة  </vt:lpstr>
      <vt:lpstr>عناصر المحاضرة</vt:lpstr>
      <vt:lpstr>الوزارة في اللغة والاصطلاح</vt:lpstr>
      <vt:lpstr>الوزارة في اللغة والاصطلاح</vt:lpstr>
      <vt:lpstr>الوزارة في اللغة والاصطلاح</vt:lpstr>
      <vt:lpstr>الوزارة في اللغة والاصطلاح</vt:lpstr>
      <vt:lpstr>نشأة الوزارة في العصر العباسي</vt:lpstr>
      <vt:lpstr>نشأة الوزارة في العصر العباسي</vt:lpstr>
      <vt:lpstr>نشأة الوزارة في العصر العباسي</vt:lpstr>
      <vt:lpstr>الوزارة في العصر العباسي الأول</vt:lpstr>
      <vt:lpstr>الوزارة في العصر العباسي الأول</vt:lpstr>
      <vt:lpstr>الوزارة في العصر العباسي الأول</vt:lpstr>
      <vt:lpstr>الوزارة في العصر العباسي الأول</vt:lpstr>
      <vt:lpstr>الوزارة في العصر العباسي الأول</vt:lpstr>
      <vt:lpstr>الوزارة في العصر العباسي الثاني</vt:lpstr>
      <vt:lpstr>الوزارة في العصر العباسي الثاني</vt:lpstr>
      <vt:lpstr>الوزارة في العصر العباسي الثاني</vt:lpstr>
      <vt:lpstr>الوزارة في العصر العباسي الثاني</vt:lpstr>
      <vt:lpstr>الوزارة في العصر العباسي الثاني</vt:lpstr>
      <vt:lpstr>الوزارة في العصر العباسي الثاني</vt:lpstr>
      <vt:lpstr>الوزارة في العصر البويهي</vt:lpstr>
      <vt:lpstr>الوزارة في عصر السلاجقة </vt:lpstr>
      <vt:lpstr>الصفات الواجب توفرها في الوزير</vt:lpstr>
      <vt:lpstr>الصفات الواجب توفرها في الوزير</vt:lpstr>
      <vt:lpstr>تقليد الوزارة</vt:lpstr>
      <vt:lpstr>اقسام الوزارة (نظرية الوزارة)</vt:lpstr>
      <vt:lpstr>وزير التفويض</vt:lpstr>
      <vt:lpstr>وزير التنفيذ</vt:lpstr>
      <vt:lpstr>وزارة التنفيذ</vt:lpstr>
      <vt:lpstr>الشريحة 31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jbanisalameh</cp:lastModifiedBy>
  <cp:revision>61</cp:revision>
  <dcterms:created xsi:type="dcterms:W3CDTF">2014-01-30T06:37:39Z</dcterms:created>
  <dcterms:modified xsi:type="dcterms:W3CDTF">2014-03-02T10:46:48Z</dcterms:modified>
</cp:coreProperties>
</file>