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374" r:id="rId2"/>
    <p:sldId id="377" r:id="rId3"/>
    <p:sldId id="378" r:id="rId4"/>
    <p:sldId id="379" r:id="rId5"/>
    <p:sldId id="380" r:id="rId6"/>
    <p:sldId id="409" r:id="rId7"/>
    <p:sldId id="410" r:id="rId8"/>
    <p:sldId id="382" r:id="rId9"/>
    <p:sldId id="383" r:id="rId10"/>
    <p:sldId id="384" r:id="rId11"/>
    <p:sldId id="385" r:id="rId12"/>
    <p:sldId id="386" r:id="rId13"/>
    <p:sldId id="387" r:id="rId14"/>
    <p:sldId id="388" r:id="rId15"/>
    <p:sldId id="389" r:id="rId16"/>
    <p:sldId id="391" r:id="rId17"/>
    <p:sldId id="392" r:id="rId18"/>
    <p:sldId id="394" r:id="rId19"/>
    <p:sldId id="395" r:id="rId20"/>
    <p:sldId id="397" r:id="rId21"/>
    <p:sldId id="402" r:id="rId22"/>
    <p:sldId id="403" r:id="rId23"/>
    <p:sldId id="404" r:id="rId24"/>
    <p:sldId id="405" r:id="rId25"/>
    <p:sldId id="406" r:id="rId26"/>
    <p:sldId id="407"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E478A"/>
    <a:srgbClr val="D52D26"/>
    <a:srgbClr val="313B4A"/>
    <a:srgbClr val="43A79C"/>
    <a:srgbClr val="EDBD1F"/>
    <a:srgbClr val="F04316"/>
    <a:srgbClr val="81AA52"/>
    <a:srgbClr val="ECA02F"/>
    <a:srgbClr val="013E36"/>
    <a:srgbClr val="D9791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4" autoAdjust="0"/>
  </p:normalViewPr>
  <p:slideViewPr>
    <p:cSldViewPr>
      <p:cViewPr varScale="1">
        <p:scale>
          <a:sx n="79" d="100"/>
          <a:sy n="79" d="100"/>
        </p:scale>
        <p:origin x="-696" y="-84"/>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4"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200" b="1" dirty="0" smtClean="0">
                <a:solidFill>
                  <a:schemeClr val="accent1">
                    <a:lumMod val="50000"/>
                  </a:schemeClr>
                </a:solidFill>
                <a:latin typeface="AYM Wadiy S_U normal."/>
                <a:cs typeface="Times New Roman" pitchFamily="18" charset="0"/>
              </a:rPr>
              <a:t>اسم المقرر</a:t>
            </a:r>
            <a:endParaRPr lang="ar-SA" sz="3200" b="1" dirty="0" smtClean="0">
              <a:solidFill>
                <a:schemeClr val="accent1">
                  <a:lumMod val="50000"/>
                </a:schemeClr>
              </a:solidFill>
              <a:latin typeface="AYM Wadiy S_U normal."/>
              <a:cs typeface="Times New Roman" pitchFamily="18" charset="0"/>
            </a:endParaRPr>
          </a:p>
          <a:p>
            <a:pPr algn="ctr"/>
            <a:r>
              <a:rPr lang="ar-SA" sz="3600" b="1" dirty="0" smtClean="0">
                <a:latin typeface="Calibri" pitchFamily="34" charset="0"/>
                <a:cs typeface="Times New Roman" pitchFamily="18" charset="0"/>
              </a:rPr>
              <a:t>تاريخ النظم الإسلامية </a:t>
            </a:r>
          </a:p>
          <a:p>
            <a:pPr algn="ctr"/>
            <a:r>
              <a:rPr lang="ar-SA" sz="3600" b="1" dirty="0" err="1" smtClean="0">
                <a:latin typeface="Calibri" pitchFamily="34" charset="0"/>
                <a:cs typeface="Times New Roman" pitchFamily="18" charset="0"/>
              </a:rPr>
              <a:t>د.</a:t>
            </a:r>
            <a:r>
              <a:rPr lang="ar-SA" sz="3600" b="1" dirty="0" smtClean="0">
                <a:latin typeface="Calibri" pitchFamily="34" charset="0"/>
                <a:cs typeface="Times New Roman" pitchFamily="18" charset="0"/>
              </a:rPr>
              <a:t> جميل محمود بني سلامة </a:t>
            </a:r>
            <a:endParaRPr lang="en-US" sz="3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4294967295"/>
          </p:nvPr>
        </p:nvSpPr>
        <p:spPr>
          <a:xfrm>
            <a:off x="4927204" y="6356351"/>
            <a:ext cx="483261" cy="365125"/>
          </a:xfrm>
          <a:prstGeom prst="rect">
            <a:avLst/>
          </a:prstGeom>
        </p:spPr>
        <p:txBody>
          <a:bodyPr/>
          <a:lstStyle/>
          <a:p>
            <a:pPr>
              <a:defRPr/>
            </a:pPr>
            <a:fld id="{8F4DD065-382A-44DF-B7B6-39CAF97C3D65}" type="slidenum">
              <a:rPr lang="ar-SA"/>
              <a:pPr>
                <a:defRPr/>
              </a:pPr>
              <a:t>2</a:t>
            </a:fld>
            <a:endParaRPr lang="en-US" dirty="0"/>
          </a:p>
        </p:txBody>
      </p:sp>
      <p:sp>
        <p:nvSpPr>
          <p:cNvPr id="5123" name="Slide Number Placeholder 5"/>
          <p:cNvSpPr txBox="1">
            <a:spLocks noGrp="1"/>
          </p:cNvSpPr>
          <p:nvPr/>
        </p:nvSpPr>
        <p:spPr bwMode="auto">
          <a:xfrm>
            <a:off x="4927204" y="6356351"/>
            <a:ext cx="483261" cy="365125"/>
          </a:xfrm>
          <a:prstGeom prst="rect">
            <a:avLst/>
          </a:prstGeom>
          <a:noFill/>
          <a:ln w="9525">
            <a:noFill/>
            <a:miter lim="800000"/>
            <a:headEnd/>
            <a:tailEnd/>
          </a:ln>
        </p:spPr>
        <p:txBody>
          <a:bodyPr anchor="ctr"/>
          <a:lstStyle/>
          <a:p>
            <a:pPr algn="r" rtl="0"/>
            <a:fld id="{55CA6877-86F2-4D48-8E2C-C6A3BA63432A}" type="slidenum">
              <a:rPr lang="ar-SA" sz="1200">
                <a:solidFill>
                  <a:schemeClr val="bg1"/>
                </a:solidFill>
                <a:latin typeface="Calibri" pitchFamily="34" charset="0"/>
              </a:rPr>
              <a:pPr algn="r" rtl="0"/>
              <a:t>2</a:t>
            </a:fld>
            <a:endParaRPr lang="en-US" sz="1200">
              <a:solidFill>
                <a:schemeClr val="bg1"/>
              </a:solidFill>
              <a:latin typeface="Calibri" pitchFamily="34" charset="0"/>
            </a:endParaRPr>
          </a:p>
        </p:txBody>
      </p:sp>
      <p:sp>
        <p:nvSpPr>
          <p:cNvPr id="5124" name="Slide Number Placeholder 3"/>
          <p:cNvSpPr txBox="1">
            <a:spLocks noGrp="1"/>
          </p:cNvSpPr>
          <p:nvPr/>
        </p:nvSpPr>
        <p:spPr bwMode="auto">
          <a:xfrm>
            <a:off x="4877330" y="6356351"/>
            <a:ext cx="761868" cy="365125"/>
          </a:xfrm>
          <a:prstGeom prst="rect">
            <a:avLst/>
          </a:prstGeom>
          <a:noFill/>
          <a:ln w="9525">
            <a:noFill/>
            <a:miter lim="800000"/>
            <a:headEnd/>
            <a:tailEnd/>
          </a:ln>
        </p:spPr>
        <p:txBody>
          <a:bodyPr anchor="ctr"/>
          <a:lstStyle/>
          <a:p>
            <a:pPr algn="r" rtl="0"/>
            <a:endParaRPr lang="ar-JO" sz="1200">
              <a:solidFill>
                <a:schemeClr val="bg1"/>
              </a:solidFill>
              <a:latin typeface="Calibri" pitchFamily="34" charset="0"/>
            </a:endParaRPr>
          </a:p>
        </p:txBody>
      </p:sp>
      <p:sp>
        <p:nvSpPr>
          <p:cNvPr id="5125" name="Title 4"/>
          <p:cNvSpPr>
            <a:spLocks noGrp="1"/>
          </p:cNvSpPr>
          <p:nvPr>
            <p:ph type="ctrTitle" idx="4294967295"/>
          </p:nvPr>
        </p:nvSpPr>
        <p:spPr>
          <a:xfrm>
            <a:off x="761868" y="2133601"/>
            <a:ext cx="8420100" cy="1470025"/>
          </a:xfrm>
        </p:spPr>
        <p:txBody>
          <a:bodyPr/>
          <a:lstStyle/>
          <a:p>
            <a:pPr algn="ctr" eaLnBrk="1" hangingPunct="1"/>
            <a:r>
              <a:rPr lang="ar-SA" b="1" smtClean="0">
                <a:solidFill>
                  <a:srgbClr val="000000"/>
                </a:solidFill>
              </a:rPr>
              <a:t>المحاضرة </a:t>
            </a:r>
            <a:r>
              <a:rPr lang="ar-JO" b="1" smtClean="0">
                <a:solidFill>
                  <a:srgbClr val="000000"/>
                </a:solidFill>
              </a:rPr>
              <a:t>السادسة</a:t>
            </a:r>
            <a:endParaRPr lang="en-US" smtClean="0">
              <a:latin typeface="ae_AlMateen"/>
              <a:ea typeface="ae_AlMateen"/>
              <a:cs typeface="ae_AlMateen"/>
            </a:endParaRPr>
          </a:p>
        </p:txBody>
      </p:sp>
      <p:sp>
        <p:nvSpPr>
          <p:cNvPr id="5126" name="Subtitle 5"/>
          <p:cNvSpPr>
            <a:spLocks noGrp="1"/>
          </p:cNvSpPr>
          <p:nvPr>
            <p:ph type="subTitle" idx="4294967295"/>
          </p:nvPr>
        </p:nvSpPr>
        <p:spPr>
          <a:xfrm>
            <a:off x="975122" y="3716338"/>
            <a:ext cx="7429500" cy="1752600"/>
          </a:xfrm>
        </p:spPr>
        <p:txBody>
          <a:bodyPr/>
          <a:lstStyle/>
          <a:p>
            <a:pPr marL="0" indent="0" algn="ctr" eaLnBrk="1" hangingPunct="1">
              <a:buFont typeface="Arial" pitchFamily="34" charset="0"/>
              <a:buNone/>
            </a:pPr>
            <a:r>
              <a:rPr lang="ar-SA" sz="4800" b="1" smtClean="0">
                <a:solidFill>
                  <a:srgbClr val="00CC00"/>
                </a:solidFill>
              </a:rPr>
              <a:t>النظام القضائي</a:t>
            </a:r>
            <a:endParaRPr lang="ar-JO" sz="4800" b="1" smtClean="0">
              <a:solidFill>
                <a:srgbClr val="00CC00"/>
              </a:solidFill>
            </a:endParaRPr>
          </a:p>
          <a:p>
            <a:pPr marL="0" indent="0" algn="ctr" eaLnBrk="1" hangingPunct="1">
              <a:buFont typeface="Arial" pitchFamily="34" charset="0"/>
              <a:buNone/>
            </a:pPr>
            <a:r>
              <a:rPr lang="ar-JO" sz="4800" b="1" smtClean="0">
                <a:solidFill>
                  <a:srgbClr val="00CC00"/>
                </a:solidFill>
              </a:rPr>
              <a:t>اولا: القضاء</a:t>
            </a:r>
            <a:r>
              <a:rPr lang="ar-SA" sz="4800" b="1" smtClean="0">
                <a:solidFill>
                  <a:srgbClr val="00CC00"/>
                </a:solidFill>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idx="4294967295"/>
          </p:nvPr>
        </p:nvSpPr>
        <p:spPr>
          <a:xfrm>
            <a:off x="523844" y="285728"/>
            <a:ext cx="8915400" cy="1143000"/>
          </a:xfrm>
          <a:solidFill>
            <a:schemeClr val="bg1"/>
          </a:solidFill>
          <a:ln>
            <a:solidFill>
              <a:srgbClr val="009900"/>
            </a:solidFill>
          </a:ln>
        </p:spPr>
        <p:txBody>
          <a:bodyPr/>
          <a:lstStyle/>
          <a:p>
            <a:pPr eaLnBrk="1" hangingPunct="1"/>
            <a:r>
              <a:rPr lang="ar-SA" b="1" dirty="0" smtClean="0">
                <a:solidFill>
                  <a:schemeClr val="tx1"/>
                </a:solidFill>
              </a:rPr>
              <a:t>عناصر المحاضرة</a:t>
            </a:r>
            <a:endParaRPr lang="en-US" b="1" dirty="0" smtClean="0">
              <a:solidFill>
                <a:schemeClr val="tx1"/>
              </a:solidFill>
            </a:endParaRPr>
          </a:p>
        </p:txBody>
      </p:sp>
      <p:sp>
        <p:nvSpPr>
          <p:cNvPr id="13315" name="Text Placeholder 5"/>
          <p:cNvSpPr>
            <a:spLocks noGrp="1"/>
          </p:cNvSpPr>
          <p:nvPr>
            <p:ph idx="4294967295"/>
          </p:nvPr>
        </p:nvSpPr>
        <p:spPr>
          <a:xfrm>
            <a:off x="507339" y="1341439"/>
            <a:ext cx="9204325" cy="4967287"/>
          </a:xfrm>
        </p:spPr>
        <p:txBody>
          <a:bodyPr/>
          <a:lstStyle/>
          <a:p>
            <a:pPr marL="609600" indent="-609600" eaLnBrk="1" hangingPunct="1">
              <a:buFontTx/>
              <a:buAutoNum type="arabicPeriod"/>
              <a:defRPr/>
            </a:pPr>
            <a:r>
              <a:rPr lang="ar-JO" sz="4000" b="1" dirty="0" smtClean="0"/>
              <a:t>تمهيد</a:t>
            </a:r>
          </a:p>
          <a:p>
            <a:pPr marL="609600" indent="-609600" eaLnBrk="1" hangingPunct="1">
              <a:buFontTx/>
              <a:buAutoNum type="arabicPeriod"/>
              <a:defRPr/>
            </a:pPr>
            <a:r>
              <a:rPr lang="ar-SA" sz="4000" b="1" dirty="0" smtClean="0"/>
              <a:t>القضاء في الع</a:t>
            </a:r>
            <a:r>
              <a:rPr lang="ar-JO" sz="4000" b="1" dirty="0" smtClean="0"/>
              <a:t>صر</a:t>
            </a:r>
            <a:r>
              <a:rPr lang="ar-SA" sz="4000" b="1" dirty="0" smtClean="0"/>
              <a:t> </a:t>
            </a:r>
            <a:r>
              <a:rPr lang="ar-SA" sz="4000" b="1" dirty="0" smtClean="0">
                <a:solidFill>
                  <a:srgbClr val="00B050"/>
                </a:solidFill>
              </a:rPr>
              <a:t>النبوي</a:t>
            </a:r>
            <a:endParaRPr lang="ar-JO" sz="4000" b="1" dirty="0" smtClean="0">
              <a:solidFill>
                <a:srgbClr val="00B050"/>
              </a:solidFill>
            </a:endParaRPr>
          </a:p>
          <a:p>
            <a:pPr marL="609600" indent="-609600" eaLnBrk="1" hangingPunct="1">
              <a:buFontTx/>
              <a:buAutoNum type="arabicPeriod"/>
              <a:defRPr/>
            </a:pPr>
            <a:r>
              <a:rPr lang="ar-SA" sz="4000" b="1" dirty="0" smtClean="0"/>
              <a:t>السمات المميزة للقضاء في عهد </a:t>
            </a:r>
            <a:r>
              <a:rPr lang="ar-SA" sz="4000" b="1" dirty="0" smtClean="0">
                <a:solidFill>
                  <a:srgbClr val="00B050"/>
                </a:solidFill>
              </a:rPr>
              <a:t>النبوة</a:t>
            </a:r>
            <a:endParaRPr lang="ar-JO" sz="4000" b="1" dirty="0" smtClean="0">
              <a:solidFill>
                <a:srgbClr val="00B050"/>
              </a:solidFill>
            </a:endParaRPr>
          </a:p>
          <a:p>
            <a:pPr marL="609600" indent="-609600" eaLnBrk="1" hangingPunct="1">
              <a:buFontTx/>
              <a:buAutoNum type="arabicPeriod"/>
              <a:defRPr/>
            </a:pPr>
            <a:r>
              <a:rPr lang="ar-SA" sz="4000" b="1" dirty="0" smtClean="0"/>
              <a:t>القضاء في عهد الخلفاء </a:t>
            </a:r>
            <a:r>
              <a:rPr lang="ar-SA" sz="4000" b="1" dirty="0" smtClean="0">
                <a:solidFill>
                  <a:srgbClr val="00B050"/>
                </a:solidFill>
              </a:rPr>
              <a:t>الراشدين</a:t>
            </a:r>
            <a:endParaRPr lang="ar-JO" sz="4000" b="1" dirty="0" smtClean="0">
              <a:solidFill>
                <a:srgbClr val="00B050"/>
              </a:solidFill>
            </a:endParaRPr>
          </a:p>
          <a:p>
            <a:pPr marL="609600" indent="-609600" eaLnBrk="1" hangingPunct="1">
              <a:buFontTx/>
              <a:buAutoNum type="arabicPeriod"/>
              <a:defRPr/>
            </a:pPr>
            <a:r>
              <a:rPr lang="ar-SA" sz="4000" b="1" dirty="0" smtClean="0">
                <a:effectLst>
                  <a:outerShdw blurRad="38100" dist="38100" dir="2700000" algn="tl">
                    <a:srgbClr val="C0C0C0"/>
                  </a:outerShdw>
                </a:effectLst>
              </a:rPr>
              <a:t>القضاء في </a:t>
            </a:r>
            <a:r>
              <a:rPr lang="ar-JO" sz="4000" b="1" dirty="0" smtClean="0">
                <a:effectLst>
                  <a:outerShdw blurRad="38100" dist="38100" dir="2700000" algn="tl">
                    <a:srgbClr val="C0C0C0"/>
                  </a:outerShdw>
                </a:effectLst>
              </a:rPr>
              <a:t>العصر</a:t>
            </a:r>
            <a:r>
              <a:rPr lang="ar-SA" sz="4000" b="1" dirty="0" smtClean="0">
                <a:effectLst>
                  <a:outerShdw blurRad="38100" dist="38100" dir="2700000" algn="tl">
                    <a:srgbClr val="C0C0C0"/>
                  </a:outerShdw>
                </a:effectLst>
              </a:rPr>
              <a:t> </a:t>
            </a:r>
            <a:r>
              <a:rPr lang="ar-SA" sz="4000" b="1" dirty="0" smtClean="0">
                <a:solidFill>
                  <a:srgbClr val="00B050"/>
                </a:solidFill>
                <a:effectLst>
                  <a:outerShdw blurRad="38100" dist="38100" dir="2700000" algn="tl">
                    <a:srgbClr val="C0C0C0"/>
                  </a:outerShdw>
                </a:effectLst>
              </a:rPr>
              <a:t>الأموي</a:t>
            </a:r>
            <a:endParaRPr lang="ar-JO" sz="4000" b="1" dirty="0" smtClean="0">
              <a:solidFill>
                <a:srgbClr val="00B050"/>
              </a:solidFill>
            </a:endParaRPr>
          </a:p>
          <a:p>
            <a:pPr marL="609600" indent="-609600" algn="justLow" eaLnBrk="1" hangingPunct="1">
              <a:spcBef>
                <a:spcPct val="0"/>
              </a:spcBef>
              <a:buFontTx/>
              <a:buAutoNum type="arabicPeriod"/>
              <a:defRPr/>
            </a:pPr>
            <a:endParaRPr lang="ar-JO" b="1" dirty="0" smtClean="0"/>
          </a:p>
          <a:p>
            <a:pPr marL="609600" indent="-609600" eaLnBrk="1" hangingPunct="1">
              <a:buFontTx/>
              <a:buAutoNum type="arabicPeriod"/>
              <a:defRPr/>
            </a:pPr>
            <a:endParaRPr lang="ar-EG" b="1" dirty="0" smtClean="0">
              <a:cs typeface="Times New Roman" pitchFamily="18" charset="0"/>
            </a:endParaRPr>
          </a:p>
        </p:txBody>
      </p:sp>
      <p:sp>
        <p:nvSpPr>
          <p:cNvPr id="6148"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rtl="0"/>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idx="4294967295"/>
          </p:nvPr>
        </p:nvSpPr>
        <p:spPr>
          <a:xfrm>
            <a:off x="495300" y="274638"/>
            <a:ext cx="8915400" cy="850900"/>
          </a:xfrm>
        </p:spPr>
        <p:txBody>
          <a:bodyPr lIns="0" rIns="0" bIns="0" anchor="b"/>
          <a:lstStyle/>
          <a:p>
            <a:pPr algn="ctr" eaLnBrk="1" hangingPunct="1"/>
            <a:r>
              <a:rPr lang="ar-JO" b="1" smtClean="0"/>
              <a:t>تمهيد</a:t>
            </a:r>
            <a:endParaRPr lang="ar-SA" b="1" smtClean="0"/>
          </a:p>
        </p:txBody>
      </p:sp>
      <p:sp>
        <p:nvSpPr>
          <p:cNvPr id="7171" name="عنصر نائب للمحتوى 2"/>
          <p:cNvSpPr>
            <a:spLocks noGrp="1"/>
          </p:cNvSpPr>
          <p:nvPr>
            <p:ph idx="4294967295"/>
          </p:nvPr>
        </p:nvSpPr>
        <p:spPr>
          <a:xfrm>
            <a:off x="194338" y="1268414"/>
            <a:ext cx="9439936" cy="4968875"/>
          </a:xfrm>
        </p:spPr>
        <p:txBody>
          <a:bodyPr/>
          <a:lstStyle/>
          <a:p>
            <a:pPr marL="7938" indent="-7938" algn="just" eaLnBrk="1" hangingPunct="1">
              <a:buFont typeface="Arial" pitchFamily="34" charset="0"/>
              <a:buNone/>
            </a:pPr>
            <a:r>
              <a:rPr lang="ar-SA" b="1" dirty="0" smtClean="0"/>
              <a:t>- القضاء من الامور المقدسه عند كل الامم </a:t>
            </a:r>
            <a:r>
              <a:rPr lang="ar-JO" b="1" dirty="0" smtClean="0"/>
              <a:t>خاصة الراقية منها</a:t>
            </a:r>
            <a:r>
              <a:rPr lang="ar-SA" b="1" dirty="0" smtClean="0"/>
              <a:t> </a:t>
            </a:r>
            <a:r>
              <a:rPr lang="ar-JO" b="1" dirty="0" smtClean="0"/>
              <a:t>حيث لم تترك</a:t>
            </a:r>
            <a:r>
              <a:rPr lang="ar-SA" b="1" dirty="0" smtClean="0"/>
              <a:t> امورها فوضى </a:t>
            </a:r>
            <a:r>
              <a:rPr lang="ar-JO" b="1" dirty="0" smtClean="0"/>
              <a:t>ف</a:t>
            </a:r>
            <a:r>
              <a:rPr lang="ar-SA" b="1" dirty="0" smtClean="0"/>
              <a:t>الخصومه من لوازم الطبيعة البشرية فلو لم يكن هناك وازع للقوي عن الضعيف لاختل النظام وعمت الفوضى </a:t>
            </a:r>
            <a:r>
              <a:rPr lang="ar-JO" b="1" dirty="0" smtClean="0"/>
              <a:t>قال </a:t>
            </a:r>
            <a:r>
              <a:rPr lang="ar-SA" b="1" dirty="0" smtClean="0"/>
              <a:t>تعالى</a:t>
            </a:r>
            <a:r>
              <a:rPr lang="ar-JO" b="1" dirty="0" smtClean="0"/>
              <a:t>:</a:t>
            </a:r>
            <a:r>
              <a:rPr lang="ar-SA" b="1" dirty="0" smtClean="0"/>
              <a:t> </a:t>
            </a:r>
            <a:r>
              <a:rPr lang="ar-SA" b="1" dirty="0" smtClean="0">
                <a:solidFill>
                  <a:srgbClr val="CC0000"/>
                </a:solidFill>
              </a:rPr>
              <a:t>(الَّذِينَ أُخْرِجُوا مِنْ دِيَارِهِمْ بِغَيْرِ حَقٍّ إِلَّا أَنْ يَقُولُوا رَبُّنَا اللَّهُ وَلَوْلَا دَفْعُ اللَّهِ النَّاسَ بَعْضَهُمْ بِبَعْضٍ لَهُدِّمَتْ صَوَامِعُ وَبِيَعٌ وَصَلَوَاتٌ وَمَسَاجِدُ يُذْكَرُ فِيهَا اسْمُ اللَّهِ كَثِيرًا وَلَيَنْصُرَنَّ اللَّهُ مَنْ يَنْصُرُهُ إِنَّ اللَّهَ لَقَوِيٌّ عَزِيزٌ</a:t>
            </a:r>
            <a:r>
              <a:rPr lang="ar-JO" b="1" dirty="0" smtClean="0">
                <a:solidFill>
                  <a:srgbClr val="CC0000"/>
                </a:solidFill>
              </a:rPr>
              <a:t>} الحج</a:t>
            </a:r>
            <a:r>
              <a:rPr lang="ar-SA" b="1" dirty="0" smtClean="0">
                <a:solidFill>
                  <a:srgbClr val="CC0000"/>
                </a:solidFill>
              </a:rPr>
              <a:t>(40)</a:t>
            </a:r>
            <a:r>
              <a:rPr lang="ar-JO" b="1" dirty="0" smtClean="0">
                <a:solidFill>
                  <a:srgbClr val="CC0000"/>
                </a:solidFill>
              </a:rPr>
              <a:t>.</a:t>
            </a:r>
            <a:r>
              <a:rPr lang="ar-SA" b="1" dirty="0" smtClean="0">
                <a:solidFill>
                  <a:srgbClr val="CC0000"/>
                </a:solidFill>
              </a:rPr>
              <a:t> </a:t>
            </a:r>
            <a:r>
              <a:rPr lang="ar-SA" b="1" dirty="0" smtClean="0"/>
              <a:t>وقوله سبحانه</a:t>
            </a:r>
            <a:r>
              <a:rPr lang="ar-SA" b="1" dirty="0" smtClean="0">
                <a:solidFill>
                  <a:srgbClr val="CC0000"/>
                </a:solidFill>
              </a:rPr>
              <a:t> </a:t>
            </a:r>
            <a:r>
              <a:rPr lang="ar-JO" b="1" dirty="0" smtClean="0">
                <a:solidFill>
                  <a:srgbClr val="CC0000"/>
                </a:solidFill>
              </a:rPr>
              <a:t>(</a:t>
            </a:r>
            <a:r>
              <a:rPr lang="ar-SA" b="1" dirty="0" smtClean="0">
                <a:solidFill>
                  <a:srgbClr val="CC0000"/>
                </a:solidFill>
              </a:rPr>
              <a:t>وَلَوْلَا دَفْعُ اللَّهِ النَّاسَ بَعْضَهُمْ بِبَعْضٍ لَفَسَدَتِ الْأَرْضُ وَلَكِنَّ اللَّهَ ذُو فَضْلٍ عَلَى الْعَالَمِينَ</a:t>
            </a:r>
            <a:r>
              <a:rPr lang="ar-JO" b="1" dirty="0" smtClean="0">
                <a:solidFill>
                  <a:srgbClr val="CC0000"/>
                </a:solidFill>
              </a:rPr>
              <a:t>)</a:t>
            </a:r>
            <a:r>
              <a:rPr lang="ar-SA" b="1" dirty="0" smtClean="0">
                <a:solidFill>
                  <a:srgbClr val="CC0000"/>
                </a:solidFill>
              </a:rPr>
              <a:t> </a:t>
            </a:r>
            <a:r>
              <a:rPr lang="ar-JO" b="1" dirty="0" smtClean="0">
                <a:solidFill>
                  <a:srgbClr val="CC0000"/>
                </a:solidFill>
              </a:rPr>
              <a:t>البقرة</a:t>
            </a:r>
            <a:r>
              <a:rPr lang="ar-SA" b="1" dirty="0" smtClean="0">
                <a:solidFill>
                  <a:srgbClr val="CC0000"/>
                </a:solidFill>
              </a:rPr>
              <a:t>(251)</a:t>
            </a:r>
            <a:r>
              <a:rPr lang="ar-JO" b="1" dirty="0" smtClean="0">
                <a:solidFill>
                  <a:srgbClr val="CC0000"/>
                </a:solidFill>
              </a:rPr>
              <a:t>.</a:t>
            </a:r>
            <a:r>
              <a:rPr lang="ar-SA" b="1" dirty="0" smtClean="0">
                <a:solidFill>
                  <a:srgbClr val="CC0000"/>
                </a:solidFill>
              </a:rPr>
              <a:t> </a:t>
            </a:r>
            <a:r>
              <a:rPr lang="ar-SA" b="1" dirty="0" smtClean="0"/>
              <a:t>فلا غرابة اذا كان القضاء مما قدسته الشريعة الاسلامية منذ البداية.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idx="4294967295"/>
          </p:nvPr>
        </p:nvSpPr>
        <p:spPr/>
        <p:txBody>
          <a:bodyPr lIns="0" rIns="0" bIns="0" anchor="b"/>
          <a:lstStyle/>
          <a:p>
            <a:pPr algn="ctr" eaLnBrk="1" hangingPunct="1"/>
            <a:r>
              <a:rPr lang="ar-SA" sz="4000" dirty="0" smtClean="0">
                <a:solidFill>
                  <a:schemeClr val="accent1"/>
                </a:solidFill>
              </a:rPr>
              <a:t> </a:t>
            </a:r>
            <a:r>
              <a:rPr lang="ar-SA" sz="4000" b="1" dirty="0" smtClean="0">
                <a:solidFill>
                  <a:schemeClr val="accent1"/>
                </a:solidFill>
              </a:rPr>
              <a:t>القضاء في الع</a:t>
            </a:r>
            <a:r>
              <a:rPr lang="ar-JO" sz="4000" b="1" dirty="0" smtClean="0">
                <a:solidFill>
                  <a:schemeClr val="accent1"/>
                </a:solidFill>
              </a:rPr>
              <a:t>صر</a:t>
            </a:r>
            <a:r>
              <a:rPr lang="ar-SA" sz="4000" b="1" dirty="0" smtClean="0">
                <a:solidFill>
                  <a:schemeClr val="accent1"/>
                </a:solidFill>
              </a:rPr>
              <a:t> </a:t>
            </a:r>
            <a:r>
              <a:rPr lang="ar-SA" sz="4000" b="1" dirty="0" smtClean="0">
                <a:solidFill>
                  <a:srgbClr val="00B050"/>
                </a:solidFill>
              </a:rPr>
              <a:t>النبوي</a:t>
            </a:r>
            <a:r>
              <a:rPr lang="ar-SA" sz="4000" b="1" dirty="0" smtClean="0">
                <a:solidFill>
                  <a:schemeClr val="accent1"/>
                </a:solidFill>
              </a:rPr>
              <a:t> :</a:t>
            </a:r>
            <a:r>
              <a:rPr lang="en-US" sz="4000" b="1" dirty="0" smtClean="0">
                <a:solidFill>
                  <a:schemeClr val="accent1"/>
                </a:solidFill>
              </a:rPr>
              <a:t/>
            </a:r>
            <a:br>
              <a:rPr lang="en-US" sz="4000" b="1" dirty="0" smtClean="0">
                <a:solidFill>
                  <a:schemeClr val="accent1"/>
                </a:solidFill>
              </a:rPr>
            </a:br>
            <a:endParaRPr lang="ar-SA" sz="4000" b="1" dirty="0" smtClean="0">
              <a:solidFill>
                <a:schemeClr val="accent1"/>
              </a:solidFill>
            </a:endParaRPr>
          </a:p>
        </p:txBody>
      </p:sp>
      <p:sp>
        <p:nvSpPr>
          <p:cNvPr id="3" name="عنصر نائب للمحتوى 2"/>
          <p:cNvSpPr>
            <a:spLocks noGrp="1"/>
          </p:cNvSpPr>
          <p:nvPr>
            <p:ph idx="4294967295"/>
          </p:nvPr>
        </p:nvSpPr>
        <p:spPr>
          <a:xfrm>
            <a:off x="428229" y="1357298"/>
            <a:ext cx="8915400" cy="4448190"/>
          </a:xfrm>
        </p:spPr>
        <p:txBody>
          <a:bodyPr>
            <a:normAutofit fontScale="92500" lnSpcReduction="10000"/>
          </a:bodyPr>
          <a:lstStyle/>
          <a:p>
            <a:pPr marL="273050" indent="-273050" algn="just" eaLnBrk="1" hangingPunct="1">
              <a:lnSpc>
                <a:spcPct val="90000"/>
              </a:lnSpc>
              <a:buFont typeface="Arial" pitchFamily="34" charset="0"/>
              <a:buNone/>
              <a:defRPr/>
            </a:pPr>
            <a:r>
              <a:rPr lang="ar-SA" b="1" dirty="0" smtClean="0"/>
              <a:t>- جاء الاسلام وغرضه هداية الناس وإخراجهم من ظلام الجهل الى نور المعرفة واليقين بتصحيح عقيدتهم وتقريبهم الى خالقهم وتطهير انفسهم من الشرك بالله وعبادة الاوثان الى عبادة الله الواحد القهار, ونشر العدالة بالقضاء على الظلم والاستبداد وقمع الطغيان لتعم المحبة ويسود السلام .</a:t>
            </a:r>
            <a:endParaRPr lang="en-US" b="1" dirty="0" smtClean="0"/>
          </a:p>
          <a:p>
            <a:pPr marL="273050" indent="-273050" algn="just" eaLnBrk="1" hangingPunct="1">
              <a:lnSpc>
                <a:spcPct val="90000"/>
              </a:lnSpc>
              <a:buFont typeface="Arial" pitchFamily="34" charset="0"/>
              <a:buNone/>
              <a:defRPr/>
            </a:pPr>
            <a:r>
              <a:rPr lang="ar-SA" b="1" dirty="0" smtClean="0"/>
              <a:t>    وحمل رسول الله صلى الله عليه وسلم هذه الرسالة شأنه في ذلك شأن غيره من الرسل الذين كلفوا بإقامة العدل بين الناس, ومنع بغيهم على بعض , قال تعالى</a:t>
            </a:r>
            <a:r>
              <a:rPr lang="ar-JO" b="1" dirty="0" smtClean="0"/>
              <a:t> في سورة ص: {</a:t>
            </a:r>
            <a:r>
              <a:rPr lang="ar-SA" b="1" dirty="0" smtClean="0">
                <a:solidFill>
                  <a:srgbClr val="0000FF"/>
                </a:solidFill>
              </a:rPr>
              <a:t>يَا دَاوُودُ إِنَّا جَعَلْنَاكَ خَلِيفَةً فِي الْأَرْضِ فَاحْكُمْ بَيْنَ النَّاسِ بِالْحَقِّ وَلَا تَتَّبِعِ الْهَوَى فَيُضِلَّكَ عَنْ سَبِيلِ اللَّهِ إِنَّ الَّذِينَ يَضِلُّونَ عَنْ سَبِيلِ اللَّهِ لَهُمْ عَذَابٌ شَدِيدٌ بِمَا نَسُوا يَوْمَ الْحِسَابِ</a:t>
            </a:r>
            <a:r>
              <a:rPr lang="ar-SA" b="1" dirty="0" smtClean="0"/>
              <a:t> (26)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idx="4294967295"/>
          </p:nvPr>
        </p:nvSpPr>
        <p:spPr/>
        <p:txBody>
          <a:bodyPr lIns="0" rIns="0" bIns="0" anchor="b"/>
          <a:lstStyle/>
          <a:p>
            <a:pPr algn="ctr" eaLnBrk="1" hangingPunct="1"/>
            <a:r>
              <a:rPr lang="ar-SA" sz="4000" dirty="0" smtClean="0">
                <a:solidFill>
                  <a:schemeClr val="accent1"/>
                </a:solidFill>
              </a:rPr>
              <a:t> </a:t>
            </a:r>
            <a:r>
              <a:rPr lang="ar-SA" sz="4000" b="1" dirty="0" smtClean="0">
                <a:solidFill>
                  <a:schemeClr val="accent1"/>
                </a:solidFill>
              </a:rPr>
              <a:t>القضاء في الع</a:t>
            </a:r>
            <a:r>
              <a:rPr lang="ar-JO" sz="4000" b="1" dirty="0" smtClean="0">
                <a:solidFill>
                  <a:schemeClr val="accent1"/>
                </a:solidFill>
              </a:rPr>
              <a:t>صر</a:t>
            </a:r>
            <a:r>
              <a:rPr lang="ar-SA" sz="4000" b="1" dirty="0" smtClean="0">
                <a:solidFill>
                  <a:schemeClr val="accent1"/>
                </a:solidFill>
              </a:rPr>
              <a:t> </a:t>
            </a:r>
            <a:r>
              <a:rPr lang="ar-SA" sz="4000" b="1" dirty="0" smtClean="0">
                <a:solidFill>
                  <a:srgbClr val="00B050"/>
                </a:solidFill>
              </a:rPr>
              <a:t>النبوي</a:t>
            </a:r>
            <a:r>
              <a:rPr lang="ar-SA" sz="4000" b="1" dirty="0" smtClean="0">
                <a:solidFill>
                  <a:schemeClr val="accent1"/>
                </a:solidFill>
              </a:rPr>
              <a:t> :</a:t>
            </a:r>
            <a:r>
              <a:rPr lang="en-US" sz="4000" b="1" dirty="0" smtClean="0">
                <a:solidFill>
                  <a:schemeClr val="accent1"/>
                </a:solidFill>
              </a:rPr>
              <a:t/>
            </a:r>
            <a:br>
              <a:rPr lang="en-US" sz="4000" b="1" dirty="0" smtClean="0">
                <a:solidFill>
                  <a:schemeClr val="accent1"/>
                </a:solidFill>
              </a:rPr>
            </a:br>
            <a:endParaRPr lang="ar-SA" sz="4000" b="1" dirty="0" smtClean="0">
              <a:solidFill>
                <a:schemeClr val="accent1"/>
              </a:solidFill>
            </a:endParaRPr>
          </a:p>
        </p:txBody>
      </p:sp>
      <p:sp>
        <p:nvSpPr>
          <p:cNvPr id="3" name="عنصر نائب للمحتوى 2"/>
          <p:cNvSpPr>
            <a:spLocks noGrp="1"/>
          </p:cNvSpPr>
          <p:nvPr>
            <p:ph idx="4294967295"/>
          </p:nvPr>
        </p:nvSpPr>
        <p:spPr>
          <a:xfrm>
            <a:off x="428229" y="1357298"/>
            <a:ext cx="8915400" cy="4448190"/>
          </a:xfrm>
        </p:spPr>
        <p:txBody>
          <a:bodyPr>
            <a:normAutofit fontScale="92500" lnSpcReduction="10000"/>
          </a:bodyPr>
          <a:lstStyle/>
          <a:p>
            <a:pPr marL="273050" indent="-273050" algn="just">
              <a:lnSpc>
                <a:spcPct val="90000"/>
              </a:lnSpc>
              <a:buNone/>
              <a:defRPr/>
            </a:pPr>
            <a:r>
              <a:rPr lang="ar-SA" b="1" dirty="0" smtClean="0"/>
              <a:t>- فقد جعل سبحانه وتعالى من ولاية الخلافة على الملك في الارض الحكم بين اهلها وقال تعالى لنبيه </a:t>
            </a:r>
            <a:r>
              <a:rPr lang="ar-SA" b="1" dirty="0" smtClean="0">
                <a:solidFill>
                  <a:srgbClr val="FF0000"/>
                </a:solidFill>
              </a:rPr>
              <a:t>محمد</a:t>
            </a:r>
            <a:r>
              <a:rPr lang="ar-SA" b="1" dirty="0" smtClean="0"/>
              <a:t> صلى الله عليه وسلم </a:t>
            </a:r>
            <a:r>
              <a:rPr lang="ar-JO" b="1" dirty="0" smtClean="0"/>
              <a:t> في سورة المائدة </a:t>
            </a:r>
            <a:r>
              <a:rPr lang="ar-SA" b="1" dirty="0" smtClean="0"/>
              <a:t>(</a:t>
            </a:r>
            <a:r>
              <a:rPr lang="ar-JO" b="1" dirty="0" smtClean="0"/>
              <a:t>48-50</a:t>
            </a:r>
            <a:r>
              <a:rPr lang="ar-SA" b="1" dirty="0" smtClean="0"/>
              <a:t>) </a:t>
            </a:r>
            <a:r>
              <a:rPr lang="ar-JO" b="1" dirty="0" smtClean="0"/>
              <a:t>{</a:t>
            </a:r>
            <a:r>
              <a:rPr lang="ar-SA" b="1" dirty="0" smtClean="0">
                <a:solidFill>
                  <a:srgbClr val="0000FF"/>
                </a:solidFill>
              </a:rPr>
              <a:t>وَأَنْزَلْنَا إِلَيْكَ الْكِتَابَ بِالْحَقِّ مُصَدِّقًا لِمَا بَيْنَ يَدَيْهِ مِنَ الْكِتَابِ وَمُهَيْمِنًا عَلَيْهِ فَاحْكُمْ بَيْنَهُمْ بِمَا أَنْزَلَ اللَّهُ وَلَا تَتَّبِعْ أَهْوَاءَهُمْ عَمَّا جَاءَكَ مِنَ الْحَقِّ لِكُلٍّ جَعَلْنَا مِنْكُمْ شِرْعَةً وَمِنْهَاجًا وَلَوْ شَاءَ اللَّهُ لَجَعَلَكُمْ أُمَّةً وَاحِدَةً وَلَكِنْ لِيَبْلُوَكُمْ فِي مَا آَتَاكُمْ فَاسْتَبِقُوا الْخَيْرَاتِ إِلَى اللَّهِ مَرْجِعُكُمْ جَمِيعًا فَيُنَبِّئُكُمْ بِمَا كُنْتُمْ فِيهِ تَخْتَلِفُونَ</a:t>
            </a:r>
            <a:r>
              <a:rPr lang="ar-JO" b="1" dirty="0" smtClean="0">
                <a:solidFill>
                  <a:srgbClr val="0000FF"/>
                </a:solidFill>
              </a:rPr>
              <a:t>}</a:t>
            </a:r>
            <a:r>
              <a:rPr lang="ar-SA" b="1" dirty="0" smtClean="0"/>
              <a:t> وقال جل شأنه</a:t>
            </a:r>
            <a:r>
              <a:rPr lang="ar-JO" b="1" dirty="0" smtClean="0"/>
              <a:t>:</a:t>
            </a:r>
            <a:r>
              <a:rPr lang="ar-SA" b="1" dirty="0" smtClean="0"/>
              <a:t> </a:t>
            </a:r>
            <a:r>
              <a:rPr lang="ar-JO" b="1" dirty="0" smtClean="0"/>
              <a:t>{</a:t>
            </a:r>
            <a:r>
              <a:rPr lang="ar-SA" b="1" dirty="0" smtClean="0">
                <a:solidFill>
                  <a:srgbClr val="0000FF"/>
                </a:solidFill>
              </a:rPr>
              <a:t>وَأَنِ احْكُمْ بَيْنَهُمْ بِمَا أَنْزَلَ اللَّهُ وَلَا تَتَّبِعْ أَهْوَاءَهُمْ وَاحْذَرْهُمْ أَنْ</a:t>
            </a:r>
            <a:r>
              <a:rPr lang="ar-JO" b="1" dirty="0" smtClean="0">
                <a:solidFill>
                  <a:srgbClr val="0000FF"/>
                </a:solidFill>
              </a:rPr>
              <a:t> </a:t>
            </a:r>
            <a:r>
              <a:rPr lang="ar-SA" b="1" dirty="0" smtClean="0">
                <a:solidFill>
                  <a:srgbClr val="0000FF"/>
                </a:solidFill>
              </a:rPr>
              <a:t>يَفْتِنُوكَ عَنْ بَعْضِ مَا أَنْزَلَ اللَّهُ إِلَيْكَ فَإِنْ تَوَلَّوْا فَاعْلَمْ أَنَّمَا يُرِيدُ اللَّهُ أَنْ يُصِيبَهُمْ بِبَعْضِ ذُنُوبِهِمْ وَإِنَّ كَثِيرًا مِنَ النَّاسِ لَفَاسِقُونَ (49) أَفَحُكْمَ الْجَاهِلِيَّةِ يَبْغُونَ وَمَنْ أَحْسَنُ مِنَ اللَّهِ حُكْمًا لِقَوْمٍ يُوقِنُونَ</a:t>
            </a:r>
            <a:r>
              <a:rPr lang="ar-JO" b="1" dirty="0" smtClean="0">
                <a:solidFill>
                  <a:srgbClr val="0000FF"/>
                </a:solidFill>
              </a:rPr>
              <a:t>}</a:t>
            </a:r>
            <a:r>
              <a:rPr lang="ar-SA" b="1" dirty="0" smtClean="0"/>
              <a:t> (50</a:t>
            </a:r>
            <a:r>
              <a:rPr lang="ar-JO" b="1" dirty="0" smtClean="0"/>
              <a:t>)</a:t>
            </a:r>
            <a:r>
              <a:rPr lang="ar-SA" b="1" dirty="0" smtClean="0"/>
              <a:t>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idx="4294967295"/>
          </p:nvPr>
        </p:nvSpPr>
        <p:spPr/>
        <p:txBody>
          <a:bodyPr lIns="0" rIns="0" bIns="0" anchor="b"/>
          <a:lstStyle/>
          <a:p>
            <a:pPr algn="ctr" eaLnBrk="1" hangingPunct="1"/>
            <a:r>
              <a:rPr lang="ar-SA" sz="4000" dirty="0" smtClean="0">
                <a:solidFill>
                  <a:schemeClr val="accent1"/>
                </a:solidFill>
              </a:rPr>
              <a:t> </a:t>
            </a:r>
            <a:r>
              <a:rPr lang="ar-SA" sz="4000" b="1" dirty="0" smtClean="0">
                <a:solidFill>
                  <a:schemeClr val="accent1"/>
                </a:solidFill>
              </a:rPr>
              <a:t>القضاء في الع</a:t>
            </a:r>
            <a:r>
              <a:rPr lang="ar-JO" sz="4000" b="1" dirty="0" smtClean="0">
                <a:solidFill>
                  <a:schemeClr val="accent1"/>
                </a:solidFill>
              </a:rPr>
              <a:t>صر</a:t>
            </a:r>
            <a:r>
              <a:rPr lang="ar-SA" sz="4000" b="1" dirty="0" smtClean="0">
                <a:solidFill>
                  <a:schemeClr val="accent1"/>
                </a:solidFill>
              </a:rPr>
              <a:t> </a:t>
            </a:r>
            <a:r>
              <a:rPr lang="ar-SA" sz="4000" b="1" dirty="0" smtClean="0">
                <a:solidFill>
                  <a:srgbClr val="00B050"/>
                </a:solidFill>
              </a:rPr>
              <a:t>النبوي</a:t>
            </a:r>
            <a:r>
              <a:rPr lang="ar-SA" sz="4000" b="1" dirty="0" smtClean="0">
                <a:solidFill>
                  <a:schemeClr val="accent1"/>
                </a:solidFill>
              </a:rPr>
              <a:t> :</a:t>
            </a:r>
            <a:r>
              <a:rPr lang="en-US" sz="4000" b="1" dirty="0" smtClean="0">
                <a:solidFill>
                  <a:schemeClr val="accent1"/>
                </a:solidFill>
              </a:rPr>
              <a:t/>
            </a:r>
            <a:br>
              <a:rPr lang="en-US" sz="4000" b="1" dirty="0" smtClean="0">
                <a:solidFill>
                  <a:schemeClr val="accent1"/>
                </a:solidFill>
              </a:rPr>
            </a:br>
            <a:endParaRPr lang="ar-SA" sz="4000" b="1" dirty="0" smtClean="0">
              <a:solidFill>
                <a:schemeClr val="accent1"/>
              </a:solidFill>
            </a:endParaRPr>
          </a:p>
        </p:txBody>
      </p:sp>
      <p:sp>
        <p:nvSpPr>
          <p:cNvPr id="3" name="عنصر نائب للمحتوى 2"/>
          <p:cNvSpPr>
            <a:spLocks noGrp="1"/>
          </p:cNvSpPr>
          <p:nvPr>
            <p:ph idx="4294967295"/>
          </p:nvPr>
        </p:nvSpPr>
        <p:spPr>
          <a:xfrm>
            <a:off x="428229" y="1357298"/>
            <a:ext cx="8915400" cy="4448190"/>
          </a:xfrm>
        </p:spPr>
        <p:txBody>
          <a:bodyPr>
            <a:normAutofit fontScale="92500" lnSpcReduction="10000"/>
          </a:bodyPr>
          <a:lstStyle/>
          <a:p>
            <a:pPr marL="273050" indent="-273050" algn="just">
              <a:lnSpc>
                <a:spcPct val="90000"/>
              </a:lnSpc>
              <a:buNone/>
              <a:defRPr/>
            </a:pPr>
            <a:r>
              <a:rPr lang="ar-SA" b="1" dirty="0" smtClean="0"/>
              <a:t>- فقد جعل سبحانه وتعالى من ولاية الخلافة على الملك في الارض الحكم بين اهلها وقال تعالى لنبيه </a:t>
            </a:r>
            <a:r>
              <a:rPr lang="ar-SA" b="1" dirty="0" smtClean="0">
                <a:solidFill>
                  <a:srgbClr val="FF0000"/>
                </a:solidFill>
              </a:rPr>
              <a:t>محمد</a:t>
            </a:r>
            <a:r>
              <a:rPr lang="ar-SA" b="1" dirty="0" smtClean="0"/>
              <a:t> صلى الله عليه وسلم </a:t>
            </a:r>
            <a:r>
              <a:rPr lang="ar-JO" b="1" dirty="0" smtClean="0"/>
              <a:t> في سورة المائدة </a:t>
            </a:r>
            <a:r>
              <a:rPr lang="ar-SA" b="1" dirty="0" smtClean="0"/>
              <a:t>(</a:t>
            </a:r>
            <a:r>
              <a:rPr lang="ar-JO" b="1" dirty="0" smtClean="0"/>
              <a:t>48-50</a:t>
            </a:r>
            <a:r>
              <a:rPr lang="ar-SA" b="1" dirty="0" smtClean="0"/>
              <a:t>) </a:t>
            </a:r>
            <a:r>
              <a:rPr lang="ar-JO" b="1" dirty="0" smtClean="0"/>
              <a:t>{</a:t>
            </a:r>
            <a:r>
              <a:rPr lang="ar-SA" b="1" dirty="0" smtClean="0">
                <a:solidFill>
                  <a:srgbClr val="0000FF"/>
                </a:solidFill>
              </a:rPr>
              <a:t>وَأَنْزَلْنَا إِلَيْكَ الْكِتَابَ بِالْحَقِّ مُصَدِّقًا لِمَا بَيْنَ يَدَيْهِ مِنَ الْكِتَابِ وَمُهَيْمِنًا عَلَيْهِ فَاحْكُمْ بَيْنَهُمْ بِمَا أَنْزَلَ اللَّهُ وَلَا تَتَّبِعْ أَهْوَاءَهُمْ عَمَّا جَاءَكَ مِنَ الْحَقِّ لِكُلٍّ جَعَلْنَا مِنْكُمْ شِرْعَةً وَمِنْهَاجًا وَلَوْ شَاءَ اللَّهُ لَجَعَلَكُمْ أُمَّةً وَاحِدَةً وَلَكِنْ لِيَبْلُوَكُمْ فِي مَا آَتَاكُمْ فَاسْتَبِقُوا الْخَيْرَاتِ إِلَى اللَّهِ مَرْجِعُكُمْ جَمِيعًا فَيُنَبِّئُكُمْ بِمَا كُنْتُمْ فِيهِ تَخْتَلِفُونَ</a:t>
            </a:r>
            <a:r>
              <a:rPr lang="ar-JO" b="1" dirty="0" smtClean="0">
                <a:solidFill>
                  <a:srgbClr val="0000FF"/>
                </a:solidFill>
              </a:rPr>
              <a:t>}</a:t>
            </a:r>
            <a:r>
              <a:rPr lang="ar-SA" b="1" dirty="0" smtClean="0"/>
              <a:t> وقال جل شأنه</a:t>
            </a:r>
            <a:r>
              <a:rPr lang="ar-JO" b="1" dirty="0" smtClean="0"/>
              <a:t>:</a:t>
            </a:r>
            <a:r>
              <a:rPr lang="ar-SA" b="1" dirty="0" smtClean="0"/>
              <a:t> </a:t>
            </a:r>
            <a:r>
              <a:rPr lang="ar-JO" b="1" dirty="0" smtClean="0"/>
              <a:t>{</a:t>
            </a:r>
            <a:r>
              <a:rPr lang="ar-SA" b="1" dirty="0" smtClean="0">
                <a:solidFill>
                  <a:srgbClr val="0000FF"/>
                </a:solidFill>
              </a:rPr>
              <a:t>وَأَنِ احْكُمْ بَيْنَهُمْ بِمَا أَنْزَلَ اللَّهُ وَلَا تَتَّبِعْ أَهْوَاءَهُمْ وَاحْذَرْهُمْ أَنْ</a:t>
            </a:r>
            <a:r>
              <a:rPr lang="ar-JO" b="1" dirty="0" smtClean="0">
                <a:solidFill>
                  <a:srgbClr val="0000FF"/>
                </a:solidFill>
              </a:rPr>
              <a:t> </a:t>
            </a:r>
            <a:r>
              <a:rPr lang="ar-SA" b="1" dirty="0" smtClean="0">
                <a:solidFill>
                  <a:srgbClr val="0000FF"/>
                </a:solidFill>
              </a:rPr>
              <a:t>يَفْتِنُوكَ عَنْ بَعْضِ مَا أَنْزَلَ اللَّهُ إِلَيْكَ فَإِنْ تَوَلَّوْا فَاعْلَمْ أَنَّمَا يُرِيدُ اللَّهُ أَنْ يُصِيبَهُمْ بِبَعْضِ ذُنُوبِهِمْ وَإِنَّ كَثِيرًا مِنَ النَّاسِ لَفَاسِقُونَ (49) أَفَحُكْمَ الْجَاهِلِيَّةِ يَبْغُونَ وَمَنْ أَحْسَنُ مِنَ اللَّهِ حُكْمًا لِقَوْمٍ يُوقِنُونَ</a:t>
            </a:r>
            <a:r>
              <a:rPr lang="ar-JO" b="1" dirty="0" smtClean="0">
                <a:solidFill>
                  <a:srgbClr val="0000FF"/>
                </a:solidFill>
              </a:rPr>
              <a:t>}</a:t>
            </a:r>
            <a:r>
              <a:rPr lang="ar-SA" b="1" dirty="0" smtClean="0"/>
              <a:t> (50</a:t>
            </a:r>
            <a:r>
              <a:rPr lang="ar-JO" b="1" dirty="0" smtClean="0"/>
              <a:t>)</a:t>
            </a:r>
            <a:r>
              <a:rPr lang="ar-SA" b="1" dirty="0" smtClean="0"/>
              <a:t>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صر نائب للمحتوى 2"/>
          <p:cNvSpPr>
            <a:spLocks noGrp="1"/>
          </p:cNvSpPr>
          <p:nvPr>
            <p:ph idx="4294967295"/>
          </p:nvPr>
        </p:nvSpPr>
        <p:spPr>
          <a:xfrm>
            <a:off x="495300" y="500043"/>
            <a:ext cx="8915400" cy="5626122"/>
          </a:xfrm>
        </p:spPr>
        <p:txBody>
          <a:bodyPr/>
          <a:lstStyle/>
          <a:p>
            <a:pPr marL="273050" indent="-273050" algn="just">
              <a:buNone/>
            </a:pPr>
            <a:r>
              <a:rPr lang="ar-SA" dirty="0" smtClean="0"/>
              <a:t> - </a:t>
            </a:r>
            <a:r>
              <a:rPr lang="ar-SA" b="1" dirty="0" smtClean="0">
                <a:solidFill>
                  <a:schemeClr val="accent1"/>
                </a:solidFill>
              </a:rPr>
              <a:t>القضاء في الع</a:t>
            </a:r>
            <a:r>
              <a:rPr lang="ar-JO" b="1" dirty="0" smtClean="0">
                <a:solidFill>
                  <a:schemeClr val="accent1"/>
                </a:solidFill>
              </a:rPr>
              <a:t>صر</a:t>
            </a:r>
            <a:r>
              <a:rPr lang="ar-SA" b="1" dirty="0" smtClean="0">
                <a:solidFill>
                  <a:schemeClr val="accent1"/>
                </a:solidFill>
              </a:rPr>
              <a:t> </a:t>
            </a:r>
            <a:r>
              <a:rPr lang="ar-SA" b="1" dirty="0" smtClean="0">
                <a:solidFill>
                  <a:srgbClr val="00B050"/>
                </a:solidFill>
              </a:rPr>
              <a:t>النبوي</a:t>
            </a:r>
            <a:r>
              <a:rPr lang="ar-SA" b="1" dirty="0" smtClean="0">
                <a:solidFill>
                  <a:schemeClr val="accent1"/>
                </a:solidFill>
              </a:rPr>
              <a:t> :</a:t>
            </a:r>
            <a:endParaRPr lang="ar-SA" dirty="0" smtClean="0"/>
          </a:p>
          <a:p>
            <a:pPr marL="273050" indent="-273050" algn="just">
              <a:buNone/>
            </a:pPr>
            <a:r>
              <a:rPr lang="ar-SA" b="1" dirty="0" smtClean="0"/>
              <a:t>- فقد امر الله سبحانه وتعالى نبيه عليه السلام ان يحكم بين الناس بما انزل الله , وفصل الخصومات الواقعة بين المتنازعين على نحو ما امر الله به , وهو امر بالقضاء بين الناس بالحق وطبقا لما انزله , جل شأنه, من احكام وتشريع , </a:t>
            </a:r>
            <a:r>
              <a:rPr lang="ar-SA" sz="4000" b="1" dirty="0" smtClean="0"/>
              <a:t>فالقضاء كخطه دينيه في النظام الاسلامي فرض يتحتم على امام المسلمين اقامته , ويتحتم على المسلمين ان يعاونوا امامهم  على اقامته على الوجه الذي يحقق المصلحة والعدالة في الام</a:t>
            </a:r>
            <a:r>
              <a:rPr lang="ar-JO" sz="4000" b="1" dirty="0" smtClean="0"/>
              <a:t>ة</a:t>
            </a:r>
            <a:r>
              <a:rPr lang="ar-SA" sz="4000" b="1" dirty="0" smtClean="0"/>
              <a:t> , ويكفل اطمئنان الناس على حقوقهم ومصالحهم .</a:t>
            </a:r>
            <a:endParaRPr lang="en-US" b="1" dirty="0" smtClean="0"/>
          </a:p>
          <a:p>
            <a:pPr marL="273050" indent="-273050" algn="just" eaLnBrk="1" hangingPunct="1">
              <a:buFont typeface="Arial" pitchFamily="34" charset="0"/>
              <a:buNone/>
            </a:pPr>
            <a:endParaRPr lang="ar-SA" dirty="0" smtClean="0"/>
          </a:p>
        </p:txBody>
      </p:sp>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لمحتوى 2"/>
          <p:cNvSpPr>
            <a:spLocks noGrp="1"/>
          </p:cNvSpPr>
          <p:nvPr>
            <p:ph idx="4294967295"/>
          </p:nvPr>
        </p:nvSpPr>
        <p:spPr>
          <a:xfrm>
            <a:off x="495300" y="500043"/>
            <a:ext cx="8915400" cy="5626122"/>
          </a:xfrm>
        </p:spPr>
        <p:txBody>
          <a:bodyPr/>
          <a:lstStyle/>
          <a:p>
            <a:pPr marL="273050" indent="-273050" algn="just">
              <a:buNone/>
            </a:pPr>
            <a:r>
              <a:rPr lang="ar-SA" dirty="0" smtClean="0"/>
              <a:t> </a:t>
            </a:r>
            <a:r>
              <a:rPr lang="ar-SA" b="1" dirty="0" smtClean="0">
                <a:solidFill>
                  <a:schemeClr val="accent1"/>
                </a:solidFill>
              </a:rPr>
              <a:t>القضاء في الع</a:t>
            </a:r>
            <a:r>
              <a:rPr lang="ar-JO" b="1" dirty="0" smtClean="0">
                <a:solidFill>
                  <a:schemeClr val="accent1"/>
                </a:solidFill>
              </a:rPr>
              <a:t>صر</a:t>
            </a:r>
            <a:r>
              <a:rPr lang="ar-SA" b="1" dirty="0" smtClean="0">
                <a:solidFill>
                  <a:schemeClr val="accent1"/>
                </a:solidFill>
              </a:rPr>
              <a:t> </a:t>
            </a:r>
            <a:r>
              <a:rPr lang="ar-SA" b="1" dirty="0" smtClean="0">
                <a:solidFill>
                  <a:srgbClr val="00B050"/>
                </a:solidFill>
              </a:rPr>
              <a:t>النبوي</a:t>
            </a:r>
            <a:r>
              <a:rPr lang="ar-SA" b="1" dirty="0" smtClean="0">
                <a:solidFill>
                  <a:schemeClr val="accent1"/>
                </a:solidFill>
              </a:rPr>
              <a:t> :</a:t>
            </a:r>
            <a:endParaRPr lang="ar-SA" dirty="0" smtClean="0"/>
          </a:p>
          <a:p>
            <a:pPr marL="273050" indent="-273050" algn="just" eaLnBrk="1" hangingPunct="1">
              <a:buFont typeface="Arial" pitchFamily="34" charset="0"/>
              <a:buNone/>
            </a:pPr>
            <a:r>
              <a:rPr lang="ar-SA" dirty="0" smtClean="0"/>
              <a:t>- </a:t>
            </a:r>
            <a:r>
              <a:rPr lang="ar-SA" sz="4000" b="1" dirty="0" smtClean="0"/>
              <a:t>وقرر التشريع الاسلامي كثيرا من المبادئ كان من أهمها </a:t>
            </a:r>
            <a:r>
              <a:rPr lang="ar-SA" b="1" dirty="0" smtClean="0">
                <a:solidFill>
                  <a:srgbClr val="C00000"/>
                </a:solidFill>
              </a:rPr>
              <a:t>العدالة</a:t>
            </a:r>
            <a:r>
              <a:rPr lang="ar-SA" b="1" dirty="0" smtClean="0"/>
              <a:t> , </a:t>
            </a:r>
            <a:r>
              <a:rPr lang="ar-SA" b="1" dirty="0" smtClean="0">
                <a:solidFill>
                  <a:srgbClr val="C00000"/>
                </a:solidFill>
              </a:rPr>
              <a:t>والمساواة</a:t>
            </a:r>
            <a:r>
              <a:rPr lang="ar-SA" b="1" dirty="0" smtClean="0"/>
              <a:t> </a:t>
            </a:r>
            <a:r>
              <a:rPr lang="ar-SA" b="1" dirty="0" smtClean="0">
                <a:solidFill>
                  <a:srgbClr val="C00000"/>
                </a:solidFill>
              </a:rPr>
              <a:t>وما يكفل مصالح الناس وإسعادهم في الدنيا والآخرة </a:t>
            </a:r>
            <a:r>
              <a:rPr lang="ar-SA" b="1" dirty="0" smtClean="0"/>
              <a:t>, وعرض </a:t>
            </a:r>
            <a:r>
              <a:rPr lang="ar-SA" b="1" dirty="0" smtClean="0">
                <a:solidFill>
                  <a:srgbClr val="7030A0"/>
                </a:solidFill>
              </a:rPr>
              <a:t>القرآن الكريم للقواعد والأحكام التي تنظم علاقات الانسان بربه , وعلاقات الناس بعضهم ببعض في جميع نواحي الحياة في الشؤون المدنية والمالية والتجارية والاجتماعية والجنائية , وفي شؤون الأسرة وما ينظم علاقات الافراد بالحاكمين والهيئة الحاكمة </a:t>
            </a:r>
            <a:r>
              <a:rPr lang="ar-SA" b="1" dirty="0" smtClean="0"/>
              <a:t>, إلا أنه لم يتعرض في الغالب للتفاصيل الجزئية , وإنما يتعرض للأمور الكلية , وترك ذلك إلى رسول الله صلى الله عليه وسلم </a:t>
            </a:r>
            <a:r>
              <a:rPr lang="ar-JO" b="1" dirty="0" smtClean="0"/>
              <a:t>يوضحه</a:t>
            </a:r>
            <a:r>
              <a:rPr lang="ar-SA" b="1" dirty="0" smtClean="0"/>
              <a:t>.</a:t>
            </a:r>
          </a:p>
        </p:txBody>
      </p:sp>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صر نائب للمحتوى 2"/>
          <p:cNvSpPr>
            <a:spLocks noGrp="1"/>
          </p:cNvSpPr>
          <p:nvPr>
            <p:ph idx="4294967295"/>
          </p:nvPr>
        </p:nvSpPr>
        <p:spPr>
          <a:xfrm>
            <a:off x="495300" y="260351"/>
            <a:ext cx="9101170" cy="5865813"/>
          </a:xfrm>
        </p:spPr>
        <p:txBody>
          <a:bodyPr/>
          <a:lstStyle/>
          <a:p>
            <a:pPr marL="0" indent="0" algn="just">
              <a:buNone/>
            </a:pPr>
            <a:r>
              <a:rPr lang="ar-SA" sz="4000" b="1" dirty="0" smtClean="0">
                <a:solidFill>
                  <a:schemeClr val="accent1"/>
                </a:solidFill>
              </a:rPr>
              <a:t>القضاء في الع</a:t>
            </a:r>
            <a:r>
              <a:rPr lang="ar-JO" sz="4000" b="1" dirty="0" smtClean="0">
                <a:solidFill>
                  <a:schemeClr val="accent1"/>
                </a:solidFill>
              </a:rPr>
              <a:t>صر</a:t>
            </a:r>
            <a:r>
              <a:rPr lang="ar-SA" sz="4000" b="1" dirty="0" smtClean="0">
                <a:solidFill>
                  <a:schemeClr val="accent1"/>
                </a:solidFill>
              </a:rPr>
              <a:t> </a:t>
            </a:r>
            <a:r>
              <a:rPr lang="ar-SA" sz="4000" b="1" dirty="0" smtClean="0">
                <a:solidFill>
                  <a:srgbClr val="00B050"/>
                </a:solidFill>
              </a:rPr>
              <a:t>النبوي</a:t>
            </a:r>
            <a:r>
              <a:rPr lang="ar-SA" sz="4000" b="1" dirty="0" smtClean="0">
                <a:solidFill>
                  <a:schemeClr val="accent1"/>
                </a:solidFill>
              </a:rPr>
              <a:t> :</a:t>
            </a:r>
            <a:endParaRPr lang="ar-SA" sz="4000" dirty="0" smtClean="0"/>
          </a:p>
          <a:p>
            <a:pPr marL="0" indent="0" algn="just" eaLnBrk="1" hangingPunct="1">
              <a:buFont typeface="Arial" pitchFamily="34" charset="0"/>
              <a:buNone/>
            </a:pPr>
            <a:r>
              <a:rPr lang="ar-SA" sz="4000" dirty="0" smtClean="0"/>
              <a:t>- </a:t>
            </a:r>
            <a:r>
              <a:rPr lang="ar-SA" sz="4000" b="1" dirty="0" smtClean="0"/>
              <a:t>كان رسول الله عليه الصلاة والسلام هو</a:t>
            </a:r>
            <a:r>
              <a:rPr lang="ar-SA" sz="4000" b="1" dirty="0" smtClean="0">
                <a:solidFill>
                  <a:srgbClr val="FF0000"/>
                </a:solidFill>
              </a:rPr>
              <a:t> القاضي الاول في الدولة الاسلامية</a:t>
            </a:r>
            <a:r>
              <a:rPr lang="ar-JO" sz="4000" b="1" dirty="0" smtClean="0"/>
              <a:t>. </a:t>
            </a:r>
            <a:r>
              <a:rPr lang="ar-SA" sz="4000" b="1" dirty="0" smtClean="0"/>
              <a:t>وذلك نزولا عند التكليف الالهي له بذلك  وامتثالا للآيات القرآنية التي كلفته بهذه المهمة</a:t>
            </a:r>
            <a:r>
              <a:rPr lang="ar-JO" sz="4000" b="1" dirty="0" smtClean="0"/>
              <a:t>. </a:t>
            </a:r>
            <a:r>
              <a:rPr lang="ar-SA" sz="4000" b="1" dirty="0" smtClean="0"/>
              <a:t>قال تعالى</a:t>
            </a:r>
            <a:r>
              <a:rPr lang="ar-JO" sz="4000" b="1" dirty="0" smtClean="0"/>
              <a:t>: في سورة النساء</a:t>
            </a:r>
            <a:r>
              <a:rPr lang="ar-SA" sz="4000" b="1" dirty="0" smtClean="0"/>
              <a:t> </a:t>
            </a:r>
            <a:r>
              <a:rPr lang="ar-JO" sz="4000" b="1" dirty="0" smtClean="0"/>
              <a:t>{</a:t>
            </a:r>
            <a:r>
              <a:rPr lang="ar-SA" sz="4000" b="1" dirty="0" smtClean="0">
                <a:solidFill>
                  <a:srgbClr val="0000FF"/>
                </a:solidFill>
              </a:rPr>
              <a:t>فَلَا وَرَبِّكَ لَا يُؤْمِنُونَ حَتَّى يُحَكِّمُوكَ فِيمَا شَجَرَ بَيْنَهُمْ ثُمَّ لَا يَجِدُوا فِي أَنْفُسِهِمْ حَرَجًا مِمَّا قَضَيْتَ وَيُسَلِّمُوا تَسْلِيمًا</a:t>
            </a:r>
            <a:r>
              <a:rPr lang="ar-JO" sz="4000" b="1" dirty="0" smtClean="0">
                <a:solidFill>
                  <a:srgbClr val="0000FF"/>
                </a:solidFill>
              </a:rPr>
              <a:t>}</a:t>
            </a:r>
            <a:r>
              <a:rPr lang="ar-SA" sz="4000" b="1" dirty="0" smtClean="0"/>
              <a:t> (65) </a:t>
            </a:r>
            <a:r>
              <a:rPr lang="ar-JO" sz="4000" b="1" dirty="0" smtClean="0"/>
              <a:t>وفي الآية 105</a:t>
            </a:r>
            <a:r>
              <a:rPr lang="ar-SA" sz="4000" b="1" dirty="0" smtClean="0"/>
              <a:t> : (</a:t>
            </a:r>
            <a:r>
              <a:rPr lang="ar-SA" sz="4000" b="1" dirty="0" smtClean="0">
                <a:solidFill>
                  <a:srgbClr val="0000FF"/>
                </a:solidFill>
              </a:rPr>
              <a:t>أَنْزَلْنَا إِلَيْكَ الْكِتَابَ بِالْحَقِّ لِتَحْكُمَ بَيْنَ النَّاسِ بِمَا أَرَاكَ اللَّهُ وَلَا تَكُنْ لِلْخَائِنِينَ خَصِيمًا</a:t>
            </a:r>
            <a:r>
              <a:rPr lang="ar-JO" sz="4000" b="1" dirty="0" smtClean="0">
                <a:solidFill>
                  <a:srgbClr val="0000FF"/>
                </a:solidFill>
              </a:rPr>
              <a:t>}</a:t>
            </a:r>
            <a:r>
              <a:rPr lang="ar-SA" sz="4000" b="1" dirty="0" smtClean="0"/>
              <a:t>(105</a:t>
            </a:r>
            <a:r>
              <a:rPr lang="ar-SA" sz="4000" dirty="0" smtClean="0"/>
              <a:t>)</a:t>
            </a:r>
          </a:p>
        </p:txBody>
      </p:sp>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idx="4294967295"/>
          </p:nvPr>
        </p:nvSpPr>
        <p:spPr>
          <a:xfrm>
            <a:off x="495300" y="0"/>
            <a:ext cx="8915400" cy="1417638"/>
          </a:xfrm>
        </p:spPr>
        <p:txBody>
          <a:bodyPr lIns="0" rIns="0" bIns="0" anchor="b"/>
          <a:lstStyle/>
          <a:p>
            <a:r>
              <a:rPr lang="ar-SA" b="1" dirty="0" smtClean="0">
                <a:solidFill>
                  <a:schemeClr val="accent1"/>
                </a:solidFill>
              </a:rPr>
              <a:t>القضاء في الع</a:t>
            </a:r>
            <a:r>
              <a:rPr lang="ar-JO" b="1" dirty="0" smtClean="0">
                <a:solidFill>
                  <a:schemeClr val="accent1"/>
                </a:solidFill>
              </a:rPr>
              <a:t>صر</a:t>
            </a:r>
            <a:r>
              <a:rPr lang="ar-SA" b="1" dirty="0" smtClean="0">
                <a:solidFill>
                  <a:schemeClr val="accent1"/>
                </a:solidFill>
              </a:rPr>
              <a:t> </a:t>
            </a:r>
            <a:r>
              <a:rPr lang="ar-SA" b="1" dirty="0" smtClean="0">
                <a:solidFill>
                  <a:srgbClr val="00B050"/>
                </a:solidFill>
              </a:rPr>
              <a:t>النبوي</a:t>
            </a:r>
            <a:r>
              <a:rPr lang="ar-SA" b="1" dirty="0" smtClean="0">
                <a:solidFill>
                  <a:schemeClr val="accent1"/>
                </a:solidFill>
              </a:rPr>
              <a:t> :</a:t>
            </a:r>
            <a:endParaRPr lang="ar-JO" dirty="0" smtClean="0"/>
          </a:p>
        </p:txBody>
      </p:sp>
      <p:sp>
        <p:nvSpPr>
          <p:cNvPr id="13315" name="عنصر نائب للمحتوى 2"/>
          <p:cNvSpPr>
            <a:spLocks noGrp="1"/>
          </p:cNvSpPr>
          <p:nvPr>
            <p:ph idx="4294967295"/>
          </p:nvPr>
        </p:nvSpPr>
        <p:spPr>
          <a:xfrm>
            <a:off x="495300" y="1285859"/>
            <a:ext cx="8915400" cy="4840303"/>
          </a:xfrm>
        </p:spPr>
        <p:txBody>
          <a:bodyPr/>
          <a:lstStyle/>
          <a:p>
            <a:pPr marL="273050" indent="-273050" algn="just" eaLnBrk="1" hangingPunct="1">
              <a:buFont typeface="Arial" pitchFamily="34" charset="0"/>
              <a:buNone/>
            </a:pPr>
            <a:r>
              <a:rPr lang="ar-SA" dirty="0" smtClean="0"/>
              <a:t>  </a:t>
            </a:r>
            <a:r>
              <a:rPr lang="ar-SA" b="1" dirty="0" smtClean="0"/>
              <a:t>- كان </a:t>
            </a:r>
            <a:r>
              <a:rPr lang="ar-JO" b="1" dirty="0" smtClean="0"/>
              <a:t>الرسول </a:t>
            </a:r>
            <a:r>
              <a:rPr lang="ar-SA" b="1" dirty="0" smtClean="0"/>
              <a:t>عليه الصلاة والسلام هو </a:t>
            </a:r>
            <a:r>
              <a:rPr lang="ar-SA" b="1" dirty="0" smtClean="0">
                <a:solidFill>
                  <a:srgbClr val="7030A0"/>
                </a:solidFill>
              </a:rPr>
              <a:t>المرجع الاول </a:t>
            </a:r>
            <a:r>
              <a:rPr lang="ar-SA" b="1" dirty="0" smtClean="0"/>
              <a:t>لحل جميع الخلافات التي تنشأ في مجتمع المدينة المنورة بين فئات </a:t>
            </a:r>
            <a:r>
              <a:rPr lang="ar-JO" b="1" dirty="0" smtClean="0"/>
              <a:t>المجتمع</a:t>
            </a:r>
            <a:r>
              <a:rPr lang="ar-SA" b="1" dirty="0" smtClean="0"/>
              <a:t>, وذلك بمقتضى ما جاء في </a:t>
            </a:r>
            <a:r>
              <a:rPr lang="ar-SA" b="1" dirty="0" smtClean="0">
                <a:solidFill>
                  <a:srgbClr val="7030A0"/>
                </a:solidFill>
              </a:rPr>
              <a:t>الوثيقة</a:t>
            </a:r>
            <a:r>
              <a:rPr lang="ar-SA" b="1" dirty="0" smtClean="0"/>
              <a:t> التي كتبها رسول الله صلى الله عليه وسلم بين المسلمين وغيرهم بعد الهجرة مباشرة, وجاء فيها " كل ما كان بين أهل هذه الصحيفة من حدث او اشتجار </a:t>
            </a:r>
            <a:r>
              <a:rPr lang="ar-JO" b="1" dirty="0" smtClean="0"/>
              <a:t>...</a:t>
            </a:r>
            <a:r>
              <a:rPr lang="ar-SA" b="1" dirty="0" smtClean="0"/>
              <a:t> فإن مرده إلى </a:t>
            </a:r>
            <a:r>
              <a:rPr lang="ar-JO" b="1" dirty="0" smtClean="0"/>
              <a:t>...</a:t>
            </a:r>
            <a:r>
              <a:rPr lang="ar-SA" b="1" dirty="0" smtClean="0"/>
              <a:t> </a:t>
            </a:r>
            <a:r>
              <a:rPr lang="ar-SA" b="1" dirty="0" smtClean="0">
                <a:solidFill>
                  <a:srgbClr val="FF0000"/>
                </a:solidFill>
              </a:rPr>
              <a:t>محمد</a:t>
            </a:r>
            <a:r>
              <a:rPr lang="ar-SA" b="1" dirty="0" smtClean="0"/>
              <a:t> رسول الله " </a:t>
            </a:r>
            <a:r>
              <a:rPr lang="ar-SA" b="1" dirty="0" smtClean="0">
                <a:solidFill>
                  <a:srgbClr val="7030A0"/>
                </a:solidFill>
              </a:rPr>
              <a:t>فمارس</a:t>
            </a:r>
            <a:r>
              <a:rPr lang="ar-SA" b="1" dirty="0" smtClean="0"/>
              <a:t> عليه الصلاة والسلام </a:t>
            </a:r>
            <a:r>
              <a:rPr lang="ar-SA" b="1" dirty="0" smtClean="0">
                <a:solidFill>
                  <a:srgbClr val="D52D26"/>
                </a:solidFill>
              </a:rPr>
              <a:t>وظيفة القضاء عمليا وفصل في المنازعات, وحكم في الدعاوي</a:t>
            </a:r>
            <a:r>
              <a:rPr lang="ar-JO" b="1" dirty="0" smtClean="0">
                <a:solidFill>
                  <a:srgbClr val="D52D26"/>
                </a:solidFill>
              </a:rPr>
              <a:t> </a:t>
            </a:r>
            <a:r>
              <a:rPr lang="ar-SA" b="1" dirty="0" smtClean="0">
                <a:solidFill>
                  <a:srgbClr val="D52D26"/>
                </a:solidFill>
              </a:rPr>
              <a:t>والخلافات</a:t>
            </a:r>
            <a:r>
              <a:rPr lang="ar-JO" b="1" dirty="0" smtClean="0">
                <a:solidFill>
                  <a:srgbClr val="D52D26"/>
                </a:solidFill>
              </a:rPr>
              <a:t> و</a:t>
            </a:r>
            <a:r>
              <a:rPr lang="ar-SA" b="1" dirty="0" smtClean="0">
                <a:solidFill>
                  <a:srgbClr val="D52D26"/>
                </a:solidFill>
              </a:rPr>
              <a:t>في العقوبات والحدود والقصاص</a:t>
            </a:r>
            <a:r>
              <a:rPr lang="ar-JO" b="1" dirty="0" smtClean="0">
                <a:solidFill>
                  <a:srgbClr val="D52D26"/>
                </a:solidFill>
              </a:rPr>
              <a:t> و</a:t>
            </a:r>
            <a:r>
              <a:rPr lang="ar-SA" b="1" dirty="0" smtClean="0">
                <a:solidFill>
                  <a:srgbClr val="D52D26"/>
                </a:solidFill>
              </a:rPr>
              <a:t>المعاملات</a:t>
            </a:r>
            <a:r>
              <a:rPr lang="ar-JO" b="1" dirty="0" smtClean="0">
                <a:solidFill>
                  <a:srgbClr val="D52D26"/>
                </a:solidFill>
              </a:rPr>
              <a:t> </a:t>
            </a:r>
            <a:r>
              <a:rPr lang="ar-SA" b="1" dirty="0" smtClean="0">
                <a:solidFill>
                  <a:srgbClr val="D52D26"/>
                </a:solidFill>
              </a:rPr>
              <a:t>والمواريث .</a:t>
            </a:r>
            <a:endParaRPr lang="en-US" b="1" dirty="0" smtClean="0">
              <a:solidFill>
                <a:srgbClr val="D52D26"/>
              </a:solidFill>
            </a:endParaRPr>
          </a:p>
          <a:p>
            <a:pPr marL="273050" indent="-273050" algn="just" eaLnBrk="1" hangingPunct="1">
              <a:buFont typeface="Arial" pitchFamily="34" charset="0"/>
              <a:buNone/>
            </a:pPr>
            <a:endParaRPr lang="ar-SA"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وان 1"/>
          <p:cNvSpPr>
            <a:spLocks noGrp="1"/>
          </p:cNvSpPr>
          <p:nvPr>
            <p:ph type="title" idx="4294967295"/>
          </p:nvPr>
        </p:nvSpPr>
        <p:spPr/>
        <p:txBody>
          <a:bodyPr lIns="0" rIns="0" bIns="0" anchor="b"/>
          <a:lstStyle/>
          <a:p>
            <a:pPr algn="ctr" eaLnBrk="1" hangingPunct="1"/>
            <a:r>
              <a:rPr lang="ar-SA" b="1" dirty="0" smtClean="0">
                <a:solidFill>
                  <a:schemeClr val="tx1"/>
                </a:solidFill>
              </a:rPr>
              <a:t>السمات المميزة للقضاء في عهد </a:t>
            </a:r>
            <a:r>
              <a:rPr lang="ar-SA" b="1" dirty="0" smtClean="0">
                <a:solidFill>
                  <a:srgbClr val="00B050"/>
                </a:solidFill>
              </a:rPr>
              <a:t>النبوة</a:t>
            </a:r>
            <a:r>
              <a:rPr lang="ar-SA" b="1" dirty="0" smtClean="0">
                <a:solidFill>
                  <a:schemeClr val="accent1"/>
                </a:solidFill>
              </a:rPr>
              <a:t> :</a:t>
            </a:r>
          </a:p>
        </p:txBody>
      </p:sp>
      <p:sp>
        <p:nvSpPr>
          <p:cNvPr id="14339" name="عنصر نائب للمحتوى 2"/>
          <p:cNvSpPr>
            <a:spLocks noGrp="1"/>
          </p:cNvSpPr>
          <p:nvPr>
            <p:ph idx="4294967295"/>
          </p:nvPr>
        </p:nvSpPr>
        <p:spPr>
          <a:xfrm>
            <a:off x="495300" y="1557339"/>
            <a:ext cx="8915400" cy="4568825"/>
          </a:xfrm>
        </p:spPr>
        <p:txBody>
          <a:bodyPr/>
          <a:lstStyle/>
          <a:p>
            <a:pPr marL="273050" indent="-273050" algn="just" eaLnBrk="1" hangingPunct="1">
              <a:buFont typeface="Arial" pitchFamily="34" charset="0"/>
              <a:buNone/>
            </a:pPr>
            <a:r>
              <a:rPr lang="ar-SA" dirty="0" smtClean="0"/>
              <a:t>- </a:t>
            </a:r>
            <a:r>
              <a:rPr lang="ar-SA" b="1" dirty="0" smtClean="0"/>
              <a:t>القضاء في العهد النبوي </a:t>
            </a:r>
            <a:r>
              <a:rPr lang="ar-SA" b="1" dirty="0" smtClean="0">
                <a:solidFill>
                  <a:srgbClr val="D52D26"/>
                </a:solidFill>
              </a:rPr>
              <a:t>أهم مرحلة في القضاء الاسلامي لأنه عهد الانطلاق الاول , ونقطة البداية ,وحجر الاساس الذي قام عليه القضاء في الاسلام</a:t>
            </a:r>
            <a:r>
              <a:rPr lang="ar-JO" b="1" dirty="0" smtClean="0">
                <a:solidFill>
                  <a:srgbClr val="D52D26"/>
                </a:solidFill>
              </a:rPr>
              <a:t>، </a:t>
            </a:r>
            <a:r>
              <a:rPr lang="ar-SA" b="1" dirty="0" smtClean="0">
                <a:solidFill>
                  <a:srgbClr val="D52D26"/>
                </a:solidFill>
              </a:rPr>
              <a:t>لأن رسول الله عليه الصلاة والسلام بعث بالحق وأمر بإقامة العدل وطبق ذلك بين الناس فكان قضاؤه رمزا للعدالة في أنصع صورها وأجمل حالاتها , لأن هذا الحق والعدل لا يتقيدان بالزمان والمكان</a:t>
            </a:r>
            <a:r>
              <a:rPr lang="ar-SA" b="1" dirty="0" smtClean="0"/>
              <a:t>,</a:t>
            </a:r>
            <a:r>
              <a:rPr lang="ar-JO" b="1" dirty="0" smtClean="0"/>
              <a:t> </a:t>
            </a:r>
            <a:r>
              <a:rPr lang="ar-SA" b="1" dirty="0" smtClean="0"/>
              <a:t>ومن ثم كان للقضاء في هذا العهد سماتا ميزته, في الامور الاساسية التالية</a:t>
            </a:r>
            <a:r>
              <a:rPr lang="ar-JO" b="1" dirty="0" smtClean="0"/>
              <a:t>:</a:t>
            </a:r>
            <a:endParaRPr lang="en-US" b="1" dirty="0" smtClean="0"/>
          </a:p>
          <a:p>
            <a:pPr marL="273050" indent="-273050" algn="just" eaLnBrk="1" hangingPunct="1"/>
            <a:endParaRPr lang="ar-SA"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وان 1"/>
          <p:cNvSpPr>
            <a:spLocks noGrp="1"/>
          </p:cNvSpPr>
          <p:nvPr>
            <p:ph type="title" idx="4294967295"/>
          </p:nvPr>
        </p:nvSpPr>
        <p:spPr/>
        <p:txBody>
          <a:bodyPr lIns="0" rIns="0" bIns="0" anchor="b"/>
          <a:lstStyle/>
          <a:p>
            <a:r>
              <a:rPr lang="ar-SA" b="1" dirty="0" smtClean="0">
                <a:solidFill>
                  <a:schemeClr val="tx1"/>
                </a:solidFill>
              </a:rPr>
              <a:t>السمات المميزة للقضاء في عهد </a:t>
            </a:r>
            <a:r>
              <a:rPr lang="ar-SA" b="1" dirty="0" smtClean="0">
                <a:solidFill>
                  <a:srgbClr val="00B050"/>
                </a:solidFill>
              </a:rPr>
              <a:t>النبوة</a:t>
            </a:r>
            <a:endParaRPr lang="ar-JO" dirty="0" smtClean="0"/>
          </a:p>
        </p:txBody>
      </p:sp>
      <p:sp>
        <p:nvSpPr>
          <p:cNvPr id="15363" name="عنصر نائب للمحتوى 2"/>
          <p:cNvSpPr>
            <a:spLocks noGrp="1"/>
          </p:cNvSpPr>
          <p:nvPr>
            <p:ph idx="4294967295"/>
          </p:nvPr>
        </p:nvSpPr>
        <p:spPr>
          <a:xfrm>
            <a:off x="309530" y="1571612"/>
            <a:ext cx="9286940" cy="4568825"/>
          </a:xfrm>
        </p:spPr>
        <p:txBody>
          <a:bodyPr/>
          <a:lstStyle/>
          <a:p>
            <a:pPr marL="273050" indent="-273050" algn="just" eaLnBrk="1" hangingPunct="1">
              <a:buFont typeface="Arial" pitchFamily="34" charset="0"/>
              <a:buNone/>
            </a:pPr>
            <a:r>
              <a:rPr lang="ar-SA" b="1" dirty="0" smtClean="0"/>
              <a:t>     </a:t>
            </a:r>
            <a:r>
              <a:rPr lang="ar-SA" sz="4000" b="1" dirty="0" smtClean="0"/>
              <a:t>أولا</a:t>
            </a:r>
            <a:r>
              <a:rPr lang="ar-SA" b="1" dirty="0" smtClean="0"/>
              <a:t>: كان </a:t>
            </a:r>
            <a:r>
              <a:rPr lang="ar-JO" b="1" dirty="0" smtClean="0"/>
              <a:t>ال</a:t>
            </a:r>
            <a:r>
              <a:rPr lang="ar-SA" b="1" dirty="0" smtClean="0">
                <a:solidFill>
                  <a:srgbClr val="00B050"/>
                </a:solidFill>
              </a:rPr>
              <a:t>رسول</a:t>
            </a:r>
            <a:r>
              <a:rPr lang="ar-SA" b="1" dirty="0" smtClean="0"/>
              <a:t> صلى الله عليه وسلم هو </a:t>
            </a:r>
            <a:r>
              <a:rPr lang="ar-SA" b="1" u="sng" dirty="0" smtClean="0">
                <a:solidFill>
                  <a:srgbClr val="D52D26"/>
                </a:solidFill>
              </a:rPr>
              <a:t>القاضي الاول </a:t>
            </a:r>
            <a:r>
              <a:rPr lang="ar-SA" b="1" dirty="0" smtClean="0">
                <a:solidFill>
                  <a:srgbClr val="D52D26"/>
                </a:solidFill>
              </a:rPr>
              <a:t>والمسؤول الرئيس عن القضاة </a:t>
            </a:r>
            <a:r>
              <a:rPr lang="ar-SA" b="1" dirty="0" smtClean="0"/>
              <a:t>, وهو </a:t>
            </a:r>
            <a:r>
              <a:rPr lang="ar-SA" b="1" dirty="0" smtClean="0">
                <a:solidFill>
                  <a:srgbClr val="00B050"/>
                </a:solidFill>
              </a:rPr>
              <a:t>النبي</a:t>
            </a:r>
            <a:r>
              <a:rPr lang="ar-SA" b="1" dirty="0" smtClean="0"/>
              <a:t> </a:t>
            </a:r>
            <a:r>
              <a:rPr lang="ar-SA" b="1" dirty="0" smtClean="0">
                <a:solidFill>
                  <a:srgbClr val="00B050"/>
                </a:solidFill>
              </a:rPr>
              <a:t>المصطفى</a:t>
            </a:r>
            <a:r>
              <a:rPr lang="ar-SA" b="1" dirty="0" smtClean="0"/>
              <a:t> </a:t>
            </a:r>
            <a:r>
              <a:rPr lang="ar-SA" b="1" dirty="0" smtClean="0">
                <a:solidFill>
                  <a:srgbClr val="00B050"/>
                </a:solidFill>
              </a:rPr>
              <a:t>والرسول</a:t>
            </a:r>
            <a:r>
              <a:rPr lang="ar-SA" b="1" dirty="0" smtClean="0"/>
              <a:t> المجتبى والمشرع المعصوم, وقد اصطفاه الله للنبوة والتبليغ وأيده بالوحي وفضله على غيره عقلا وروحا, وخلقا وذكاء وفطنة</a:t>
            </a:r>
            <a:r>
              <a:rPr lang="ar-JO" b="1" dirty="0" smtClean="0"/>
              <a:t> </a:t>
            </a:r>
            <a:r>
              <a:rPr lang="ar-SA" b="1" dirty="0" smtClean="0"/>
              <a:t>فكان أعدل القضاة وأشهر الحكام .</a:t>
            </a:r>
            <a:endParaRPr lang="ar-JO" b="1" dirty="0" smtClean="0"/>
          </a:p>
          <a:p>
            <a:pPr marL="273050" indent="-273050" algn="just" eaLnBrk="1" hangingPunct="1">
              <a:buFont typeface="Arial" pitchFamily="34" charset="0"/>
              <a:buNone/>
            </a:pPr>
            <a:r>
              <a:rPr lang="ar-JO" sz="4000" b="1" dirty="0" smtClean="0"/>
              <a:t>ثانيا: </a:t>
            </a:r>
            <a:r>
              <a:rPr lang="ar-SA" b="1" dirty="0" smtClean="0"/>
              <a:t>كان </a:t>
            </a:r>
            <a:r>
              <a:rPr lang="ar-SA" b="1" u="sng" dirty="0" smtClean="0">
                <a:solidFill>
                  <a:srgbClr val="D52D26"/>
                </a:solidFill>
              </a:rPr>
              <a:t>القضاء في </a:t>
            </a:r>
            <a:r>
              <a:rPr lang="ar-JO" b="1" u="sng" dirty="0" smtClean="0">
                <a:solidFill>
                  <a:srgbClr val="D52D26"/>
                </a:solidFill>
              </a:rPr>
              <a:t>العصر</a:t>
            </a:r>
            <a:r>
              <a:rPr lang="ar-SA" b="1" u="sng" dirty="0" smtClean="0">
                <a:solidFill>
                  <a:srgbClr val="D52D26"/>
                </a:solidFill>
              </a:rPr>
              <a:t> النبوي مرتبط بالسماء وتحت الرقابة الالهية مباشرة , فكان الوحي ينزل بالأحكام , ويرشد إلى الصراط السوي, </a:t>
            </a:r>
            <a:r>
              <a:rPr lang="ar-SA" b="1" dirty="0" smtClean="0"/>
              <a:t>فإن  حدث </a:t>
            </a:r>
            <a:r>
              <a:rPr lang="ar-JO" b="1" dirty="0" smtClean="0"/>
              <a:t>خللا او </a:t>
            </a:r>
            <a:r>
              <a:rPr lang="ar-SA" b="1" dirty="0" smtClean="0"/>
              <a:t>تجاوز نزل الوحي مبينا, وإن كان القضاء صحيحا أقره وبارك فيه.</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وان 1"/>
          <p:cNvSpPr>
            <a:spLocks noGrp="1"/>
          </p:cNvSpPr>
          <p:nvPr>
            <p:ph type="title" idx="4294967295"/>
          </p:nvPr>
        </p:nvSpPr>
        <p:spPr/>
        <p:txBody>
          <a:bodyPr lIns="0" rIns="0" bIns="0" anchor="b"/>
          <a:lstStyle/>
          <a:p>
            <a:r>
              <a:rPr lang="ar-SA" b="1" dirty="0" smtClean="0">
                <a:solidFill>
                  <a:schemeClr val="tx1"/>
                </a:solidFill>
              </a:rPr>
              <a:t>السمات المميزة للقضاء في عهد </a:t>
            </a:r>
            <a:r>
              <a:rPr lang="ar-SA" b="1" dirty="0" smtClean="0">
                <a:solidFill>
                  <a:srgbClr val="00B050"/>
                </a:solidFill>
              </a:rPr>
              <a:t>النبوة</a:t>
            </a:r>
            <a:endParaRPr lang="ar-JO" dirty="0" smtClean="0"/>
          </a:p>
        </p:txBody>
      </p:sp>
      <p:sp>
        <p:nvSpPr>
          <p:cNvPr id="16387" name="عنصر نائب للمحتوى 2"/>
          <p:cNvSpPr>
            <a:spLocks noGrp="1"/>
          </p:cNvSpPr>
          <p:nvPr>
            <p:ph idx="4294967295"/>
          </p:nvPr>
        </p:nvSpPr>
        <p:spPr>
          <a:xfrm>
            <a:off x="166654" y="1285861"/>
            <a:ext cx="9429816" cy="4840304"/>
          </a:xfrm>
        </p:spPr>
        <p:txBody>
          <a:bodyPr/>
          <a:lstStyle/>
          <a:p>
            <a:pPr marL="273050" indent="-273050" algn="just" eaLnBrk="1" hangingPunct="1">
              <a:lnSpc>
                <a:spcPct val="90000"/>
              </a:lnSpc>
              <a:buFont typeface="Arial" pitchFamily="34" charset="0"/>
              <a:buNone/>
            </a:pPr>
            <a:r>
              <a:rPr lang="ar-SA" b="1" dirty="0" smtClean="0"/>
              <a:t>     </a:t>
            </a:r>
            <a:r>
              <a:rPr lang="ar-SA" sz="4400" b="1" dirty="0" smtClean="0"/>
              <a:t>ثالثا</a:t>
            </a:r>
            <a:r>
              <a:rPr lang="ar-SA" sz="2800" b="1" dirty="0" smtClean="0"/>
              <a:t> : </a:t>
            </a:r>
            <a:r>
              <a:rPr lang="ar-SA" sz="2800" b="1" u="sng" dirty="0" smtClean="0"/>
              <a:t>اختار </a:t>
            </a:r>
            <a:r>
              <a:rPr lang="ar-JO" sz="2800" b="1" u="sng" dirty="0" smtClean="0"/>
              <a:t>ال</a:t>
            </a:r>
            <a:r>
              <a:rPr lang="ar-SA" sz="2800" b="1" u="sng" dirty="0" smtClean="0">
                <a:solidFill>
                  <a:srgbClr val="00B050"/>
                </a:solidFill>
              </a:rPr>
              <a:t>رسول</a:t>
            </a:r>
            <a:r>
              <a:rPr lang="ar-SA" sz="2800" b="1" u="sng" dirty="0" smtClean="0"/>
              <a:t> صلى الله عليه وسلم أكفأ الصحابة للقضاء والولاية : دينا وورعا , وعقلا وفطنة , وذكاء وخبرة , وقوة وأمانة , وزودهم بالتوجيه والنصح وأرشدهم إلى منهج الحق والعدل والسداد , بينما رفض تعيين </a:t>
            </a:r>
            <a:r>
              <a:rPr lang="ar-JO" sz="2800" b="1" u="sng" dirty="0" smtClean="0"/>
              <a:t>بعض </a:t>
            </a:r>
            <a:r>
              <a:rPr lang="ar-SA" sz="2800" b="1" u="sng" dirty="0" smtClean="0"/>
              <a:t>الصحاب</a:t>
            </a:r>
            <a:r>
              <a:rPr lang="ar-JO" sz="2800" b="1" u="sng" dirty="0" smtClean="0"/>
              <a:t>ة</a:t>
            </a:r>
            <a:r>
              <a:rPr lang="ar-SA" sz="2800" b="1" u="sng" dirty="0" smtClean="0"/>
              <a:t> </a:t>
            </a:r>
            <a:endParaRPr lang="ar-JO" sz="2800" b="1" u="sng" dirty="0" smtClean="0"/>
          </a:p>
          <a:p>
            <a:pPr marL="273050" indent="-273050" algn="just" eaLnBrk="1" hangingPunct="1">
              <a:lnSpc>
                <a:spcPct val="90000"/>
              </a:lnSpc>
              <a:buFont typeface="Arial" pitchFamily="34" charset="0"/>
              <a:buNone/>
            </a:pPr>
            <a:r>
              <a:rPr lang="ar-SA" sz="3600" b="1" dirty="0" smtClean="0"/>
              <a:t>رابعا</a:t>
            </a:r>
            <a:r>
              <a:rPr lang="ar-SA" sz="2800" b="1" dirty="0" smtClean="0"/>
              <a:t>: كان </a:t>
            </a:r>
            <a:r>
              <a:rPr lang="ar-JO" sz="2800" b="1" dirty="0" smtClean="0"/>
              <a:t>ال</a:t>
            </a:r>
            <a:r>
              <a:rPr lang="ar-SA" sz="2800" b="1" dirty="0" smtClean="0">
                <a:solidFill>
                  <a:srgbClr val="00B050"/>
                </a:solidFill>
              </a:rPr>
              <a:t>رسول</a:t>
            </a:r>
            <a:r>
              <a:rPr lang="ar-SA" sz="2800" b="1" dirty="0" smtClean="0"/>
              <a:t> صلى الله عليه وسلم </a:t>
            </a:r>
            <a:r>
              <a:rPr lang="ar-SA" sz="2800" b="1" u="sng" dirty="0" smtClean="0"/>
              <a:t>يتابع بنفسه أحوال القضاة والولاة, ويصوب الاحكام .</a:t>
            </a:r>
            <a:endParaRPr lang="en-US" sz="2800" b="1" u="sng" dirty="0" smtClean="0"/>
          </a:p>
          <a:p>
            <a:pPr marL="273050" indent="-273050" algn="just">
              <a:lnSpc>
                <a:spcPct val="90000"/>
              </a:lnSpc>
              <a:buNone/>
            </a:pPr>
            <a:r>
              <a:rPr lang="ar-SA" sz="2800" b="1" dirty="0" smtClean="0"/>
              <a:t>     </a:t>
            </a:r>
            <a:r>
              <a:rPr lang="ar-SA" sz="3600" b="1" dirty="0" smtClean="0"/>
              <a:t>خامسا</a:t>
            </a:r>
            <a:r>
              <a:rPr lang="ar-SA" sz="2800" b="1" dirty="0" smtClean="0"/>
              <a:t> : كانت </a:t>
            </a:r>
            <a:r>
              <a:rPr lang="ar-SA" sz="2800" b="1" u="sng" dirty="0" smtClean="0"/>
              <a:t>ولاية القضاء جزءا من الولاية العامة </a:t>
            </a:r>
            <a:r>
              <a:rPr lang="ar-SA" sz="2800" b="1" dirty="0" smtClean="0"/>
              <a:t>, فكان </a:t>
            </a:r>
            <a:r>
              <a:rPr lang="ar-JO" sz="2800" b="1" dirty="0" smtClean="0"/>
              <a:t>ال</a:t>
            </a:r>
            <a:r>
              <a:rPr lang="ar-SA" sz="2800" b="1" dirty="0" smtClean="0"/>
              <a:t>رسول يجمع بين السلطات بيده, ولم يفصل القضاء عن بقية الولايات إلا في القليل النادر , فكان يبلغ الناس ما أنزل إليهم ويدير شؤون الدولة , ويفصل في الخصومات , وينفذ</a:t>
            </a:r>
            <a:r>
              <a:rPr lang="ar-JO" sz="2800" b="1" dirty="0" smtClean="0"/>
              <a:t> </a:t>
            </a:r>
            <a:r>
              <a:rPr lang="ar-SA" sz="2800" b="1" dirty="0" smtClean="0"/>
              <a:t>احكام الشرع , ويراقب الاحكام الصادرة من صحابته وولاته وقضاته, وكان معظم قضاته يمارسون الولاية </a:t>
            </a:r>
            <a:r>
              <a:rPr lang="ar-JO" sz="2800" b="1" dirty="0" smtClean="0"/>
              <a:t>العامة</a:t>
            </a:r>
          </a:p>
          <a:p>
            <a:pPr marL="273050" indent="-273050" algn="just" eaLnBrk="1" hangingPunct="1">
              <a:lnSpc>
                <a:spcPct val="90000"/>
              </a:lnSpc>
              <a:buFont typeface="Arial" pitchFamily="34" charset="0"/>
              <a:buNone/>
            </a:pPr>
            <a:endParaRPr lang="ar-SA"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وان 1"/>
          <p:cNvSpPr>
            <a:spLocks noGrp="1"/>
          </p:cNvSpPr>
          <p:nvPr>
            <p:ph type="title" idx="4294967295"/>
          </p:nvPr>
        </p:nvSpPr>
        <p:spPr/>
        <p:txBody>
          <a:bodyPr lIns="0" rIns="0" bIns="0" anchor="b"/>
          <a:lstStyle/>
          <a:p>
            <a:r>
              <a:rPr lang="ar-SA" b="1" dirty="0" smtClean="0">
                <a:solidFill>
                  <a:schemeClr val="tx1"/>
                </a:solidFill>
              </a:rPr>
              <a:t>السمات المميزة للقضاء في عهد </a:t>
            </a:r>
            <a:r>
              <a:rPr lang="ar-SA" b="1" dirty="0" smtClean="0">
                <a:solidFill>
                  <a:srgbClr val="00B050"/>
                </a:solidFill>
              </a:rPr>
              <a:t>النبوة</a:t>
            </a:r>
            <a:endParaRPr lang="ar-JO" dirty="0" smtClean="0"/>
          </a:p>
        </p:txBody>
      </p:sp>
      <p:sp>
        <p:nvSpPr>
          <p:cNvPr id="17411" name="عنصر نائب للمحتوى 2"/>
          <p:cNvSpPr>
            <a:spLocks noGrp="1"/>
          </p:cNvSpPr>
          <p:nvPr>
            <p:ph idx="4294967295"/>
          </p:nvPr>
        </p:nvSpPr>
        <p:spPr>
          <a:xfrm>
            <a:off x="166654" y="1557339"/>
            <a:ext cx="9501254" cy="4568825"/>
          </a:xfrm>
        </p:spPr>
        <p:txBody>
          <a:bodyPr/>
          <a:lstStyle/>
          <a:p>
            <a:pPr marL="273050" indent="-273050" algn="just" eaLnBrk="1" hangingPunct="1">
              <a:lnSpc>
                <a:spcPct val="90000"/>
              </a:lnSpc>
              <a:buFont typeface="Arial" pitchFamily="34" charset="0"/>
              <a:buNone/>
            </a:pPr>
            <a:r>
              <a:rPr lang="ar-SA" sz="3600" b="1" dirty="0" smtClean="0"/>
              <a:t>سادسا</a:t>
            </a:r>
            <a:r>
              <a:rPr lang="ar-SA" sz="2800" b="1" dirty="0" smtClean="0"/>
              <a:t>: كان القضاء في العهد </a:t>
            </a:r>
            <a:r>
              <a:rPr lang="ar-SA" sz="2800" b="1" dirty="0" smtClean="0">
                <a:solidFill>
                  <a:srgbClr val="00B050"/>
                </a:solidFill>
              </a:rPr>
              <a:t>النبوي</a:t>
            </a:r>
            <a:r>
              <a:rPr lang="ar-SA" sz="2800" b="1" dirty="0" smtClean="0"/>
              <a:t> أشبه </a:t>
            </a:r>
            <a:r>
              <a:rPr lang="ar-SA" sz="2800" b="1" u="sng" dirty="0" smtClean="0"/>
              <a:t>بالإفتاء وأشبه بالتحكيم </a:t>
            </a:r>
            <a:r>
              <a:rPr lang="ar-SA" sz="2800" b="1" dirty="0" smtClean="0"/>
              <a:t>, فكان الناس يتوجهون الى </a:t>
            </a:r>
            <a:r>
              <a:rPr lang="ar-SA" sz="2800" b="1" dirty="0" smtClean="0">
                <a:solidFill>
                  <a:srgbClr val="00B050"/>
                </a:solidFill>
              </a:rPr>
              <a:t>رسول</a:t>
            </a:r>
            <a:r>
              <a:rPr lang="ar-SA" sz="2800" b="1" dirty="0" smtClean="0"/>
              <a:t> الله صلى الله عليه وسلم أو إلى احد قضاته لمعرفة حكم الله في محل النزاع, دون </a:t>
            </a:r>
            <a:r>
              <a:rPr lang="ar-SA" sz="2800" b="1" u="sng" dirty="0" smtClean="0"/>
              <a:t>أن يصدر خلاف حقيقي او خصومة جدية إلا نادرا </a:t>
            </a:r>
            <a:r>
              <a:rPr lang="ar-SA" sz="2800" b="1" dirty="0" smtClean="0"/>
              <a:t>, وكانت الخلافات قليلة, ويرجع الناس الى تطبيق حكم الله ورسوله طمعا بثواب الله وأجره , وكان الخصمان يأتيان طوعا واختيارا ويعرضان الخلاف فإذا سمعا الحكم الشرعي اسرعا الى تنفيذه طائعين . </a:t>
            </a:r>
            <a:endParaRPr lang="en-US" sz="2800" b="1" dirty="0" smtClean="0"/>
          </a:p>
          <a:p>
            <a:pPr marL="273050" indent="-273050" algn="just">
              <a:buNone/>
            </a:pPr>
            <a:r>
              <a:rPr lang="ar-SA" sz="2800" b="1" dirty="0" smtClean="0"/>
              <a:t>     </a:t>
            </a:r>
            <a:r>
              <a:rPr lang="ar-SA" sz="3600" b="1" dirty="0" smtClean="0"/>
              <a:t>سابعا</a:t>
            </a:r>
            <a:r>
              <a:rPr lang="ar-SA" sz="2800" b="1" dirty="0" smtClean="0"/>
              <a:t> : كان القضاء في العهد </a:t>
            </a:r>
            <a:r>
              <a:rPr lang="ar-SA" sz="2800" b="1" dirty="0" smtClean="0">
                <a:solidFill>
                  <a:srgbClr val="00B050"/>
                </a:solidFill>
              </a:rPr>
              <a:t>النبوي</a:t>
            </a:r>
            <a:r>
              <a:rPr lang="ar-SA" sz="2800" b="1" dirty="0" smtClean="0"/>
              <a:t> بسيطا وسهلا , لكنه تضمن المبادئ العامة والقواعد الاساسية والأصول الكلية لتوسيعه وتطويره وتحديثه, والاجتهاد بعده بحسب الازمنة والأمكنة, مع مراعاة المستجدات وتطور الاجراءات فصار القضاء النبوي مصدرا تشريعيا للمسلمين في جميع العصور</a:t>
            </a:r>
            <a:r>
              <a:rPr lang="ar-JO" sz="2800" dirty="0" smtClean="0"/>
              <a:t>.</a:t>
            </a:r>
            <a:endParaRPr lang="ar-SA" sz="2800" dirty="0" smtClean="0"/>
          </a:p>
          <a:p>
            <a:pPr marL="273050" indent="-273050" algn="just" eaLnBrk="1" hangingPunct="1">
              <a:lnSpc>
                <a:spcPct val="90000"/>
              </a:lnSpc>
              <a:buFont typeface="Arial" pitchFamily="34" charset="0"/>
              <a:buNone/>
            </a:pPr>
            <a:endParaRPr lang="ar-SA" sz="3000"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وان 1"/>
          <p:cNvSpPr>
            <a:spLocks noGrp="1"/>
          </p:cNvSpPr>
          <p:nvPr>
            <p:ph type="title" idx="4294967295"/>
          </p:nvPr>
        </p:nvSpPr>
        <p:spPr/>
        <p:txBody>
          <a:bodyPr/>
          <a:lstStyle/>
          <a:p>
            <a:pPr algn="ctr"/>
            <a:r>
              <a:rPr lang="ar-SA" b="1" dirty="0" smtClean="0">
                <a:solidFill>
                  <a:schemeClr val="tx1"/>
                </a:solidFill>
              </a:rPr>
              <a:t>السمات المميزة للقضاء في عهد </a:t>
            </a:r>
            <a:r>
              <a:rPr lang="ar-SA" b="1" dirty="0" smtClean="0">
                <a:solidFill>
                  <a:srgbClr val="00B050"/>
                </a:solidFill>
              </a:rPr>
              <a:t>النبوة</a:t>
            </a:r>
            <a:endParaRPr lang="en-US" b="1" dirty="0" smtClean="0"/>
          </a:p>
        </p:txBody>
      </p:sp>
      <p:sp>
        <p:nvSpPr>
          <p:cNvPr id="19459" name="عنصر نائب للمحتوى 2"/>
          <p:cNvSpPr>
            <a:spLocks noGrp="1"/>
          </p:cNvSpPr>
          <p:nvPr>
            <p:ph idx="4294967295"/>
          </p:nvPr>
        </p:nvSpPr>
        <p:spPr>
          <a:xfrm>
            <a:off x="495300" y="1371601"/>
            <a:ext cx="8915400" cy="4754563"/>
          </a:xfrm>
        </p:spPr>
        <p:txBody>
          <a:bodyPr/>
          <a:lstStyle/>
          <a:p>
            <a:pPr marL="0" indent="0" algn="just" eaLnBrk="1" hangingPunct="1">
              <a:buFont typeface="Arial" pitchFamily="34" charset="0"/>
              <a:buNone/>
            </a:pPr>
            <a:r>
              <a:rPr lang="ar-SA" b="1" dirty="0" smtClean="0"/>
              <a:t> </a:t>
            </a:r>
            <a:r>
              <a:rPr lang="ar-SA" sz="4000" b="1" dirty="0" smtClean="0"/>
              <a:t>ثامنا</a:t>
            </a:r>
            <a:r>
              <a:rPr lang="ar-SA" b="1" dirty="0" smtClean="0"/>
              <a:t> : كان القاضي في العهد </a:t>
            </a:r>
            <a:r>
              <a:rPr lang="ar-SA" b="1" dirty="0" smtClean="0">
                <a:solidFill>
                  <a:srgbClr val="00B050"/>
                </a:solidFill>
              </a:rPr>
              <a:t>النبوي</a:t>
            </a:r>
            <a:r>
              <a:rPr lang="ar-SA" b="1" dirty="0" smtClean="0"/>
              <a:t> </a:t>
            </a:r>
            <a:r>
              <a:rPr lang="ar-SA" b="1" u="sng" dirty="0" smtClean="0"/>
              <a:t>يتمتع بالحرية الكاملة في اجراءات ال</a:t>
            </a:r>
            <a:r>
              <a:rPr lang="ar-JO" b="1" u="sng" dirty="0" smtClean="0"/>
              <a:t>ت</a:t>
            </a:r>
            <a:r>
              <a:rPr lang="ar-SA" b="1" u="sng" dirty="0" smtClean="0"/>
              <a:t>ق</a:t>
            </a:r>
            <a:r>
              <a:rPr lang="ar-JO" b="1" u="sng" dirty="0" smtClean="0"/>
              <a:t>ا</a:t>
            </a:r>
            <a:r>
              <a:rPr lang="ar-SA" b="1" u="sng" dirty="0" smtClean="0"/>
              <a:t>ض</a:t>
            </a:r>
            <a:r>
              <a:rPr lang="ar-JO" b="1" u="sng" dirty="0" smtClean="0"/>
              <a:t>ي</a:t>
            </a:r>
            <a:r>
              <a:rPr lang="ar-SA" b="1" u="sng" dirty="0" smtClean="0"/>
              <a:t> وكان حرا في اجتهاده مع الالتزام فقط بما جاء في </a:t>
            </a:r>
            <a:r>
              <a:rPr lang="ar-SA" b="1" u="sng" dirty="0" smtClean="0">
                <a:solidFill>
                  <a:srgbClr val="00B050"/>
                </a:solidFill>
              </a:rPr>
              <a:t>القرآن</a:t>
            </a:r>
            <a:r>
              <a:rPr lang="ar-SA" b="1" u="sng" dirty="0" smtClean="0"/>
              <a:t> </a:t>
            </a:r>
            <a:r>
              <a:rPr lang="ar-SA" b="1" u="sng" dirty="0" smtClean="0">
                <a:solidFill>
                  <a:srgbClr val="00B050"/>
                </a:solidFill>
              </a:rPr>
              <a:t>الكريم</a:t>
            </a:r>
            <a:r>
              <a:rPr lang="ar-SA" b="1" u="sng" dirty="0" smtClean="0"/>
              <a:t> </a:t>
            </a:r>
            <a:r>
              <a:rPr lang="ar-SA" b="1" u="sng" dirty="0" smtClean="0">
                <a:solidFill>
                  <a:srgbClr val="00B050"/>
                </a:solidFill>
              </a:rPr>
              <a:t>والسنة</a:t>
            </a:r>
            <a:r>
              <a:rPr lang="ar-SA" b="1" u="sng" dirty="0" smtClean="0"/>
              <a:t> </a:t>
            </a:r>
            <a:r>
              <a:rPr lang="ar-SA" b="1" u="sng" dirty="0" smtClean="0">
                <a:solidFill>
                  <a:srgbClr val="00B050"/>
                </a:solidFill>
              </a:rPr>
              <a:t>النبوية</a:t>
            </a:r>
            <a:r>
              <a:rPr lang="ar-SA" b="1" u="sng" dirty="0" smtClean="0"/>
              <a:t> الشريفة ,ثم يتابع القاضي اعمال العقل واستخدام الذكاء والفطنة والفراسة وقد ارسل الرسول صلى الله عليه وسلم القضاة والولاة وأطلق يدهم في تحقيق العدل وتطبيق الشرع </a:t>
            </a:r>
            <a:r>
              <a:rPr lang="ar-SA" b="1" dirty="0" smtClean="0"/>
              <a:t> فقال </a:t>
            </a:r>
            <a:r>
              <a:rPr lang="ar-SA" b="1" dirty="0" smtClean="0">
                <a:solidFill>
                  <a:srgbClr val="FF0000"/>
                </a:solidFill>
              </a:rPr>
              <a:t>لحذيفة بن اليمان </a:t>
            </a:r>
            <a:r>
              <a:rPr lang="ar-SA" b="1" dirty="0" smtClean="0"/>
              <a:t>اذهب واقض بينهما وقال </a:t>
            </a:r>
            <a:r>
              <a:rPr lang="ar-SA" b="1" dirty="0" smtClean="0">
                <a:solidFill>
                  <a:srgbClr val="FF0000"/>
                </a:solidFill>
              </a:rPr>
              <a:t>لعتاب بن اسيد </a:t>
            </a:r>
            <a:r>
              <a:rPr lang="ar-SA" b="1" dirty="0" smtClean="0"/>
              <a:t>انطلق فقد استعملتك على اهل بيت الله , وكان المطلوب الرجوع الى </a:t>
            </a:r>
            <a:r>
              <a:rPr lang="ar-SA" b="1" dirty="0" smtClean="0">
                <a:solidFill>
                  <a:srgbClr val="7030A0"/>
                </a:solidFill>
              </a:rPr>
              <a:t>القرآن والسنة ثم الاجتهاد والرأي </a:t>
            </a:r>
            <a:r>
              <a:rPr lang="ar-SA" b="1" dirty="0" smtClean="0"/>
              <a:t>. </a:t>
            </a:r>
            <a:endParaRPr lang="en-US"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وان 1"/>
          <p:cNvSpPr>
            <a:spLocks noGrp="1"/>
          </p:cNvSpPr>
          <p:nvPr>
            <p:ph type="title" idx="4294967295"/>
          </p:nvPr>
        </p:nvSpPr>
        <p:spPr/>
        <p:txBody>
          <a:bodyPr lIns="0" rIns="0" bIns="0" anchor="b"/>
          <a:lstStyle/>
          <a:p>
            <a:r>
              <a:rPr lang="ar-SA" b="1" dirty="0" smtClean="0">
                <a:solidFill>
                  <a:schemeClr val="tx1"/>
                </a:solidFill>
              </a:rPr>
              <a:t>السمات المميزة للقضاء في عهد </a:t>
            </a:r>
            <a:r>
              <a:rPr lang="ar-SA" b="1" dirty="0" smtClean="0">
                <a:solidFill>
                  <a:srgbClr val="00B050"/>
                </a:solidFill>
              </a:rPr>
              <a:t>النبوة</a:t>
            </a:r>
            <a:endParaRPr lang="ar-JO" dirty="0" smtClean="0"/>
          </a:p>
        </p:txBody>
      </p:sp>
      <p:sp>
        <p:nvSpPr>
          <p:cNvPr id="20483" name="عنصر نائب للمحتوى 2"/>
          <p:cNvSpPr>
            <a:spLocks noGrp="1"/>
          </p:cNvSpPr>
          <p:nvPr>
            <p:ph idx="4294967295"/>
          </p:nvPr>
        </p:nvSpPr>
        <p:spPr>
          <a:xfrm>
            <a:off x="0" y="1500174"/>
            <a:ext cx="9739346" cy="4568825"/>
          </a:xfrm>
        </p:spPr>
        <p:txBody>
          <a:bodyPr/>
          <a:lstStyle/>
          <a:p>
            <a:pPr marL="273050" indent="-273050" algn="just" eaLnBrk="1" hangingPunct="1">
              <a:lnSpc>
                <a:spcPct val="90000"/>
              </a:lnSpc>
              <a:buFont typeface="Arial" pitchFamily="34" charset="0"/>
              <a:buNone/>
            </a:pPr>
            <a:r>
              <a:rPr lang="ar-SA" sz="3000" dirty="0" smtClean="0"/>
              <a:t>    </a:t>
            </a:r>
            <a:r>
              <a:rPr lang="ar-SA" sz="3600" b="1" dirty="0" smtClean="0"/>
              <a:t>تاسعا</a:t>
            </a:r>
            <a:r>
              <a:rPr lang="ar-SA" sz="3000" b="1" dirty="0" smtClean="0"/>
              <a:t> : امتاز القضاء في العهد </a:t>
            </a:r>
            <a:r>
              <a:rPr lang="ar-SA" sz="3000" b="1" dirty="0" smtClean="0">
                <a:solidFill>
                  <a:srgbClr val="00B050"/>
                </a:solidFill>
              </a:rPr>
              <a:t>النبوي</a:t>
            </a:r>
            <a:r>
              <a:rPr lang="ar-SA" sz="3000" b="1" dirty="0" smtClean="0"/>
              <a:t> </a:t>
            </a:r>
            <a:r>
              <a:rPr lang="ar-SA" sz="3000" b="1" dirty="0" smtClean="0">
                <a:solidFill>
                  <a:srgbClr val="D52D26"/>
                </a:solidFill>
              </a:rPr>
              <a:t>بالوضوح</a:t>
            </a:r>
            <a:r>
              <a:rPr lang="ar-SA" sz="3000" b="1" dirty="0" smtClean="0"/>
              <a:t> </a:t>
            </a:r>
            <a:r>
              <a:rPr lang="ar-SA" sz="3000" b="1" dirty="0" smtClean="0">
                <a:solidFill>
                  <a:srgbClr val="D52D26"/>
                </a:solidFill>
              </a:rPr>
              <a:t>والبعد عن الامهال والشكليات</a:t>
            </a:r>
            <a:r>
              <a:rPr lang="ar-SA" sz="3000" b="1" dirty="0" smtClean="0"/>
              <a:t> </a:t>
            </a:r>
            <a:r>
              <a:rPr lang="ar-SA" sz="3000" b="1" dirty="0" smtClean="0">
                <a:solidFill>
                  <a:srgbClr val="D52D26"/>
                </a:solidFill>
              </a:rPr>
              <a:t>وتعقيد الامور</a:t>
            </a:r>
            <a:r>
              <a:rPr lang="ar-SA" sz="3000" b="1" dirty="0" smtClean="0"/>
              <a:t> مع </a:t>
            </a:r>
            <a:r>
              <a:rPr lang="ar-SA" sz="3000" b="1" dirty="0" smtClean="0">
                <a:solidFill>
                  <a:srgbClr val="D52D26"/>
                </a:solidFill>
              </a:rPr>
              <a:t>سرعة البت في الدعوى والخلاف وتعجيل اصدار الحكم والمبادرة إلى تنفيذه</a:t>
            </a:r>
            <a:r>
              <a:rPr lang="ar-SA" sz="3000" b="1" dirty="0" smtClean="0"/>
              <a:t>, لتحقيق اهداف القضاء ومقاصده في حماية الحقوق وإقامة العدل ومنع العدوان وإزالة الظلم .</a:t>
            </a:r>
          </a:p>
          <a:p>
            <a:pPr marL="273050" indent="-273050" algn="just">
              <a:lnSpc>
                <a:spcPct val="90000"/>
              </a:lnSpc>
              <a:buNone/>
            </a:pPr>
            <a:r>
              <a:rPr lang="ar-SA" sz="3000" b="1" dirty="0" smtClean="0"/>
              <a:t>    </a:t>
            </a:r>
            <a:r>
              <a:rPr lang="ar-SA" sz="3600" b="1" dirty="0" smtClean="0"/>
              <a:t>عاشرا</a:t>
            </a:r>
            <a:r>
              <a:rPr lang="ar-SA" sz="3000" b="1" dirty="0" smtClean="0"/>
              <a:t>: كان </a:t>
            </a:r>
            <a:r>
              <a:rPr lang="ar-SA" sz="3000" b="1" dirty="0" smtClean="0">
                <a:solidFill>
                  <a:srgbClr val="7030A0"/>
                </a:solidFill>
              </a:rPr>
              <a:t>قضاء المظالم وقضاء الحسبة </a:t>
            </a:r>
            <a:r>
              <a:rPr lang="ar-SA" sz="3000" b="1" dirty="0" smtClean="0"/>
              <a:t>مرتبطان بالقضاء العادي,</a:t>
            </a:r>
            <a:r>
              <a:rPr lang="ar-JO" sz="3000" b="1" dirty="0" smtClean="0"/>
              <a:t> </a:t>
            </a:r>
            <a:r>
              <a:rPr lang="ar-SA" sz="3000" b="1" dirty="0" smtClean="0"/>
              <a:t>ويملك القاضي والوالي الصلاحيات الكاملة لتطبيق الشرع وإقامة العدل على </a:t>
            </a:r>
            <a:r>
              <a:rPr lang="ar-JO" sz="3000" b="1" dirty="0" smtClean="0"/>
              <a:t>الجميع</a:t>
            </a:r>
            <a:r>
              <a:rPr lang="ar-SA" sz="3000" b="1" dirty="0" smtClean="0"/>
              <a:t>  وقد </a:t>
            </a:r>
            <a:r>
              <a:rPr lang="ar-SA" b="1" dirty="0" smtClean="0"/>
              <a:t>ساهم القضاء في العهد النبوي بسماته المميزة هذه في </a:t>
            </a:r>
            <a:r>
              <a:rPr lang="ar-SA" sz="3000" b="1" u="sng" dirty="0" smtClean="0"/>
              <a:t>تحقيق الامن والطمأنينة والاستقرار للأفراد والمجتمع, وعمل على حماية الحقوق وإقامة العدل,</a:t>
            </a:r>
            <a:r>
              <a:rPr lang="ar-JO" sz="3000" b="1" u="sng" dirty="0" smtClean="0"/>
              <a:t> </a:t>
            </a:r>
            <a:r>
              <a:rPr lang="ar-SA" sz="3000" b="1" u="sng" dirty="0" smtClean="0"/>
              <a:t>مما كان له اطيب الاثر في تحقيق الرفاهية في حيا</a:t>
            </a:r>
            <a:r>
              <a:rPr lang="ar-JO" sz="3000" b="1" u="sng" dirty="0" smtClean="0"/>
              <a:t>ة</a:t>
            </a:r>
            <a:r>
              <a:rPr lang="ar-SA" sz="3000" b="1" u="sng" dirty="0" smtClean="0"/>
              <a:t> </a:t>
            </a:r>
            <a:r>
              <a:rPr lang="ar-JO" sz="3000" b="1" u="sng" dirty="0" smtClean="0"/>
              <a:t>الناس</a:t>
            </a:r>
            <a:r>
              <a:rPr lang="ar-SA" sz="3000" b="1" u="sng" dirty="0" smtClean="0"/>
              <a:t> </a:t>
            </a:r>
            <a:r>
              <a:rPr lang="ar-JO" sz="3000" b="1" u="sng" dirty="0" smtClean="0"/>
              <a:t>وآخرتهم</a:t>
            </a:r>
            <a:r>
              <a:rPr lang="ar-SA" sz="3000" b="1" u="sng" dirty="0" smtClean="0"/>
              <a:t> </a:t>
            </a:r>
            <a:r>
              <a:rPr lang="ar-SA" sz="3000" b="1" dirty="0" smtClean="0"/>
              <a:t>, وهو ما يصبوا اليه  الناس في كل زمان ومكان</a:t>
            </a:r>
            <a:r>
              <a:rPr lang="ar-JO" sz="3000" b="1" dirty="0" smtClean="0"/>
              <a:t>.</a:t>
            </a:r>
            <a:endParaRPr lang="ar-SA" sz="3000"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idx="4294967295"/>
          </p:nvPr>
        </p:nvSpPr>
        <p:spPr>
          <a:xfrm>
            <a:off x="495300" y="274639"/>
            <a:ext cx="8915400" cy="922337"/>
          </a:xfrm>
        </p:spPr>
        <p:txBody>
          <a:bodyPr lIns="0" rIns="0" bIns="0" anchor="b"/>
          <a:lstStyle/>
          <a:p>
            <a:pPr algn="ctr" eaLnBrk="1" hangingPunct="1"/>
            <a:r>
              <a:rPr lang="ar-SA" b="1" dirty="0" smtClean="0">
                <a:solidFill>
                  <a:schemeClr val="tx1"/>
                </a:solidFill>
              </a:rPr>
              <a:t>القضاء في عهد الخلفاء </a:t>
            </a:r>
            <a:r>
              <a:rPr lang="ar-SA" b="1" dirty="0" smtClean="0">
                <a:solidFill>
                  <a:srgbClr val="00B050"/>
                </a:solidFill>
              </a:rPr>
              <a:t>الراشدين</a:t>
            </a:r>
          </a:p>
        </p:txBody>
      </p:sp>
      <p:sp>
        <p:nvSpPr>
          <p:cNvPr id="22531" name="عنصر نائب للمحتوى 2"/>
          <p:cNvSpPr>
            <a:spLocks noGrp="1"/>
          </p:cNvSpPr>
          <p:nvPr>
            <p:ph idx="4294967295"/>
          </p:nvPr>
        </p:nvSpPr>
        <p:spPr>
          <a:xfrm>
            <a:off x="495300" y="1557339"/>
            <a:ext cx="8915400" cy="4568825"/>
          </a:xfrm>
        </p:spPr>
        <p:txBody>
          <a:bodyPr/>
          <a:lstStyle/>
          <a:p>
            <a:pPr marL="273050" indent="-273050" algn="just" eaLnBrk="1" hangingPunct="1">
              <a:buFont typeface="Arial" pitchFamily="34" charset="0"/>
              <a:buNone/>
            </a:pPr>
            <a:r>
              <a:rPr lang="ar-SA" dirty="0" smtClean="0"/>
              <a:t>   </a:t>
            </a:r>
            <a:r>
              <a:rPr lang="ar-SA" b="1" dirty="0" smtClean="0"/>
              <a:t>- في عهد </a:t>
            </a:r>
            <a:r>
              <a:rPr lang="ar-SA" b="1" dirty="0" smtClean="0">
                <a:solidFill>
                  <a:srgbClr val="FF0000"/>
                </a:solidFill>
              </a:rPr>
              <a:t>ابي بكر الصديق </a:t>
            </a:r>
            <a:r>
              <a:rPr lang="ar-SA" b="1" dirty="0" smtClean="0"/>
              <a:t>رضي الله عنه </a:t>
            </a:r>
            <a:r>
              <a:rPr lang="ar-SA" b="1" u="sng" dirty="0" smtClean="0">
                <a:solidFill>
                  <a:srgbClr val="D52D26"/>
                </a:solidFill>
              </a:rPr>
              <a:t>لم يظهر منصب القاضي المتخصص الذي تفرغ </a:t>
            </a:r>
            <a:r>
              <a:rPr lang="ar-JO" b="1" u="sng" dirty="0" smtClean="0">
                <a:solidFill>
                  <a:srgbClr val="D52D26"/>
                </a:solidFill>
              </a:rPr>
              <a:t>لعمله.</a:t>
            </a:r>
            <a:r>
              <a:rPr lang="ar-SA" b="1" dirty="0" smtClean="0"/>
              <a:t> </a:t>
            </a:r>
            <a:r>
              <a:rPr lang="ar-SA" sz="4000" b="1" dirty="0" smtClean="0"/>
              <a:t>ويرجع ذلك الى </a:t>
            </a:r>
            <a:r>
              <a:rPr lang="ar-SA" b="1" dirty="0" smtClean="0">
                <a:solidFill>
                  <a:srgbClr val="7030A0"/>
                </a:solidFill>
              </a:rPr>
              <a:t>حداثة الاسلام</a:t>
            </a:r>
            <a:r>
              <a:rPr lang="ar-JO" b="1" dirty="0" smtClean="0"/>
              <a:t>. </a:t>
            </a:r>
            <a:r>
              <a:rPr lang="ar-SA" b="1" dirty="0" smtClean="0"/>
              <a:t>فكان المسلم الاول يعرف حقه كما يعرف حق غيره, ويدرك واجبه وواجب غيره, فينفذه الخصم دون حاجة الى قوة جبرية, وبقي الامر على هذه الحال طوال خلاف</a:t>
            </a:r>
            <a:r>
              <a:rPr lang="ar-JO" b="1" dirty="0" smtClean="0"/>
              <a:t>ة</a:t>
            </a:r>
            <a:r>
              <a:rPr lang="ar-SA" b="1" dirty="0" smtClean="0"/>
              <a:t> </a:t>
            </a:r>
            <a:r>
              <a:rPr lang="ar-JO" b="1" dirty="0" smtClean="0">
                <a:solidFill>
                  <a:srgbClr val="FF0000"/>
                </a:solidFill>
              </a:rPr>
              <a:t>ابي بكر</a:t>
            </a:r>
            <a:r>
              <a:rPr lang="ar-SA" b="1" dirty="0" smtClean="0">
                <a:solidFill>
                  <a:srgbClr val="FF0000"/>
                </a:solidFill>
              </a:rPr>
              <a:t> </a:t>
            </a:r>
            <a:r>
              <a:rPr lang="ar-JO" b="1" dirty="0" smtClean="0"/>
              <a:t>و</a:t>
            </a:r>
            <a:r>
              <a:rPr lang="ar-SA" b="1" dirty="0" smtClean="0"/>
              <a:t>كان هذا العهد امتداد لما كان قائما على ايام </a:t>
            </a:r>
            <a:r>
              <a:rPr lang="ar-SA" b="1" dirty="0" smtClean="0">
                <a:solidFill>
                  <a:srgbClr val="00B050"/>
                </a:solidFill>
              </a:rPr>
              <a:t>رسول</a:t>
            </a:r>
            <a:r>
              <a:rPr lang="ar-SA" b="1" dirty="0" smtClean="0"/>
              <a:t> الله صلى الله عليه وسلم .</a:t>
            </a:r>
            <a:endParaRPr lang="en-US" b="1" dirty="0" smtClean="0"/>
          </a:p>
          <a:p>
            <a:pPr marL="273050" indent="-273050" algn="just" eaLnBrk="1" hangingPunct="1">
              <a:buFont typeface="Arial" pitchFamily="34" charset="0"/>
              <a:buNone/>
            </a:pPr>
            <a:endParaRPr lang="ar-SA"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وان 1"/>
          <p:cNvSpPr>
            <a:spLocks noGrp="1"/>
          </p:cNvSpPr>
          <p:nvPr>
            <p:ph type="title" idx="4294967295"/>
          </p:nvPr>
        </p:nvSpPr>
        <p:spPr>
          <a:xfrm>
            <a:off x="495300" y="274638"/>
            <a:ext cx="8915400" cy="796908"/>
          </a:xfrm>
        </p:spPr>
        <p:txBody>
          <a:bodyPr lIns="0" rIns="0" bIns="0" anchor="b"/>
          <a:lstStyle/>
          <a:p>
            <a:r>
              <a:rPr lang="ar-SA" b="1" dirty="0" smtClean="0">
                <a:solidFill>
                  <a:schemeClr val="tx1"/>
                </a:solidFill>
              </a:rPr>
              <a:t>القضاء في عهد الخلفاء </a:t>
            </a:r>
            <a:r>
              <a:rPr lang="ar-SA" b="1" dirty="0" smtClean="0">
                <a:solidFill>
                  <a:srgbClr val="00B050"/>
                </a:solidFill>
              </a:rPr>
              <a:t>الراشدين</a:t>
            </a:r>
            <a:endParaRPr lang="ar-JO" dirty="0" smtClean="0"/>
          </a:p>
        </p:txBody>
      </p:sp>
      <p:sp>
        <p:nvSpPr>
          <p:cNvPr id="23555" name="عنصر نائب للمحتوى 2"/>
          <p:cNvSpPr>
            <a:spLocks noGrp="1"/>
          </p:cNvSpPr>
          <p:nvPr>
            <p:ph idx="4294967295"/>
          </p:nvPr>
        </p:nvSpPr>
        <p:spPr>
          <a:xfrm>
            <a:off x="166654" y="1142984"/>
            <a:ext cx="9572692" cy="4983179"/>
          </a:xfrm>
        </p:spPr>
        <p:txBody>
          <a:bodyPr/>
          <a:lstStyle/>
          <a:p>
            <a:pPr marL="0" indent="0" algn="just" eaLnBrk="1" hangingPunct="1">
              <a:buFont typeface="Arial" pitchFamily="34" charset="0"/>
              <a:buNone/>
            </a:pPr>
            <a:r>
              <a:rPr lang="ar-SA" sz="2800" b="1" dirty="0" smtClean="0"/>
              <a:t>- في عهد </a:t>
            </a:r>
            <a:r>
              <a:rPr lang="ar-JO" sz="2800" b="1" dirty="0" smtClean="0"/>
              <a:t>الخليفة </a:t>
            </a:r>
            <a:r>
              <a:rPr lang="ar-SA" sz="2800" b="1" dirty="0" smtClean="0">
                <a:solidFill>
                  <a:srgbClr val="FF0000"/>
                </a:solidFill>
              </a:rPr>
              <a:t>عمر بن الخطاب </a:t>
            </a:r>
            <a:r>
              <a:rPr lang="ar-SA" sz="2800" b="1" dirty="0" smtClean="0"/>
              <a:t>رضي الله عنه خطى القضاة خطوة كبيرة , وذلك </a:t>
            </a:r>
            <a:r>
              <a:rPr lang="ar-SA" sz="2800" b="1" u="sng" dirty="0" smtClean="0"/>
              <a:t>بظهور القاضي المتخصص </a:t>
            </a:r>
            <a:r>
              <a:rPr lang="ar-SA" sz="2800" b="1" dirty="0" smtClean="0"/>
              <a:t>ويرجع ذلك لأسباب </a:t>
            </a:r>
            <a:r>
              <a:rPr lang="ar-JO" sz="2800" b="1" dirty="0" smtClean="0"/>
              <a:t>منها</a:t>
            </a:r>
            <a:r>
              <a:rPr lang="ar-SA" sz="2800" b="1" dirty="0" smtClean="0"/>
              <a:t> :</a:t>
            </a:r>
            <a:endParaRPr lang="en-US" sz="2800" b="1" dirty="0" smtClean="0"/>
          </a:p>
          <a:p>
            <a:pPr marL="0" indent="0" algn="just" eaLnBrk="1" hangingPunct="1">
              <a:buFont typeface="Arial" pitchFamily="34" charset="0"/>
              <a:buNone/>
            </a:pPr>
            <a:r>
              <a:rPr lang="ar-SA" sz="2800" b="1" dirty="0" smtClean="0"/>
              <a:t>اولا: اتساع نطاق الاسلام بامتداد الفتوحات وتوسعها , مما ادى إلى اقامة مدن كبيرة .</a:t>
            </a:r>
          </a:p>
          <a:p>
            <a:pPr marL="0" indent="0" algn="just" eaLnBrk="1" hangingPunct="1">
              <a:buFont typeface="Arial" pitchFamily="34" charset="0"/>
              <a:buNone/>
            </a:pPr>
            <a:r>
              <a:rPr lang="ar-SA" sz="2800" b="1" dirty="0" smtClean="0"/>
              <a:t> ثانيا: اختلاط العرب بغيرهم من الامم مما أدى إلى تشابك المصالح .</a:t>
            </a:r>
          </a:p>
          <a:p>
            <a:pPr marL="0" indent="0" algn="just">
              <a:buNone/>
            </a:pPr>
            <a:r>
              <a:rPr lang="ar-SA" sz="2800" b="1" dirty="0" smtClean="0"/>
              <a:t>ثالثا : كانت مهام الولاة كثيرة , فدعت </a:t>
            </a:r>
            <a:r>
              <a:rPr lang="ar-JO" sz="2800" b="1" dirty="0" smtClean="0"/>
              <a:t>الحاجة</a:t>
            </a:r>
            <a:r>
              <a:rPr lang="ar-SA" sz="2800" b="1" dirty="0" smtClean="0"/>
              <a:t> إلى ادخال نظام لفض المشاكل التي تنشأ بين الافراد, وهذا الوضع قضى بتعيين قضاة ينوبون عن الخليفة في حل هذه المشاكل طبقا لأحكام </a:t>
            </a:r>
            <a:r>
              <a:rPr lang="ar-JO" sz="2800" b="1" dirty="0" smtClean="0"/>
              <a:t>الشرع.</a:t>
            </a:r>
          </a:p>
          <a:p>
            <a:pPr marL="0" indent="0" algn="just">
              <a:buNone/>
            </a:pPr>
            <a:r>
              <a:rPr lang="ar-SA" sz="2800" b="1" dirty="0" smtClean="0"/>
              <a:t>- </a:t>
            </a:r>
            <a:r>
              <a:rPr lang="ar-JO" sz="2800" b="1" dirty="0" smtClean="0"/>
              <a:t>فكان </a:t>
            </a:r>
            <a:r>
              <a:rPr lang="ar-JO" sz="2800" b="1" dirty="0" smtClean="0">
                <a:solidFill>
                  <a:srgbClr val="FF0000"/>
                </a:solidFill>
              </a:rPr>
              <a:t>عمر بن الخطاب </a:t>
            </a:r>
            <a:r>
              <a:rPr lang="ar-JO" sz="2800" b="1" u="sng" dirty="0" smtClean="0">
                <a:solidFill>
                  <a:srgbClr val="7030A0"/>
                </a:solidFill>
              </a:rPr>
              <a:t>اول من عين القضاة في الولايات الاسلامية</a:t>
            </a:r>
            <a:r>
              <a:rPr lang="ar-JO" sz="2800" b="1" dirty="0" smtClean="0"/>
              <a:t>، فقد ولى </a:t>
            </a:r>
            <a:r>
              <a:rPr lang="ar-JO" sz="2800" b="1" dirty="0" smtClean="0">
                <a:solidFill>
                  <a:srgbClr val="FF0000"/>
                </a:solidFill>
              </a:rPr>
              <a:t>ابو الدرداء</a:t>
            </a:r>
            <a:r>
              <a:rPr lang="ar-JO" sz="2800" b="1" dirty="0" smtClean="0"/>
              <a:t> قضاء </a:t>
            </a:r>
            <a:r>
              <a:rPr lang="ar-JO" sz="2800" b="1" dirty="0" smtClean="0">
                <a:solidFill>
                  <a:srgbClr val="0E478A"/>
                </a:solidFill>
              </a:rPr>
              <a:t>المدينة</a:t>
            </a:r>
            <a:r>
              <a:rPr lang="ar-JO" sz="2800" b="1" dirty="0" smtClean="0"/>
              <a:t> وولى </a:t>
            </a:r>
            <a:r>
              <a:rPr lang="ar-JO" sz="2800" b="1" dirty="0" smtClean="0">
                <a:solidFill>
                  <a:srgbClr val="FF0000"/>
                </a:solidFill>
              </a:rPr>
              <a:t>شريح بن الحارث الكندي </a:t>
            </a:r>
            <a:r>
              <a:rPr lang="ar-JO" sz="2800" b="1" dirty="0" smtClean="0"/>
              <a:t>قضاء </a:t>
            </a:r>
            <a:r>
              <a:rPr lang="ar-JO" sz="2800" b="1" dirty="0" smtClean="0">
                <a:solidFill>
                  <a:srgbClr val="0E478A"/>
                </a:solidFill>
              </a:rPr>
              <a:t>الكوفة</a:t>
            </a:r>
            <a:r>
              <a:rPr lang="ar-JO" sz="2800" b="1" dirty="0" smtClean="0"/>
              <a:t>، و</a:t>
            </a:r>
            <a:r>
              <a:rPr lang="ar-JO" sz="2800" b="1" dirty="0" smtClean="0">
                <a:solidFill>
                  <a:srgbClr val="FF0000"/>
                </a:solidFill>
              </a:rPr>
              <a:t>أبا موسى الاشعري </a:t>
            </a:r>
            <a:r>
              <a:rPr lang="ar-JO" sz="2800" b="1" dirty="0" smtClean="0"/>
              <a:t>قضاء </a:t>
            </a:r>
            <a:r>
              <a:rPr lang="ar-JO" sz="2800" b="1" dirty="0" smtClean="0">
                <a:solidFill>
                  <a:srgbClr val="0E478A"/>
                </a:solidFill>
              </a:rPr>
              <a:t>البصرة</a:t>
            </a:r>
            <a:r>
              <a:rPr lang="ar-JO" sz="2800" b="1" dirty="0" smtClean="0"/>
              <a:t> </a:t>
            </a:r>
            <a:r>
              <a:rPr lang="ar-JO" sz="2800" b="1" dirty="0" smtClean="0">
                <a:solidFill>
                  <a:srgbClr val="FF0000"/>
                </a:solidFill>
              </a:rPr>
              <a:t>وعبادة بن الصامت </a:t>
            </a:r>
            <a:r>
              <a:rPr lang="ar-JO" sz="2800" b="1" dirty="0" smtClean="0"/>
              <a:t>قضاء </a:t>
            </a:r>
            <a:r>
              <a:rPr lang="ar-JO" sz="2800" b="1" dirty="0" smtClean="0">
                <a:solidFill>
                  <a:srgbClr val="0E478A"/>
                </a:solidFill>
              </a:rPr>
              <a:t>الشام</a:t>
            </a:r>
            <a:r>
              <a:rPr lang="ar-SA" sz="2800" b="1" dirty="0" smtClean="0"/>
              <a:t>.</a:t>
            </a:r>
            <a:endParaRPr lang="en-US" sz="2800" b="1" dirty="0" smtClean="0"/>
          </a:p>
          <a:p>
            <a:pPr marL="0" indent="0" algn="just" eaLnBrk="1" hangingPunct="1">
              <a:buFont typeface="Arial" pitchFamily="34" charset="0"/>
              <a:buNone/>
            </a:pPr>
            <a:endParaRPr lang="en-US" dirty="0" smtClean="0"/>
          </a:p>
          <a:p>
            <a:pPr marL="0" indent="0" algn="just" eaLnBrk="1" hangingPunct="1">
              <a:buFont typeface="Arial" pitchFamily="34" charset="0"/>
              <a:buNone/>
            </a:pPr>
            <a:endParaRPr lang="en-US" dirty="0" smtClean="0"/>
          </a:p>
          <a:p>
            <a:pPr marL="0" indent="0" algn="just" eaLnBrk="1" hangingPunct="1">
              <a:buFont typeface="Arial" pitchFamily="34" charset="0"/>
              <a:buNone/>
            </a:pPr>
            <a:endParaRPr lang="ar-SA"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428229" y="571481"/>
            <a:ext cx="9126934" cy="5386090"/>
          </a:xfrm>
          <a:prstGeom prst="rect">
            <a:avLst/>
          </a:prstGeom>
          <a:noFill/>
          <a:ln w="9525">
            <a:noFill/>
            <a:miter lim="800000"/>
            <a:headEnd/>
            <a:tailEnd/>
          </a:ln>
        </p:spPr>
        <p:txBody>
          <a:bodyPr wrap="square" anchor="ctr">
            <a:spAutoFit/>
          </a:bodyPr>
          <a:lstStyle/>
          <a:p>
            <a:pPr algn="just"/>
            <a:r>
              <a:rPr lang="ar-JO" sz="2400" b="1" dirty="0">
                <a:latin typeface="Calibri" pitchFamily="34" charset="0"/>
              </a:rPr>
              <a:t>	</a:t>
            </a:r>
            <a:r>
              <a:rPr lang="ar-SA" sz="2400" b="1" dirty="0">
                <a:latin typeface="Calibri" pitchFamily="34" charset="0"/>
              </a:rPr>
              <a:t>" </a:t>
            </a:r>
            <a:r>
              <a:rPr lang="ar-SA" sz="2400" b="1" dirty="0">
                <a:solidFill>
                  <a:srgbClr val="FF0000"/>
                </a:solidFill>
                <a:latin typeface="Calibri" pitchFamily="34" charset="0"/>
              </a:rPr>
              <a:t>أما بعد</a:t>
            </a:r>
            <a:r>
              <a:rPr lang="ar-SA" sz="2400" b="1" dirty="0">
                <a:latin typeface="Calibri" pitchFamily="34" charset="0"/>
              </a:rPr>
              <a:t>،  فإن القضاء فريضة محكمة، وسنة متبعة، فافهم إذا أدلى إليك، و انفذ إذا تبين لك، فإنه لا ينفع تكلم بحق لا نفاذ له، وآس بين الناس في وجهك ومجلسك وعدلك حتى لا يطمع شريف في حيفك،ولا ييأس ضعيف  من عدلك، </a:t>
            </a:r>
            <a:r>
              <a:rPr lang="ar-SA" sz="2400" b="1" dirty="0">
                <a:solidFill>
                  <a:schemeClr val="folHlink"/>
                </a:solidFill>
                <a:latin typeface="Calibri" pitchFamily="34" charset="0"/>
              </a:rPr>
              <a:t>البينة على من ادعى واليمين على من أنكر</a:t>
            </a:r>
            <a:r>
              <a:rPr lang="ar-SA" sz="2400" b="1" dirty="0">
                <a:latin typeface="Calibri" pitchFamily="34" charset="0"/>
              </a:rPr>
              <a:t>، والصلح جائز بين المسلمين </a:t>
            </a:r>
            <a:r>
              <a:rPr lang="ar-JO" sz="2400" b="1" dirty="0">
                <a:latin typeface="Calibri" pitchFamily="34" charset="0"/>
              </a:rPr>
              <a:t>إلا</a:t>
            </a:r>
            <a:r>
              <a:rPr lang="ar-SA" sz="2400" b="1" dirty="0">
                <a:latin typeface="Calibri" pitchFamily="34" charset="0"/>
              </a:rPr>
              <a:t> صلحا أحل حراما أو حرم حلالاً، ولا يمنعك قضاء قضيته  أمس</a:t>
            </a:r>
            <a:r>
              <a:rPr lang="ar-JO" sz="2400" b="1" dirty="0">
                <a:latin typeface="Calibri" pitchFamily="34" charset="0"/>
              </a:rPr>
              <a:t> </a:t>
            </a:r>
            <a:r>
              <a:rPr lang="ar-SA" sz="2400" b="1" dirty="0"/>
              <a:t>فراجعت اليوم فيه</a:t>
            </a:r>
            <a:r>
              <a:rPr lang="ar-JO" sz="2400" b="1" dirty="0"/>
              <a:t> </a:t>
            </a:r>
            <a:r>
              <a:rPr lang="ar-SA" sz="2400" b="1" dirty="0"/>
              <a:t>عقلك،</a:t>
            </a:r>
            <a:r>
              <a:rPr lang="ar-JO" sz="2400" dirty="0"/>
              <a:t> </a:t>
            </a:r>
            <a:r>
              <a:rPr lang="ar-SA" sz="2400" b="1" dirty="0"/>
              <a:t>وهديت فيه لرشدك،</a:t>
            </a:r>
            <a:r>
              <a:rPr lang="ar-SA" sz="2400" dirty="0"/>
              <a:t> </a:t>
            </a:r>
            <a:r>
              <a:rPr lang="ar-SA" sz="2400" b="1" dirty="0"/>
              <a:t>أن </a:t>
            </a:r>
            <a:r>
              <a:rPr lang="ar-SA" sz="2400" b="1" dirty="0" smtClean="0"/>
              <a:t>ترجع إلى الحق،</a:t>
            </a:r>
            <a:r>
              <a:rPr lang="ar-SA" sz="2400" dirty="0" smtClean="0"/>
              <a:t> </a:t>
            </a:r>
            <a:r>
              <a:rPr lang="ar-SA" sz="2400" b="1" dirty="0" smtClean="0"/>
              <a:t>فإن الحق قديم</a:t>
            </a:r>
            <a:r>
              <a:rPr lang="ar-JO" sz="2400" b="1" dirty="0" smtClean="0"/>
              <a:t> </a:t>
            </a:r>
            <a:r>
              <a:rPr lang="ar-SA" sz="2400" b="1" dirty="0" smtClean="0"/>
              <a:t>لا يبطله شيء، ومراجعة الحق خير من التمادي في الباطل ، ثم الفهم الفهم  فيما تلجلج في صدرك مما ليس في كتاب ولا سنة ثم اعرف الأمثال والأشباه، وقس الأمور بنظائرها، واجعل لمن ادعى حقا غائبا أو بينه أمدا ينتهي إليه، فإن أحضر بينته أخذت له بحقه وإلا استحللت القضية عليه فإن ذلك</a:t>
            </a:r>
            <a:r>
              <a:rPr lang="ar-JO" sz="2400" b="1" dirty="0" smtClean="0"/>
              <a:t> </a:t>
            </a:r>
            <a:r>
              <a:rPr lang="ar-SA" sz="2400" b="1" dirty="0" smtClean="0"/>
              <a:t>أنفى للشك وأجلى للعمى</a:t>
            </a:r>
            <a:r>
              <a:rPr lang="ar-JO" sz="2400" b="1" dirty="0" smtClean="0"/>
              <a:t>.</a:t>
            </a:r>
            <a:r>
              <a:rPr lang="ar-SA" sz="2400" b="1" dirty="0" smtClean="0"/>
              <a:t> ....  </a:t>
            </a:r>
            <a:r>
              <a:rPr lang="ar-SA" sz="2400" b="1" dirty="0" smtClean="0">
                <a:solidFill>
                  <a:srgbClr val="7030A0"/>
                </a:solidFill>
              </a:rPr>
              <a:t>انظر التفاصيل في الكتاب المرجعي المقرر </a:t>
            </a:r>
            <a:r>
              <a:rPr lang="ar-SA" sz="2400" b="1" dirty="0" smtClean="0"/>
              <a:t>.</a:t>
            </a:r>
          </a:p>
          <a:p>
            <a:pPr algn="just"/>
            <a:r>
              <a:rPr lang="ar-SA" sz="2400" b="1" dirty="0" smtClean="0"/>
              <a:t>- وترك </a:t>
            </a:r>
            <a:r>
              <a:rPr lang="ar-SA" sz="2400" b="1" dirty="0" smtClean="0">
                <a:solidFill>
                  <a:srgbClr val="FF0000"/>
                </a:solidFill>
              </a:rPr>
              <a:t>علي بن ابي طالب </a:t>
            </a:r>
            <a:r>
              <a:rPr lang="ar-SA" sz="2400" b="1" dirty="0" smtClean="0"/>
              <a:t>كتابا والى فيه قضاته بالنصح والارشاد ويعد دستورا اخر يضاف الى ما كتبه </a:t>
            </a:r>
            <a:r>
              <a:rPr lang="ar-SA" sz="2400" b="1" dirty="0" smtClean="0">
                <a:solidFill>
                  <a:srgbClr val="FF0000"/>
                </a:solidFill>
              </a:rPr>
              <a:t>عمر بن الخطاب </a:t>
            </a:r>
            <a:r>
              <a:rPr lang="ar-SA" sz="2400" b="1" dirty="0" smtClean="0"/>
              <a:t>وقد وجه علي هذا الكتاب الى </a:t>
            </a:r>
            <a:r>
              <a:rPr lang="ar-SA" sz="2400" b="1" dirty="0" smtClean="0">
                <a:solidFill>
                  <a:srgbClr val="FF0000"/>
                </a:solidFill>
              </a:rPr>
              <a:t>الاشتر النخعي </a:t>
            </a:r>
            <a:r>
              <a:rPr lang="ar-SA" sz="2400" b="1" dirty="0" smtClean="0"/>
              <a:t>بعد ان ولاه </a:t>
            </a:r>
            <a:r>
              <a:rPr lang="ar-SA" sz="2400" b="1" dirty="0" smtClean="0">
                <a:solidFill>
                  <a:srgbClr val="0E478A"/>
                </a:solidFill>
              </a:rPr>
              <a:t>مصر</a:t>
            </a:r>
            <a:r>
              <a:rPr lang="ar-SA" sz="2400" b="1" dirty="0" smtClean="0"/>
              <a:t> . </a:t>
            </a:r>
            <a:r>
              <a:rPr lang="ar-SA" sz="2400" b="1" dirty="0" smtClean="0">
                <a:solidFill>
                  <a:srgbClr val="7030A0"/>
                </a:solidFill>
              </a:rPr>
              <a:t>انظر التفاصيل في الكتاب المقرر </a:t>
            </a:r>
            <a:r>
              <a:rPr lang="ar-SA" sz="2400" b="1" dirty="0" smtClean="0"/>
              <a:t>.</a:t>
            </a:r>
          </a:p>
          <a:p>
            <a:pPr algn="just"/>
            <a:endParaRPr lang="ar-SA" sz="3200" dirty="0"/>
          </a:p>
        </p:txBody>
      </p:sp>
      <p:sp>
        <p:nvSpPr>
          <p:cNvPr id="55299" name="Rectangle 3"/>
          <p:cNvSpPr>
            <a:spLocks noChangeArrowheads="1"/>
          </p:cNvSpPr>
          <p:nvPr/>
        </p:nvSpPr>
        <p:spPr bwMode="auto">
          <a:xfrm>
            <a:off x="1286404" y="1"/>
            <a:ext cx="7878366" cy="584775"/>
          </a:xfrm>
          <a:prstGeom prst="rect">
            <a:avLst/>
          </a:prstGeom>
          <a:noFill/>
          <a:ln w="9525">
            <a:noFill/>
            <a:miter lim="800000"/>
            <a:headEnd/>
            <a:tailEnd/>
          </a:ln>
          <a:effectLst/>
        </p:spPr>
        <p:txBody>
          <a:bodyPr>
            <a:spAutoFit/>
          </a:bodyPr>
          <a:lstStyle/>
          <a:p>
            <a:pPr>
              <a:defRPr/>
            </a:pPr>
            <a:r>
              <a:rPr lang="ar-SA" sz="3200" b="1" dirty="0">
                <a:solidFill>
                  <a:srgbClr val="002060"/>
                </a:solidFill>
                <a:effectLst>
                  <a:outerShdw blurRad="38100" dist="38100" dir="2700000" algn="tl">
                    <a:srgbClr val="C0C0C0"/>
                  </a:outerShdw>
                </a:effectLst>
              </a:rPr>
              <a:t>كتاب عمر بن الخطاب في القضاء إلى </a:t>
            </a:r>
            <a:r>
              <a:rPr lang="ar-SA" sz="3200" b="1" dirty="0">
                <a:solidFill>
                  <a:srgbClr val="FF0000"/>
                </a:solidFill>
                <a:effectLst>
                  <a:outerShdw blurRad="38100" dist="38100" dir="2700000" algn="tl">
                    <a:srgbClr val="C0C0C0"/>
                  </a:outerShdw>
                </a:effectLst>
              </a:rPr>
              <a:t>أبي موسى الأشعري</a:t>
            </a:r>
            <a:endParaRPr lang="en-US" sz="3200" b="1" dirty="0">
              <a:solidFill>
                <a:srgbClr val="FF0000"/>
              </a:solidFill>
              <a:effectLst>
                <a:outerShdw blurRad="38100" dist="38100" dir="2700000" algn="tl">
                  <a:srgbClr val="C0C0C0"/>
                </a:outerShdw>
              </a:effectLst>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ransition>
    <p:pull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507339" y="188914"/>
            <a:ext cx="8930878" cy="6309420"/>
          </a:xfrm>
          <a:prstGeom prst="rect">
            <a:avLst/>
          </a:prstGeom>
          <a:noFill/>
          <a:ln w="9525">
            <a:noFill/>
            <a:miter lim="800000"/>
            <a:headEnd/>
            <a:tailEnd/>
          </a:ln>
          <a:effectLst/>
        </p:spPr>
        <p:txBody>
          <a:bodyPr anchor="ctr">
            <a:spAutoFit/>
          </a:bodyPr>
          <a:lstStyle/>
          <a:p>
            <a:pPr algn="just"/>
            <a:r>
              <a:rPr lang="ar-SA" sz="4000" b="1" u="sng" dirty="0">
                <a:effectLst>
                  <a:outerShdw blurRad="38100" dist="38100" dir="2700000" algn="tl">
                    <a:srgbClr val="C0C0C0"/>
                  </a:outerShdw>
                </a:effectLst>
                <a:latin typeface="Calibri" pitchFamily="34" charset="0"/>
              </a:rPr>
              <a:t>خصائص القضاء في </a:t>
            </a:r>
            <a:r>
              <a:rPr lang="ar-JO" sz="4000" b="1" u="sng" dirty="0">
                <a:effectLst>
                  <a:outerShdw blurRad="38100" dist="38100" dir="2700000" algn="tl">
                    <a:srgbClr val="C0C0C0"/>
                  </a:outerShdw>
                </a:effectLst>
                <a:latin typeface="Calibri" pitchFamily="34" charset="0"/>
              </a:rPr>
              <a:t>عصر</a:t>
            </a:r>
            <a:r>
              <a:rPr lang="ar-SA" sz="4000" b="1" u="sng" dirty="0">
                <a:effectLst>
                  <a:outerShdw blurRad="38100" dist="38100" dir="2700000" algn="tl">
                    <a:srgbClr val="C0C0C0"/>
                  </a:outerShdw>
                </a:effectLst>
                <a:latin typeface="Calibri" pitchFamily="34" charset="0"/>
              </a:rPr>
              <a:t> الخلفاء </a:t>
            </a:r>
            <a:r>
              <a:rPr lang="ar-SA" sz="4000" b="1" u="sng" dirty="0" smtClean="0">
                <a:solidFill>
                  <a:srgbClr val="00B050"/>
                </a:solidFill>
                <a:effectLst>
                  <a:outerShdw blurRad="38100" dist="38100" dir="2700000" algn="tl">
                    <a:srgbClr val="C0C0C0"/>
                  </a:outerShdw>
                </a:effectLst>
                <a:latin typeface="Calibri" pitchFamily="34" charset="0"/>
              </a:rPr>
              <a:t>الراشدين:</a:t>
            </a:r>
            <a:endParaRPr lang="en-US" sz="4000" b="1" dirty="0" smtClean="0">
              <a:effectLst>
                <a:outerShdw blurRad="38100" dist="38100" dir="2700000" algn="tl">
                  <a:srgbClr val="C0C0C0"/>
                </a:outerShdw>
              </a:effectLst>
            </a:endParaRPr>
          </a:p>
          <a:p>
            <a:pPr algn="just" eaLnBrk="0" hangingPunct="0"/>
            <a:r>
              <a:rPr lang="ar-SA" sz="3200" b="1" dirty="0" smtClean="0">
                <a:effectLst>
                  <a:outerShdw blurRad="38100" dist="38100" dir="2700000" algn="tl">
                    <a:srgbClr val="C0C0C0"/>
                  </a:outerShdw>
                </a:effectLst>
                <a:latin typeface="Calibri" pitchFamily="34" charset="0"/>
              </a:rPr>
              <a:t>  </a:t>
            </a:r>
            <a:r>
              <a:rPr lang="ar-SA" sz="2800" b="1" dirty="0" smtClean="0">
                <a:effectLst>
                  <a:outerShdw blurRad="38100" dist="38100" dir="2700000" algn="tl">
                    <a:srgbClr val="C0C0C0"/>
                  </a:outerShdw>
                </a:effectLst>
              </a:rPr>
              <a:t>وقد كان القضاة في </a:t>
            </a:r>
            <a:r>
              <a:rPr lang="ar-JO" sz="2800" b="1" dirty="0" smtClean="0">
                <a:effectLst>
                  <a:outerShdw blurRad="38100" dist="38100" dir="2700000" algn="tl">
                    <a:srgbClr val="C0C0C0"/>
                  </a:outerShdw>
                </a:effectLst>
              </a:rPr>
              <a:t>عصر</a:t>
            </a:r>
            <a:r>
              <a:rPr lang="ar-SA" sz="2800" b="1" dirty="0" smtClean="0">
                <a:effectLst>
                  <a:outerShdw blurRad="38100" dist="38100" dir="2700000" algn="tl">
                    <a:srgbClr val="C0C0C0"/>
                  </a:outerShdw>
                </a:effectLst>
              </a:rPr>
              <a:t> </a:t>
            </a:r>
            <a:r>
              <a:rPr lang="ar-SA" sz="2800" b="1" dirty="0" smtClean="0">
                <a:solidFill>
                  <a:srgbClr val="00B050"/>
                </a:solidFill>
                <a:effectLst>
                  <a:outerShdw blurRad="38100" dist="38100" dir="2700000" algn="tl">
                    <a:srgbClr val="C0C0C0"/>
                  </a:outerShdw>
                </a:effectLst>
              </a:rPr>
              <a:t>الراشدين</a:t>
            </a:r>
            <a:r>
              <a:rPr lang="ar-SA" sz="2800" b="1" dirty="0" smtClean="0">
                <a:effectLst>
                  <a:outerShdw blurRad="38100" dist="38100" dir="2700000" algn="tl">
                    <a:srgbClr val="C0C0C0"/>
                  </a:outerShdw>
                </a:effectLst>
              </a:rPr>
              <a:t> مجتهدين لا يقلدون أحدا في أحكامهم، لأن التقليد لم يكن معروفا فيهم،</a:t>
            </a:r>
            <a:r>
              <a:rPr lang="ar-JO" sz="2800" b="1" dirty="0" smtClean="0">
                <a:effectLst>
                  <a:outerShdw blurRad="38100" dist="38100" dir="2700000" algn="tl">
                    <a:srgbClr val="C0C0C0"/>
                  </a:outerShdw>
                </a:effectLst>
              </a:rPr>
              <a:t> </a:t>
            </a:r>
            <a:r>
              <a:rPr lang="ar-SA" sz="2800" b="1" dirty="0" smtClean="0">
                <a:effectLst>
                  <a:outerShdw blurRad="38100" dist="38100" dir="2700000" algn="tl">
                    <a:srgbClr val="C0C0C0"/>
                  </a:outerShdw>
                </a:effectLst>
              </a:rPr>
              <a:t>وكان مرجع الناس في أمر دينهم ودنياهم كتاب الله وسنه رسوله، فإذا اشتبه عليهم أمر من الأمور رجعوا إلى الخلفاء وفقهاء الصحابة،</a:t>
            </a:r>
            <a:r>
              <a:rPr lang="ar-JO" sz="2800" b="1" dirty="0" smtClean="0">
                <a:effectLst>
                  <a:outerShdw blurRad="38100" dist="38100" dir="2700000" algn="tl">
                    <a:srgbClr val="C0C0C0"/>
                  </a:outerShdw>
                </a:effectLst>
              </a:rPr>
              <a:t> </a:t>
            </a:r>
            <a:r>
              <a:rPr lang="ar-SA" sz="2800" b="1" dirty="0" smtClean="0">
                <a:effectLst>
                  <a:outerShdw blurRad="38100" dist="38100" dir="2700000" algn="tl">
                    <a:srgbClr val="C0C0C0"/>
                  </a:outerShdw>
                </a:effectLst>
              </a:rPr>
              <a:t>واستظهروا باجتهادهم رأيا عملوا به.</a:t>
            </a:r>
          </a:p>
          <a:p>
            <a:pPr algn="just" eaLnBrk="0" hangingPunct="0"/>
            <a:r>
              <a:rPr lang="ar-SA" sz="2800" b="1" dirty="0" smtClean="0">
                <a:effectLst>
                  <a:outerShdw blurRad="38100" dist="38100" dir="2700000" algn="tl">
                    <a:srgbClr val="C0C0C0"/>
                  </a:outerShdw>
                </a:effectLst>
              </a:rPr>
              <a:t>ومن ابرز ما تميز به القضاء في عصر </a:t>
            </a:r>
            <a:r>
              <a:rPr lang="ar-SA" sz="2800" b="1" dirty="0" smtClean="0">
                <a:solidFill>
                  <a:srgbClr val="00B050"/>
                </a:solidFill>
                <a:effectLst>
                  <a:outerShdw blurRad="38100" dist="38100" dir="2700000" algn="tl">
                    <a:srgbClr val="C0C0C0"/>
                  </a:outerShdw>
                </a:effectLst>
              </a:rPr>
              <a:t>الراشدين</a:t>
            </a:r>
            <a:r>
              <a:rPr lang="ar-SA" sz="2800" b="1" dirty="0" smtClean="0">
                <a:effectLst>
                  <a:outerShdw blurRad="38100" dist="38100" dir="2700000" algn="tl">
                    <a:srgbClr val="C0C0C0"/>
                  </a:outerShdw>
                </a:effectLst>
              </a:rPr>
              <a:t> من خصائص:</a:t>
            </a:r>
            <a:endParaRPr lang="en-US" sz="2800" b="1" dirty="0" smtClean="0">
              <a:effectLst>
                <a:outerShdw blurRad="38100" dist="38100" dir="2700000" algn="tl">
                  <a:srgbClr val="C0C0C0"/>
                </a:outerShdw>
              </a:effectLst>
            </a:endParaRPr>
          </a:p>
          <a:p>
            <a:pPr algn="just" eaLnBrk="0" hangingPunct="0"/>
            <a:r>
              <a:rPr lang="ar-SA" sz="2800" b="1" dirty="0" smtClean="0">
                <a:solidFill>
                  <a:srgbClr val="C58D01"/>
                </a:solidFill>
                <a:latin typeface="Calibri" pitchFamily="34" charset="0"/>
              </a:rPr>
              <a:t>أولاً: </a:t>
            </a:r>
            <a:r>
              <a:rPr lang="ar-SA" sz="2800" b="1" dirty="0" smtClean="0">
                <a:latin typeface="Calibri" pitchFamily="34" charset="0"/>
              </a:rPr>
              <a:t>إن القضاة في هذا العهد </a:t>
            </a:r>
            <a:r>
              <a:rPr lang="ar-SA" sz="2800" b="1" u="sng" dirty="0" smtClean="0">
                <a:latin typeface="Calibri" pitchFamily="34" charset="0"/>
              </a:rPr>
              <a:t>كانوا مجتهدين </a:t>
            </a:r>
            <a:r>
              <a:rPr lang="ar-SA" sz="2800" b="1" dirty="0" smtClean="0">
                <a:latin typeface="Calibri" pitchFamily="34" charset="0"/>
              </a:rPr>
              <a:t>يرجعون فيما يقضون إلى القرآن الكريم والسنة النبوية الشريفة، فإن لم يجدوا فيهما نصا يقضون بمقتضاه اجتهدوا رأيهم وقضوا به، وكان استنباط الحكم في الغالب شورى بينهم،إذ كان القاضي كثيرا ما يلجا إلى الخليفة يتفسر عن حكم آية.</a:t>
            </a:r>
            <a:endParaRPr lang="en-US" sz="2800" b="1" dirty="0" smtClean="0">
              <a:ea typeface="Majalla UI"/>
              <a:cs typeface="Majalla UI"/>
            </a:endParaRPr>
          </a:p>
          <a:p>
            <a:pPr algn="just" eaLnBrk="0" hangingPunct="0"/>
            <a:r>
              <a:rPr lang="ar-SA" sz="2800" b="1" dirty="0" smtClean="0">
                <a:solidFill>
                  <a:srgbClr val="C58D01"/>
                </a:solidFill>
                <a:latin typeface="Calibri" pitchFamily="34" charset="0"/>
                <a:ea typeface="Majalla UI"/>
                <a:cs typeface="Majalla UI"/>
              </a:rPr>
              <a:t>ثانيا: </a:t>
            </a:r>
            <a:r>
              <a:rPr lang="ar-SA" sz="2800" b="1" u="sng" dirty="0" smtClean="0">
                <a:latin typeface="Calibri" pitchFamily="34" charset="0"/>
                <a:ea typeface="Majalla UI"/>
                <a:cs typeface="Majalla UI"/>
              </a:rPr>
              <a:t>الاختصاص الموضوعي للقاضي لم يكن محددا</a:t>
            </a:r>
            <a:r>
              <a:rPr lang="ar-SA" sz="2800" b="1" dirty="0" smtClean="0">
                <a:latin typeface="Calibri" pitchFamily="34" charset="0"/>
                <a:ea typeface="Majalla UI"/>
                <a:cs typeface="Majalla UI"/>
              </a:rPr>
              <a:t>، فلم يكن معروفا على وجه  التخصيص ما يدخل في نطاقه، وما يخرج من اختصاصات القاضي من مواد المناعات بحيث لا يكون لأحد غيرهم حق الفصل فيه.</a:t>
            </a:r>
            <a:endParaRPr lang="en-US" sz="2800" b="1" dirty="0" smtClean="0">
              <a:ea typeface="Majalla UI"/>
              <a:cs typeface="Majalla UI"/>
            </a:endParaRPr>
          </a:p>
          <a:p>
            <a:pPr algn="just" eaLnBrk="0" hangingPunct="0"/>
            <a:r>
              <a:rPr lang="ar-SA" sz="2800" b="1" dirty="0" smtClean="0">
                <a:latin typeface="Calibri" pitchFamily="34" charset="0"/>
                <a:ea typeface="Majalla UI"/>
                <a:cs typeface="Majalla UI"/>
              </a:rPr>
              <a:t>.</a:t>
            </a:r>
            <a:endParaRPr lang="en-US" sz="2800" b="1" dirty="0">
              <a:ea typeface="Majalla UI"/>
              <a:cs typeface="Majalla UI"/>
            </a:endParaRPr>
          </a:p>
        </p:txBody>
      </p:sp>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transition>
    <p:pull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عنصر نائب للمحتوى 2"/>
          <p:cNvSpPr>
            <a:spLocks noGrp="1"/>
          </p:cNvSpPr>
          <p:nvPr>
            <p:ph idx="4294967295"/>
          </p:nvPr>
        </p:nvSpPr>
        <p:spPr>
          <a:xfrm>
            <a:off x="495300" y="1"/>
            <a:ext cx="8915400" cy="6126163"/>
          </a:xfrm>
        </p:spPr>
        <p:txBody>
          <a:bodyPr/>
          <a:lstStyle/>
          <a:p>
            <a:pPr marL="0" indent="0" algn="just">
              <a:buNone/>
              <a:defRPr/>
            </a:pPr>
            <a:r>
              <a:rPr lang="ar-SA" sz="4400" b="1" u="sng" dirty="0" smtClean="0">
                <a:solidFill>
                  <a:schemeClr val="tx1"/>
                </a:solidFill>
                <a:effectLst>
                  <a:outerShdw blurRad="38100" dist="38100" dir="2700000" algn="tl">
                    <a:srgbClr val="C0C0C0"/>
                  </a:outerShdw>
                </a:effectLst>
                <a:latin typeface="Calibri" pitchFamily="34" charset="0"/>
              </a:rPr>
              <a:t>خصائص القضاء في </a:t>
            </a:r>
            <a:r>
              <a:rPr lang="ar-JO" sz="4400" b="1" u="sng" dirty="0" smtClean="0">
                <a:solidFill>
                  <a:schemeClr val="tx1"/>
                </a:solidFill>
                <a:effectLst>
                  <a:outerShdw blurRad="38100" dist="38100" dir="2700000" algn="tl">
                    <a:srgbClr val="C0C0C0"/>
                  </a:outerShdw>
                </a:effectLst>
                <a:latin typeface="Calibri" pitchFamily="34" charset="0"/>
              </a:rPr>
              <a:t>عصر</a:t>
            </a:r>
            <a:r>
              <a:rPr lang="ar-SA" sz="4400" b="1" u="sng" dirty="0" smtClean="0">
                <a:solidFill>
                  <a:schemeClr val="tx1"/>
                </a:solidFill>
                <a:effectLst>
                  <a:outerShdw blurRad="38100" dist="38100" dir="2700000" algn="tl">
                    <a:srgbClr val="C0C0C0"/>
                  </a:outerShdw>
                </a:effectLst>
                <a:latin typeface="Calibri" pitchFamily="34" charset="0"/>
              </a:rPr>
              <a:t> الخلفاء </a:t>
            </a:r>
            <a:r>
              <a:rPr lang="ar-SA" sz="4400" b="1" u="sng" dirty="0" smtClean="0">
                <a:solidFill>
                  <a:srgbClr val="00B050"/>
                </a:solidFill>
                <a:effectLst>
                  <a:outerShdw blurRad="38100" dist="38100" dir="2700000" algn="tl">
                    <a:srgbClr val="C0C0C0"/>
                  </a:outerShdw>
                </a:effectLst>
                <a:latin typeface="Calibri" pitchFamily="34" charset="0"/>
              </a:rPr>
              <a:t>الراشدين</a:t>
            </a:r>
            <a:endParaRPr lang="ar-SA" sz="4400" b="1" dirty="0" smtClean="0">
              <a:solidFill>
                <a:srgbClr val="C58D01"/>
              </a:solidFill>
              <a:effectLst>
                <a:outerShdw blurRad="38100" dist="38100" dir="2700000" algn="tl">
                  <a:srgbClr val="C0C0C0"/>
                </a:outerShdw>
              </a:effectLst>
            </a:endParaRPr>
          </a:p>
          <a:p>
            <a:pPr marL="0" indent="0" algn="just" eaLnBrk="1" hangingPunct="1">
              <a:buFont typeface="Arial" pitchFamily="34" charset="0"/>
              <a:buNone/>
              <a:defRPr/>
            </a:pPr>
            <a:r>
              <a:rPr lang="ar-SA" b="1" dirty="0" smtClean="0">
                <a:solidFill>
                  <a:srgbClr val="C58D01"/>
                </a:solidFill>
                <a:effectLst>
                  <a:outerShdw blurRad="38100" dist="38100" dir="2700000" algn="tl">
                    <a:srgbClr val="C0C0C0"/>
                  </a:outerShdw>
                </a:effectLst>
              </a:rPr>
              <a:t>ثالثا: </a:t>
            </a:r>
            <a:r>
              <a:rPr lang="ar-SA" b="1" dirty="0" smtClean="0"/>
              <a:t>لم </a:t>
            </a:r>
            <a:r>
              <a:rPr lang="ar-SA" b="1" u="sng" dirty="0" smtClean="0"/>
              <a:t>يكن في العهد سلطة قائمة ومتخصصة للعمل على تفنيذ أحكام القضاة وإلزام المتخاصمين بذلك</a:t>
            </a:r>
            <a:r>
              <a:rPr lang="ar-SA" b="1" dirty="0" smtClean="0"/>
              <a:t>، وإنما الذي يدفعهم لهذا هو وحي ضمائرهم وحبهم لدينهم وقوة إخلاصهم لدعوة الإسلام.</a:t>
            </a:r>
            <a:endParaRPr lang="en-US" b="1" dirty="0" smtClean="0"/>
          </a:p>
          <a:p>
            <a:pPr marL="0" indent="0" algn="just" eaLnBrk="1" hangingPunct="1">
              <a:buFont typeface="Arial" pitchFamily="34" charset="0"/>
              <a:buNone/>
              <a:defRPr/>
            </a:pPr>
            <a:r>
              <a:rPr lang="ar-SA" b="1" dirty="0" smtClean="0">
                <a:solidFill>
                  <a:srgbClr val="C58D01"/>
                </a:solidFill>
                <a:effectLst>
                  <a:outerShdw blurRad="38100" dist="38100" dir="2700000" algn="tl">
                    <a:srgbClr val="C0C0C0"/>
                  </a:outerShdw>
                </a:effectLst>
              </a:rPr>
              <a:t>رابعا: </a:t>
            </a:r>
            <a:r>
              <a:rPr lang="ar-SA" b="1" dirty="0" smtClean="0"/>
              <a:t>لما كان الخصوم يرضخون من تلقاء أنفسهم إلى قضاء القضاة وتنفيذ أحكامهم طوعا واختيارا، </a:t>
            </a:r>
            <a:r>
              <a:rPr lang="ar-SA" b="1" u="sng" dirty="0" smtClean="0"/>
              <a:t>لم تدع الحاجه إلى تسجيل الأحكام وتدوينها.</a:t>
            </a:r>
            <a:endParaRPr lang="en-US" b="1" u="sng" dirty="0" smtClean="0"/>
          </a:p>
          <a:p>
            <a:pPr marL="0" indent="0" algn="just" eaLnBrk="1" hangingPunct="1">
              <a:buFont typeface="Arial" pitchFamily="34" charset="0"/>
              <a:buNone/>
              <a:defRPr/>
            </a:pPr>
            <a:r>
              <a:rPr lang="ar-SA" b="1" dirty="0" smtClean="0">
                <a:solidFill>
                  <a:srgbClr val="C58D01"/>
                </a:solidFill>
                <a:effectLst>
                  <a:outerShdw blurRad="38100" dist="38100" dir="2700000" algn="tl">
                    <a:srgbClr val="C0C0C0"/>
                  </a:outerShdw>
                </a:effectLst>
              </a:rPr>
              <a:t>خامسا: </a:t>
            </a:r>
            <a:r>
              <a:rPr lang="ar-SA" b="1" dirty="0" smtClean="0"/>
              <a:t>كان للقضاة سلطة تنفيذ أحكامهم التي يقضون بها في بعض الأحيان وفي حالات معينة.</a:t>
            </a:r>
            <a:endParaRPr lang="en-US" b="1" dirty="0" smtClean="0"/>
          </a:p>
          <a:p>
            <a:pPr marL="0" indent="0" algn="just" eaLnBrk="1" hangingPunct="1">
              <a:buFont typeface="Arial" pitchFamily="34" charset="0"/>
              <a:buNone/>
              <a:defRPr/>
            </a:pPr>
            <a:r>
              <a:rPr lang="ar-SA" b="1" dirty="0" smtClean="0">
                <a:solidFill>
                  <a:srgbClr val="C58D01"/>
                </a:solidFill>
                <a:effectLst>
                  <a:outerShdw blurRad="38100" dist="38100" dir="2700000" algn="tl">
                    <a:srgbClr val="C0C0C0"/>
                  </a:outerShdw>
                </a:effectLst>
              </a:rPr>
              <a:t>سادسا: </a:t>
            </a:r>
            <a:r>
              <a:rPr lang="ar-SA" b="1" u="sng" dirty="0" smtClean="0"/>
              <a:t>لم يكن يُفرض على المتقاضين أية رسوم</a:t>
            </a:r>
            <a:r>
              <a:rPr lang="ar-SA" b="1" dirty="0" smtClean="0"/>
              <a:t>.</a:t>
            </a:r>
            <a:endParaRPr lang="en-US" b="1" dirty="0" smtClean="0"/>
          </a:p>
          <a:p>
            <a:pPr marL="0" indent="0" algn="just" eaLnBrk="1" hangingPunct="1">
              <a:buFont typeface="Arial" pitchFamily="34" charset="0"/>
              <a:buNone/>
              <a:defRPr/>
            </a:pPr>
            <a:endParaRPr lang="en-US" b="1" dirty="0" smtClean="0"/>
          </a:p>
        </p:txBody>
      </p:sp>
      <p:sp>
        <p:nvSpPr>
          <p:cNvPr id="31747"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rtl="0"/>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lgn="ctr">
              <a:defRPr/>
            </a:pPr>
            <a:r>
              <a:rPr lang="ar-SA" b="1" u="sng" dirty="0" smtClean="0">
                <a:solidFill>
                  <a:schemeClr val="tx1"/>
                </a:solidFill>
                <a:effectLst>
                  <a:outerShdw blurRad="38100" dist="38100" dir="2700000" algn="tl">
                    <a:srgbClr val="C0C0C0"/>
                  </a:outerShdw>
                </a:effectLst>
                <a:latin typeface="Calibri" pitchFamily="34" charset="0"/>
              </a:rPr>
              <a:t>خصائص القضاء في </a:t>
            </a:r>
            <a:r>
              <a:rPr lang="ar-JO" b="1" u="sng" dirty="0" smtClean="0">
                <a:solidFill>
                  <a:schemeClr val="tx1"/>
                </a:solidFill>
                <a:effectLst>
                  <a:outerShdw blurRad="38100" dist="38100" dir="2700000" algn="tl">
                    <a:srgbClr val="C0C0C0"/>
                  </a:outerShdw>
                </a:effectLst>
                <a:latin typeface="Calibri" pitchFamily="34" charset="0"/>
              </a:rPr>
              <a:t>عصر</a:t>
            </a:r>
            <a:r>
              <a:rPr lang="ar-SA" b="1" u="sng" dirty="0" smtClean="0">
                <a:solidFill>
                  <a:schemeClr val="tx1"/>
                </a:solidFill>
                <a:effectLst>
                  <a:outerShdw blurRad="38100" dist="38100" dir="2700000" algn="tl">
                    <a:srgbClr val="C0C0C0"/>
                  </a:outerShdw>
                </a:effectLst>
                <a:latin typeface="Calibri" pitchFamily="34" charset="0"/>
              </a:rPr>
              <a:t> الخلفاء </a:t>
            </a:r>
            <a:r>
              <a:rPr lang="ar-SA" b="1" u="sng" dirty="0" smtClean="0">
                <a:solidFill>
                  <a:srgbClr val="00B050"/>
                </a:solidFill>
                <a:effectLst>
                  <a:outerShdw blurRad="38100" dist="38100" dir="2700000" algn="tl">
                    <a:srgbClr val="C0C0C0"/>
                  </a:outerShdw>
                </a:effectLst>
                <a:latin typeface="Calibri" pitchFamily="34" charset="0"/>
              </a:rPr>
              <a:t>الراشدين</a:t>
            </a:r>
            <a:endParaRPr lang="en-US" b="1" dirty="0" smtClean="0">
              <a:solidFill>
                <a:srgbClr val="FF0000"/>
              </a:solidFill>
              <a:effectLst>
                <a:outerShdw blurRad="38100" dist="38100" dir="2700000" algn="tl">
                  <a:srgbClr val="C0C0C0"/>
                </a:outerShdw>
              </a:effectLst>
            </a:endParaRPr>
          </a:p>
        </p:txBody>
      </p:sp>
      <p:sp>
        <p:nvSpPr>
          <p:cNvPr id="77827" name="عنصر نائب للمحتوى 2"/>
          <p:cNvSpPr>
            <a:spLocks noGrp="1"/>
          </p:cNvSpPr>
          <p:nvPr>
            <p:ph idx="4294967295"/>
          </p:nvPr>
        </p:nvSpPr>
        <p:spPr>
          <a:xfrm>
            <a:off x="495300" y="1371601"/>
            <a:ext cx="8915400" cy="4754563"/>
          </a:xfrm>
        </p:spPr>
        <p:txBody>
          <a:bodyPr/>
          <a:lstStyle/>
          <a:p>
            <a:pPr marL="0" indent="0" algn="just" eaLnBrk="1" hangingPunct="1">
              <a:buFont typeface="Arial" pitchFamily="34" charset="0"/>
              <a:buNone/>
              <a:defRPr/>
            </a:pPr>
            <a:r>
              <a:rPr lang="ar-SA" b="1" dirty="0" smtClean="0">
                <a:solidFill>
                  <a:srgbClr val="C58D01"/>
                </a:solidFill>
                <a:effectLst>
                  <a:outerShdw blurRad="38100" dist="38100" dir="2700000" algn="tl">
                    <a:srgbClr val="C0C0C0"/>
                  </a:outerShdw>
                </a:effectLst>
              </a:rPr>
              <a:t>سابعا:</a:t>
            </a:r>
            <a:r>
              <a:rPr lang="ar-SA" b="1" dirty="0" smtClean="0"/>
              <a:t>لم يكن </a:t>
            </a:r>
            <a:r>
              <a:rPr lang="ar-SA" b="1" u="sng" dirty="0" smtClean="0"/>
              <a:t>للقضاء مكان معين</a:t>
            </a:r>
            <a:r>
              <a:rPr lang="ar-SA" b="1" dirty="0" smtClean="0"/>
              <a:t>، بل كان يتم الفصل في المنازعات </a:t>
            </a:r>
            <a:r>
              <a:rPr lang="ar-SA" b="1" u="sng" dirty="0" smtClean="0">
                <a:solidFill>
                  <a:srgbClr val="7030A0"/>
                </a:solidFill>
              </a:rPr>
              <a:t>بالمنزل والسوق والمسجد</a:t>
            </a:r>
            <a:endParaRPr lang="ar-JO" b="1" u="sng" dirty="0" smtClean="0">
              <a:solidFill>
                <a:srgbClr val="7030A0"/>
              </a:solidFill>
              <a:effectLst>
                <a:outerShdw blurRad="38100" dist="38100" dir="2700000" algn="tl">
                  <a:srgbClr val="C0C0C0"/>
                </a:outerShdw>
              </a:effectLst>
            </a:endParaRPr>
          </a:p>
          <a:p>
            <a:pPr marL="0" indent="0" algn="just" eaLnBrk="1" hangingPunct="1">
              <a:buFont typeface="Arial" pitchFamily="34" charset="0"/>
              <a:buNone/>
              <a:defRPr/>
            </a:pPr>
            <a:r>
              <a:rPr lang="ar-SA" b="1" dirty="0" smtClean="0">
                <a:solidFill>
                  <a:srgbClr val="C58D01"/>
                </a:solidFill>
                <a:effectLst>
                  <a:outerShdw blurRad="38100" dist="38100" dir="2700000" algn="tl">
                    <a:srgbClr val="C0C0C0"/>
                  </a:outerShdw>
                </a:effectLst>
              </a:rPr>
              <a:t>ثامنا: </a:t>
            </a:r>
            <a:r>
              <a:rPr lang="ar-SA" b="1" u="sng" dirty="0" smtClean="0"/>
              <a:t>وحدة القاضي،أي نظام القاضي الفرد،فلم </a:t>
            </a:r>
            <a:r>
              <a:rPr lang="ar-SA" b="1" dirty="0" smtClean="0"/>
              <a:t>يجلس للقضاء في الخصومة الواحدة أكثر من قاضي.</a:t>
            </a:r>
            <a:endParaRPr lang="en-US" b="1" dirty="0" smtClean="0"/>
          </a:p>
          <a:p>
            <a:pPr marL="0" indent="0" algn="just" eaLnBrk="1" hangingPunct="1">
              <a:buFont typeface="Arial" pitchFamily="34" charset="0"/>
              <a:buNone/>
              <a:defRPr/>
            </a:pPr>
            <a:r>
              <a:rPr lang="ar-SA" b="1" dirty="0" smtClean="0">
                <a:solidFill>
                  <a:srgbClr val="C58D01"/>
                </a:solidFill>
                <a:effectLst>
                  <a:outerShdw blurRad="38100" dist="38100" dir="2700000" algn="tl">
                    <a:srgbClr val="C0C0C0"/>
                  </a:outerShdw>
                </a:effectLst>
              </a:rPr>
              <a:t>تاسعا: </a:t>
            </a:r>
            <a:r>
              <a:rPr lang="ar-SA" b="1" u="sng" dirty="0" smtClean="0"/>
              <a:t>تخصيص مرتبات للقضاة مقابل تفرغهم لهذا العمل</a:t>
            </a:r>
            <a:r>
              <a:rPr lang="ar-SA" b="1" dirty="0" smtClean="0"/>
              <a:t>.</a:t>
            </a:r>
            <a:endParaRPr lang="en-US" b="1" dirty="0" smtClean="0"/>
          </a:p>
          <a:p>
            <a:pPr marL="0" indent="0" algn="just" eaLnBrk="1" hangingPunct="1">
              <a:buFont typeface="Arial" pitchFamily="34" charset="0"/>
              <a:buNone/>
              <a:defRPr/>
            </a:pPr>
            <a:r>
              <a:rPr lang="ar-SA" b="1" dirty="0" smtClean="0">
                <a:solidFill>
                  <a:srgbClr val="C58D01"/>
                </a:solidFill>
                <a:effectLst>
                  <a:outerShdw blurRad="38100" dist="38100" dir="2700000" algn="tl">
                    <a:srgbClr val="C0C0C0"/>
                  </a:outerShdw>
                </a:effectLst>
              </a:rPr>
              <a:t>عاشرا: </a:t>
            </a:r>
            <a:r>
              <a:rPr lang="ar-SA" b="1" u="sng" dirty="0" smtClean="0"/>
              <a:t>المساواة التامة بين الناس في القضاء</a:t>
            </a:r>
            <a:r>
              <a:rPr lang="ar-SA" b="1" dirty="0" smtClean="0"/>
              <a:t>، بغض النظر عن مراكزهم الاجتماعية ودياناتهم المختلفة.</a:t>
            </a:r>
          </a:p>
          <a:p>
            <a:pPr marL="0" indent="0" algn="just" eaLnBrk="1" hangingPunct="1">
              <a:buFont typeface="Arial" pitchFamily="34" charset="0"/>
              <a:buNone/>
              <a:defRPr/>
            </a:pPr>
            <a:endParaRPr lang="en-US" dirty="0" smtClean="0"/>
          </a:p>
        </p:txBody>
      </p:sp>
      <p:sp>
        <p:nvSpPr>
          <p:cNvPr id="32772"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rtl="0"/>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lgn="ctr" eaLnBrk="1" hangingPunct="1">
              <a:defRPr/>
            </a:pPr>
            <a:r>
              <a:rPr lang="ar-SA" b="1" dirty="0" smtClean="0">
                <a:solidFill>
                  <a:schemeClr val="tx1"/>
                </a:solidFill>
                <a:effectLst>
                  <a:outerShdw blurRad="38100" dist="38100" dir="2700000" algn="tl">
                    <a:srgbClr val="C0C0C0"/>
                  </a:outerShdw>
                </a:effectLst>
              </a:rPr>
              <a:t>القضاء في </a:t>
            </a:r>
            <a:r>
              <a:rPr lang="ar-JO" b="1" dirty="0" smtClean="0">
                <a:solidFill>
                  <a:schemeClr val="tx1"/>
                </a:solidFill>
                <a:effectLst>
                  <a:outerShdw blurRad="38100" dist="38100" dir="2700000" algn="tl">
                    <a:srgbClr val="C0C0C0"/>
                  </a:outerShdw>
                </a:effectLst>
              </a:rPr>
              <a:t>العصر</a:t>
            </a:r>
            <a:r>
              <a:rPr lang="ar-SA" b="1" dirty="0" smtClean="0">
                <a:solidFill>
                  <a:schemeClr val="tx1"/>
                </a:solidFill>
                <a:effectLst>
                  <a:outerShdw blurRad="38100" dist="38100" dir="2700000" algn="tl">
                    <a:srgbClr val="C0C0C0"/>
                  </a:outerShdw>
                </a:effectLst>
              </a:rPr>
              <a:t> </a:t>
            </a:r>
            <a:r>
              <a:rPr lang="ar-SA" b="1" dirty="0" smtClean="0">
                <a:solidFill>
                  <a:srgbClr val="00B050"/>
                </a:solidFill>
                <a:effectLst>
                  <a:outerShdw blurRad="38100" dist="38100" dir="2700000" algn="tl">
                    <a:srgbClr val="C0C0C0"/>
                  </a:outerShdw>
                </a:effectLst>
              </a:rPr>
              <a:t>الأموي</a:t>
            </a:r>
            <a:endParaRPr lang="en-US" b="1" dirty="0" smtClean="0">
              <a:solidFill>
                <a:srgbClr val="00B050"/>
              </a:solidFill>
              <a:effectLst>
                <a:outerShdw blurRad="38100" dist="38100" dir="2700000" algn="tl">
                  <a:srgbClr val="C0C0C0"/>
                </a:outerShdw>
              </a:effectLst>
            </a:endParaRPr>
          </a:p>
        </p:txBody>
      </p:sp>
      <p:sp>
        <p:nvSpPr>
          <p:cNvPr id="78851" name="عنصر نائب للمحتوى 2"/>
          <p:cNvSpPr>
            <a:spLocks noGrp="1"/>
          </p:cNvSpPr>
          <p:nvPr>
            <p:ph idx="4294967295"/>
          </p:nvPr>
        </p:nvSpPr>
        <p:spPr>
          <a:xfrm>
            <a:off x="495300" y="1371601"/>
            <a:ext cx="8915400" cy="4754563"/>
          </a:xfrm>
        </p:spPr>
        <p:txBody>
          <a:bodyPr/>
          <a:lstStyle/>
          <a:p>
            <a:pPr marL="0" indent="0" eaLnBrk="1" hangingPunct="1">
              <a:buFont typeface="Arial" pitchFamily="34" charset="0"/>
              <a:buNone/>
              <a:defRPr/>
            </a:pPr>
            <a:r>
              <a:rPr lang="ar-SA" b="1" dirty="0" smtClean="0"/>
              <a:t>في عهد الدولة الأموية خطا القضاء خطوات اتسعت من خلالها دائرته</a:t>
            </a:r>
            <a:r>
              <a:rPr lang="ar-SA" b="1" dirty="0" smtClean="0">
                <a:solidFill>
                  <a:srgbClr val="31849B"/>
                </a:solidFill>
              </a:rPr>
              <a:t> </a:t>
            </a:r>
            <a:r>
              <a:rPr lang="ar-SA" sz="4000" b="1" dirty="0" smtClean="0">
                <a:solidFill>
                  <a:srgbClr val="31849B"/>
                </a:solidFill>
                <a:effectLst>
                  <a:outerShdw blurRad="38100" dist="38100" dir="2700000" algn="tl">
                    <a:srgbClr val="C0C0C0"/>
                  </a:outerShdw>
                </a:effectLst>
              </a:rPr>
              <a:t>وتتمثل هذه التطورات فيما يلي : </a:t>
            </a:r>
            <a:endParaRPr lang="en-US" b="1" dirty="0" smtClean="0">
              <a:effectLst>
                <a:outerShdw blurRad="38100" dist="38100" dir="2700000" algn="tl">
                  <a:srgbClr val="C0C0C0"/>
                </a:outerShdw>
              </a:effectLst>
            </a:endParaRPr>
          </a:p>
          <a:p>
            <a:pPr marL="0" indent="0" algn="just" eaLnBrk="1" hangingPunct="1">
              <a:buFont typeface="Arial" pitchFamily="34" charset="0"/>
              <a:buNone/>
              <a:defRPr/>
            </a:pPr>
            <a:r>
              <a:rPr lang="ar-SA" b="1" dirty="0" smtClean="0">
                <a:solidFill>
                  <a:srgbClr val="C58D01"/>
                </a:solidFill>
              </a:rPr>
              <a:t>أولا: </a:t>
            </a:r>
            <a:r>
              <a:rPr lang="ar-SA" sz="3600" b="1" dirty="0" smtClean="0"/>
              <a:t>استحداث نظام </a:t>
            </a:r>
            <a:r>
              <a:rPr lang="ar-SA" sz="3600" b="1" dirty="0" smtClean="0">
                <a:solidFill>
                  <a:srgbClr val="C00000"/>
                </a:solidFill>
              </a:rPr>
              <a:t>السجلات القضائية </a:t>
            </a:r>
            <a:r>
              <a:rPr lang="ar-SA" sz="3600" b="1" dirty="0" smtClean="0"/>
              <a:t>التي تدون فيها الأحكام التي يصدرها القضاة، فقد روى </a:t>
            </a:r>
            <a:r>
              <a:rPr lang="ar-SA" sz="3600" b="1" dirty="0" smtClean="0">
                <a:solidFill>
                  <a:srgbClr val="FF0000"/>
                </a:solidFill>
              </a:rPr>
              <a:t>الكندي</a:t>
            </a:r>
            <a:r>
              <a:rPr lang="ar-SA" sz="3600" b="1" dirty="0" smtClean="0"/>
              <a:t>  في كتابه" </a:t>
            </a:r>
            <a:r>
              <a:rPr lang="ar-SA" sz="3600" b="1" dirty="0" smtClean="0">
                <a:solidFill>
                  <a:srgbClr val="7030A0"/>
                </a:solidFill>
              </a:rPr>
              <a:t>الولاة والقضاة</a:t>
            </a:r>
            <a:r>
              <a:rPr lang="ar-SA" sz="3600" b="1" dirty="0" smtClean="0"/>
              <a:t>" أن </a:t>
            </a:r>
            <a:r>
              <a:rPr lang="ar-SA" sz="3600" b="1" dirty="0" smtClean="0">
                <a:solidFill>
                  <a:srgbClr val="FF0000"/>
                </a:solidFill>
              </a:rPr>
              <a:t>سليمان بن عتر </a:t>
            </a:r>
            <a:r>
              <a:rPr lang="ar-SA" sz="3600" b="1" dirty="0" smtClean="0"/>
              <a:t>أختصم إليه في ميراث، فقضى بين الورثة ثم تناكروا، فعادوا إليه فقضى بينهم، وكتب كتابا بقضائه وأشهد فيه شيوخ الجند،قال:</a:t>
            </a:r>
            <a:r>
              <a:rPr lang="ar-SA" sz="4000" b="1" u="sng" dirty="0" smtClean="0"/>
              <a:t> فكان أول القضاة بمصر سجل سجلا بقضائه </a:t>
            </a:r>
            <a:r>
              <a:rPr lang="ar-SA" sz="3600" b="1" dirty="0" smtClean="0"/>
              <a:t>.</a:t>
            </a:r>
            <a:endParaRPr lang="ar-JO" sz="3600" b="1" dirty="0" smtClean="0"/>
          </a:p>
          <a:p>
            <a:pPr marL="0" indent="0" algn="just" eaLnBrk="1" hangingPunct="1">
              <a:buFont typeface="Arial" pitchFamily="34" charset="0"/>
              <a:buNone/>
              <a:defRPr/>
            </a:pPr>
            <a:endParaRPr lang="en-US" dirty="0" smtClean="0"/>
          </a:p>
        </p:txBody>
      </p:sp>
      <p:sp>
        <p:nvSpPr>
          <p:cNvPr id="33796"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rtl="0"/>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لمحتوى 2"/>
          <p:cNvSpPr>
            <a:spLocks noGrp="1"/>
          </p:cNvSpPr>
          <p:nvPr>
            <p:ph idx="4294967295"/>
          </p:nvPr>
        </p:nvSpPr>
        <p:spPr>
          <a:xfrm>
            <a:off x="194337" y="1557338"/>
            <a:ext cx="9360826" cy="4464050"/>
          </a:xfrm>
        </p:spPr>
        <p:txBody>
          <a:bodyPr/>
          <a:lstStyle/>
          <a:p>
            <a:pPr marL="0" indent="0" algn="just">
              <a:buNone/>
            </a:pPr>
            <a:r>
              <a:rPr lang="ar-SA" sz="4400" b="1" u="sng" dirty="0" smtClean="0">
                <a:solidFill>
                  <a:schemeClr val="tx1"/>
                </a:solidFill>
                <a:effectLst>
                  <a:outerShdw blurRad="38100" dist="38100" dir="2700000" algn="tl">
                    <a:srgbClr val="C0C0C0"/>
                  </a:outerShdw>
                </a:effectLst>
              </a:rPr>
              <a:t>القضاء في </a:t>
            </a:r>
            <a:r>
              <a:rPr lang="ar-JO" sz="4400" b="1" u="sng" dirty="0" smtClean="0">
                <a:solidFill>
                  <a:schemeClr val="tx1"/>
                </a:solidFill>
                <a:effectLst>
                  <a:outerShdw blurRad="38100" dist="38100" dir="2700000" algn="tl">
                    <a:srgbClr val="C0C0C0"/>
                  </a:outerShdw>
                </a:effectLst>
              </a:rPr>
              <a:t>العصر</a:t>
            </a:r>
            <a:r>
              <a:rPr lang="ar-SA" sz="4400" b="1" u="sng" dirty="0" smtClean="0">
                <a:solidFill>
                  <a:schemeClr val="tx1"/>
                </a:solidFill>
                <a:effectLst>
                  <a:outerShdw blurRad="38100" dist="38100" dir="2700000" algn="tl">
                    <a:srgbClr val="C0C0C0"/>
                  </a:outerShdw>
                </a:effectLst>
              </a:rPr>
              <a:t> </a:t>
            </a:r>
            <a:r>
              <a:rPr lang="ar-SA" sz="4400" b="1" dirty="0" smtClean="0">
                <a:solidFill>
                  <a:srgbClr val="00B050"/>
                </a:solidFill>
                <a:effectLst>
                  <a:outerShdw blurRad="38100" dist="38100" dir="2700000" algn="tl">
                    <a:srgbClr val="C0C0C0"/>
                  </a:outerShdw>
                </a:effectLst>
              </a:rPr>
              <a:t>الأموي:</a:t>
            </a:r>
            <a:endParaRPr lang="ar-SA" sz="4400" b="1" dirty="0" smtClean="0">
              <a:solidFill>
                <a:srgbClr val="C58D01"/>
              </a:solidFill>
            </a:endParaRPr>
          </a:p>
          <a:p>
            <a:pPr marL="0" indent="0" algn="just" eaLnBrk="1" hangingPunct="1">
              <a:buFont typeface="Arial" pitchFamily="34" charset="0"/>
              <a:buNone/>
            </a:pPr>
            <a:r>
              <a:rPr lang="ar-SA" b="1" dirty="0" smtClean="0">
                <a:solidFill>
                  <a:srgbClr val="C58D01"/>
                </a:solidFill>
              </a:rPr>
              <a:t>ثانيا:</a:t>
            </a:r>
            <a:r>
              <a:rPr lang="ar-SA" b="1" dirty="0" smtClean="0">
                <a:solidFill>
                  <a:schemeClr val="tx1"/>
                </a:solidFill>
              </a:rPr>
              <a:t>تنظيم </a:t>
            </a:r>
            <a:r>
              <a:rPr lang="ar-SA" b="1" u="sng" dirty="0" smtClean="0">
                <a:solidFill>
                  <a:schemeClr val="tx1"/>
                </a:solidFill>
              </a:rPr>
              <a:t>سلطة قضائية عليا</a:t>
            </a:r>
            <a:r>
              <a:rPr lang="ar-SA" b="1" dirty="0" smtClean="0">
                <a:solidFill>
                  <a:schemeClr val="tx1"/>
                </a:solidFill>
              </a:rPr>
              <a:t>، مهمتها </a:t>
            </a:r>
            <a:r>
              <a:rPr lang="ar-SA" b="1" u="sng" dirty="0" smtClean="0">
                <a:solidFill>
                  <a:schemeClr val="tx1"/>
                </a:solidFill>
              </a:rPr>
              <a:t>النظر فيما يعجز عنه القاضي فينظر فيه من هو أقوى منه يدا</a:t>
            </a:r>
            <a:r>
              <a:rPr lang="ar-SA" b="1" dirty="0" smtClean="0">
                <a:solidFill>
                  <a:schemeClr val="tx1"/>
                </a:solidFill>
              </a:rPr>
              <a:t>، وقد دعت الحاجة إلى</a:t>
            </a:r>
            <a:r>
              <a:rPr lang="ar-JO" b="1" dirty="0" smtClean="0">
                <a:solidFill>
                  <a:schemeClr val="tx1"/>
                </a:solidFill>
              </a:rPr>
              <a:t> </a:t>
            </a:r>
            <a:r>
              <a:rPr lang="ar-SA" b="1" dirty="0" smtClean="0">
                <a:solidFill>
                  <a:schemeClr val="tx1"/>
                </a:solidFill>
              </a:rPr>
              <a:t>إنشاء هذه السلطة </a:t>
            </a:r>
            <a:r>
              <a:rPr lang="ar-SA" b="1" dirty="0" smtClean="0">
                <a:solidFill>
                  <a:srgbClr val="7030A0"/>
                </a:solidFill>
              </a:rPr>
              <a:t>لوقف تعدي ذوي الجاه والحسب</a:t>
            </a:r>
            <a:r>
              <a:rPr lang="ar-SA" b="1" dirty="0" smtClean="0">
                <a:solidFill>
                  <a:schemeClr val="tx1"/>
                </a:solidFill>
              </a:rPr>
              <a:t>، ولهذا </a:t>
            </a:r>
            <a:r>
              <a:rPr lang="ar-SA" b="1" dirty="0" smtClean="0">
                <a:solidFill>
                  <a:srgbClr val="7030A0"/>
                </a:solidFill>
              </a:rPr>
              <a:t>كانت المظالم تسند إلى رجل جليل القدر كثير الورع مهاب في المجتمع</a:t>
            </a:r>
            <a:r>
              <a:rPr lang="ar-SA" b="1" dirty="0" smtClean="0">
                <a:solidFill>
                  <a:schemeClr val="tx1"/>
                </a:solidFill>
              </a:rPr>
              <a:t>، وكانت هيئة المظالم تنعقد </a:t>
            </a:r>
            <a:r>
              <a:rPr lang="ar-SA" b="1" dirty="0" smtClean="0">
                <a:solidFill>
                  <a:srgbClr val="7030A0"/>
                </a:solidFill>
              </a:rPr>
              <a:t>برئاسة الخليفة أو الوالي أو القاضي أو من ينوب عنه</a:t>
            </a:r>
            <a:r>
              <a:rPr lang="ar-SA" b="1" dirty="0" smtClean="0">
                <a:solidFill>
                  <a:schemeClr val="tx1"/>
                </a:solidFill>
              </a:rPr>
              <a:t>، وهو ما سنعرض له تفصيلا في قضاء المظالم.</a:t>
            </a:r>
            <a:endParaRPr lang="ar-JO" b="1" dirty="0" smtClean="0">
              <a:solidFill>
                <a:schemeClr val="tx1"/>
              </a:solidFill>
            </a:endParaRPr>
          </a:p>
          <a:p>
            <a:pPr marL="0" indent="0" algn="just" eaLnBrk="1" hangingPunct="1">
              <a:buFont typeface="Arial" pitchFamily="34" charset="0"/>
              <a:buNone/>
            </a:pPr>
            <a:endParaRPr lang="ar-SA" b="1" dirty="0" smtClean="0">
              <a:solidFill>
                <a:srgbClr val="5F497A"/>
              </a:solidFill>
            </a:endParaRPr>
          </a:p>
          <a:p>
            <a:pPr marL="0" indent="0" algn="just" eaLnBrk="1" hangingPunct="1">
              <a:buFont typeface="Arial" pitchFamily="34" charset="0"/>
              <a:buNone/>
            </a:pPr>
            <a:endParaRPr lang="en-US" dirty="0" smtClean="0"/>
          </a:p>
        </p:txBody>
      </p:sp>
      <p:sp>
        <p:nvSpPr>
          <p:cNvPr id="34819"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rtl="0"/>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لمحتوى 2"/>
          <p:cNvSpPr>
            <a:spLocks noGrp="1"/>
          </p:cNvSpPr>
          <p:nvPr>
            <p:ph idx="4294967295"/>
          </p:nvPr>
        </p:nvSpPr>
        <p:spPr>
          <a:xfrm>
            <a:off x="194337" y="1628776"/>
            <a:ext cx="9360826" cy="4392613"/>
          </a:xfrm>
        </p:spPr>
        <p:txBody>
          <a:bodyPr/>
          <a:lstStyle/>
          <a:p>
            <a:pPr marL="0" indent="0" algn="just">
              <a:buNone/>
            </a:pPr>
            <a:r>
              <a:rPr lang="ar-SA" sz="4000" b="1" dirty="0" smtClean="0">
                <a:solidFill>
                  <a:schemeClr val="tx1"/>
                </a:solidFill>
                <a:effectLst>
                  <a:outerShdw blurRad="38100" dist="38100" dir="2700000" algn="tl">
                    <a:srgbClr val="C0C0C0"/>
                  </a:outerShdw>
                </a:effectLst>
              </a:rPr>
              <a:t>القضاء في </a:t>
            </a:r>
            <a:r>
              <a:rPr lang="ar-JO" sz="4000" b="1" dirty="0" smtClean="0">
                <a:solidFill>
                  <a:schemeClr val="tx1"/>
                </a:solidFill>
                <a:effectLst>
                  <a:outerShdw blurRad="38100" dist="38100" dir="2700000" algn="tl">
                    <a:srgbClr val="C0C0C0"/>
                  </a:outerShdw>
                </a:effectLst>
              </a:rPr>
              <a:t>العصر</a:t>
            </a:r>
            <a:r>
              <a:rPr lang="ar-SA" sz="4000" b="1" dirty="0" smtClean="0">
                <a:solidFill>
                  <a:schemeClr val="tx1"/>
                </a:solidFill>
                <a:effectLst>
                  <a:outerShdw blurRad="38100" dist="38100" dir="2700000" algn="tl">
                    <a:srgbClr val="C0C0C0"/>
                  </a:outerShdw>
                </a:effectLst>
              </a:rPr>
              <a:t> </a:t>
            </a:r>
            <a:r>
              <a:rPr lang="ar-SA" sz="4000" b="1" dirty="0" smtClean="0">
                <a:solidFill>
                  <a:srgbClr val="00B050"/>
                </a:solidFill>
                <a:effectLst>
                  <a:outerShdw blurRad="38100" dist="38100" dir="2700000" algn="tl">
                    <a:srgbClr val="C0C0C0"/>
                  </a:outerShdw>
                </a:effectLst>
              </a:rPr>
              <a:t>الأموي:</a:t>
            </a:r>
            <a:endParaRPr lang="ar-SA" sz="4000" b="1" dirty="0" smtClean="0">
              <a:solidFill>
                <a:srgbClr val="C58D01"/>
              </a:solidFill>
            </a:endParaRPr>
          </a:p>
          <a:p>
            <a:pPr marL="0" indent="0" algn="just" eaLnBrk="1" hangingPunct="1">
              <a:buFont typeface="Arial" pitchFamily="34" charset="0"/>
              <a:buNone/>
            </a:pPr>
            <a:r>
              <a:rPr lang="ar-SA" sz="4000" b="1" dirty="0" smtClean="0">
                <a:solidFill>
                  <a:srgbClr val="C58D01"/>
                </a:solidFill>
              </a:rPr>
              <a:t>ثالثا</a:t>
            </a:r>
            <a:r>
              <a:rPr lang="ar-SA" sz="4000" b="1" dirty="0" smtClean="0"/>
              <a:t>: كان قضاة العصر </a:t>
            </a:r>
            <a:r>
              <a:rPr lang="ar-SA" sz="4000" b="1" dirty="0" smtClean="0">
                <a:solidFill>
                  <a:srgbClr val="00B050"/>
                </a:solidFill>
              </a:rPr>
              <a:t>الأموي</a:t>
            </a:r>
            <a:r>
              <a:rPr lang="ar-SA" sz="4000" b="1" dirty="0" smtClean="0"/>
              <a:t> من خيرة الناس، يخشون الله،ويحكمون بين الناس بالعدل، وبالرغم من أنهم كانوا مستقلين في أحكامهم، إلا أنهم خضعوا </a:t>
            </a:r>
            <a:r>
              <a:rPr lang="ar-SA" sz="4000" b="1" u="sng" dirty="0" smtClean="0"/>
              <a:t>لمراقبة أحكامهم من قبل الخليفة الذي كان يعزل من </a:t>
            </a:r>
            <a:r>
              <a:rPr lang="ar-JO" sz="4000" b="1" u="sng" dirty="0" smtClean="0"/>
              <a:t>يبتعد</a:t>
            </a:r>
            <a:r>
              <a:rPr lang="ar-SA" sz="4000" b="1" u="sng" dirty="0" smtClean="0"/>
              <a:t> عن الطريق السوي.</a:t>
            </a:r>
          </a:p>
          <a:p>
            <a:pPr marL="0" indent="0" algn="just" eaLnBrk="1" hangingPunct="1">
              <a:buFont typeface="Arial" pitchFamily="34" charset="0"/>
              <a:buNone/>
            </a:pPr>
            <a:endParaRPr lang="en-US" sz="4000" dirty="0" smtClean="0"/>
          </a:p>
          <a:p>
            <a:pPr marL="0" indent="0" algn="just" eaLnBrk="1" hangingPunct="1">
              <a:buFont typeface="Arial" pitchFamily="34" charset="0"/>
              <a:buNone/>
            </a:pPr>
            <a:endParaRPr lang="ar-SA" sz="4000" b="1" dirty="0" smtClean="0">
              <a:solidFill>
                <a:srgbClr val="5F497A"/>
              </a:solidFill>
            </a:endParaRPr>
          </a:p>
          <a:p>
            <a:pPr marL="0" indent="0" algn="just" eaLnBrk="1" hangingPunct="1">
              <a:buFont typeface="Arial" pitchFamily="34" charset="0"/>
              <a:buNone/>
            </a:pPr>
            <a:endParaRPr lang="en-US" sz="4000" dirty="0" smtClean="0"/>
          </a:p>
        </p:txBody>
      </p:sp>
      <p:sp>
        <p:nvSpPr>
          <p:cNvPr id="35843" name="Slide Number Placeholder 3"/>
          <p:cNvSpPr txBox="1">
            <a:spLocks noGrp="1"/>
          </p:cNvSpPr>
          <p:nvPr/>
        </p:nvSpPr>
        <p:spPr bwMode="auto">
          <a:xfrm>
            <a:off x="4877329" y="6356351"/>
            <a:ext cx="481542" cy="365125"/>
          </a:xfrm>
          <a:prstGeom prst="rect">
            <a:avLst/>
          </a:prstGeom>
          <a:noFill/>
          <a:ln w="9525">
            <a:noFill/>
            <a:miter lim="800000"/>
            <a:headEnd/>
            <a:tailEnd/>
          </a:ln>
        </p:spPr>
        <p:txBody>
          <a:bodyPr anchor="ctr"/>
          <a:lstStyle/>
          <a:p>
            <a:pPr algn="r" rtl="0"/>
            <a:r>
              <a:rPr lang="ar-SA" sz="1200">
                <a:solidFill>
                  <a:schemeClr val="bg1"/>
                </a:solidFill>
                <a:latin typeface="Calibri" pitchFamily="34" charset="0"/>
              </a:rPr>
              <a:t>3</a:t>
            </a:r>
            <a:endParaRPr lang="en-US" sz="1200">
              <a:solidFill>
                <a:schemeClr val="bg1"/>
              </a:solidFill>
              <a:latin typeface="Calibri"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Template>
  <TotalTime>272</TotalTime>
  <Words>2362</Words>
  <Application>Microsoft Office PowerPoint</Application>
  <PresentationFormat>A4 Paper (210x297 mm)‎</PresentationFormat>
  <Paragraphs>122</Paragraphs>
  <Slides>27</Slides>
  <Notes>2</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السادسة</vt:lpstr>
      <vt:lpstr>عناصر المحاضرة</vt:lpstr>
      <vt:lpstr>تمهيد</vt:lpstr>
      <vt:lpstr> القضاء في العصر النبوي : </vt:lpstr>
      <vt:lpstr> القضاء في العصر النبوي : </vt:lpstr>
      <vt:lpstr> القضاء في العصر النبوي : </vt:lpstr>
      <vt:lpstr>الشريحة 8</vt:lpstr>
      <vt:lpstr>الشريحة 9</vt:lpstr>
      <vt:lpstr>الشريحة 10</vt:lpstr>
      <vt:lpstr>القضاء في العصر النبوي :</vt:lpstr>
      <vt:lpstr>السمات المميزة للقضاء في عهد النبوة :</vt:lpstr>
      <vt:lpstr>السمات المميزة للقضاء في عهد النبوة</vt:lpstr>
      <vt:lpstr>السمات المميزة للقضاء في عهد النبوة</vt:lpstr>
      <vt:lpstr>السمات المميزة للقضاء في عهد النبوة</vt:lpstr>
      <vt:lpstr>السمات المميزة للقضاء في عهد النبوة</vt:lpstr>
      <vt:lpstr>السمات المميزة للقضاء في عهد النبوة</vt:lpstr>
      <vt:lpstr>القضاء في عهد الخلفاء الراشدين</vt:lpstr>
      <vt:lpstr>القضاء في عهد الخلفاء الراشدين</vt:lpstr>
      <vt:lpstr>الشريحة 20</vt:lpstr>
      <vt:lpstr>الشريحة 21</vt:lpstr>
      <vt:lpstr>الشريحة 22</vt:lpstr>
      <vt:lpstr>خصائص القضاء في عصر الخلفاء الراشدين</vt:lpstr>
      <vt:lpstr>القضاء في العصر الأموي</vt:lpstr>
      <vt:lpstr>الشريحة 25</vt:lpstr>
      <vt:lpstr>الشريحة 26</vt:lpstr>
      <vt:lpstr>الشريحة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dell</cp:lastModifiedBy>
  <cp:revision>50</cp:revision>
  <dcterms:created xsi:type="dcterms:W3CDTF">2014-01-30T06:37:39Z</dcterms:created>
  <dcterms:modified xsi:type="dcterms:W3CDTF">2014-10-20T06:25:21Z</dcterms:modified>
</cp:coreProperties>
</file>