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7" r:id="rId4"/>
    <p:sldId id="259" r:id="rId5"/>
    <p:sldId id="287" r:id="rId6"/>
    <p:sldId id="300" r:id="rId7"/>
    <p:sldId id="290" r:id="rId8"/>
    <p:sldId id="297" r:id="rId9"/>
    <p:sldId id="298" r:id="rId10"/>
    <p:sldId id="295" r:id="rId11"/>
    <p:sldId id="301" r:id="rId12"/>
    <p:sldId id="266" r:id="rId13"/>
  </p:sldIdLst>
  <p:sldSz cx="9906000" cy="6858000" type="A4"/>
  <p:notesSz cx="6797675" cy="987425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468" y="3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7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2E540B1-8DAE-4792-A54B-FE36E03201E2}" type="datetimeFigureOut">
              <a:rPr lang="ar-SA" smtClean="0"/>
              <a:pPr/>
              <a:t>18/12/1435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52016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7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54126D2-A582-44E4-AC67-688F897F519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124770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9276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0344" y="2682766"/>
            <a:ext cx="56705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ـ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 الم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ـ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ق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ـ</a:t>
            </a:r>
            <a:r>
              <a:rPr lang="ar-EG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4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6000" b="1" dirty="0" smtClean="0">
                <a:solidFill>
                  <a:srgbClr val="7F7F7F"/>
                </a:solidFill>
                <a:latin typeface="Calibri" pitchFamily="34" charset="0"/>
                <a:cs typeface="Mudir MT" pitchFamily="2" charset="-78"/>
              </a:rPr>
              <a:t>حـركــة  الاسـتـشـراق</a:t>
            </a:r>
          </a:p>
          <a:p>
            <a:pPr algn="ctr"/>
            <a:endParaRPr lang="ar-SA" sz="1400" b="1" dirty="0">
              <a:solidFill>
                <a:srgbClr val="7F7F7F"/>
              </a:solidFill>
              <a:latin typeface="Calibri" pitchFamily="34" charset="0"/>
              <a:cs typeface="Mudir MT" pitchFamily="2" charset="-78"/>
            </a:endParaRPr>
          </a:p>
          <a:p>
            <a:pPr algn="ctr"/>
            <a:r>
              <a:rPr lang="ar-SA" sz="6000" b="1" dirty="0" smtClean="0">
                <a:solidFill>
                  <a:srgbClr val="7F7F7F"/>
                </a:solidFill>
                <a:latin typeface="Calibri" pitchFamily="34" charset="0"/>
                <a:cs typeface="Mudir MT" pitchFamily="2" charset="-78"/>
              </a:rPr>
              <a:t>د. عماد هلال</a:t>
            </a:r>
            <a:endParaRPr lang="en-US" sz="6000" b="1" dirty="0">
              <a:solidFill>
                <a:srgbClr val="7F7F7F"/>
              </a:solidFill>
              <a:latin typeface="Calibri" pitchFamily="34" charset="0"/>
              <a:cs typeface="Mudir MT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0" name="Picture 2" descr="https://fbcdn-sphotos-e-a.akamaihd.net/hphotos-ak-xaf1/v/t1.0-9/283203_10150261471640369_6340923_n.jpg?oh=9730a6fa5b3b063b4dfcac10e7f3503c&amp;oe=54922638&amp;__gda__=1418459113_942f6d8c24b4f48bd8d19142eb2731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30" y="126128"/>
            <a:ext cx="2170113" cy="249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Mudir MT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Mudi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Mudir MT" pitchFamily="2" charset="-78"/>
              </a:rPr>
              <a:t>عناصر المحاضرة</a:t>
            </a:r>
            <a:endParaRPr lang="en-US" dirty="0">
              <a:solidFill>
                <a:srgbClr val="C00000"/>
              </a:solidFill>
              <a:cs typeface="Mudir MT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343400"/>
          </a:xfrm>
        </p:spPr>
        <p:txBody>
          <a:bodyPr/>
          <a:lstStyle/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تعريف </a:t>
            </a:r>
            <a:r>
              <a:rPr lang="ar-SA" sz="2800" b="1" dirty="0">
                <a:cs typeface="Arial" pitchFamily="34" charset="0"/>
              </a:rPr>
              <a:t>بطبيعة المقرر </a:t>
            </a:r>
            <a:endParaRPr lang="ar-SA" sz="2800" b="1" dirty="0" smtClean="0">
              <a:cs typeface="Arial" pitchFamily="34" charset="0"/>
            </a:endParaRP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أهداف المقرر</a:t>
            </a:r>
            <a:endParaRPr lang="ar-SA" sz="2800" b="1" dirty="0">
              <a:cs typeface="Arial" pitchFamily="34" charset="0"/>
            </a:endParaRP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محتوى المقرر</a:t>
            </a: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المصادر والمراجع</a:t>
            </a: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توزيع الدرجات</a:t>
            </a: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الساعات المكتبية</a:t>
            </a:r>
            <a:endParaRPr lang="en-US" sz="2800" b="1" dirty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b="1" dirty="0" smtClean="0">
                <a:cs typeface="Arial" pitchFamily="34" charset="0"/>
              </a:rPr>
              <a:t> </a:t>
            </a:r>
          </a:p>
          <a:p>
            <a:r>
              <a:rPr lang="en-GB" sz="28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     </a:t>
            </a:r>
            <a:r>
              <a:rPr lang="en-GB" sz="2800" b="1" dirty="0" smtClean="0">
                <a:cs typeface="Arial" pitchFamily="34" charset="0"/>
              </a:rPr>
              <a:t>     </a:t>
            </a: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Mudir MT" pitchFamily="2" charset="-78"/>
              </a:rPr>
              <a:t>التعريف بطبيعة المقرر 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839200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600" b="1" dirty="0" smtClean="0"/>
              <a:t>مثلت الحركة </a:t>
            </a:r>
            <a:r>
              <a:rPr lang="ar-SA" sz="3600" b="1" dirty="0" err="1" smtClean="0"/>
              <a:t>الاستشراقية</a:t>
            </a:r>
            <a:r>
              <a:rPr lang="ar-SA" sz="3600" b="1" dirty="0" smtClean="0"/>
              <a:t> ظاهرة مهمة في تاريخ العلاقات بين الشرق والغرب، وساهمت في دراسة الحضارة الإسلامية والتاريخ الإسلامي بدور كبير بعضه إيجابي، وأغلبه سلبي؛ مما يوجب علينا النظر في هذه الظاهرة ، والتعرف على أهدافها ومقاصدها، وتحليل مناهجها واتجاهاتها، ورصد مؤسساتها وعلمائها، ونقد إنتاجها. </a:t>
            </a:r>
          </a:p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>
                <a:solidFill>
                  <a:srgbClr val="C00000"/>
                </a:solidFill>
                <a:cs typeface="Mudir MT" pitchFamily="2" charset="-78"/>
              </a:rPr>
              <a:t>أ</a:t>
            </a:r>
            <a:r>
              <a:rPr lang="ar-SA" dirty="0" smtClean="0">
                <a:solidFill>
                  <a:srgbClr val="C00000"/>
                </a:solidFill>
                <a:cs typeface="Mudir MT" pitchFamily="2" charset="-78"/>
              </a:rPr>
              <a:t>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648200"/>
          </a:xfrm>
        </p:spPr>
        <p:txBody>
          <a:bodyPr/>
          <a:lstStyle/>
          <a:p>
            <a:pPr marL="0" indent="0" rtl="1">
              <a:buNone/>
            </a:pPr>
            <a:r>
              <a:rPr lang="ar-SA" b="1" dirty="0" smtClean="0"/>
              <a:t>- يتوقع </a:t>
            </a:r>
            <a:r>
              <a:rPr lang="ar-SA" b="1" dirty="0"/>
              <a:t>من الطالب/الطالبة بعد دراسة المقرر أن يكون </a:t>
            </a:r>
            <a:r>
              <a:rPr lang="ar-SA" b="1" dirty="0" smtClean="0"/>
              <a:t>قد:</a:t>
            </a:r>
            <a:endParaRPr lang="en-US" b="1" dirty="0"/>
          </a:p>
          <a:p>
            <a:pPr lvl="0" rtl="1"/>
            <a:r>
              <a:rPr lang="ar-SA" b="1" dirty="0" smtClean="0"/>
              <a:t>تعرف </a:t>
            </a:r>
            <a:r>
              <a:rPr lang="ar-SA" b="1" dirty="0"/>
              <a:t>على مفهوم الاستشراق.</a:t>
            </a:r>
            <a:endParaRPr lang="en-US" b="1" dirty="0"/>
          </a:p>
          <a:p>
            <a:pPr lvl="0" rtl="1"/>
            <a:r>
              <a:rPr lang="ar-SA" b="1" dirty="0" smtClean="0"/>
              <a:t>أدرك الأغراض الحقيقة للاستشراق. </a:t>
            </a:r>
            <a:endParaRPr lang="en-US" b="1" dirty="0"/>
          </a:p>
          <a:p>
            <a:pPr lvl="0" rtl="1"/>
            <a:r>
              <a:rPr lang="ar-SA" b="1" dirty="0" smtClean="0"/>
              <a:t>استفاد من المناهج </a:t>
            </a:r>
            <a:r>
              <a:rPr lang="ar-SA" b="1" dirty="0" err="1" smtClean="0"/>
              <a:t>الاستشراقية</a:t>
            </a:r>
            <a:r>
              <a:rPr lang="ar-SA" b="1" dirty="0" smtClean="0"/>
              <a:t> في مجال البحث التاريخي.</a:t>
            </a:r>
            <a:endParaRPr lang="en-US" b="1" dirty="0"/>
          </a:p>
          <a:p>
            <a:pPr lvl="0" rtl="1"/>
            <a:r>
              <a:rPr lang="ar-SA" b="1" dirty="0" smtClean="0"/>
              <a:t>أدرك </a:t>
            </a:r>
            <a:r>
              <a:rPr lang="ar-SA" b="1" dirty="0"/>
              <a:t>طبيعة العلاقة بين الاستشراق والاستعمار والحركة الصهيونية. </a:t>
            </a:r>
            <a:endParaRPr lang="en-US" b="1" dirty="0"/>
          </a:p>
          <a:p>
            <a:pPr lvl="0" rtl="1"/>
            <a:r>
              <a:rPr lang="ar-SA" b="1" dirty="0" smtClean="0"/>
              <a:t>امتلك القدرة على الرد على افتراءات المستشرقين. </a:t>
            </a:r>
            <a:endParaRPr lang="en-US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Mudir MT" pitchFamily="2" charset="-78"/>
              </a:rPr>
              <a:t>تابع- أهداف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371600"/>
            <a:ext cx="9144000" cy="4876800"/>
          </a:xfrm>
        </p:spPr>
        <p:txBody>
          <a:bodyPr/>
          <a:lstStyle/>
          <a:p>
            <a:pPr marL="0" lvl="0" indent="0" rtl="1">
              <a:buNone/>
            </a:pPr>
            <a:r>
              <a:rPr lang="ar-SA" b="1" dirty="0"/>
              <a:t>- يتوقع من الطالب/الطالبة بعد دراسة المقرر أن يكون قد:</a:t>
            </a:r>
          </a:p>
          <a:p>
            <a:pPr lvl="0" rtl="1"/>
            <a:r>
              <a:rPr lang="ar-SA" b="1" dirty="0" smtClean="0"/>
              <a:t>امتلك القدرة على المقارنة بين اتجاهات </a:t>
            </a:r>
            <a:r>
              <a:rPr lang="ar-SA" b="1" dirty="0"/>
              <a:t>المستشرقين حسب الأقطار التي ينتمون إليها.</a:t>
            </a:r>
            <a:endParaRPr lang="en-US" b="1" dirty="0"/>
          </a:p>
          <a:p>
            <a:pPr lvl="0" rtl="1"/>
            <a:r>
              <a:rPr lang="ar-SA" b="1" dirty="0" smtClean="0"/>
              <a:t>تعرف على </a:t>
            </a:r>
            <a:r>
              <a:rPr lang="ar-SA" b="1" dirty="0"/>
              <a:t>مؤسسات المستشرقين </a:t>
            </a:r>
            <a:r>
              <a:rPr lang="ar-SA" b="1" dirty="0" smtClean="0"/>
              <a:t>وإنتاجهم</a:t>
            </a:r>
            <a:r>
              <a:rPr lang="ar-SA" b="1" dirty="0"/>
              <a:t>.</a:t>
            </a:r>
            <a:endParaRPr lang="en-US" b="1" dirty="0"/>
          </a:p>
          <a:p>
            <a:pPr lvl="0" rtl="1"/>
            <a:r>
              <a:rPr lang="ar-SA" b="1" dirty="0"/>
              <a:t>أن يتدرب على نقد المنهج </a:t>
            </a:r>
            <a:r>
              <a:rPr lang="ar-SA" b="1" dirty="0" err="1"/>
              <a:t>الاستشراقي</a:t>
            </a:r>
            <a:r>
              <a:rPr lang="ar-SA" b="1" dirty="0"/>
              <a:t>. </a:t>
            </a:r>
            <a:endParaRPr lang="en-US" b="1" dirty="0"/>
          </a:p>
          <a:p>
            <a:pPr lvl="0" rtl="1"/>
            <a:r>
              <a:rPr lang="ar-SA" b="1" dirty="0"/>
              <a:t>أن يتعرف جهود بعض المستشرقين </a:t>
            </a:r>
            <a:r>
              <a:rPr lang="ar-SA" b="1" dirty="0" smtClean="0"/>
              <a:t>المنصفين في </a:t>
            </a:r>
            <a:r>
              <a:rPr lang="ar-SA" b="1" dirty="0"/>
              <a:t>خدمة الحضارة الإسلامية .</a:t>
            </a:r>
            <a:endParaRPr lang="en-US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2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Mudir MT" pitchFamily="2" charset="-78"/>
              </a:rPr>
              <a:t>محتوى المقرر: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2" name="كائن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149831"/>
              </p:ext>
            </p:extLst>
          </p:nvPr>
        </p:nvGraphicFramePr>
        <p:xfrm>
          <a:off x="1676400" y="1371600"/>
          <a:ext cx="6861175" cy="4867275"/>
        </p:xfrm>
        <a:graphic>
          <a:graphicData uri="http://schemas.openxmlformats.org/presentationml/2006/ole">
            <p:oleObj spid="_x0000_s1043" name="Worksheet" r:id="rId3" imgW="5305408" imgH="3762296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Mudir MT" pitchFamily="2" charset="-78"/>
              </a:rPr>
              <a:t>المراجع والمصادر التعليمية: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600200"/>
            <a:ext cx="88392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3200" b="1" dirty="0" smtClean="0"/>
              <a:t>المرجع الرئيس : </a:t>
            </a:r>
            <a:endParaRPr lang="en-US" sz="3200" dirty="0" smtClean="0"/>
          </a:p>
          <a:p>
            <a:pPr lvl="0"/>
            <a:endParaRPr lang="ar-SA" sz="3200" dirty="0" smtClean="0"/>
          </a:p>
          <a:p>
            <a:pPr lvl="0"/>
            <a:r>
              <a:rPr lang="ar-SA" sz="3200" dirty="0" smtClean="0"/>
              <a:t>- </a:t>
            </a:r>
            <a:r>
              <a:rPr lang="ar-EG" sz="3200" dirty="0" smtClean="0"/>
              <a:t>مصطفى </a:t>
            </a:r>
            <a:r>
              <a:rPr lang="ar-EG" sz="3200" dirty="0"/>
              <a:t>السباعي، </a:t>
            </a:r>
            <a:r>
              <a:rPr lang="ar-EG" sz="3200" b="1" dirty="0"/>
              <a:t>المستشرقون مالهم وما عليهم</a:t>
            </a:r>
            <a:r>
              <a:rPr lang="ar-EG" sz="3200" dirty="0"/>
              <a:t>, المكتب الإسلامي, بيروت، </a:t>
            </a:r>
            <a:r>
              <a:rPr lang="ar-EG" sz="3200" dirty="0" smtClean="0"/>
              <a:t>1405هـ</a:t>
            </a:r>
            <a:endParaRPr lang="ar-SA" sz="3200" dirty="0" smtClean="0"/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200" b="1" dirty="0" smtClean="0">
                <a:solidFill>
                  <a:srgbClr val="FF0000"/>
                </a:solidFill>
                <a:cs typeface="Mudir MT" pitchFamily="2" charset="-78"/>
              </a:rPr>
              <a:t>المراجع والمصادر المساعدة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371600"/>
            <a:ext cx="9448800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Tx/>
              <a:buChar char="-"/>
            </a:pPr>
            <a:r>
              <a:rPr lang="ar-SA" sz="2800" dirty="0" smtClean="0"/>
              <a:t>محمود حمدي زقزوق: الاستشراق والخلفية الفكرية للصراع الحضاري، دار المنار، القاهرة 1409هـ.</a:t>
            </a:r>
          </a:p>
          <a:p>
            <a:pPr marL="457200" indent="-457200">
              <a:buFontTx/>
              <a:buChar char="-"/>
            </a:pPr>
            <a:r>
              <a:rPr lang="ar-EG" sz="2800" dirty="0" smtClean="0"/>
              <a:t>إدوارد </a:t>
            </a:r>
            <a:r>
              <a:rPr lang="ar-EG" sz="2800" dirty="0"/>
              <a:t>سعيد، </a:t>
            </a:r>
            <a:r>
              <a:rPr lang="ar-EG" sz="2800" b="1" dirty="0"/>
              <a:t>الاستشراق</a:t>
            </a:r>
            <a:r>
              <a:rPr lang="ar-EG" sz="2800" dirty="0"/>
              <a:t>، ترجمة: كمال أبو ديب، مؤسسة الأبحاث العربية ، بيروت، 1981م.</a:t>
            </a:r>
            <a:br>
              <a:rPr lang="ar-EG" sz="2800" dirty="0"/>
            </a:br>
            <a:r>
              <a:rPr lang="ar-EG" sz="2800" dirty="0"/>
              <a:t>- نجيب </a:t>
            </a:r>
            <a:r>
              <a:rPr lang="ar-EG" sz="2800" dirty="0" err="1"/>
              <a:t>العقيقي</a:t>
            </a:r>
            <a:r>
              <a:rPr lang="ar-EG" sz="2800" dirty="0"/>
              <a:t>، </a:t>
            </a:r>
            <a:r>
              <a:rPr lang="ar-EG" sz="2800" b="1" dirty="0"/>
              <a:t>المستشرقون</a:t>
            </a:r>
            <a:r>
              <a:rPr lang="ar-EG" sz="2800" dirty="0"/>
              <a:t>، ج 3، دار المعارف، القاهرة، 1981م.</a:t>
            </a:r>
            <a:br>
              <a:rPr lang="ar-EG" sz="2800" dirty="0"/>
            </a:br>
            <a:r>
              <a:rPr lang="ar-EG" sz="2800" dirty="0"/>
              <a:t>- </a:t>
            </a:r>
            <a:r>
              <a:rPr lang="ar-EG" sz="2800" dirty="0" smtClean="0"/>
              <a:t>عبد</a:t>
            </a:r>
            <a:r>
              <a:rPr lang="ar-SA" sz="2800" dirty="0" smtClean="0"/>
              <a:t> </a:t>
            </a:r>
            <a:r>
              <a:rPr lang="ar-EG" sz="2800" dirty="0" smtClean="0"/>
              <a:t>ا</a:t>
            </a:r>
            <a:r>
              <a:rPr lang="ar-SA" sz="2800" dirty="0" smtClean="0"/>
              <a:t>ل</a:t>
            </a:r>
            <a:r>
              <a:rPr lang="ar-EG" sz="2800" dirty="0" smtClean="0"/>
              <a:t>رحمن </a:t>
            </a:r>
            <a:r>
              <a:rPr lang="ar-EG" sz="2800" dirty="0"/>
              <a:t>بدوي، </a:t>
            </a:r>
            <a:r>
              <a:rPr lang="ar-EG" sz="2800" b="1" dirty="0"/>
              <a:t>موسوعة المستشرقين</a:t>
            </a:r>
            <a:r>
              <a:rPr lang="ar-EG" sz="2800" dirty="0"/>
              <a:t>، دار العلم للملايين، بيروت، 1989م. </a:t>
            </a:r>
            <a:br>
              <a:rPr lang="ar-EG" sz="2800" dirty="0"/>
            </a:br>
            <a:r>
              <a:rPr lang="ar-EG" sz="2800" dirty="0" smtClean="0"/>
              <a:t>- </a:t>
            </a:r>
            <a:r>
              <a:rPr lang="ar-EG" sz="2800" dirty="0"/>
              <a:t>رودي بارت، </a:t>
            </a:r>
            <a:r>
              <a:rPr lang="ar-SA" sz="2800" b="1" dirty="0" smtClean="0"/>
              <a:t>الدراسات </a:t>
            </a:r>
            <a:r>
              <a:rPr lang="ar-EG" sz="2800" b="1" dirty="0" smtClean="0"/>
              <a:t>العربية </a:t>
            </a:r>
            <a:r>
              <a:rPr lang="ar-EG" sz="2800" b="1" dirty="0"/>
              <a:t>في الجامعات الألمانية</a:t>
            </a:r>
            <a:r>
              <a:rPr lang="ar-EG" sz="2800" dirty="0"/>
              <a:t>، ترجمة: مصطفى ماهر، القاهرة، 1967م.</a:t>
            </a:r>
            <a:br>
              <a:rPr lang="ar-EG" sz="2800" dirty="0"/>
            </a:br>
            <a:r>
              <a:rPr lang="ar-EG" sz="2800" dirty="0"/>
              <a:t>- محمد عبد الفتاح عليان، </a:t>
            </a:r>
            <a:r>
              <a:rPr lang="ar-EG" sz="2800" b="1" dirty="0"/>
              <a:t>أضواء على الاستشراق</a:t>
            </a:r>
            <a:r>
              <a:rPr lang="ar-EG" sz="2800" dirty="0"/>
              <a:t>، ط1،  دار البحوث العلمية، الكويت،1980م.</a:t>
            </a:r>
            <a:r>
              <a:rPr lang="en-US" sz="2800" dirty="0" smtClean="0"/>
              <a:t> 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9833646"/>
              </p:ext>
            </p:extLst>
          </p:nvPr>
        </p:nvGraphicFramePr>
        <p:xfrm>
          <a:off x="1371600" y="2362200"/>
          <a:ext cx="7848600" cy="19508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62600"/>
                <a:gridCol w="2286000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النشاط </a:t>
                      </a:r>
                      <a:endParaRPr lang="ar-SA" sz="32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الدرجة</a:t>
                      </a:r>
                      <a:endParaRPr lang="ar-SA" sz="32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الأعمال الفصلية</a:t>
                      </a:r>
                      <a:r>
                        <a:rPr lang="ar-SA" sz="2400" baseline="0" dirty="0" smtClean="0"/>
                        <a:t> والواجبات والمشاركة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30 درجات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المجموع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</a:rPr>
              <a:t>الساعات المكتبية الجوالة</a:t>
            </a: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half" idx="13"/>
          </p:nvPr>
        </p:nvSpPr>
        <p:spPr>
          <a:xfrm>
            <a:off x="5025242" y="1447800"/>
            <a:ext cx="4389120" cy="4800600"/>
          </a:xfrm>
        </p:spPr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</a:rPr>
              <a:t>رقم </a:t>
            </a:r>
            <a:r>
              <a:rPr lang="ar-SA" b="1" dirty="0">
                <a:solidFill>
                  <a:srgbClr val="0070C0"/>
                </a:solidFill>
              </a:rPr>
              <a:t>جوال المقرر:</a:t>
            </a:r>
            <a:endParaRPr lang="en-US" b="1" dirty="0">
              <a:solidFill>
                <a:srgbClr val="0070C0"/>
              </a:solidFill>
            </a:endParaRPr>
          </a:p>
          <a:p>
            <a:pPr algn="ctr"/>
            <a:r>
              <a:rPr lang="ar-SA" sz="3200" dirty="0" smtClean="0"/>
              <a:t>0558780059</a:t>
            </a:r>
            <a:endParaRPr lang="en-US" sz="3200" dirty="0"/>
          </a:p>
          <a:p>
            <a:r>
              <a:rPr lang="ar-SA" b="1" dirty="0" smtClean="0">
                <a:solidFill>
                  <a:srgbClr val="FF0000"/>
                </a:solidFill>
              </a:rPr>
              <a:t>ملحوظة: </a:t>
            </a:r>
          </a:p>
          <a:p>
            <a:pPr algn="ctr"/>
            <a:r>
              <a:rPr lang="ar-SA" b="1" dirty="0" smtClean="0"/>
              <a:t>سيكون </a:t>
            </a:r>
            <a:r>
              <a:rPr lang="ar-SA" b="1"/>
              <a:t>الجوال </a:t>
            </a:r>
            <a:r>
              <a:rPr lang="ar-SA" b="1" smtClean="0"/>
              <a:t>مفتوحا </a:t>
            </a:r>
            <a:r>
              <a:rPr lang="ar-SA" b="1" dirty="0"/>
              <a:t>في الأوقات المحددة </a:t>
            </a:r>
            <a:r>
              <a:rPr lang="ar-SA" b="1" dirty="0" smtClean="0"/>
              <a:t>للساعات المكتبية </a:t>
            </a:r>
            <a:r>
              <a:rPr lang="ar-SA" b="1" dirty="0"/>
              <a:t>وسيتم </a:t>
            </a:r>
            <a:r>
              <a:rPr lang="ar-SA" b="1" dirty="0" smtClean="0"/>
              <a:t>إغلاقه </a:t>
            </a:r>
            <a:r>
              <a:rPr lang="ar-SA" b="1" dirty="0"/>
              <a:t>خارج هذه الأوقات، لذا على الجميع التقيد بهذه </a:t>
            </a:r>
            <a:r>
              <a:rPr lang="ar-SA" b="1" dirty="0" smtClean="0"/>
              <a:t>المواعيد</a:t>
            </a:r>
            <a:endParaRPr lang="ar-SA" b="1" dirty="0"/>
          </a:p>
          <a:p>
            <a:r>
              <a:rPr lang="ar-SA" b="1" dirty="0">
                <a:solidFill>
                  <a:srgbClr val="0070C0"/>
                </a:solidFill>
              </a:rPr>
              <a:t>البريد الإلكتروني: </a:t>
            </a:r>
            <a:endParaRPr lang="ar-SA" b="1" dirty="0" smtClean="0">
              <a:solidFill>
                <a:srgbClr val="0070C0"/>
              </a:solidFill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</a:rPr>
              <a:t>ehelal@kfu.</a:t>
            </a:r>
            <a:r>
              <a:rPr lang="en-US" sz="3200" dirty="0" smtClean="0">
                <a:solidFill>
                  <a:srgbClr val="0070C0"/>
                </a:solidFill>
              </a:rPr>
              <a:t>edu.sa</a:t>
            </a:r>
            <a:endParaRPr lang="en-US" sz="3200" dirty="0">
              <a:solidFill>
                <a:srgbClr val="0070C0"/>
              </a:solidFill>
            </a:endParaRPr>
          </a:p>
          <a:p>
            <a:endParaRPr lang="ar-SA" sz="3200" b="1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b="1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dirty="0"/>
          </a:p>
        </p:txBody>
      </p:sp>
      <p:graphicFrame>
        <p:nvGraphicFramePr>
          <p:cNvPr id="10" name="جدول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893142"/>
              </p:ext>
            </p:extLst>
          </p:nvPr>
        </p:nvGraphicFramePr>
        <p:xfrm>
          <a:off x="685800" y="3048000"/>
          <a:ext cx="4038601" cy="2065148"/>
        </p:xfrm>
        <a:graphic>
          <a:graphicData uri="http://schemas.openxmlformats.org/drawingml/2006/table">
            <a:tbl>
              <a:tblPr rtl="1" firstRow="1" bandRow="1" bandCol="1">
                <a:tableStyleId>{5C22544A-7EE6-4342-B048-85BDC9FD1C3A}</a:tableStyleId>
              </a:tblPr>
              <a:tblGrid>
                <a:gridCol w="2081049"/>
                <a:gridCol w="1957552"/>
              </a:tblGrid>
              <a:tr h="75267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</a:rPr>
                        <a:t>اليوم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</a:rPr>
                        <a:t>الوقت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63441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effectLst/>
                          <a:cs typeface="+mn-cs"/>
                        </a:rPr>
                        <a:t>الاثنين</a:t>
                      </a:r>
                      <a:r>
                        <a:rPr lang="en-US" sz="2400" b="1" dirty="0">
                          <a:effectLst/>
                          <a:cs typeface="+mn-cs"/>
                        </a:rPr>
                        <a:t> 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effectLst/>
                          <a:cs typeface="+mn-cs"/>
                        </a:rPr>
                        <a:t>9 ص - 1 ظ</a:t>
                      </a:r>
                      <a:r>
                        <a:rPr lang="en-US" sz="2400" dirty="0">
                          <a:effectLst/>
                          <a:cs typeface="+mn-cs"/>
                        </a:rPr>
                        <a:t> 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67805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 </a:t>
                      </a:r>
                      <a:r>
                        <a:rPr lang="ar-SA" sz="2400" dirty="0" smtClean="0">
                          <a:effectLst/>
                          <a:cs typeface="+mn-cs"/>
                        </a:rPr>
                        <a:t>الثلاثاء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 </a:t>
                      </a:r>
                      <a:r>
                        <a:rPr lang="ar-SA" sz="2400" dirty="0" smtClean="0">
                          <a:effectLst/>
                          <a:cs typeface="+mn-cs"/>
                        </a:rPr>
                        <a:t>9ص – 11 ص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0886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3365</TotalTime>
  <Words>336</Words>
  <Application>Microsoft Office PowerPoint</Application>
  <PresentationFormat>A4 Paper (210x297 mm)‎</PresentationFormat>
  <Paragraphs>77</Paragraphs>
  <Slides>12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Office Theme</vt:lpstr>
      <vt:lpstr>Worksheet</vt:lpstr>
      <vt:lpstr>الشريحة 1</vt:lpstr>
      <vt:lpstr>المحاضرة التمهيدية</vt:lpstr>
      <vt:lpstr>عناصر المحاضرة</vt:lpstr>
      <vt:lpstr>التعريف بطبيعة المقرر :</vt:lpstr>
      <vt:lpstr>أهداف المقرر</vt:lpstr>
      <vt:lpstr>تابع- أهداف المقرر</vt:lpstr>
      <vt:lpstr>محتوى المقرر:</vt:lpstr>
      <vt:lpstr>المراجع والمصادر التعليمية:</vt:lpstr>
      <vt:lpstr>المراجع والمصادر المساعدة</vt:lpstr>
      <vt:lpstr>توزيع الدرجات</vt:lpstr>
      <vt:lpstr>الساعات المكتبية الجوالة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127</cp:revision>
  <cp:lastPrinted>2012-08-28T12:05:49Z</cp:lastPrinted>
  <dcterms:created xsi:type="dcterms:W3CDTF">2009-10-14T19:14:34Z</dcterms:created>
  <dcterms:modified xsi:type="dcterms:W3CDTF">2014-10-12T05:38:52Z</dcterms:modified>
</cp:coreProperties>
</file>