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5"/>
  </p:notesMasterIdLst>
  <p:sldIdLst>
    <p:sldId id="326" r:id="rId2"/>
    <p:sldId id="257" r:id="rId3"/>
    <p:sldId id="267" r:id="rId4"/>
    <p:sldId id="332" r:id="rId5"/>
    <p:sldId id="334" r:id="rId6"/>
    <p:sldId id="333" r:id="rId7"/>
    <p:sldId id="329" r:id="rId8"/>
    <p:sldId id="336" r:id="rId9"/>
    <p:sldId id="330" r:id="rId10"/>
    <p:sldId id="335" r:id="rId11"/>
    <p:sldId id="337" r:id="rId12"/>
    <p:sldId id="331"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xmlns="">
        <p14:section name="مقطع افتراضي" id="{60B9F78D-5E57-4C42-834F-EC9E2A37454D}">
          <p14:sldIdLst>
            <p14:sldId id="326"/>
            <p14:sldId id="257"/>
            <p14:sldId id="267"/>
            <p14:sldId id="332"/>
            <p14:sldId id="334"/>
            <p14:sldId id="333"/>
            <p14:sldId id="329"/>
            <p14:sldId id="336"/>
            <p14:sldId id="330"/>
            <p14:sldId id="335"/>
            <p14:sldId id="337"/>
            <p14:sldId id="331"/>
          </p14:sldIdLst>
        </p14:section>
        <p14:section name="مقطع بدون عنوان" id="{19A86B64-8EBA-4B18-9900-22579F262890}">
          <p14:sldIdLst>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537" autoAdjust="0"/>
    <p:restoredTop sz="94667" autoAdjust="0"/>
  </p:normalViewPr>
  <p:slideViewPr>
    <p:cSldViewPr>
      <p:cViewPr>
        <p:scale>
          <a:sx n="60" d="100"/>
          <a:sy n="60" d="100"/>
        </p:scale>
        <p:origin x="-468" y="-72"/>
      </p:cViewPr>
      <p:guideLst>
        <p:guide orient="horz" pos="2160"/>
        <p:guide pos="3120"/>
      </p:guideLst>
    </p:cSldViewPr>
  </p:slideViewPr>
  <p:outlineViewPr>
    <p:cViewPr>
      <p:scale>
        <a:sx n="33" d="100"/>
        <a:sy n="33" d="100"/>
      </p:scale>
      <p:origin x="0" y="232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xfrm>
            <a:off x="4927600"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0344" y="2682766"/>
            <a:ext cx="5670550" cy="3429000"/>
          </a:xfrm>
          <a:prstGeom prst="rect">
            <a:avLst/>
          </a:prstGeom>
          <a:noFill/>
          <a:ln w="9525">
            <a:noFill/>
            <a:miter lim="800000"/>
            <a:headEnd/>
            <a:tailEnd/>
          </a:ln>
        </p:spPr>
        <p:txBody>
          <a:bodyPr anchor="ctr"/>
          <a:lstStyle/>
          <a:p>
            <a:pPr algn="ctr"/>
            <a:r>
              <a:rPr lang="ar-EG" sz="3700" b="1" dirty="0" smtClean="0">
                <a:solidFill>
                  <a:schemeClr val="accent1">
                    <a:lumMod val="50000"/>
                  </a:schemeClr>
                </a:solidFill>
                <a:latin typeface="AYM Wadiy S_U normal."/>
                <a:cs typeface="Times New Roman" pitchFamily="18" charset="0"/>
              </a:rPr>
              <a:t>اس</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م الم</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ق</a:t>
            </a:r>
            <a:r>
              <a:rPr lang="ar-SA" sz="3700" b="1" dirty="0" smtClean="0">
                <a:solidFill>
                  <a:schemeClr val="accent1">
                    <a:lumMod val="50000"/>
                  </a:schemeClr>
                </a:solidFill>
                <a:latin typeface="AYM Wadiy S_U normal."/>
                <a:cs typeface="Times New Roman" pitchFamily="18" charset="0"/>
              </a:rPr>
              <a:t>ـ</a:t>
            </a:r>
            <a:r>
              <a:rPr lang="ar-EG" sz="3700" b="1" dirty="0" err="1" smtClean="0">
                <a:solidFill>
                  <a:schemeClr val="accent1">
                    <a:lumMod val="50000"/>
                  </a:schemeClr>
                </a:solidFill>
                <a:latin typeface="AYM Wadiy S_U normal."/>
                <a:cs typeface="Times New Roman" pitchFamily="18" charset="0"/>
              </a:rPr>
              <a:t>رر</a:t>
            </a:r>
            <a:endParaRPr lang="ar-SA" sz="3700" b="1" dirty="0" smtClean="0">
              <a:solidFill>
                <a:schemeClr val="accent1">
                  <a:lumMod val="50000"/>
                </a:schemeClr>
              </a:solidFill>
              <a:latin typeface="AYM Wadiy S_U normal."/>
              <a:cs typeface="Times New Roman" pitchFamily="18" charset="0"/>
            </a:endParaRPr>
          </a:p>
          <a:p>
            <a:pPr algn="ctr"/>
            <a:endParaRPr lang="ar-SA" sz="1400" b="1" dirty="0">
              <a:solidFill>
                <a:schemeClr val="accent1">
                  <a:lumMod val="50000"/>
                </a:schemeClr>
              </a:solidFill>
              <a:latin typeface="AYM Wadiy S_U normal."/>
              <a:cs typeface="Times New Roman" pitchFamily="18" charset="0"/>
            </a:endParaRPr>
          </a:p>
          <a:p>
            <a:pPr algn="ctr"/>
            <a:r>
              <a:rPr lang="ar-SA" sz="6000" b="1" dirty="0" smtClean="0">
                <a:solidFill>
                  <a:srgbClr val="7F7F7F"/>
                </a:solidFill>
                <a:latin typeface="Calibri" pitchFamily="34" charset="0"/>
                <a:cs typeface="Mudir MT" pitchFamily="2" charset="-78"/>
              </a:rPr>
              <a:t>حـركــة  الاسـتـشـراق</a:t>
            </a:r>
          </a:p>
          <a:p>
            <a:pPr algn="ctr"/>
            <a:endParaRPr lang="ar-SA" sz="1400" b="1" dirty="0">
              <a:solidFill>
                <a:srgbClr val="7F7F7F"/>
              </a:solidFill>
              <a:latin typeface="Calibri" pitchFamily="34" charset="0"/>
              <a:cs typeface="Mudir MT" pitchFamily="2" charset="-78"/>
            </a:endParaRPr>
          </a:p>
          <a:p>
            <a:pPr algn="ctr"/>
            <a:r>
              <a:rPr lang="ar-SA" sz="6000" b="1" dirty="0" smtClean="0">
                <a:solidFill>
                  <a:srgbClr val="7F7F7F"/>
                </a:solidFill>
                <a:latin typeface="Calibri" pitchFamily="34" charset="0"/>
                <a:cs typeface="Mudir MT" pitchFamily="2" charset="-78"/>
              </a:rPr>
              <a:t>د. عماد هلال</a:t>
            </a:r>
            <a:endParaRPr lang="en-US" sz="6000" b="1" dirty="0">
              <a:solidFill>
                <a:srgbClr val="7F7F7F"/>
              </a:solidFill>
              <a:latin typeface="Calibri" pitchFamily="34" charset="0"/>
              <a:cs typeface="Mudir MT" pitchFamily="2"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pic>
        <p:nvPicPr>
          <p:cNvPr id="2050" name="Picture 2" descr="https://fbcdn-sphotos-e-a.akamaihd.net/hphotos-ak-xaf1/v/t1.0-9/283203_10150261471640369_6340923_n.jpg?oh=9730a6fa5b3b063b4dfcac10e7f3503c&amp;oe=54922638&amp;__gda__=1418459113_942f6d8c24b4f48bd8d19142eb27316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8830" y="126128"/>
            <a:ext cx="2170113" cy="249284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20012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3581400"/>
          </a:xfrm>
        </p:spPr>
        <p:txBody>
          <a:bodyPr/>
          <a:lstStyle/>
          <a:p>
            <a:pPr rtl="1" eaLnBrk="1" hangingPunct="1"/>
            <a:r>
              <a:rPr lang="ar-SA" b="1" spc="-150" dirty="0" smtClean="0">
                <a:solidFill>
                  <a:srgbClr val="376092"/>
                </a:solidFill>
                <a:latin typeface="ae_AlMateen" pitchFamily="2" charset="-78"/>
                <a:cs typeface="ae_AlMateen" pitchFamily="2" charset="-78"/>
              </a:rPr>
              <a:t>المحاضرة الأولى</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مفهوم الاستشراق ونشأته وتاريخه</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عناصر المحاضرة</a:t>
            </a:r>
            <a:endParaRPr lang="ar-SA" sz="3200" b="1" dirty="0"/>
          </a:p>
        </p:txBody>
      </p:sp>
      <p:sp>
        <p:nvSpPr>
          <p:cNvPr id="3" name="عنصر نائب للمحتوى 2"/>
          <p:cNvSpPr>
            <a:spLocks noGrp="1"/>
          </p:cNvSpPr>
          <p:nvPr>
            <p:ph idx="1"/>
          </p:nvPr>
        </p:nvSpPr>
        <p:spPr/>
        <p:txBody>
          <a:bodyPr/>
          <a:lstStyle/>
          <a:p>
            <a:pPr marL="457200" indent="-457200" algn="just" rtl="1">
              <a:buFont typeface="Arial" pitchFamily="34" charset="0"/>
              <a:buChar char="•"/>
            </a:pPr>
            <a:endParaRPr lang="ar-SA" b="1" dirty="0" smtClean="0"/>
          </a:p>
          <a:p>
            <a:pPr marL="457200" indent="-457200" algn="just" rtl="1">
              <a:buFont typeface="Arial" pitchFamily="34" charset="0"/>
              <a:buChar char="•"/>
            </a:pPr>
            <a:r>
              <a:rPr lang="ar-SA" b="1" dirty="0" smtClean="0"/>
              <a:t>مفهوم الاستشراق. </a:t>
            </a:r>
          </a:p>
          <a:p>
            <a:pPr marL="457200" indent="-457200" algn="just" rtl="1">
              <a:buFont typeface="Arial" pitchFamily="34" charset="0"/>
              <a:buChar char="•"/>
            </a:pPr>
            <a:endParaRPr lang="ar-SA" b="1" dirty="0" smtClean="0"/>
          </a:p>
          <a:p>
            <a:pPr marL="457200" indent="-457200" algn="just" rtl="1">
              <a:buFont typeface="Arial" pitchFamily="34" charset="0"/>
              <a:buChar char="•"/>
            </a:pPr>
            <a:r>
              <a:rPr lang="ar-SA" b="1" dirty="0" smtClean="0"/>
              <a:t>نشأة الاستشراق وتاريخه. </a:t>
            </a:r>
          </a:p>
          <a:p>
            <a:pPr marL="457200" indent="-457200" algn="just" rtl="1">
              <a:buFont typeface="Arial" pitchFamily="34" charset="0"/>
              <a:buChar char="•"/>
            </a:pPr>
            <a:endParaRPr lang="ar-SA" b="1" dirty="0" smtClean="0"/>
          </a:p>
          <a:p>
            <a:pPr algn="just" rtl="1"/>
            <a:endParaRPr lang="ar-SA" b="1" dirty="0"/>
          </a:p>
        </p:txBody>
      </p:sp>
    </p:spTree>
    <p:extLst>
      <p:ext uri="{BB962C8B-B14F-4D97-AF65-F5344CB8AC3E}">
        <p14:creationId xmlns:p14="http://schemas.microsoft.com/office/powerpoint/2010/main" xmlns="" val="3703718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أولا- مفهوم الاستشراق (1):</a:t>
            </a:r>
            <a:endParaRPr lang="ar-SA" sz="3200" b="1" dirty="0"/>
          </a:p>
        </p:txBody>
      </p:sp>
      <p:sp>
        <p:nvSpPr>
          <p:cNvPr id="3" name="عنصر نائب للمحتوى 2"/>
          <p:cNvSpPr>
            <a:spLocks noGrp="1"/>
          </p:cNvSpPr>
          <p:nvPr>
            <p:ph idx="1"/>
          </p:nvPr>
        </p:nvSpPr>
        <p:spPr/>
        <p:txBody>
          <a:bodyPr/>
          <a:lstStyle/>
          <a:p>
            <a:pPr marL="514350" indent="-514350" rtl="1">
              <a:buAutoNum type="arabic1Minus"/>
            </a:pPr>
            <a:r>
              <a:rPr lang="ar-SA" sz="2800" b="1" dirty="0" smtClean="0"/>
              <a:t>ما هو الشرق وما هو الغرب:</a:t>
            </a:r>
          </a:p>
          <a:p>
            <a:pPr marL="0" indent="0" algn="ctr" rtl="1"/>
            <a:endParaRPr lang="ar-SA" sz="2800" b="1" dirty="0" smtClean="0"/>
          </a:p>
          <a:p>
            <a:pPr marL="0" indent="0" algn="ctr" rtl="1"/>
            <a:r>
              <a:rPr lang="ar-SA" sz="2800" b="1" dirty="0" smtClean="0"/>
              <a:t>(التقسيم الجغرافي)</a:t>
            </a:r>
          </a:p>
          <a:p>
            <a:pPr marL="457200" indent="-457200" rtl="1">
              <a:buFontTx/>
              <a:buChar char="-"/>
            </a:pPr>
            <a:r>
              <a:rPr lang="ar-SA" sz="2800" b="1" dirty="0" smtClean="0"/>
              <a:t>كل ما هو شرقي البحر المتوسط شرق.</a:t>
            </a:r>
          </a:p>
          <a:p>
            <a:pPr marL="457200" indent="-457200" rtl="1">
              <a:buFontTx/>
              <a:buChar char="-"/>
            </a:pPr>
            <a:r>
              <a:rPr lang="ar-SA" sz="2800" b="1" dirty="0" smtClean="0"/>
              <a:t>كل ما هو غربي البحر المتوسط غرب.</a:t>
            </a:r>
          </a:p>
          <a:p>
            <a:pPr marL="457200" indent="-457200" rtl="1">
              <a:buFontTx/>
              <a:buChar char="-"/>
            </a:pPr>
            <a:r>
              <a:rPr lang="ar-SA" sz="2800" b="1" dirty="0" smtClean="0"/>
              <a:t>هذا التقسيم نسبي؛ لأن بلاد المغرب العربي من الشرق. استراليا من الغرب.</a:t>
            </a:r>
          </a:p>
          <a:p>
            <a:pPr marL="0" indent="0" rtl="1"/>
            <a:endParaRPr lang="ar-SA" sz="2800" b="1" dirty="0" smtClean="0"/>
          </a:p>
        </p:txBody>
      </p:sp>
    </p:spTree>
    <p:extLst>
      <p:ext uri="{BB962C8B-B14F-4D97-AF65-F5344CB8AC3E}">
        <p14:creationId xmlns:p14="http://schemas.microsoft.com/office/powerpoint/2010/main" xmlns="" val="27025897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أولا- مفهوم الاستشراق (2):</a:t>
            </a:r>
            <a:endParaRPr lang="ar-SA" sz="3200" b="1" dirty="0"/>
          </a:p>
        </p:txBody>
      </p:sp>
      <p:sp>
        <p:nvSpPr>
          <p:cNvPr id="3" name="عنصر نائب للمحتوى 2"/>
          <p:cNvSpPr>
            <a:spLocks noGrp="1"/>
          </p:cNvSpPr>
          <p:nvPr>
            <p:ph idx="1"/>
          </p:nvPr>
        </p:nvSpPr>
        <p:spPr/>
        <p:txBody>
          <a:bodyPr/>
          <a:lstStyle/>
          <a:p>
            <a:pPr marL="0" indent="0" rtl="1"/>
            <a:r>
              <a:rPr lang="ar-SA" sz="2800" b="1" dirty="0" smtClean="0"/>
              <a:t>ب- التقسيم الحضاري للشرق والغرب:</a:t>
            </a:r>
          </a:p>
          <a:p>
            <a:pPr marL="457200" indent="-457200" rtl="1">
              <a:buFontTx/>
              <a:buChar char="-"/>
            </a:pPr>
            <a:r>
              <a:rPr lang="ar-SA" sz="2800" b="1" dirty="0" smtClean="0"/>
              <a:t>الغرب عند أغلب المستشرقين وبعض الشرقيين يدل على المدنية الحديثة بكل وسائلها المعتمدة على العلم والتقنية والحرية وإعلاء قيم حقوق الإنسان.</a:t>
            </a:r>
          </a:p>
          <a:p>
            <a:pPr marL="457200" indent="-457200" rtl="1">
              <a:buFontTx/>
              <a:buChar char="-"/>
            </a:pPr>
            <a:r>
              <a:rPr lang="ar-SA" sz="2800" b="1" dirty="0" smtClean="0"/>
              <a:t>الشرق عند هؤلاء يدل على الظلم والاستبداد والجهل ، أو يدل على الحضارات القديمة مثل الحضارة الفرعونية والهندية والصينية.</a:t>
            </a:r>
          </a:p>
        </p:txBody>
      </p:sp>
    </p:spTree>
    <p:extLst>
      <p:ext uri="{BB962C8B-B14F-4D97-AF65-F5344CB8AC3E}">
        <p14:creationId xmlns:p14="http://schemas.microsoft.com/office/powerpoint/2010/main" xmlns="" val="734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أولا- مفهوم الاستشراق (3):</a:t>
            </a:r>
            <a:endParaRPr lang="ar-SA" sz="3200" b="1" dirty="0"/>
          </a:p>
        </p:txBody>
      </p:sp>
      <p:sp>
        <p:nvSpPr>
          <p:cNvPr id="3" name="عنصر نائب للمحتوى 2"/>
          <p:cNvSpPr>
            <a:spLocks noGrp="1"/>
          </p:cNvSpPr>
          <p:nvPr>
            <p:ph idx="1"/>
          </p:nvPr>
        </p:nvSpPr>
        <p:spPr/>
        <p:txBody>
          <a:bodyPr/>
          <a:lstStyle/>
          <a:p>
            <a:pPr marL="457200" indent="-457200" rtl="1">
              <a:buFontTx/>
              <a:buChar char="-"/>
            </a:pPr>
            <a:r>
              <a:rPr lang="ar-SA" sz="2800" b="1" dirty="0" smtClean="0"/>
              <a:t>الاستشراق </a:t>
            </a:r>
            <a:r>
              <a:rPr lang="ar-SA" sz="2800" b="1" dirty="0"/>
              <a:t>هو علم الشرق أو علم العالم الشرقي. </a:t>
            </a:r>
            <a:endParaRPr lang="ar-SA" sz="2800" b="1" dirty="0" smtClean="0"/>
          </a:p>
          <a:p>
            <a:pPr marL="457200" indent="-457200" rtl="1">
              <a:buFontTx/>
              <a:buChar char="-"/>
            </a:pPr>
            <a:r>
              <a:rPr lang="ar-SA" sz="2800" b="1" dirty="0" smtClean="0"/>
              <a:t>وكلمة </a:t>
            </a:r>
            <a:r>
              <a:rPr lang="ar-SA" sz="2800" b="1" dirty="0"/>
              <a:t>مستشرق بالمعنى العام تطلق على كل عالم غربي يشتغل بدراسة الشرق كله: أقصاه ووسطه وأدناه، في لغاته وآدابه وحضارته وأديانه</a:t>
            </a:r>
            <a:r>
              <a:rPr lang="ar-SA" sz="2800" b="1" dirty="0" smtClean="0"/>
              <a:t>.</a:t>
            </a:r>
          </a:p>
          <a:p>
            <a:pPr marL="457200" indent="-457200" rtl="1">
              <a:buFontTx/>
              <a:buChar char="-"/>
            </a:pPr>
            <a:r>
              <a:rPr lang="ar-SA" sz="2800" b="1" dirty="0" smtClean="0"/>
              <a:t>ولكننا </a:t>
            </a:r>
            <a:r>
              <a:rPr lang="ar-SA" sz="2800" b="1" dirty="0"/>
              <a:t>هنا لا نقصد هذا المفهوم الواسع، </a:t>
            </a:r>
            <a:r>
              <a:rPr lang="ar-SA" sz="2800" b="1" dirty="0" smtClean="0"/>
              <a:t>وإنما </a:t>
            </a:r>
            <a:r>
              <a:rPr lang="ar-SA" sz="2800" b="1" dirty="0"/>
              <a:t>كل ما يعنينا هنا المعنى الخاص لمفهوم الاستشراق الذي يعني الدراسات الغربية المتعلقة بالشرق الإسلامي في لغاته وآدابه وتاريخه وعقائده وتشريعاته وحضارته بوجه عام . وهذا المعنى هو الذي ينصرف إليه الذهن في عالمنا العربي الإسلامي عندما يطلق لفظ استشراق أو مستشرق، وهو الشائع أيضاً في كتابات المستشرقين </a:t>
            </a:r>
            <a:r>
              <a:rPr lang="ar-SA" sz="2800" b="1" dirty="0" smtClean="0"/>
              <a:t>المعنيين.</a:t>
            </a:r>
          </a:p>
        </p:txBody>
      </p:sp>
    </p:spTree>
    <p:extLst>
      <p:ext uri="{BB962C8B-B14F-4D97-AF65-F5344CB8AC3E}">
        <p14:creationId xmlns:p14="http://schemas.microsoft.com/office/powerpoint/2010/main" xmlns="" val="4228924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ثانيا- نشأة الاستشراق وتاريخه (1):</a:t>
            </a:r>
            <a:endParaRPr lang="ar-SA" sz="3200" b="1" dirty="0"/>
          </a:p>
        </p:txBody>
      </p:sp>
      <p:sp>
        <p:nvSpPr>
          <p:cNvPr id="3" name="عنصر نائب للمحتوى 2"/>
          <p:cNvSpPr>
            <a:spLocks noGrp="1"/>
          </p:cNvSpPr>
          <p:nvPr>
            <p:ph idx="1"/>
          </p:nvPr>
        </p:nvSpPr>
        <p:spPr/>
        <p:txBody>
          <a:bodyPr/>
          <a:lstStyle/>
          <a:p>
            <a:pPr marL="457200" indent="-457200" rtl="1">
              <a:buFontTx/>
              <a:buChar char="-"/>
            </a:pPr>
            <a:r>
              <a:rPr lang="ar-SA" sz="2400" b="1" dirty="0" smtClean="0"/>
              <a:t>من </a:t>
            </a:r>
            <a:r>
              <a:rPr lang="ar-SA" sz="2400" b="1" dirty="0"/>
              <a:t>الصعب تحديد تاريخ معين لبداية </a:t>
            </a:r>
            <a:r>
              <a:rPr lang="ar-SA" sz="2400" b="1" dirty="0" smtClean="0"/>
              <a:t>الاستشراق أو معرفة من هو أول غربي اهتم بدراسة علوم الشرق.</a:t>
            </a:r>
          </a:p>
          <a:p>
            <a:pPr marL="457200" indent="-457200" algn="just" rtl="1">
              <a:buFontTx/>
              <a:buChar char="-"/>
            </a:pPr>
            <a:r>
              <a:rPr lang="ar-SA" sz="2400" b="1" dirty="0" smtClean="0"/>
              <a:t>الغرب </a:t>
            </a:r>
            <a:r>
              <a:rPr lang="ar-SA" sz="2400" b="1" dirty="0"/>
              <a:t>النصراني يؤرخ لبدء وجود </a:t>
            </a:r>
            <a:r>
              <a:rPr lang="ar-SA" sz="2400" b="1" dirty="0" smtClean="0"/>
              <a:t>(الاستشراق الرسمي) </a:t>
            </a:r>
            <a:r>
              <a:rPr lang="ar-SA" sz="2400" b="1" dirty="0"/>
              <a:t>بصدور قرار مجمع (فيينا ) الكنسي في </a:t>
            </a:r>
            <a:r>
              <a:rPr lang="ar-SA" sz="2400" b="1" dirty="0" smtClean="0"/>
              <a:t>عام 1312م الذي يقضي بإنشاء </a:t>
            </a:r>
            <a:r>
              <a:rPr lang="ar-SA" sz="2400" b="1" dirty="0"/>
              <a:t>عدد من كراسي اللغة العربية في عدد من الجامعات </a:t>
            </a:r>
            <a:r>
              <a:rPr lang="ar-SA" sz="2400" b="1" dirty="0" smtClean="0"/>
              <a:t>الأوروبية.</a:t>
            </a:r>
          </a:p>
          <a:p>
            <a:pPr marL="457200" indent="-457200" algn="just" rtl="1">
              <a:buFontTx/>
              <a:buChar char="-"/>
            </a:pPr>
            <a:r>
              <a:rPr lang="ar-SA" sz="2400" b="1" dirty="0" smtClean="0"/>
              <a:t>الإشارة </a:t>
            </a:r>
            <a:r>
              <a:rPr lang="ar-SA" sz="2400" b="1" dirty="0"/>
              <a:t>هنا إلى </a:t>
            </a:r>
            <a:r>
              <a:rPr lang="ar-SA" sz="2400" b="1" dirty="0" smtClean="0"/>
              <a:t>(الاستشراق الكنسي) </a:t>
            </a:r>
            <a:r>
              <a:rPr lang="ar-SA" sz="2400" b="1" dirty="0"/>
              <a:t>تدل على أنه كان هناك استشراق غير رسمي قبل هذا </a:t>
            </a:r>
            <a:r>
              <a:rPr lang="ar-SA" sz="2400" b="1" dirty="0" smtClean="0"/>
              <a:t>التاريخ.</a:t>
            </a:r>
          </a:p>
          <a:p>
            <a:pPr marL="457200" indent="-457200" algn="just" rtl="1">
              <a:buFontTx/>
              <a:buChar char="-"/>
            </a:pPr>
            <a:r>
              <a:rPr lang="ar-SA" sz="2400" b="1" dirty="0" smtClean="0"/>
              <a:t>تتجه </a:t>
            </a:r>
            <a:r>
              <a:rPr lang="ar-SA" sz="2400" b="1" dirty="0"/>
              <a:t>المحاولات </a:t>
            </a:r>
            <a:r>
              <a:rPr lang="ar-SA" sz="2400" b="1" dirty="0" smtClean="0"/>
              <a:t>في هذا الصدد </a:t>
            </a:r>
            <a:r>
              <a:rPr lang="ar-SA" sz="2400" b="1" dirty="0"/>
              <a:t>لا إلى تحديد سنة معينة لبداية الاستشراق، وإنما إلى تحديد فترة زمنية معينة على وجه التقريب يمكن أن تعد بداية </a:t>
            </a:r>
            <a:r>
              <a:rPr lang="ar-SA" sz="2400" b="1" dirty="0" smtClean="0"/>
              <a:t>للاستشراق.</a:t>
            </a:r>
          </a:p>
          <a:p>
            <a:pPr marL="457200" indent="-457200" algn="just" rtl="1">
              <a:buFontTx/>
              <a:buChar char="-"/>
            </a:pPr>
            <a:r>
              <a:rPr lang="ar-SA" sz="2400" b="1" dirty="0" smtClean="0"/>
              <a:t>الانتشار </a:t>
            </a:r>
            <a:r>
              <a:rPr lang="ar-SA" sz="2400" b="1" dirty="0"/>
              <a:t>السريع للإسلام في المشرق والمغرب قد لفت بقوة أنظار رجالات اللاهوت النصراني إلى هذا الدين . ومن هنا بدأ اهتمامهم بالإسلام ودراسته . </a:t>
            </a:r>
          </a:p>
          <a:p>
            <a:pPr marL="0" indent="0" rtl="1"/>
            <a:endParaRPr lang="ar-SA" sz="2400" b="1" dirty="0" smtClean="0"/>
          </a:p>
        </p:txBody>
      </p:sp>
    </p:spTree>
    <p:extLst>
      <p:ext uri="{BB962C8B-B14F-4D97-AF65-F5344CB8AC3E}">
        <p14:creationId xmlns:p14="http://schemas.microsoft.com/office/powerpoint/2010/main" xmlns="" val="25447499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ثانيا- نشأة الاستشراق وتاريخه (2):</a:t>
            </a:r>
            <a:endParaRPr lang="ar-SA" sz="3200" b="1" dirty="0"/>
          </a:p>
        </p:txBody>
      </p:sp>
      <p:sp>
        <p:nvSpPr>
          <p:cNvPr id="3" name="عنصر نائب للمحتوى 2"/>
          <p:cNvSpPr>
            <a:spLocks noGrp="1"/>
          </p:cNvSpPr>
          <p:nvPr>
            <p:ph idx="1"/>
          </p:nvPr>
        </p:nvSpPr>
        <p:spPr/>
        <p:txBody>
          <a:bodyPr/>
          <a:lstStyle/>
          <a:p>
            <a:pPr marL="457200" indent="-457200" algn="just" rtl="1">
              <a:buFontTx/>
              <a:buChar char="-"/>
            </a:pPr>
            <a:r>
              <a:rPr lang="ar-SA" sz="2400" b="1" dirty="0" smtClean="0"/>
              <a:t>من </a:t>
            </a:r>
            <a:r>
              <a:rPr lang="ar-SA" sz="2400" b="1" dirty="0"/>
              <a:t>بين العلماء النصارى الذين أظهروا في وقت مبكر اهتماماً بدراسة الإسلام - لا من أجل </a:t>
            </a:r>
            <a:r>
              <a:rPr lang="ar-SA" sz="2400" b="1" dirty="0" smtClean="0"/>
              <a:t>اعتناقه، </a:t>
            </a:r>
            <a:r>
              <a:rPr lang="ar-SA" sz="2400" b="1" dirty="0"/>
              <a:t>وإنما من أجل حماية إخوانهم النصارى </a:t>
            </a:r>
            <a:r>
              <a:rPr lang="ar-SA" sz="2400" b="1" dirty="0" smtClean="0"/>
              <a:t>منه- </a:t>
            </a:r>
            <a:r>
              <a:rPr lang="ar-SA" sz="2400" b="1" dirty="0"/>
              <a:t>كان العالم النصران يوحنا </a:t>
            </a:r>
            <a:r>
              <a:rPr lang="ar-SA" sz="2400" b="1" dirty="0" smtClean="0"/>
              <a:t>الدمشقي (676- 749م</a:t>
            </a:r>
            <a:r>
              <a:rPr lang="ar-SA" sz="2400" b="1" dirty="0"/>
              <a:t>). ومن بين مصنفاته في هذا الصدد لإخوانه في الدين </a:t>
            </a:r>
            <a:r>
              <a:rPr lang="ar-SA" sz="2400" b="1" dirty="0" smtClean="0"/>
              <a:t>كتاب (محاورة </a:t>
            </a:r>
            <a:r>
              <a:rPr lang="ar-SA" sz="2400" b="1" dirty="0"/>
              <a:t>مع </a:t>
            </a:r>
            <a:r>
              <a:rPr lang="ar-SA" sz="2400" b="1" dirty="0" smtClean="0"/>
              <a:t>مسلم) </a:t>
            </a:r>
            <a:r>
              <a:rPr lang="ar-SA" sz="2400" b="1" dirty="0"/>
              <a:t>وكتاب (إرشادات النصارى في جدل </a:t>
            </a:r>
            <a:r>
              <a:rPr lang="ar-SA" sz="2400" b="1" dirty="0" smtClean="0"/>
              <a:t>المسلمين).</a:t>
            </a:r>
          </a:p>
          <a:p>
            <a:pPr marL="457200" indent="-457200" algn="just" rtl="1">
              <a:buFontTx/>
              <a:buChar char="-"/>
            </a:pPr>
            <a:r>
              <a:rPr lang="ar-SA" sz="2400" b="1" dirty="0" smtClean="0"/>
              <a:t>ولكننا لا </a:t>
            </a:r>
            <a:r>
              <a:rPr lang="ar-SA" sz="2400" b="1" dirty="0"/>
              <a:t>نستطيع أن نعد مثل هذه المحاولات بداية للاستشراق. فيوحنا الدمشقي كان رجلاً شرقياً عاش في ظل الدولة الأموية وخدم في القصر الأموي</a:t>
            </a:r>
            <a:r>
              <a:rPr lang="ar-SA" sz="2400" b="1" dirty="0" smtClean="0"/>
              <a:t>.</a:t>
            </a:r>
          </a:p>
          <a:p>
            <a:pPr marL="457200" indent="-457200" algn="just" rtl="1">
              <a:buFontTx/>
              <a:buChar char="-"/>
            </a:pPr>
            <a:r>
              <a:rPr lang="ar-SA" sz="2400" b="1" dirty="0" smtClean="0"/>
              <a:t>ولهذا </a:t>
            </a:r>
            <a:r>
              <a:rPr lang="ar-SA" sz="2400" b="1" dirty="0"/>
              <a:t>سنصرف النظر عن مثل هذه المحاولات من جانب النصارى الشرقيين، ونقصر حديثنا على العلماء </a:t>
            </a:r>
            <a:r>
              <a:rPr lang="ar-SA" sz="2400" b="1" dirty="0" smtClean="0"/>
              <a:t>الغربيين.</a:t>
            </a:r>
          </a:p>
          <a:p>
            <a:pPr marL="0" indent="0" rtl="1"/>
            <a:endParaRPr lang="ar-SA" sz="2400" b="1" dirty="0" smtClean="0"/>
          </a:p>
        </p:txBody>
      </p:sp>
    </p:spTree>
    <p:extLst>
      <p:ext uri="{BB962C8B-B14F-4D97-AF65-F5344CB8AC3E}">
        <p14:creationId xmlns:p14="http://schemas.microsoft.com/office/powerpoint/2010/main" xmlns="" val="37543424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ثانيا- نشأة الاستشراق وتاريخه (3):</a:t>
            </a:r>
            <a:endParaRPr lang="ar-SA" sz="3200" b="1" dirty="0"/>
          </a:p>
        </p:txBody>
      </p:sp>
      <p:sp>
        <p:nvSpPr>
          <p:cNvPr id="3" name="عنصر نائب للمحتوى 2"/>
          <p:cNvSpPr>
            <a:spLocks noGrp="1"/>
          </p:cNvSpPr>
          <p:nvPr>
            <p:ph idx="1"/>
          </p:nvPr>
        </p:nvSpPr>
        <p:spPr/>
        <p:txBody>
          <a:bodyPr/>
          <a:lstStyle/>
          <a:p>
            <a:pPr marL="0" indent="0" rtl="1"/>
            <a:r>
              <a:rPr lang="ar-SA" sz="2400" b="1" dirty="0" smtClean="0"/>
              <a:t>وهنا </a:t>
            </a:r>
            <a:r>
              <a:rPr lang="ar-SA" sz="2400" b="1" dirty="0"/>
              <a:t>نجد أيضاً أنه ليس هناك اتفاق على فترة زمنية معينة لبداية </a:t>
            </a:r>
            <a:r>
              <a:rPr lang="ar-SA" sz="2400" b="1" dirty="0" smtClean="0"/>
              <a:t>الاستشراق:</a:t>
            </a:r>
          </a:p>
          <a:p>
            <a:pPr algn="just" rtl="1">
              <a:buFontTx/>
              <a:buChar char="-"/>
            </a:pPr>
            <a:r>
              <a:rPr lang="ar-SA" sz="2400" b="1" dirty="0" smtClean="0"/>
              <a:t>فبعض </a:t>
            </a:r>
            <a:r>
              <a:rPr lang="ar-SA" sz="2400" b="1" dirty="0"/>
              <a:t>الباحثين يذهب إلى القول بأن البدايات الأولى للاستشراق ترجع إلى </a:t>
            </a:r>
            <a:r>
              <a:rPr lang="ar-SA" sz="2400" b="1" dirty="0" smtClean="0"/>
              <a:t>القرن </a:t>
            </a:r>
            <a:r>
              <a:rPr lang="ar-SA" sz="2400" b="1" dirty="0"/>
              <a:t>العاشر الميلادي. ولعل هذا هو السبب الذي أدي بنجيب </a:t>
            </a:r>
            <a:r>
              <a:rPr lang="ar-SA" sz="2400" b="1" dirty="0" err="1"/>
              <a:t>العقيقي</a:t>
            </a:r>
            <a:r>
              <a:rPr lang="ar-SA" sz="2400" b="1" dirty="0"/>
              <a:t> إلى أن يجعل كتابه عن المستشرقين- في أجزائه </a:t>
            </a:r>
            <a:r>
              <a:rPr lang="ar-SA" sz="2400" b="1" dirty="0" smtClean="0"/>
              <a:t>الثلاثة- </a:t>
            </a:r>
            <a:r>
              <a:rPr lang="ar-SA" sz="2400" b="1" dirty="0"/>
              <a:t>سجلاً للاستشراق على مدى ألف عام، بدءاً من الراهب الفرنسي جرير دي </a:t>
            </a:r>
            <a:r>
              <a:rPr lang="ar-SA" sz="2400" b="1" dirty="0" err="1" smtClean="0"/>
              <a:t>أورالياك</a:t>
            </a:r>
            <a:r>
              <a:rPr lang="ar-SA" sz="2400" b="1" dirty="0" smtClean="0"/>
              <a:t> (940- 1003م) </a:t>
            </a:r>
            <a:r>
              <a:rPr lang="ar-SA" sz="2400" b="1" dirty="0"/>
              <a:t>الذي قصد الأندلس، وتتلمذ على أساتذتها في </a:t>
            </a:r>
            <a:r>
              <a:rPr lang="ar-SA" sz="2400" b="1" dirty="0" err="1"/>
              <a:t>أشبيلية</a:t>
            </a:r>
            <a:r>
              <a:rPr lang="ar-SA" sz="2400" b="1" dirty="0"/>
              <a:t> وقرطبة حتى أصبح أوسع علماء عصره في أوروبا ثقافة بالعربية والرياضيات والفلك، ثم تقلد فيما بعد منصب البابوية في روما باسم </a:t>
            </a:r>
            <a:r>
              <a:rPr lang="ar-SA" sz="2400" b="1" dirty="0" err="1"/>
              <a:t>سلفستر</a:t>
            </a:r>
            <a:r>
              <a:rPr lang="ar-SA" sz="2400" b="1" dirty="0"/>
              <a:t> الثاني (999 - 1003)</a:t>
            </a:r>
          </a:p>
          <a:p>
            <a:pPr algn="just" rtl="1">
              <a:buFontTx/>
              <a:buChar char="-"/>
            </a:pPr>
            <a:r>
              <a:rPr lang="ar-SA" sz="2400" b="1" dirty="0" smtClean="0"/>
              <a:t>وهناك بعض الباحثين الذين يرون أن البدايات الأولى للاستشراق ترجع إلى مطلع </a:t>
            </a:r>
            <a:r>
              <a:rPr lang="ar-SA" sz="2400" b="1" dirty="0"/>
              <a:t>القرن الحادي عشر </a:t>
            </a:r>
            <a:r>
              <a:rPr lang="ar-SA" sz="2400" b="1" dirty="0" smtClean="0"/>
              <a:t>الميلادي.</a:t>
            </a:r>
          </a:p>
          <a:p>
            <a:pPr marL="0" indent="0" rtl="1"/>
            <a:endParaRPr lang="ar-SA" sz="2400" b="1" dirty="0" smtClean="0"/>
          </a:p>
        </p:txBody>
      </p:sp>
    </p:spTree>
    <p:extLst>
      <p:ext uri="{BB962C8B-B14F-4D97-AF65-F5344CB8AC3E}">
        <p14:creationId xmlns:p14="http://schemas.microsoft.com/office/powerpoint/2010/main" xmlns="" val="25447499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ثانيا- نشأة الاستشراق وتاريخه (4):</a:t>
            </a:r>
            <a:endParaRPr lang="ar-SA" sz="3200" b="1" dirty="0"/>
          </a:p>
        </p:txBody>
      </p:sp>
      <p:sp>
        <p:nvSpPr>
          <p:cNvPr id="3" name="عنصر نائب للمحتوى 2"/>
          <p:cNvSpPr>
            <a:spLocks noGrp="1"/>
          </p:cNvSpPr>
          <p:nvPr>
            <p:ph idx="1"/>
          </p:nvPr>
        </p:nvSpPr>
        <p:spPr/>
        <p:txBody>
          <a:bodyPr/>
          <a:lstStyle/>
          <a:p>
            <a:pPr algn="just" rtl="1">
              <a:buFontTx/>
              <a:buChar char="-"/>
            </a:pPr>
            <a:r>
              <a:rPr lang="ar-SA" sz="2800" b="1" dirty="0"/>
              <a:t>يرى (رودي بارت </a:t>
            </a:r>
            <a:r>
              <a:rPr lang="en-US" sz="2800" b="1" dirty="0"/>
              <a:t> Rudi </a:t>
            </a:r>
            <a:r>
              <a:rPr lang="en-US" sz="2800" b="1" dirty="0" err="1"/>
              <a:t>Paret</a:t>
            </a:r>
            <a:r>
              <a:rPr lang="ar-SA" sz="2800" b="1" dirty="0"/>
              <a:t>) أن بدايات الدراسات الإسلامية والعربية في أوروبا تعود إلى القرن الثاني عشر الذي تمت فيه لأول مرة ترجمة معاني القرآن الكريم إلى اللغة اللاتينية، كما ظهر أيضاً في القرن نفسه أول قاموس لاتيني عربي. </a:t>
            </a:r>
          </a:p>
          <a:p>
            <a:pPr algn="just" rtl="1">
              <a:buFontTx/>
              <a:buChar char="-"/>
            </a:pPr>
            <a:r>
              <a:rPr lang="ar-SA" sz="2800" b="1" dirty="0"/>
              <a:t>وما ذهب إليه بارت في هذا الصدد سبق أن عبر عنه كتاب المستشرق جوستاف دوجا (تاريخ المستشرقين في أوروبا من القرن الثاني عشر حتى القرن التاسع عشر) الذي صدر في باريس في نهاية الستينات من القرن الماضي</a:t>
            </a:r>
            <a:r>
              <a:rPr lang="ar-SA" sz="2800" b="1" dirty="0" smtClean="0"/>
              <a:t>.</a:t>
            </a:r>
            <a:endParaRPr lang="ar-SA" sz="2800" b="1" dirty="0"/>
          </a:p>
        </p:txBody>
      </p:sp>
    </p:spTree>
    <p:extLst>
      <p:ext uri="{BB962C8B-B14F-4D97-AF65-F5344CB8AC3E}">
        <p14:creationId xmlns:p14="http://schemas.microsoft.com/office/powerpoint/2010/main" xmlns="" val="20744398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ثانيا- نشأة الاستشراق وتاريخه (5):</a:t>
            </a:r>
            <a:endParaRPr lang="ar-SA" sz="3200" b="1" dirty="0"/>
          </a:p>
        </p:txBody>
      </p:sp>
      <p:sp>
        <p:nvSpPr>
          <p:cNvPr id="3" name="عنصر نائب للمحتوى 2"/>
          <p:cNvSpPr>
            <a:spLocks noGrp="1"/>
          </p:cNvSpPr>
          <p:nvPr>
            <p:ph idx="1"/>
          </p:nvPr>
        </p:nvSpPr>
        <p:spPr/>
        <p:txBody>
          <a:bodyPr/>
          <a:lstStyle/>
          <a:p>
            <a:pPr algn="just" rtl="1">
              <a:buFontTx/>
              <a:buChar char="-"/>
            </a:pPr>
            <a:r>
              <a:rPr lang="ar-SA" sz="2800" b="1" dirty="0"/>
              <a:t>وعلى الرغم من أن الاستشراق - بناء على ذلك - يمتد جذوره إلى ما يقرب من ألف عام مضت فأن مفهوم ( مستشرق</a:t>
            </a:r>
            <a:r>
              <a:rPr lang="en-US" sz="2800" b="1" dirty="0"/>
              <a:t> </a:t>
            </a:r>
            <a:r>
              <a:rPr lang="ar-SA" sz="2800" b="1" dirty="0" smtClean="0"/>
              <a:t>)</a:t>
            </a:r>
            <a:r>
              <a:rPr lang="en-US" sz="2800" b="1" dirty="0" smtClean="0"/>
              <a:t>Orientalist </a:t>
            </a:r>
            <a:r>
              <a:rPr lang="ar-SA" sz="2800" b="1" dirty="0" smtClean="0"/>
              <a:t> لم </a:t>
            </a:r>
            <a:r>
              <a:rPr lang="ar-SA" sz="2800" b="1" dirty="0"/>
              <a:t>يظهر في أوروبا إلاً في نهاية القرن الثامن عشر. </a:t>
            </a:r>
            <a:endParaRPr lang="ar-SA" sz="2800" b="1" dirty="0" smtClean="0"/>
          </a:p>
          <a:p>
            <a:pPr algn="just" rtl="1">
              <a:buFontTx/>
              <a:buChar char="-"/>
            </a:pPr>
            <a:r>
              <a:rPr lang="ar-SA" sz="2800" b="1" dirty="0" smtClean="0"/>
              <a:t>فقد </a:t>
            </a:r>
            <a:r>
              <a:rPr lang="ar-SA" sz="2800" b="1" dirty="0"/>
              <a:t>ظهر أولاً في إنجلترا عام </a:t>
            </a:r>
            <a:r>
              <a:rPr lang="ar-SA" sz="2800" b="1" dirty="0" smtClean="0"/>
              <a:t>1779م ، وفي </a:t>
            </a:r>
            <a:r>
              <a:rPr lang="ar-SA" sz="2800" b="1" dirty="0"/>
              <a:t>فرنسا عام </a:t>
            </a:r>
            <a:r>
              <a:rPr lang="ar-SA" sz="2800" b="1" dirty="0" smtClean="0"/>
              <a:t>1799م.</a:t>
            </a:r>
          </a:p>
          <a:p>
            <a:pPr algn="just" rtl="1">
              <a:buFontTx/>
              <a:buChar char="-"/>
            </a:pPr>
            <a:r>
              <a:rPr lang="ar-SA" sz="2800" b="1" dirty="0" smtClean="0"/>
              <a:t>أدرج </a:t>
            </a:r>
            <a:r>
              <a:rPr lang="ar-SA" sz="2800" b="1" dirty="0"/>
              <a:t>مفهوم ( </a:t>
            </a:r>
            <a:r>
              <a:rPr lang="ar-SA" sz="2800" b="1" dirty="0" smtClean="0"/>
              <a:t>الاستشراق</a:t>
            </a:r>
            <a:r>
              <a:rPr lang="en-US" sz="2800" b="1" dirty="0" smtClean="0"/>
              <a:t>Orientalism </a:t>
            </a:r>
            <a:r>
              <a:rPr lang="ar-SA" sz="2800" b="1" dirty="0" smtClean="0"/>
              <a:t>) في </a:t>
            </a:r>
            <a:r>
              <a:rPr lang="ar-SA" sz="2800" b="1" dirty="0"/>
              <a:t>قاموس الأكاديمية الفرنسية عام 1838 م.</a:t>
            </a:r>
            <a:endParaRPr lang="en-US" sz="2800" dirty="0"/>
          </a:p>
          <a:p>
            <a:pPr marL="0" indent="0" algn="just" rtl="1"/>
            <a:endParaRPr lang="ar-SA" sz="2800" b="1" dirty="0"/>
          </a:p>
        </p:txBody>
      </p:sp>
    </p:spTree>
    <p:extLst>
      <p:ext uri="{BB962C8B-B14F-4D97-AF65-F5344CB8AC3E}">
        <p14:creationId xmlns:p14="http://schemas.microsoft.com/office/powerpoint/2010/main" xmlns="" val="16266788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ثانيًا- نشأة الاستشراق وتاريخه (6):</a:t>
            </a:r>
            <a:endParaRPr lang="ar-SA" sz="3200" b="1" dirty="0"/>
          </a:p>
        </p:txBody>
      </p:sp>
      <p:sp>
        <p:nvSpPr>
          <p:cNvPr id="3" name="عنصر نائب للمحتوى 2"/>
          <p:cNvSpPr>
            <a:spLocks noGrp="1"/>
          </p:cNvSpPr>
          <p:nvPr>
            <p:ph idx="1"/>
          </p:nvPr>
        </p:nvSpPr>
        <p:spPr/>
        <p:txBody>
          <a:bodyPr/>
          <a:lstStyle/>
          <a:p>
            <a:pPr algn="just" rtl="1">
              <a:buFontTx/>
              <a:buChar char="-"/>
            </a:pPr>
            <a:r>
              <a:rPr lang="ar-SA" sz="2400" b="1" dirty="0" smtClean="0"/>
              <a:t>ولكن </a:t>
            </a:r>
            <a:r>
              <a:rPr lang="ar-SA" sz="2400" b="1" dirty="0"/>
              <a:t>المهم هنا ليس هو متى ظهر مفهوم </a:t>
            </a:r>
            <a:r>
              <a:rPr lang="ar-SA" sz="2400" b="1" dirty="0" smtClean="0"/>
              <a:t>(مستشرق) </a:t>
            </a:r>
            <a:r>
              <a:rPr lang="ar-SA" sz="2400" b="1" dirty="0"/>
              <a:t>أو </a:t>
            </a:r>
            <a:r>
              <a:rPr lang="ar-SA" sz="2400" b="1" dirty="0" smtClean="0"/>
              <a:t>(استشراق) </a:t>
            </a:r>
            <a:r>
              <a:rPr lang="ar-SA" sz="2400" b="1" dirty="0"/>
              <a:t>، وإنما المهم هو متى بدأت الدراسات العربية والإسلامية في أوروبا، ومتى بدأ الاشتغال بالإسلام والحضارة الإسلامية سواء بالقبول أو بالرفض. </a:t>
            </a:r>
            <a:endParaRPr lang="ar-SA" sz="2400" b="1" dirty="0" smtClean="0"/>
          </a:p>
          <a:p>
            <a:pPr algn="just" rtl="1">
              <a:buFontTx/>
              <a:buChar char="-"/>
            </a:pPr>
            <a:r>
              <a:rPr lang="ar-SA" sz="2400" b="1" dirty="0" smtClean="0"/>
              <a:t>أما </a:t>
            </a:r>
            <a:r>
              <a:rPr lang="ar-SA" sz="2400" b="1" dirty="0"/>
              <a:t>المصطلح ذاته فلا يعني شيئاً أكثر من إقرار أمر واقع، وإطلاق وصف على الدراسات التي كانت قائمة بالفعل قبل ذلك بقرون عديدة، بصرف النظر عن مدى علمية هذه الدراسات أو </a:t>
            </a:r>
            <a:r>
              <a:rPr lang="ar-SA" sz="2400" b="1" dirty="0" err="1" smtClean="0"/>
              <a:t>موضوعيتها</a:t>
            </a:r>
            <a:r>
              <a:rPr lang="ar-SA" sz="2400" b="1" dirty="0" smtClean="0"/>
              <a:t>.</a:t>
            </a:r>
          </a:p>
          <a:p>
            <a:pPr algn="just" rtl="1">
              <a:buFontTx/>
              <a:buChar char="-"/>
            </a:pPr>
            <a:r>
              <a:rPr lang="ar-SA" sz="2400" b="1" dirty="0" smtClean="0"/>
              <a:t>وعلى </a:t>
            </a:r>
            <a:r>
              <a:rPr lang="ar-SA" sz="2400" b="1" dirty="0"/>
              <a:t>أية حال فإن الدافع لهذه البدايات المبكرة للاستشراق كان يتمثل في ذلك الصراع الذي دار بين العالمين الإسلامي والنصراني في الأندلس وصقلية، كما دفعت الحروب الصليبية بصفة خاصة إلى اشتغال الأوروبيين بتعاليم الإسلام وعاداته. ولهذا يمكن القول بأن تاريخ الاستشراق في مراحله الأولى هو تاريخ للصراع بين العالم النصراني الغربي في </a:t>
            </a:r>
            <a:r>
              <a:rPr lang="ar-SA" sz="2400" b="1" dirty="0" smtClean="0"/>
              <a:t>القرون </a:t>
            </a:r>
            <a:r>
              <a:rPr lang="ar-SA" sz="2400" b="1" dirty="0"/>
              <a:t>الوسطى والشرق الإسلامي على الصعيدين الديني </a:t>
            </a:r>
            <a:r>
              <a:rPr lang="ar-SA" sz="2400" b="1" dirty="0" smtClean="0"/>
              <a:t>والأيديولوجي.</a:t>
            </a:r>
          </a:p>
          <a:p>
            <a:pPr marL="0" indent="0" rtl="1"/>
            <a:endParaRPr lang="ar-SA" sz="2400" b="1" dirty="0" smtClean="0"/>
          </a:p>
        </p:txBody>
      </p:sp>
    </p:spTree>
    <p:extLst>
      <p:ext uri="{BB962C8B-B14F-4D97-AF65-F5344CB8AC3E}">
        <p14:creationId xmlns:p14="http://schemas.microsoft.com/office/powerpoint/2010/main" xmlns="" val="25447499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2790</TotalTime>
  <Words>906</Words>
  <Application>Microsoft Office PowerPoint</Application>
  <PresentationFormat>A4 Paper (210x297 mm)‎</PresentationFormat>
  <Paragraphs>58</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الأولى  مفهوم الاستشراق ونشأته وتاريخه</vt:lpstr>
      <vt:lpstr>عناصر المحاضرة</vt:lpstr>
      <vt:lpstr>أولا- مفهوم الاستشراق (1):</vt:lpstr>
      <vt:lpstr>أولا- مفهوم الاستشراق (2):</vt:lpstr>
      <vt:lpstr>أولا- مفهوم الاستشراق (3):</vt:lpstr>
      <vt:lpstr>ثانيا- نشأة الاستشراق وتاريخه (1):</vt:lpstr>
      <vt:lpstr>ثانيا- نشأة الاستشراق وتاريخه (2):</vt:lpstr>
      <vt:lpstr>ثانيا- نشأة الاستشراق وتاريخه (3):</vt:lpstr>
      <vt:lpstr>ثانيا- نشأة الاستشراق وتاريخه (4):</vt:lpstr>
      <vt:lpstr>ثانيا- نشأة الاستشراق وتاريخه (5):</vt:lpstr>
      <vt:lpstr>ثانيًا- نشأة الاستشراق وتاريخه (6):</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150</cp:revision>
  <dcterms:created xsi:type="dcterms:W3CDTF">2009-10-14T19:14:34Z</dcterms:created>
  <dcterms:modified xsi:type="dcterms:W3CDTF">2014-10-12T05:39:49Z</dcterms:modified>
</cp:coreProperties>
</file>