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326" r:id="rId2"/>
    <p:sldId id="257" r:id="rId3"/>
    <p:sldId id="267" r:id="rId4"/>
    <p:sldId id="273" r:id="rId5"/>
    <p:sldId id="332" r:id="rId6"/>
    <p:sldId id="333" r:id="rId7"/>
    <p:sldId id="334" r:id="rId8"/>
    <p:sldId id="327" r:id="rId9"/>
    <p:sldId id="335" r:id="rId10"/>
    <p:sldId id="336" r:id="rId11"/>
    <p:sldId id="337" r:id="rId12"/>
    <p:sldId id="338" r:id="rId13"/>
    <p:sldId id="339" r:id="rId14"/>
    <p:sldId id="331" r:id="rId15"/>
    <p:sldId id="340" r:id="rId16"/>
    <p:sldId id="341"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مقطع افتراضي" id="{60B9F78D-5E57-4C42-834F-EC9E2A37454D}">
          <p14:sldIdLst>
            <p14:sldId id="326"/>
            <p14:sldId id="257"/>
            <p14:sldId id="267"/>
            <p14:sldId id="273"/>
            <p14:sldId id="332"/>
            <p14:sldId id="333"/>
            <p14:sldId id="334"/>
            <p14:sldId id="327"/>
            <p14:sldId id="335"/>
            <p14:sldId id="336"/>
            <p14:sldId id="337"/>
            <p14:sldId id="338"/>
            <p14:sldId id="339"/>
            <p14:sldId id="331"/>
            <p14:sldId id="340"/>
            <p14:sldId id="341"/>
          </p14:sldIdLst>
        </p14:section>
        <p14:section name="مقطع بدون عنوان" id="{19A86B64-8EBA-4B18-9900-22579F262890}">
          <p14:sldIdLst>
            <p14:sldId id="266"/>
          </p14:sldIdLst>
        </p14:section>
      </p14:sectionLst>
    </p:ex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537" autoAdjust="0"/>
    <p:restoredTop sz="94667" autoAdjust="0"/>
  </p:normalViewPr>
  <p:slideViewPr>
    <p:cSldViewPr>
      <p:cViewPr varScale="1">
        <p:scale>
          <a:sx n="45" d="100"/>
          <a:sy n="45" d="100"/>
        </p:scale>
        <p:origin x="-954" y="-108"/>
      </p:cViewPr>
      <p:guideLst>
        <p:guide orient="horz" pos="2160"/>
        <p:guide pos="3120"/>
      </p:guideLst>
    </p:cSldViewPr>
  </p:slideViewPr>
  <p:outlineViewPr>
    <p:cViewPr>
      <p:scale>
        <a:sx n="33" d="100"/>
        <a:sy n="33" d="100"/>
      </p:scale>
      <p:origin x="0" y="232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10/12/2014</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0344" y="2682766"/>
            <a:ext cx="5670550" cy="34290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Mudir MT" pitchFamily="2" charset="-78"/>
              </a:rPr>
              <a:t>حـركــة  الاسـتـشـراق</a:t>
            </a:r>
          </a:p>
          <a:p>
            <a:pPr algn="ctr"/>
            <a:endParaRPr lang="ar-SA" sz="1400" b="1" dirty="0">
              <a:solidFill>
                <a:srgbClr val="7F7F7F"/>
              </a:solidFill>
              <a:latin typeface="Calibri" pitchFamily="34" charset="0"/>
              <a:cs typeface="Mudir MT" pitchFamily="2" charset="-78"/>
            </a:endParaRPr>
          </a:p>
          <a:p>
            <a:pPr algn="ctr"/>
            <a:r>
              <a:rPr lang="ar-SA" sz="6000" b="1" dirty="0" smtClean="0">
                <a:solidFill>
                  <a:srgbClr val="7F7F7F"/>
                </a:solidFill>
                <a:latin typeface="Calibri" pitchFamily="34" charset="0"/>
                <a:cs typeface="Mudir MT" pitchFamily="2" charset="-78"/>
              </a:rPr>
              <a:t>د. عماد هلال</a:t>
            </a:r>
            <a:endParaRPr lang="en-US" sz="6000" b="1" dirty="0">
              <a:solidFill>
                <a:srgbClr val="7F7F7F"/>
              </a:solidFill>
              <a:latin typeface="Calibri" pitchFamily="34" charset="0"/>
              <a:cs typeface="Mudir MT"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pic>
        <p:nvPicPr>
          <p:cNvPr id="2050" name="Picture 2" descr="https://fbcdn-sphotos-e-a.akamaihd.net/hphotos-ak-xaf1/v/t1.0-9/283203_10150261471640369_6340923_n.jpg?oh=9730a6fa5b3b063b4dfcac10e7f3503c&amp;oe=54922638&amp;__gda__=1418459113_942f6d8c24b4f48bd8d19142eb27316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8830" y="126128"/>
            <a:ext cx="2170113" cy="24928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20012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581400"/>
          </a:xfrm>
        </p:spPr>
        <p:txBody>
          <a:bodyPr/>
          <a:lstStyle/>
          <a:p>
            <a:pPr rtl="1" eaLnBrk="1" hangingPunct="1"/>
            <a:r>
              <a:rPr lang="ar-SA" b="1" spc="-150" smtClean="0">
                <a:solidFill>
                  <a:srgbClr val="376092"/>
                </a:solidFill>
                <a:latin typeface="ae_AlMateen" pitchFamily="2" charset="-78"/>
                <a:cs typeface="ae_AlMateen" pitchFamily="2" charset="-78"/>
              </a:rPr>
              <a:t>المحاضرة الثانية</a:t>
            </a: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دوافع الاستشراق</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عناصر المحاضرة</a:t>
            </a:r>
            <a:endParaRPr lang="ar-SA" sz="3200" b="1" dirty="0"/>
          </a:p>
        </p:txBody>
      </p:sp>
      <p:sp>
        <p:nvSpPr>
          <p:cNvPr id="3" name="عنصر نائب للمحتوى 2"/>
          <p:cNvSpPr>
            <a:spLocks noGrp="1"/>
          </p:cNvSpPr>
          <p:nvPr>
            <p:ph idx="1"/>
          </p:nvPr>
        </p:nvSpPr>
        <p:spPr/>
        <p:txBody>
          <a:bodyPr/>
          <a:lstStyle/>
          <a:p>
            <a:pPr marL="457200" indent="-457200" rtl="1">
              <a:buFont typeface="Arial" pitchFamily="34" charset="0"/>
              <a:buChar char="•"/>
            </a:pPr>
            <a:r>
              <a:rPr lang="ar-SA" b="1" dirty="0" smtClean="0"/>
              <a:t>دوافع الاستشراق:</a:t>
            </a:r>
          </a:p>
          <a:p>
            <a:pPr marL="0" indent="0" rtl="1"/>
            <a:r>
              <a:rPr lang="ar-SA" b="1" dirty="0" smtClean="0"/>
              <a:t>1- الدافع الديني.</a:t>
            </a:r>
          </a:p>
          <a:p>
            <a:pPr marL="0" indent="0" rtl="1"/>
            <a:r>
              <a:rPr lang="ar-SA" b="1" dirty="0" smtClean="0"/>
              <a:t>2- الدافع الاستعماري. </a:t>
            </a:r>
          </a:p>
          <a:p>
            <a:pPr marL="0" indent="0" rtl="1"/>
            <a:r>
              <a:rPr lang="ar-SA" b="1" dirty="0" smtClean="0"/>
              <a:t>3- الدافع التجاري.</a:t>
            </a:r>
          </a:p>
          <a:p>
            <a:pPr marL="0" indent="0" rtl="1"/>
            <a:r>
              <a:rPr lang="ar-SA" b="1" dirty="0" smtClean="0"/>
              <a:t>4- الدافع السياسي.</a:t>
            </a:r>
          </a:p>
          <a:p>
            <a:pPr marL="0" indent="0" rtl="1"/>
            <a:r>
              <a:rPr lang="ar-SA" b="1" dirty="0" smtClean="0"/>
              <a:t>5- الدافع العلمي.</a:t>
            </a:r>
            <a:endParaRPr lang="en-US" b="1" dirty="0"/>
          </a:p>
          <a:p>
            <a:pPr rtl="1"/>
            <a:endParaRPr lang="ar-SA" b="1" dirty="0"/>
          </a:p>
        </p:txBody>
      </p:sp>
    </p:spTree>
    <p:extLst>
      <p:ext uri="{BB962C8B-B14F-4D97-AF65-F5344CB8AC3E}">
        <p14:creationId xmlns:p14="http://schemas.microsoft.com/office/powerpoint/2010/main" xmlns="" val="3703718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أولا- الدافع الديني (1):</a:t>
            </a:r>
            <a:endParaRPr lang="ar-SA" sz="3200" b="1" dirty="0"/>
          </a:p>
        </p:txBody>
      </p:sp>
      <p:sp>
        <p:nvSpPr>
          <p:cNvPr id="3" name="عنصر نائب للمحتوى 2"/>
          <p:cNvSpPr>
            <a:spLocks noGrp="1"/>
          </p:cNvSpPr>
          <p:nvPr>
            <p:ph idx="1"/>
          </p:nvPr>
        </p:nvSpPr>
        <p:spPr/>
        <p:txBody>
          <a:bodyPr/>
          <a:lstStyle/>
          <a:p>
            <a:pPr marL="0" indent="0" rtl="1"/>
            <a:r>
              <a:rPr lang="ar-SA" sz="2800" b="1" dirty="0" smtClean="0"/>
              <a:t>1- الطعن في الإسلام:</a:t>
            </a:r>
          </a:p>
          <a:p>
            <a:pPr marL="457200" indent="-457200" rtl="1">
              <a:buFontTx/>
              <a:buChar char="-"/>
            </a:pPr>
            <a:r>
              <a:rPr lang="ar-SA" sz="2800" b="1" dirty="0" smtClean="0"/>
              <a:t>بدأ الاستشراق كما ذكرنا من قبل على يد الرهبان ورجال الدين المسيحي.</a:t>
            </a:r>
          </a:p>
          <a:p>
            <a:pPr marL="457200" indent="-457200" rtl="1">
              <a:buFontTx/>
              <a:buChar char="-"/>
            </a:pPr>
            <a:r>
              <a:rPr lang="ar-SA" sz="2800" b="1" dirty="0" smtClean="0"/>
              <a:t>كان همهم الطعن في الإسلام وتشويه محاسنه وتحريف حقائقه.</a:t>
            </a:r>
          </a:p>
          <a:p>
            <a:pPr marL="457200" indent="-457200" rtl="1">
              <a:buFontTx/>
              <a:buChar char="-"/>
            </a:pPr>
            <a:r>
              <a:rPr lang="ar-SA" sz="2800" b="1" dirty="0" smtClean="0"/>
              <a:t>كان الإسلام هو الخصم الوحيد للمسيحية في ذلك الوقت، فعملوا على تصويره على أنه دين لا يستحق الانتشار.</a:t>
            </a:r>
          </a:p>
          <a:p>
            <a:pPr marL="457200" indent="-457200" rtl="1">
              <a:buFontTx/>
              <a:buChar char="-"/>
            </a:pPr>
            <a:r>
              <a:rPr lang="ar-SA" sz="2800" b="1" dirty="0" smtClean="0"/>
              <a:t>عملوا على تصوير المسلمين على أنهم قوم همج ولصوص وسفاكو دماء، يحثهم هذا الدين على الملذات الجسدية ويبعدهم عن كل سمو روحي وخلقي.</a:t>
            </a:r>
          </a:p>
          <a:p>
            <a:pPr marL="0" indent="0" rtl="1"/>
            <a:endParaRPr lang="ar-SA" sz="2800" b="1" dirty="0" smtClean="0"/>
          </a:p>
          <a:p>
            <a:pPr marL="457200" indent="-457200" rtl="1">
              <a:buFontTx/>
              <a:buChar char="-"/>
            </a:pPr>
            <a:endParaRPr lang="ar-SA" sz="2800" b="1" dirty="0" smtClean="0"/>
          </a:p>
        </p:txBody>
      </p:sp>
    </p:spTree>
    <p:extLst>
      <p:ext uri="{BB962C8B-B14F-4D97-AF65-F5344CB8AC3E}">
        <p14:creationId xmlns:p14="http://schemas.microsoft.com/office/powerpoint/2010/main" xmlns="" val="1499968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أولا- الدافع الديني (2):</a:t>
            </a:r>
            <a:endParaRPr lang="ar-SA" sz="3200" b="1" dirty="0"/>
          </a:p>
        </p:txBody>
      </p:sp>
      <p:sp>
        <p:nvSpPr>
          <p:cNvPr id="3" name="عنصر نائب للمحتوى 2"/>
          <p:cNvSpPr>
            <a:spLocks noGrp="1"/>
          </p:cNvSpPr>
          <p:nvPr>
            <p:ph idx="1"/>
          </p:nvPr>
        </p:nvSpPr>
        <p:spPr/>
        <p:txBody>
          <a:bodyPr/>
          <a:lstStyle/>
          <a:p>
            <a:pPr marL="0" indent="0" rtl="1"/>
            <a:r>
              <a:rPr lang="ar-SA" sz="2800" b="1" dirty="0" smtClean="0"/>
              <a:t>2- صرف نظر فلاسفة الغرب عن نقد المسيحية:</a:t>
            </a:r>
          </a:p>
          <a:p>
            <a:pPr marL="457200" indent="-457200" rtl="1">
              <a:buFontTx/>
              <a:buChar char="-"/>
            </a:pPr>
            <a:r>
              <a:rPr lang="ar-SA" sz="2800" b="1" dirty="0" smtClean="0"/>
              <a:t>شهد العصر الحاضر تقدم الحضارة الغربية المادية التي زعزعت أركان العقيدة المسيحية، ورفعت شعار العلمانية، وشككت الناس في التعاليم التي يتلقونها عن رجال الدين المسيحي.</a:t>
            </a:r>
          </a:p>
          <a:p>
            <a:pPr marL="457200" indent="-457200" rtl="1">
              <a:buFontTx/>
              <a:buChar char="-"/>
            </a:pPr>
            <a:r>
              <a:rPr lang="ar-SA" sz="2800" b="1" dirty="0" smtClean="0"/>
              <a:t>استغل الرهبان حركة الفتوحات الإسلامية الأولى، وكذلك الفتوحات العثمانية في بث الرعب والخوف من الإسلام في أوربا، من خلال دراسات مغلوطة عن الإسلام.</a:t>
            </a:r>
          </a:p>
          <a:p>
            <a:pPr marL="0" indent="0" rtl="1"/>
            <a:endParaRPr lang="ar-SA" sz="2800" b="1" dirty="0" smtClean="0"/>
          </a:p>
          <a:p>
            <a:pPr marL="0" indent="0" rtl="1"/>
            <a:endParaRPr lang="ar-SA" sz="2800" b="1" dirty="0" smtClean="0"/>
          </a:p>
          <a:p>
            <a:pPr marL="457200" indent="-457200" rtl="1">
              <a:buFontTx/>
              <a:buChar char="-"/>
            </a:pPr>
            <a:endParaRPr lang="ar-SA" sz="2800" b="1" dirty="0" smtClean="0"/>
          </a:p>
        </p:txBody>
      </p:sp>
    </p:spTree>
    <p:extLst>
      <p:ext uri="{BB962C8B-B14F-4D97-AF65-F5344CB8AC3E}">
        <p14:creationId xmlns:p14="http://schemas.microsoft.com/office/powerpoint/2010/main" xmlns="" val="1719954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أولا- الدافع الديني (3):</a:t>
            </a:r>
            <a:endParaRPr lang="ar-SA" sz="3200" b="1" dirty="0"/>
          </a:p>
        </p:txBody>
      </p:sp>
      <p:sp>
        <p:nvSpPr>
          <p:cNvPr id="3" name="عنصر نائب للمحتوى 2"/>
          <p:cNvSpPr>
            <a:spLocks noGrp="1"/>
          </p:cNvSpPr>
          <p:nvPr>
            <p:ph idx="1"/>
          </p:nvPr>
        </p:nvSpPr>
        <p:spPr/>
        <p:txBody>
          <a:bodyPr/>
          <a:lstStyle/>
          <a:p>
            <a:pPr marL="0" indent="0" algn="just" rtl="1"/>
            <a:r>
              <a:rPr lang="ar-SA" sz="2800" b="1" dirty="0" smtClean="0"/>
              <a:t>3- التنصير:</a:t>
            </a:r>
          </a:p>
          <a:p>
            <a:pPr marL="457200" indent="-457200" algn="just" rtl="1">
              <a:buFontTx/>
              <a:buChar char="-"/>
            </a:pPr>
            <a:r>
              <a:rPr lang="ar-SA" sz="2500" b="1" dirty="0" smtClean="0"/>
              <a:t>لم يكن هدفهم نقل صورة مغلوطة عن الإسلام للمواطن الغربي فقط؛ بل كان هدفهم تشكيك المسلمين في دينهم وزعزعة إيمانهم به، ومن ثم النفاذ من ذلك إلى نشر الديانة المسيحية بين المسلمين.</a:t>
            </a:r>
          </a:p>
          <a:p>
            <a:pPr marL="457200" indent="-457200" algn="just" rtl="1">
              <a:buFontTx/>
              <a:buChar char="-"/>
            </a:pPr>
            <a:r>
              <a:rPr lang="ar-SA" sz="2500" b="1" dirty="0"/>
              <a:t>وإذا كان الهدف الديني لم يعد ظاهراً الآن في الكثير من الكتابات </a:t>
            </a:r>
            <a:r>
              <a:rPr lang="ar-SA" sz="2500" b="1" dirty="0" err="1"/>
              <a:t>الاستشراقية</a:t>
            </a:r>
            <a:r>
              <a:rPr lang="ar-SA" sz="2500" b="1" dirty="0"/>
              <a:t> فليس معنى ذلك أنه قد اختفى تماماً. إنه لا يزال يعمل من وراء ستار بوعي أو بغير وعي . فمن الصعب على معظم المستشرقين النصارى ـ المشتغلين بدراسة الإسلام ـ وأكثرهم متدينون، أن ينسوا أنهم يدرسون ديناً ينكر عقائد أساسية في النصرانية ويهاجمها ويفندها مثل عقيدة التثليث وعقيدة الصلب </a:t>
            </a:r>
            <a:r>
              <a:rPr lang="ar-SA" sz="2500" b="1" dirty="0" smtClean="0"/>
              <a:t>والفداء.</a:t>
            </a:r>
          </a:p>
          <a:p>
            <a:pPr marL="457200" indent="-457200" algn="just" rtl="1">
              <a:buFontTx/>
              <a:buChar char="-"/>
            </a:pPr>
            <a:r>
              <a:rPr lang="ar-SA" sz="2500" b="1" dirty="0" smtClean="0"/>
              <a:t>كما </a:t>
            </a:r>
            <a:r>
              <a:rPr lang="ar-SA" sz="2500" b="1" dirty="0"/>
              <a:t>أنه من الصعب عليهم أيضاً أن ينسوا أن الدين الإسلامي قد قضى على النصرانية في كثير من بلاد الشرق وحل </a:t>
            </a:r>
            <a:r>
              <a:rPr lang="ar-SA" sz="2500" b="1" dirty="0" smtClean="0"/>
              <a:t>محلها</a:t>
            </a:r>
            <a:r>
              <a:rPr lang="ar-SA" sz="2500" b="1" dirty="0"/>
              <a:t>.</a:t>
            </a:r>
            <a:endParaRPr lang="ar-SA" sz="2500" b="1" dirty="0" smtClean="0"/>
          </a:p>
          <a:p>
            <a:pPr marL="457200" indent="-457200" algn="just" rtl="1">
              <a:buFontTx/>
              <a:buChar char="-"/>
            </a:pPr>
            <a:endParaRPr lang="ar-SA" sz="2800" b="1" dirty="0" smtClean="0"/>
          </a:p>
          <a:p>
            <a:pPr marL="0" indent="0" algn="just" rtl="1"/>
            <a:endParaRPr lang="ar-SA" sz="2800" b="1" dirty="0" smtClean="0"/>
          </a:p>
          <a:p>
            <a:pPr marL="457200" indent="-457200" algn="just" rtl="1">
              <a:buFontTx/>
              <a:buChar char="-"/>
            </a:pPr>
            <a:endParaRPr lang="ar-SA" sz="2800" b="1" dirty="0" smtClean="0"/>
          </a:p>
        </p:txBody>
      </p:sp>
    </p:spTree>
    <p:extLst>
      <p:ext uri="{BB962C8B-B14F-4D97-AF65-F5344CB8AC3E}">
        <p14:creationId xmlns:p14="http://schemas.microsoft.com/office/powerpoint/2010/main" xmlns="" val="289750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أولا- الدافع الديني (4):</a:t>
            </a:r>
            <a:endParaRPr lang="ar-SA" sz="3200" b="1" dirty="0"/>
          </a:p>
        </p:txBody>
      </p:sp>
      <p:sp>
        <p:nvSpPr>
          <p:cNvPr id="3" name="عنصر نائب للمحتوى 2"/>
          <p:cNvSpPr>
            <a:spLocks noGrp="1"/>
          </p:cNvSpPr>
          <p:nvPr>
            <p:ph idx="1"/>
          </p:nvPr>
        </p:nvSpPr>
        <p:spPr/>
        <p:txBody>
          <a:bodyPr/>
          <a:lstStyle/>
          <a:p>
            <a:pPr marL="0" indent="0" rtl="1"/>
            <a:r>
              <a:rPr lang="ar-SA" sz="2800" b="1" dirty="0" smtClean="0"/>
              <a:t>4- اليهود والاستشراق:</a:t>
            </a:r>
          </a:p>
          <a:p>
            <a:pPr marL="457200" indent="-457200" rtl="1">
              <a:buFontTx/>
              <a:buChar char="-"/>
            </a:pPr>
            <a:r>
              <a:rPr lang="ar-SA" sz="2600" b="1" dirty="0" smtClean="0"/>
              <a:t>يلاحظ أن هناك كثيرًا من اليهود عملوا في مجال الاستشراق. ولكن من الصعب تفسير سبب اهتمام اليهود بالاستشراق.</a:t>
            </a:r>
          </a:p>
          <a:p>
            <a:pPr marL="457200" indent="-457200" rtl="1">
              <a:buFontTx/>
              <a:buChar char="-"/>
            </a:pPr>
            <a:r>
              <a:rPr lang="ar-SA" sz="2600" b="1" dirty="0" smtClean="0"/>
              <a:t>يلاحظ أن اليهود الذين عملوا في هذا المجال دخلوه بوصفهم أوربيين (غربيين) لا يهود.</a:t>
            </a:r>
          </a:p>
          <a:p>
            <a:pPr marL="457200" indent="-457200" rtl="1">
              <a:buFontTx/>
              <a:buChar char="-"/>
            </a:pPr>
            <a:r>
              <a:rPr lang="ar-SA" sz="2600" b="1" dirty="0" smtClean="0"/>
              <a:t>شارك اليهود النصارى في رغبتهم في الطعن في الإسلام والتشكيك في قواعده ومبادئه.</a:t>
            </a:r>
          </a:p>
          <a:p>
            <a:pPr marL="457200" indent="-457200" rtl="1">
              <a:buFontTx/>
              <a:buChar char="-"/>
            </a:pPr>
            <a:r>
              <a:rPr lang="ar-SA" sz="2600" b="1" dirty="0" smtClean="0"/>
              <a:t>لا توجد آثار أو شواهد تدل على اهتمامهم بنشر اليهودية أو حتى التنصير. لكنهم اهتموا بإثبات فضل اليهودية على الإسلام والادعاء بأنه المصدر الأول للإسلام.</a:t>
            </a:r>
          </a:p>
          <a:p>
            <a:pPr marL="457200" indent="-457200" rtl="1">
              <a:buFontTx/>
              <a:buChar char="-"/>
            </a:pPr>
            <a:endParaRPr lang="ar-SA" sz="2800" b="1" dirty="0" smtClean="0"/>
          </a:p>
          <a:p>
            <a:pPr marL="0" indent="0" rtl="1"/>
            <a:endParaRPr lang="ar-SA" sz="2800" b="1" dirty="0" smtClean="0"/>
          </a:p>
          <a:p>
            <a:pPr marL="457200" indent="-457200" rtl="1">
              <a:buFontTx/>
              <a:buChar char="-"/>
            </a:pPr>
            <a:endParaRPr lang="ar-SA" sz="2800" b="1" dirty="0" smtClean="0"/>
          </a:p>
        </p:txBody>
      </p:sp>
    </p:spTree>
    <p:extLst>
      <p:ext uri="{BB962C8B-B14F-4D97-AF65-F5344CB8AC3E}">
        <p14:creationId xmlns:p14="http://schemas.microsoft.com/office/powerpoint/2010/main" xmlns="" val="2562824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الدافع الاستعماري (1):</a:t>
            </a:r>
            <a:endParaRPr lang="ar-SA" sz="3200" b="1" dirty="0"/>
          </a:p>
        </p:txBody>
      </p:sp>
      <p:sp>
        <p:nvSpPr>
          <p:cNvPr id="3" name="عنصر نائب للمحتوى 2"/>
          <p:cNvSpPr>
            <a:spLocks noGrp="1"/>
          </p:cNvSpPr>
          <p:nvPr>
            <p:ph idx="1"/>
          </p:nvPr>
        </p:nvSpPr>
        <p:spPr/>
        <p:txBody>
          <a:bodyPr/>
          <a:lstStyle/>
          <a:p>
            <a:pPr marL="457200" indent="-457200" rtl="1">
              <a:buFontTx/>
              <a:buChar char="-"/>
            </a:pPr>
            <a:r>
              <a:rPr lang="ar-SA" sz="2500" b="1" dirty="0" smtClean="0"/>
              <a:t>لم ييأس الغربيون بهزيمتهم في الحروب الصليبية التي كانت في حقيقتها حربا استعمارية. فاتجهوا إلى دراسة بلاد العرب في كل شئونها من عقيدة وعادات وأخلاق وثروات وسكان، ليتعرفوا على مواطن القوة عندهم فيضعفوها، ومواطن الضعف فيغتنموها ويهاجمون العالم العربي من خلالها.</a:t>
            </a:r>
          </a:p>
          <a:p>
            <a:pPr marL="457200" indent="-457200" rtl="1">
              <a:buFontTx/>
              <a:buChar char="-"/>
            </a:pPr>
            <a:r>
              <a:rPr lang="ar-SA" sz="2500" b="1" dirty="0" smtClean="0"/>
              <a:t>لما نجح الاستعمار في السيطرة العسكرية والسياسية على البلاد العربية اتجه الاستشراق إلى مجال إضعاف روح المقاومة العربية ، وبث الوهن والارتباك في تفكيرنا، والتشكيك فيما عندنا من عقيدة وقيم إنسانية، لكي نتجه إلى الغرب نستجدي منه المقاييس الأخلاقية والمبادئ العقدية.</a:t>
            </a:r>
          </a:p>
          <a:p>
            <a:pPr marL="457200" indent="-457200" rtl="1">
              <a:buFontTx/>
              <a:buChar char="-"/>
            </a:pPr>
            <a:r>
              <a:rPr lang="ar-SA" sz="2500" b="1" dirty="0" smtClean="0"/>
              <a:t>عمل الاستعمار على بث الفرقة بيننا عن طريق نشر الفكرة القومية التي عفى عليها الزمن واندثرت منذ أن حمل العرب رسالة الإسلام وتوحدت لغتهم وعقيدتهم وسمت فوق الشعوبية والقومية.</a:t>
            </a:r>
          </a:p>
        </p:txBody>
      </p:sp>
    </p:spTree>
    <p:extLst>
      <p:ext uri="{BB962C8B-B14F-4D97-AF65-F5344CB8AC3E}">
        <p14:creationId xmlns:p14="http://schemas.microsoft.com/office/powerpoint/2010/main" xmlns="" val="1796659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الدافع الاستعماري (2):</a:t>
            </a:r>
            <a:endParaRPr lang="ar-SA" sz="3200" b="1" dirty="0"/>
          </a:p>
        </p:txBody>
      </p:sp>
      <p:sp>
        <p:nvSpPr>
          <p:cNvPr id="3" name="عنصر نائب للمحتوى 2"/>
          <p:cNvSpPr>
            <a:spLocks noGrp="1"/>
          </p:cNvSpPr>
          <p:nvPr>
            <p:ph idx="1"/>
          </p:nvPr>
        </p:nvSpPr>
        <p:spPr/>
        <p:txBody>
          <a:bodyPr/>
          <a:lstStyle/>
          <a:p>
            <a:pPr marL="457200" indent="-457200" algn="just" rtl="1">
              <a:buFontTx/>
              <a:buChar char="-"/>
            </a:pPr>
            <a:r>
              <a:rPr lang="ar-SA" sz="2500" b="1" dirty="0"/>
              <a:t>وهكذا نشأت هناك رابطة رسمية وثيقة بين الاستشراق والاستعمار، وانساق في هذا التيار، عدد من المستشرقين ارتضوا لأنفسهم أن يكون علمهم وسيلة لإذلال المسلمين وإضعاف شأن الإسلام وقيمه ـ وهذا عمل يشعر إزاءه المستشرقون المنصفون بالخجل والمرارة. </a:t>
            </a:r>
            <a:endParaRPr lang="ar-SA" sz="2500" b="1" dirty="0" smtClean="0"/>
          </a:p>
          <a:p>
            <a:pPr marL="457200" indent="-457200" algn="just" rtl="1">
              <a:buFontTx/>
              <a:buChar char="-"/>
            </a:pPr>
            <a:r>
              <a:rPr lang="ar-SA" sz="2500" b="1" dirty="0" smtClean="0"/>
              <a:t>وفي </a:t>
            </a:r>
            <a:r>
              <a:rPr lang="ar-SA" sz="2500" b="1" dirty="0"/>
              <a:t>ذلك يقول المستشرق الألماني المعاصر </a:t>
            </a:r>
            <a:r>
              <a:rPr lang="ar-SA" sz="2500" b="1" dirty="0" smtClean="0"/>
              <a:t>(</a:t>
            </a:r>
            <a:r>
              <a:rPr lang="ar-SA" sz="2500" b="1" dirty="0" err="1" smtClean="0"/>
              <a:t>استفان</a:t>
            </a:r>
            <a:r>
              <a:rPr lang="ar-SA" sz="2500" b="1" dirty="0" smtClean="0"/>
              <a:t> فيلد): «والأقبح </a:t>
            </a:r>
            <a:r>
              <a:rPr lang="ar-SA" sz="2500" b="1" dirty="0"/>
              <a:t>من ذلك أنه توجد جماعة يسمون أنفسهم مستشرقين سخروا معلوماتهم عن الإسلام وتاريخه في سبيل مكافحة الإسلام والمسلمين. وهذا واقع مؤلم لا بد أن يعترف به المستشرقون المخلصون لرسالتهم بكل </a:t>
            </a:r>
            <a:r>
              <a:rPr lang="ar-SA" sz="2500" b="1" dirty="0" smtClean="0"/>
              <a:t>صراحة».</a:t>
            </a:r>
          </a:p>
          <a:p>
            <a:pPr marL="0" indent="0" algn="just" rtl="1"/>
            <a:endParaRPr lang="ar-SA" sz="2500" b="1" dirty="0" smtClean="0"/>
          </a:p>
        </p:txBody>
      </p:sp>
    </p:spTree>
    <p:extLst>
      <p:ext uri="{BB962C8B-B14F-4D97-AF65-F5344CB8AC3E}">
        <p14:creationId xmlns:p14="http://schemas.microsoft.com/office/powerpoint/2010/main" xmlns="" val="2917033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الدافع الاستعماري (3):</a:t>
            </a:r>
            <a:endParaRPr lang="ar-SA" sz="3200" b="1" dirty="0"/>
          </a:p>
        </p:txBody>
      </p:sp>
      <p:sp>
        <p:nvSpPr>
          <p:cNvPr id="3" name="عنصر نائب للمحتوى 2"/>
          <p:cNvSpPr>
            <a:spLocks noGrp="1"/>
          </p:cNvSpPr>
          <p:nvPr>
            <p:ph idx="1"/>
          </p:nvPr>
        </p:nvSpPr>
        <p:spPr/>
        <p:txBody>
          <a:bodyPr/>
          <a:lstStyle/>
          <a:p>
            <a:pPr marL="0" indent="0" algn="just" rtl="1"/>
            <a:r>
              <a:rPr lang="ar-SA" sz="2800" b="1" dirty="0" smtClean="0">
                <a:solidFill>
                  <a:srgbClr val="FF0000"/>
                </a:solidFill>
              </a:rPr>
              <a:t>أمثلة لمستشرقين سخروا أنفسهم لخدمة الاستعمار:</a:t>
            </a:r>
          </a:p>
          <a:p>
            <a:pPr marL="0" indent="0" algn="just" rtl="1"/>
            <a:r>
              <a:rPr lang="ar-SA" sz="2500" b="1" dirty="0" smtClean="0"/>
              <a:t>من </a:t>
            </a:r>
            <a:r>
              <a:rPr lang="ar-SA" sz="2500" b="1" dirty="0"/>
              <a:t>بين الأمثلة العديدة لارتباط </a:t>
            </a:r>
            <a:r>
              <a:rPr lang="ar-SA" sz="2500" b="1" dirty="0" err="1"/>
              <a:t>الاسشراق</a:t>
            </a:r>
            <a:r>
              <a:rPr lang="ar-SA" sz="2500" b="1" dirty="0"/>
              <a:t> بالاستعمار </a:t>
            </a:r>
            <a:r>
              <a:rPr lang="ar-SA" sz="2500" b="1" dirty="0" smtClean="0"/>
              <a:t>نذكر:</a:t>
            </a:r>
          </a:p>
          <a:p>
            <a:pPr marL="457200" indent="-457200" algn="just" rtl="1">
              <a:buFont typeface="+mj-lt"/>
              <a:buAutoNum type="arabicPeriod"/>
            </a:pPr>
            <a:r>
              <a:rPr lang="ar-SA" sz="2500" b="1" dirty="0" smtClean="0"/>
              <a:t>المستشرق (كارل </a:t>
            </a:r>
            <a:r>
              <a:rPr lang="ar-SA" sz="2500" b="1" dirty="0" err="1" smtClean="0"/>
              <a:t>هينريش</a:t>
            </a:r>
            <a:r>
              <a:rPr lang="ar-SA" sz="2500" b="1" dirty="0" smtClean="0"/>
              <a:t> بيكر) (ت 1933م) وهو </a:t>
            </a:r>
            <a:r>
              <a:rPr lang="ar-SA" sz="2500" b="1" dirty="0"/>
              <a:t>مؤسس </a:t>
            </a:r>
            <a:r>
              <a:rPr lang="ar-SA" sz="2500" b="1" dirty="0" smtClean="0"/>
              <a:t>(مجلة الإسلام) الألمانية، وهو </a:t>
            </a:r>
            <a:r>
              <a:rPr lang="ar-SA" sz="2500" b="1" dirty="0"/>
              <a:t>الذي قام بدراسات تخدم الأهداف الاستعمارية الألمانية في </a:t>
            </a:r>
            <a:r>
              <a:rPr lang="ar-SA" sz="2500" b="1" dirty="0" smtClean="0"/>
              <a:t>أفريقيا.</a:t>
            </a:r>
          </a:p>
          <a:p>
            <a:pPr marL="457200" indent="-457200" algn="just" rtl="1">
              <a:buFontTx/>
              <a:buChar char="-"/>
            </a:pPr>
            <a:r>
              <a:rPr lang="ar-SA" sz="2500" b="1" dirty="0" smtClean="0"/>
              <a:t>لقد </a:t>
            </a:r>
            <a:r>
              <a:rPr lang="ar-SA" sz="2500" b="1" dirty="0"/>
              <a:t>حصل </a:t>
            </a:r>
            <a:r>
              <a:rPr lang="ar-SA" sz="2500" b="1" dirty="0" err="1"/>
              <a:t>الرايخ</a:t>
            </a:r>
            <a:r>
              <a:rPr lang="ar-SA" sz="2500" b="1" dirty="0"/>
              <a:t> الألماني في عام 1885 ـ 1886 م على مستعمرات في أفريقيا تضم مناطق بعض سكانها من المسلمين، </a:t>
            </a:r>
            <a:r>
              <a:rPr lang="ar-SA" sz="2500" b="1" dirty="0" smtClean="0"/>
              <a:t>وقد </a:t>
            </a:r>
            <a:r>
              <a:rPr lang="ar-SA" sz="2500" b="1" dirty="0"/>
              <a:t>أدى ذلك إلى تأسيس معهد اللغات الشرقية في برلين عام 1887م وهو معهد كانت مهمته تتلخص في الحصول على معلومات عن البلدان الشرقية الحالية وبلدان الشرق الأقصى وعن شعوب هذه البلدان </a:t>
            </a:r>
            <a:r>
              <a:rPr lang="ar-SA" sz="2500" b="1" dirty="0" smtClean="0"/>
              <a:t>وثقافتها.</a:t>
            </a:r>
          </a:p>
        </p:txBody>
      </p:sp>
    </p:spTree>
    <p:extLst>
      <p:ext uri="{BB962C8B-B14F-4D97-AF65-F5344CB8AC3E}">
        <p14:creationId xmlns:p14="http://schemas.microsoft.com/office/powerpoint/2010/main" xmlns="" val="2721810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الدافع الاستعماري (4):</a:t>
            </a:r>
            <a:endParaRPr lang="ar-SA" sz="3200" b="1" dirty="0"/>
          </a:p>
        </p:txBody>
      </p:sp>
      <p:sp>
        <p:nvSpPr>
          <p:cNvPr id="3" name="عنصر نائب للمحتوى 2"/>
          <p:cNvSpPr>
            <a:spLocks noGrp="1"/>
          </p:cNvSpPr>
          <p:nvPr>
            <p:ph idx="1"/>
          </p:nvPr>
        </p:nvSpPr>
        <p:spPr/>
        <p:txBody>
          <a:bodyPr/>
          <a:lstStyle/>
          <a:p>
            <a:pPr marL="0" indent="0" algn="just" rtl="1"/>
            <a:r>
              <a:rPr lang="ar-SA" sz="2800" b="1" dirty="0" smtClean="0">
                <a:solidFill>
                  <a:srgbClr val="FF0000"/>
                </a:solidFill>
              </a:rPr>
              <a:t>أمثلة لمستشرقين سخروا أنفسهم لخدمة الاستعمار:</a:t>
            </a:r>
          </a:p>
          <a:p>
            <a:pPr marL="457200" indent="-457200" algn="just" rtl="1">
              <a:buFontTx/>
              <a:buChar char="-"/>
            </a:pPr>
            <a:r>
              <a:rPr lang="ar-SA" sz="2500" b="1" dirty="0" smtClean="0"/>
              <a:t>في </a:t>
            </a:r>
            <a:r>
              <a:rPr lang="ar-SA" sz="2500" b="1" dirty="0"/>
              <a:t>هذا يقول المستشرق الألماني </a:t>
            </a:r>
            <a:r>
              <a:rPr lang="ar-SA" sz="2500" b="1" dirty="0" smtClean="0"/>
              <a:t>(</a:t>
            </a:r>
            <a:r>
              <a:rPr lang="ar-SA" sz="2500" b="1" dirty="0" err="1" smtClean="0"/>
              <a:t>أوليريش</a:t>
            </a:r>
            <a:r>
              <a:rPr lang="ar-SA" sz="2500" b="1" dirty="0" smtClean="0"/>
              <a:t> </a:t>
            </a:r>
            <a:r>
              <a:rPr lang="ar-SA" sz="2500" b="1" dirty="0" err="1" smtClean="0"/>
              <a:t>هارمان</a:t>
            </a:r>
            <a:r>
              <a:rPr lang="ar-SA" sz="2500" b="1" dirty="0" smtClean="0"/>
              <a:t>)</a:t>
            </a:r>
            <a:r>
              <a:rPr lang="en-US" sz="2500" b="1" dirty="0" smtClean="0"/>
              <a:t>:</a:t>
            </a:r>
          </a:p>
          <a:p>
            <a:pPr marL="0" indent="0" algn="just" rtl="1"/>
            <a:r>
              <a:rPr lang="ar-SA" sz="2500" b="1" dirty="0" smtClean="0"/>
              <a:t>«كانت الدراسات </a:t>
            </a:r>
            <a:r>
              <a:rPr lang="ar-SA" sz="2500" b="1" dirty="0"/>
              <a:t>الألمانية حول العالم الإسلامي قبل عام 1919م أقل براءة وصفاء نّية. فقد كان </a:t>
            </a:r>
            <a:r>
              <a:rPr lang="ar-SA" sz="2500" b="1" dirty="0" err="1"/>
              <a:t>كرل</a:t>
            </a:r>
            <a:r>
              <a:rPr lang="ar-SA" sz="2500" b="1" dirty="0"/>
              <a:t> </a:t>
            </a:r>
            <a:r>
              <a:rPr lang="ar-SA" sz="2500" b="1" dirty="0" err="1"/>
              <a:t>هينريش</a:t>
            </a:r>
            <a:r>
              <a:rPr lang="ar-SA" sz="2500" b="1" dirty="0"/>
              <a:t> بيكر ـ وهو من كبار مستشرقينا ـ منغمساً في النشاطات السياسية، حتى إنه أصبح في 1930 م شديد الحماس لمخطط استخدام الإسلام في أفريقيا والهند كدرع سياسية في وجه </a:t>
            </a:r>
            <a:r>
              <a:rPr lang="ar-SA" sz="2500" b="1" dirty="0" smtClean="0"/>
              <a:t>البريطانيين».</a:t>
            </a:r>
          </a:p>
          <a:p>
            <a:pPr marL="0" indent="0" algn="just" rtl="1"/>
            <a:r>
              <a:rPr lang="ar-SA" sz="2500" b="1" dirty="0" smtClean="0"/>
              <a:t> 2- (</a:t>
            </a:r>
            <a:r>
              <a:rPr lang="ar-SA" sz="2500" b="1" dirty="0" err="1" smtClean="0"/>
              <a:t>بارتولد</a:t>
            </a:r>
            <a:r>
              <a:rPr lang="ar-SA" sz="2500" b="1" dirty="0" smtClean="0"/>
              <a:t>) [ت 1930م] وهو مؤسس </a:t>
            </a:r>
            <a:r>
              <a:rPr lang="ar-SA" sz="2500" b="1" dirty="0"/>
              <a:t>مجلة </a:t>
            </a:r>
            <a:r>
              <a:rPr lang="ar-SA" sz="2500" b="1" dirty="0" smtClean="0"/>
              <a:t>(عالم الإسلام) الروسية</a:t>
            </a:r>
            <a:r>
              <a:rPr lang="en-US" sz="2500" b="1" dirty="0" smtClean="0"/>
              <a:t> “Mir </a:t>
            </a:r>
            <a:r>
              <a:rPr lang="en-US" sz="2500" b="1" dirty="0" err="1" smtClean="0"/>
              <a:t>Islama</a:t>
            </a:r>
            <a:r>
              <a:rPr lang="en-US" sz="2500" b="1" dirty="0" smtClean="0"/>
              <a:t>” </a:t>
            </a:r>
            <a:r>
              <a:rPr lang="ar-SA" sz="2500" b="1" dirty="0" smtClean="0"/>
              <a:t> فقد </a:t>
            </a:r>
            <a:r>
              <a:rPr lang="ar-SA" sz="2500" b="1" dirty="0"/>
              <a:t>تم تكليفه عن طريق الحكومة الروسية بالقيام ببحوث تخدم مصالح السيادة الروسية في آسيا </a:t>
            </a:r>
            <a:r>
              <a:rPr lang="ar-SA" sz="2500" b="1" dirty="0" smtClean="0"/>
              <a:t>الوسطى.</a:t>
            </a:r>
          </a:p>
        </p:txBody>
      </p:sp>
    </p:spTree>
    <p:extLst>
      <p:ext uri="{BB962C8B-B14F-4D97-AF65-F5344CB8AC3E}">
        <p14:creationId xmlns:p14="http://schemas.microsoft.com/office/powerpoint/2010/main" xmlns="" val="1982696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الدافع الاستعماري (5):</a:t>
            </a:r>
            <a:endParaRPr lang="ar-SA" sz="3200" b="1" dirty="0"/>
          </a:p>
        </p:txBody>
      </p:sp>
      <p:sp>
        <p:nvSpPr>
          <p:cNvPr id="3" name="عنصر نائب للمحتوى 2"/>
          <p:cNvSpPr>
            <a:spLocks noGrp="1"/>
          </p:cNvSpPr>
          <p:nvPr>
            <p:ph idx="1"/>
          </p:nvPr>
        </p:nvSpPr>
        <p:spPr/>
        <p:txBody>
          <a:bodyPr/>
          <a:lstStyle/>
          <a:p>
            <a:pPr marL="0" indent="0" algn="just" rtl="1"/>
            <a:r>
              <a:rPr lang="ar-SA" sz="2800" b="1" dirty="0" smtClean="0">
                <a:solidFill>
                  <a:srgbClr val="FF0000"/>
                </a:solidFill>
              </a:rPr>
              <a:t>أمثلة لمستشرقين سخروا أنفسهم لخدمة الاستعمار:</a:t>
            </a:r>
          </a:p>
          <a:p>
            <a:pPr marL="0" indent="-252000" algn="just" rtl="1"/>
            <a:r>
              <a:rPr lang="ar-SA" sz="2500" b="1" dirty="0" smtClean="0"/>
              <a:t>3- أما </a:t>
            </a:r>
            <a:r>
              <a:rPr lang="ar-SA" sz="2500" b="1" dirty="0"/>
              <a:t>عالم الإسلاميات الهولندي الشهير( </a:t>
            </a:r>
            <a:r>
              <a:rPr lang="ar-SA" sz="2500" b="1" dirty="0" err="1"/>
              <a:t>سنوك</a:t>
            </a:r>
            <a:r>
              <a:rPr lang="ar-SA" sz="2500" b="1" dirty="0"/>
              <a:t> </a:t>
            </a:r>
            <a:r>
              <a:rPr lang="ar-SA" sz="2500" b="1" dirty="0" err="1"/>
              <a:t>هورجر</a:t>
            </a:r>
            <a:r>
              <a:rPr lang="ar-SA" sz="2500" b="1" dirty="0"/>
              <a:t> ونيه) [ ت 1936م] فإنه في سبيل استعداده للعمل في خدمة الاستعمار توجه إلى مكة في عام 1885م بعد أن انتحل اسماً إسلامياً هــو ( عبد الغفار)، وأقام هناك ما يقـرب من نصف عام . وقد ساعده على ذلك أن كان يجيد العربية كأحد أبنائها. وقد لعب هذا المستشرق دوراً هاماً في تشكيل السياسة الثقافية والاستعمارية في المناطق الهولندية في الهند الشرقية، وشغل مناصب قيادية في السلطة الاستعمارية الهولندية في </a:t>
            </a:r>
            <a:r>
              <a:rPr lang="ar-SA" sz="2500" b="1" dirty="0" smtClean="0"/>
              <a:t>إندونيسيا.</a:t>
            </a:r>
          </a:p>
        </p:txBody>
      </p:sp>
    </p:spTree>
    <p:extLst>
      <p:ext uri="{BB962C8B-B14F-4D97-AF65-F5344CB8AC3E}">
        <p14:creationId xmlns:p14="http://schemas.microsoft.com/office/powerpoint/2010/main" xmlns="" val="2540298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ثانيا- الدافع الاستعماري (6):</a:t>
            </a:r>
            <a:endParaRPr lang="ar-SA" sz="3200" b="1" dirty="0"/>
          </a:p>
        </p:txBody>
      </p:sp>
      <p:sp>
        <p:nvSpPr>
          <p:cNvPr id="3" name="عنصر نائب للمحتوى 2"/>
          <p:cNvSpPr>
            <a:spLocks noGrp="1"/>
          </p:cNvSpPr>
          <p:nvPr>
            <p:ph idx="1"/>
          </p:nvPr>
        </p:nvSpPr>
        <p:spPr/>
        <p:txBody>
          <a:bodyPr/>
          <a:lstStyle/>
          <a:p>
            <a:pPr marL="0" indent="0" algn="just" rtl="1"/>
            <a:r>
              <a:rPr lang="ar-SA" sz="2800" b="1" dirty="0" smtClean="0">
                <a:solidFill>
                  <a:srgbClr val="FF0000"/>
                </a:solidFill>
              </a:rPr>
              <a:t>أمثلة لمستشرقين سخروا أنفسهم لخدمة الاستعمار:</a:t>
            </a:r>
          </a:p>
          <a:p>
            <a:pPr marL="0" indent="-252000" algn="just" rtl="1"/>
            <a:r>
              <a:rPr lang="ar-SA" sz="2500" b="1" dirty="0" smtClean="0"/>
              <a:t>4- وفي </a:t>
            </a:r>
            <a:r>
              <a:rPr lang="ar-SA" sz="2500" b="1" dirty="0"/>
              <a:t>فرنسا كان هناك عدد من المستشرقين يعملون مستشارين لوزارة المستعمرات الفرنسية في شؤون شمال أفريقيا. وعلى سبيل المثال كان المستشرق الكبير ( دي ساسي ) اعتباراً من 1805م يشغل منصب المستشرق المقيم في وزارة الخارجية الفرنسية. وعندما غزا الفرنسيون الجزائر عام 1830م كان ( دي ساسي ) هو الذي ترجم البيان الموجه </a:t>
            </a:r>
            <a:r>
              <a:rPr lang="ar-SA" sz="2500" b="1" dirty="0" err="1"/>
              <a:t>للجزائرين</a:t>
            </a:r>
            <a:r>
              <a:rPr lang="ar-SA" sz="2500" b="1" dirty="0"/>
              <a:t>، وكان يستشار بانتظام في جميع المسائل المتعلقة بالشرق من قبل وزير </a:t>
            </a:r>
            <a:r>
              <a:rPr lang="ar-SA" sz="2500" b="1" dirty="0" smtClean="0"/>
              <a:t>الخارجية.</a:t>
            </a:r>
          </a:p>
        </p:txBody>
      </p:sp>
    </p:spTree>
    <p:extLst>
      <p:ext uri="{BB962C8B-B14F-4D97-AF65-F5344CB8AC3E}">
        <p14:creationId xmlns:p14="http://schemas.microsoft.com/office/powerpoint/2010/main" xmlns="" val="7238863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ثالثا- الدافع التجاري:</a:t>
            </a:r>
            <a:endParaRPr lang="ar-SA" sz="3200" b="1" dirty="0"/>
          </a:p>
        </p:txBody>
      </p:sp>
      <p:sp>
        <p:nvSpPr>
          <p:cNvPr id="3" name="عنصر نائب للمحتوى 2"/>
          <p:cNvSpPr>
            <a:spLocks noGrp="1"/>
          </p:cNvSpPr>
          <p:nvPr>
            <p:ph idx="1"/>
          </p:nvPr>
        </p:nvSpPr>
        <p:spPr/>
        <p:txBody>
          <a:bodyPr/>
          <a:lstStyle/>
          <a:p>
            <a:pPr marL="457200" indent="-457200" rtl="1">
              <a:buFontTx/>
              <a:buChar char="-"/>
            </a:pPr>
            <a:r>
              <a:rPr lang="ar-SA" sz="2800" b="1" dirty="0" smtClean="0"/>
              <a:t>ومن الدوافع التي شجعت الاستشراق رغبة الغربيين في التعامل مع العالم الإسلامي لترويج بضائعهم وشراء منتجاتنا </a:t>
            </a:r>
            <a:r>
              <a:rPr lang="ar-SA" sz="2800" b="1" dirty="0" err="1" smtClean="0"/>
              <a:t>بأبخس</a:t>
            </a:r>
            <a:r>
              <a:rPr lang="ar-SA" sz="2800" b="1" dirty="0" smtClean="0"/>
              <a:t> الأثمان.</a:t>
            </a:r>
          </a:p>
          <a:p>
            <a:pPr marL="457200" indent="-457200" rtl="1">
              <a:buFontTx/>
              <a:buChar char="-"/>
            </a:pPr>
            <a:r>
              <a:rPr lang="ar-SA" sz="2800" b="1" dirty="0" smtClean="0"/>
              <a:t>وكذلك العمل على قتل صناعة العرب والمسلمين وإقناعهم بأن بلادهم لا تصلح إلا للزراعة ونتاج الثروات المعدنية الخام وتصديرها للغرب.</a:t>
            </a:r>
          </a:p>
        </p:txBody>
      </p:sp>
    </p:spTree>
    <p:extLst>
      <p:ext uri="{BB962C8B-B14F-4D97-AF65-F5344CB8AC3E}">
        <p14:creationId xmlns:p14="http://schemas.microsoft.com/office/powerpoint/2010/main" xmlns="" val="2544749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رابعا- الدافع السياسي:</a:t>
            </a:r>
            <a:endParaRPr lang="ar-SA" sz="3200" b="1" dirty="0"/>
          </a:p>
        </p:txBody>
      </p:sp>
      <p:sp>
        <p:nvSpPr>
          <p:cNvPr id="3" name="عنصر نائب للمحتوى 2"/>
          <p:cNvSpPr>
            <a:spLocks noGrp="1"/>
          </p:cNvSpPr>
          <p:nvPr>
            <p:ph idx="1"/>
          </p:nvPr>
        </p:nvSpPr>
        <p:spPr/>
        <p:txBody>
          <a:bodyPr/>
          <a:lstStyle/>
          <a:p>
            <a:pPr marL="457200" indent="-457200" algn="just" rtl="1">
              <a:buFontTx/>
              <a:buChar char="-"/>
            </a:pPr>
            <a:r>
              <a:rPr lang="ar-SA" sz="2800" b="1" dirty="0" smtClean="0"/>
              <a:t>بعد استقلال أغلب الدول الإسلامية والعربية عمل الاستعمار على تعيين مستشار ثقافي في كل سفارة من سفاراته في بلادنا، مهمته الاتصال برجال الفكر والثقافة والسياسية، فيتعرف على أفكارهم، ويبث فيهم من الاتجاهات السياسية ما تريده دولته ويخدم أغراضها.</a:t>
            </a:r>
          </a:p>
          <a:p>
            <a:pPr marL="457200" indent="-457200" algn="just" rtl="1">
              <a:buFontTx/>
              <a:buChar char="-"/>
            </a:pPr>
            <a:r>
              <a:rPr lang="ar-SA" sz="2800" b="1" dirty="0" smtClean="0"/>
              <a:t>وكثير من السفراء تحت زعم توجيه النصح والإسداء المعونة درسوا نفسية زعمائنا وعرفوا نواحي الضعف في سياستهم العامة.</a:t>
            </a:r>
          </a:p>
        </p:txBody>
      </p:sp>
    </p:spTree>
    <p:extLst>
      <p:ext uri="{BB962C8B-B14F-4D97-AF65-F5344CB8AC3E}">
        <p14:creationId xmlns:p14="http://schemas.microsoft.com/office/powerpoint/2010/main" xmlns="" val="2207051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t>خامسا- الدافع العلمي:</a:t>
            </a:r>
            <a:endParaRPr lang="ar-SA" sz="3200" b="1" dirty="0"/>
          </a:p>
        </p:txBody>
      </p:sp>
      <p:sp>
        <p:nvSpPr>
          <p:cNvPr id="3" name="عنصر نائب للمحتوى 2"/>
          <p:cNvSpPr>
            <a:spLocks noGrp="1"/>
          </p:cNvSpPr>
          <p:nvPr>
            <p:ph idx="1"/>
          </p:nvPr>
        </p:nvSpPr>
        <p:spPr/>
        <p:txBody>
          <a:bodyPr/>
          <a:lstStyle/>
          <a:p>
            <a:pPr marL="457200" indent="-457200" algn="just" rtl="1">
              <a:buFontTx/>
              <a:buChar char="-"/>
            </a:pPr>
            <a:r>
              <a:rPr lang="ar-SA" sz="2800" b="1" dirty="0" smtClean="0"/>
              <a:t>من المستشرقين نفر قليل جدا أقبلوا على دراسة الشرق بدافع من حب العلم والاطلاع على حضارات الأمم وأديانها وثقافتها ولغاتها. وهؤلاء جاءت أبحاثهم أقرب إلى الحق لأنهم لم يتعمدوا الدس ولا التحريف.</a:t>
            </a:r>
          </a:p>
          <a:p>
            <a:pPr marL="457200" indent="-457200" algn="just" rtl="1">
              <a:buFontTx/>
              <a:buChar char="-"/>
            </a:pPr>
            <a:r>
              <a:rPr lang="ar-SA" sz="2800" b="1" dirty="0" smtClean="0"/>
              <a:t>ومن هؤلاء المنصفين من اهتدى إلى الإسلام بعدما تبين من الحق.</a:t>
            </a:r>
          </a:p>
          <a:p>
            <a:pPr marL="457200" indent="-457200" algn="just" rtl="1">
              <a:buFontTx/>
              <a:buChar char="-"/>
            </a:pPr>
            <a:r>
              <a:rPr lang="ar-SA" sz="2800" b="1" dirty="0" smtClean="0"/>
              <a:t>ولكن هؤلاء يظهرون إلا إذا كان لهم تمويلهم الخاص، لأن الدول الغربية لا تنفق على الاستشراق إلا لتحقيق أغراضها.</a:t>
            </a:r>
          </a:p>
          <a:p>
            <a:pPr marL="457200" indent="-457200" algn="just" rtl="1">
              <a:buFontTx/>
              <a:buChar char="-"/>
            </a:pPr>
            <a:endParaRPr lang="ar-SA" sz="2800" b="1" dirty="0" smtClean="0"/>
          </a:p>
        </p:txBody>
      </p:sp>
    </p:spTree>
    <p:extLst>
      <p:ext uri="{BB962C8B-B14F-4D97-AF65-F5344CB8AC3E}">
        <p14:creationId xmlns:p14="http://schemas.microsoft.com/office/powerpoint/2010/main" xmlns="" val="1417279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2777</TotalTime>
  <Words>1221</Words>
  <Application>Microsoft Office PowerPoint</Application>
  <PresentationFormat>A4 Paper (210x297 mm)‎</PresentationFormat>
  <Paragraphs>77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  دوافع الاستشراق</vt:lpstr>
      <vt:lpstr>عناصر المحاضرة</vt:lpstr>
      <vt:lpstr>أولا- الدافع الديني (1):</vt:lpstr>
      <vt:lpstr>أولا- الدافع الديني (2):</vt:lpstr>
      <vt:lpstr>أولا- الدافع الديني (3):</vt:lpstr>
      <vt:lpstr>أولا- الدافع الديني (4):</vt:lpstr>
      <vt:lpstr>ثانيا- الدافع الاستعماري (1):</vt:lpstr>
      <vt:lpstr>ثانيا- الدافع الاستعماري (2):</vt:lpstr>
      <vt:lpstr>ثانيا- الدافع الاستعماري (3):</vt:lpstr>
      <vt:lpstr>ثانيا- الدافع الاستعماري (4):</vt:lpstr>
      <vt:lpstr>ثانيا- الدافع الاستعماري (5):</vt:lpstr>
      <vt:lpstr>ثانيا- الدافع الاستعماري (6):</vt:lpstr>
      <vt:lpstr>ثالثا- الدافع التجاري:</vt:lpstr>
      <vt:lpstr>رابعا- الدافع السياسي:</vt:lpstr>
      <vt:lpstr>خامسا- الدافع العلمي:</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155</cp:revision>
  <dcterms:created xsi:type="dcterms:W3CDTF">2009-10-14T19:14:34Z</dcterms:created>
  <dcterms:modified xsi:type="dcterms:W3CDTF">2014-10-12T05:40:39Z</dcterms:modified>
</cp:coreProperties>
</file>