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92" r:id="rId3"/>
    <p:sldId id="308" r:id="rId4"/>
    <p:sldId id="325" r:id="rId5"/>
    <p:sldId id="326" r:id="rId6"/>
    <p:sldId id="339" r:id="rId7"/>
    <p:sldId id="327" r:id="rId8"/>
    <p:sldId id="333" r:id="rId9"/>
    <p:sldId id="334" r:id="rId10"/>
    <p:sldId id="335" r:id="rId11"/>
    <p:sldId id="336" r:id="rId12"/>
    <p:sldId id="337" r:id="rId13"/>
    <p:sldId id="338" r:id="rId14"/>
    <p:sldId id="266" r:id="rId15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D98061"/>
    <a:srgbClr val="8E6334"/>
    <a:srgbClr val="ECA02F"/>
    <a:srgbClr val="313B4A"/>
    <a:srgbClr val="43A79C"/>
    <a:srgbClr val="EDBD1F"/>
    <a:srgbClr val="F04316"/>
    <a:srgbClr val="81AA52"/>
    <a:srgbClr val="0E478A"/>
    <a:srgbClr val="D52D2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7000" autoAdjust="0"/>
    <p:restoredTop sz="94664" autoAdjust="0"/>
  </p:normalViewPr>
  <p:slideViewPr>
    <p:cSldViewPr>
      <p:cViewPr varScale="1">
        <p:scale>
          <a:sx n="74" d="100"/>
          <a:sy n="74" d="100"/>
        </p:scale>
        <p:origin x="-816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10/26/2014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422769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05655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62709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836712"/>
            <a:ext cx="9296400" cy="69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Rectangle 9"/>
          <p:cNvSpPr/>
          <p:nvPr userDrawn="1"/>
        </p:nvSpPr>
        <p:spPr>
          <a:xfrm>
            <a:off x="9424988" y="280988"/>
            <a:ext cx="304800" cy="562709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415925" y="836712"/>
            <a:ext cx="9296400" cy="69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5760062" y="6365557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313B4A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313B4A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313B4A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3049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2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2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200" b="1" dirty="0" smtClean="0">
              <a:solidFill>
                <a:srgbClr val="43A79C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36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حركة الاستشراق</a:t>
            </a:r>
          </a:p>
          <a:p>
            <a:pPr algn="ctr"/>
            <a:endParaRPr lang="ar-SA" sz="3600" b="1" dirty="0" smtClean="0">
              <a:solidFill>
                <a:srgbClr val="43A79C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36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أستاذ </a:t>
            </a:r>
            <a:r>
              <a:rPr lang="ar-SA" sz="36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د/ عماد أحمد هلال شمس الدين</a:t>
            </a:r>
            <a:endParaRPr lang="en-US" sz="2800" b="1" dirty="0">
              <a:solidFill>
                <a:srgbClr val="313B4A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D9806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الآداب</a:t>
            </a:r>
            <a:endParaRPr lang="en-US" sz="2400" b="1" u="sng" dirty="0">
              <a:solidFill>
                <a:srgbClr val="D9806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D98061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D98061"/>
              </a:solidFill>
              <a:latin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936982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  <p:pic>
        <p:nvPicPr>
          <p:cNvPr id="16" name="Picture 2" descr="https://fbcdn-sphotos-e-a.akamaihd.net/hphotos-ak-xaf1/v/t1.0-9/283203_10150261471640369_6340923_n.jpg?oh=9730a6fa5b3b063b4dfcac10e7f3503c&amp;oe=54922638&amp;__gda__=1418459113_942f6d8c24b4f48bd8d19142eb27316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830" y="126128"/>
            <a:ext cx="2170113" cy="2492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rtl="1" eaLnBrk="1" hangingPunct="1"/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الرابعة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313B4A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وسائل المستشرقين لتحقيق أهدافهم</a:t>
            </a:r>
            <a:endParaRPr lang="en-US" sz="4000" b="1" spc="50" dirty="0" smtClean="0">
              <a:ln w="11430"/>
              <a:solidFill>
                <a:srgbClr val="313B4A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just" rtl="1"/>
            <a:r>
              <a:rPr lang="ar-SA" sz="2000" dirty="0" smtClean="0"/>
              <a:t>حركة الاستشراق                                        		                      المحاضرة الرابعة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274300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7113240" y="1556792"/>
            <a:ext cx="236413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altLang="en-US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عناصر المحاضرة</a:t>
            </a:r>
            <a:endParaRPr lang="en-US" alt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just" rtl="1"/>
            <a:r>
              <a:rPr lang="ar-SA" sz="2000" dirty="0" smtClean="0"/>
              <a:t>حركة الاستشراق 		                                                             المحاضرة الرابعة</a:t>
            </a:r>
            <a:endParaRPr lang="en-US" sz="2000" dirty="0"/>
          </a:p>
        </p:txBody>
      </p:sp>
      <p:sp>
        <p:nvSpPr>
          <p:cNvPr id="10" name="عنصر نائب للمحتوى 2"/>
          <p:cNvSpPr>
            <a:spLocks noGrp="1"/>
          </p:cNvSpPr>
          <p:nvPr>
            <p:ph idx="1"/>
          </p:nvPr>
        </p:nvSpPr>
        <p:spPr>
          <a:xfrm>
            <a:off x="920552" y="2198694"/>
            <a:ext cx="7992888" cy="3894602"/>
          </a:xfrm>
        </p:spPr>
        <p:txBody>
          <a:bodyPr/>
          <a:lstStyle/>
          <a:p>
            <a:pPr marL="457200" indent="-457200" rtl="1">
              <a:buFont typeface="Arial" pitchFamily="34" charset="0"/>
              <a:buChar char="•"/>
            </a:pPr>
            <a:r>
              <a:rPr lang="ar-SA" sz="3600" b="1" dirty="0" smtClean="0">
                <a:solidFill>
                  <a:srgbClr val="00B050"/>
                </a:solidFill>
              </a:rPr>
              <a:t>وسائل المستشرقين لتحقيق أهدافهم:</a:t>
            </a:r>
          </a:p>
          <a:p>
            <a:pPr marL="0" indent="0" rtl="1"/>
            <a:r>
              <a:rPr lang="ar-SA" b="1" dirty="0" smtClean="0"/>
              <a:t>- لم يترك المستشرقون وسيلة لنشر أفكارهم وبث سمومهم إلا اتبعوها، ومنها:</a:t>
            </a:r>
          </a:p>
          <a:p>
            <a:pPr marL="400050" lvl="1" indent="0" rtl="1"/>
            <a:r>
              <a:rPr lang="ar-SA" sz="2400" b="1" dirty="0" smtClean="0"/>
              <a:t>1- تأليف  الكتب.			2- إصدار المجلات. </a:t>
            </a:r>
          </a:p>
          <a:p>
            <a:pPr marL="400050" lvl="1" indent="0" rtl="1"/>
            <a:r>
              <a:rPr lang="ar-SA" sz="2400" b="1" dirty="0" smtClean="0"/>
              <a:t>3- إرساليات التبشير.			4- إلقاء المحاضرات.</a:t>
            </a:r>
          </a:p>
          <a:p>
            <a:pPr marL="400050" lvl="1" indent="0" rtl="1"/>
            <a:r>
              <a:rPr lang="ar-SA" sz="2400" b="1" dirty="0" smtClean="0"/>
              <a:t>5- نشر المقالات في الصحف.		6- عقد المؤتمرات.</a:t>
            </a:r>
          </a:p>
          <a:p>
            <a:pPr marL="400050" lvl="1" indent="0" rtl="1"/>
            <a:r>
              <a:rPr lang="ar-SA" sz="2400" b="1" dirty="0" smtClean="0"/>
              <a:t>7- إصدار الموسوعات (دائرة المعارف الإسلامية).</a:t>
            </a:r>
          </a:p>
          <a:p>
            <a:pPr marL="400050" lvl="1" indent="0" rtl="1"/>
            <a:r>
              <a:rPr lang="ar-SA" sz="2400" b="1" dirty="0" smtClean="0"/>
              <a:t>8- إنشاء الجمعيات الاستشراقية.		9- التدريس الجامعي.</a:t>
            </a:r>
          </a:p>
        </p:txBody>
      </p:sp>
    </p:spTree>
    <p:extLst>
      <p:ext uri="{BB962C8B-B14F-4D97-AF65-F5344CB8AC3E}">
        <p14:creationId xmlns:p14="http://schemas.microsoft.com/office/powerpoint/2010/main" xmlns="" val="4026373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4088904" y="1140371"/>
            <a:ext cx="546625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altLang="en-US" sz="3600" b="1" dirty="0" smtClean="0">
                <a:solidFill>
                  <a:srgbClr val="FF0000"/>
                </a:solidFill>
                <a:cs typeface="Traditional Arabic" panose="02020603050405020304" pitchFamily="18" charset="-78"/>
              </a:rPr>
              <a:t>أولا- تأليف الكتب:</a:t>
            </a:r>
            <a:endParaRPr lang="en-US" altLang="en-US" sz="3600" b="1" dirty="0">
              <a:solidFill>
                <a:srgbClr val="FF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3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just" rtl="1"/>
            <a:r>
              <a:rPr lang="ar-SA" sz="2000" dirty="0" smtClean="0"/>
              <a:t>حركة الاستشراق 		                                                             المحاضرة الرابعة</a:t>
            </a:r>
            <a:endParaRPr lang="en-US" sz="2000" dirty="0"/>
          </a:p>
        </p:txBody>
      </p:sp>
      <p:sp>
        <p:nvSpPr>
          <p:cNvPr id="8" name="عنصر نائب للمحتوى 2"/>
          <p:cNvSpPr>
            <a:spLocks noGrp="1"/>
          </p:cNvSpPr>
          <p:nvPr>
            <p:ph idx="1"/>
          </p:nvPr>
        </p:nvSpPr>
        <p:spPr>
          <a:xfrm>
            <a:off x="632520" y="1744216"/>
            <a:ext cx="8418140" cy="4133056"/>
          </a:xfrm>
        </p:spPr>
        <p:txBody>
          <a:bodyPr/>
          <a:lstStyle/>
          <a:p>
            <a:pPr marL="457200" indent="-457200" algn="just" rtl="1">
              <a:buFontTx/>
              <a:buChar char="-"/>
            </a:pPr>
            <a:r>
              <a:rPr lang="ar-SA" b="1" dirty="0" smtClean="0"/>
              <a:t>قام المستشرقون بتأليف آلاف الكتب عن: الإسلام ومبادئه واتجاهاته ورسوله وقرآنه ، وفي أكثرها تحريف متعمد في نقل النصوص أو بترها وإخراجها من سياقها بطريقة (لا تقربوا الصلاة).</a:t>
            </a:r>
          </a:p>
          <a:p>
            <a:pPr marL="457200" indent="-457200" algn="just" rtl="1">
              <a:buFontTx/>
              <a:buChar char="-"/>
            </a:pPr>
            <a:r>
              <a:rPr lang="ar-SA" b="1" dirty="0" smtClean="0"/>
              <a:t>وقد تنوعت كتب المستشرقين بين معاجم وقواميس، ودوائر معارف، وترجمة التراث العربي إلى اللغات الأجنبية وتحقيقه ونشره.</a:t>
            </a:r>
          </a:p>
          <a:p>
            <a:pPr marL="457200" indent="-457200" algn="just" rtl="1">
              <a:buFontTx/>
              <a:buChar char="-"/>
            </a:pPr>
            <a:r>
              <a:rPr lang="ar-SA" b="1" dirty="0" smtClean="0"/>
              <a:t>بلغ عدد الكتب التي ألفها المستشرقون ستين ألف كتاب، وسوف نتحدث عن أهم المؤلفات التي صنفها المستشرقون في المحاضرة السابعة.</a:t>
            </a:r>
          </a:p>
          <a:p>
            <a:pPr marL="457200" indent="-457200" algn="just" rtl="1">
              <a:buFontTx/>
              <a:buChar char="-"/>
            </a:pPr>
            <a:endParaRPr lang="ar-SA" b="1" dirty="0" smtClean="0"/>
          </a:p>
        </p:txBody>
      </p:sp>
    </p:spTree>
    <p:extLst>
      <p:ext uri="{BB962C8B-B14F-4D97-AF65-F5344CB8AC3E}">
        <p14:creationId xmlns:p14="http://schemas.microsoft.com/office/powerpoint/2010/main" xmlns="" val="1955155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4088904" y="1140371"/>
            <a:ext cx="546625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altLang="en-US" sz="3600" b="1" dirty="0" smtClean="0">
                <a:solidFill>
                  <a:srgbClr val="FF0000"/>
                </a:solidFill>
                <a:cs typeface="Traditional Arabic" panose="02020603050405020304" pitchFamily="18" charset="-78"/>
              </a:rPr>
              <a:t>ثانيًا- إصدار المجلات:</a:t>
            </a:r>
            <a:endParaRPr lang="en-US" altLang="en-US" sz="3600" b="1" dirty="0">
              <a:solidFill>
                <a:srgbClr val="FF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3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just" rtl="1"/>
            <a:r>
              <a:rPr lang="ar-SA" sz="2000" dirty="0" smtClean="0"/>
              <a:t>حركة الاستشراق 		                                                             المحاضرة الرابعة</a:t>
            </a:r>
            <a:endParaRPr lang="en-US" sz="2000" dirty="0"/>
          </a:p>
        </p:txBody>
      </p:sp>
      <p:sp>
        <p:nvSpPr>
          <p:cNvPr id="8" name="عنصر نائب للمحتوى 2"/>
          <p:cNvSpPr>
            <a:spLocks noGrp="1"/>
          </p:cNvSpPr>
          <p:nvPr>
            <p:ph idx="1"/>
          </p:nvPr>
        </p:nvSpPr>
        <p:spPr>
          <a:xfrm>
            <a:off x="632520" y="1744216"/>
            <a:ext cx="8418140" cy="4421088"/>
          </a:xfrm>
        </p:spPr>
        <p:txBody>
          <a:bodyPr/>
          <a:lstStyle/>
          <a:p>
            <a:pPr marL="457200" indent="-457200" algn="just" rtl="1">
              <a:buFontTx/>
              <a:buChar char="-"/>
            </a:pPr>
            <a:r>
              <a:rPr lang="ar-SA" sz="2400" b="1" dirty="0" smtClean="0"/>
              <a:t>قام المستشرقون بإنشاء كثير من المجلات الخاصة بالدراسات الاستشراقية، وقد زاد عددها بشكل كبير حتى زادت على الثلاثمئة مجلة بمختلف اللغات الأوربية.</a:t>
            </a:r>
          </a:p>
          <a:p>
            <a:pPr marL="457200" indent="-457200" algn="just" rtl="1">
              <a:buFontTx/>
              <a:buChar char="-"/>
            </a:pPr>
            <a:r>
              <a:rPr lang="ar-SA" sz="2400" b="1" dirty="0" smtClean="0"/>
              <a:t>من أهم المجلات التي أصدروها:</a:t>
            </a:r>
          </a:p>
          <a:p>
            <a:pPr marL="0" indent="0" algn="just"/>
            <a:r>
              <a:rPr lang="ar-SA" sz="2400" b="1" dirty="0" smtClean="0"/>
              <a:t>	</a:t>
            </a:r>
            <a:r>
              <a:rPr lang="ar-SA" sz="2200" b="1" dirty="0"/>
              <a:t>1- </a:t>
            </a:r>
            <a:r>
              <a:rPr lang="ar-SA" sz="2200" b="1" dirty="0" smtClean="0"/>
              <a:t>مجلة ينابيع الشرق (أصدرها المستشرق النمساوي هامر </a:t>
            </a:r>
            <a:r>
              <a:rPr lang="ar-SA" sz="2200" b="1" dirty="0" err="1" smtClean="0"/>
              <a:t>برجشتال</a:t>
            </a:r>
            <a:r>
              <a:rPr lang="ar-SA" sz="2200" b="1" dirty="0" smtClean="0"/>
              <a:t> في فيينا </a:t>
            </a:r>
          </a:p>
          <a:p>
            <a:pPr marL="0" indent="0" algn="just"/>
            <a:r>
              <a:rPr lang="ar-SA" sz="2200" b="1" dirty="0"/>
              <a:t>	</a:t>
            </a:r>
            <a:r>
              <a:rPr lang="ar-SA" sz="2200" b="1" dirty="0" smtClean="0"/>
              <a:t>    سنة 1809، وهي أول </a:t>
            </a:r>
            <a:r>
              <a:rPr lang="ar-SA" sz="2200" b="1" dirty="0"/>
              <a:t>مجلة </a:t>
            </a:r>
            <a:r>
              <a:rPr lang="ar-SA" sz="2200" b="1" dirty="0" err="1"/>
              <a:t>استشراقية</a:t>
            </a:r>
            <a:r>
              <a:rPr lang="ar-SA" sz="2200" b="1" dirty="0"/>
              <a:t> متخصصة في أوروبا </a:t>
            </a:r>
            <a:r>
              <a:rPr lang="ar-SA" sz="2200" b="1" dirty="0" smtClean="0"/>
              <a:t>واستمرت </a:t>
            </a:r>
          </a:p>
          <a:p>
            <a:pPr marL="0" indent="0" algn="just"/>
            <a:r>
              <a:rPr lang="ar-SA" sz="2200" b="1" dirty="0"/>
              <a:t>	</a:t>
            </a:r>
            <a:r>
              <a:rPr lang="ar-SA" sz="2200" b="1" dirty="0" smtClean="0"/>
              <a:t>    تصدر حتى سنة 1818م)</a:t>
            </a:r>
            <a:r>
              <a:rPr lang="en-US" sz="2200" b="1" dirty="0" smtClean="0"/>
              <a:t> </a:t>
            </a:r>
            <a:r>
              <a:rPr lang="ar-SA" sz="2200" b="1" dirty="0" smtClean="0"/>
              <a:t>.</a:t>
            </a:r>
          </a:p>
          <a:p>
            <a:pPr marL="0" indent="0" algn="just" rtl="1"/>
            <a:r>
              <a:rPr lang="ar-SA" sz="2200" b="1" dirty="0" smtClean="0"/>
              <a:t>	2- المجلة الآسيوية (أصدرتها جمعية المستشرقين الفرنسية سنة 1820).</a:t>
            </a:r>
          </a:p>
          <a:p>
            <a:pPr marL="0" indent="0" algn="just" rtl="1"/>
            <a:r>
              <a:rPr lang="ar-SA" sz="2200" b="1" dirty="0"/>
              <a:t>	</a:t>
            </a:r>
            <a:r>
              <a:rPr lang="ar-SA" sz="2200" b="1" dirty="0" smtClean="0"/>
              <a:t>3- مجلة الجمعية الآسيوية الملكية (أصدرتها الجمعية الآسيوية الملكية في </a:t>
            </a:r>
          </a:p>
          <a:p>
            <a:pPr marL="0" indent="0" algn="just" rtl="1"/>
            <a:r>
              <a:rPr lang="ar-SA" sz="2200" b="1" dirty="0"/>
              <a:t>	</a:t>
            </a:r>
            <a:r>
              <a:rPr lang="ar-SA" sz="2200" b="1" dirty="0" smtClean="0"/>
              <a:t>    لندن سنة 1823).</a:t>
            </a:r>
          </a:p>
          <a:p>
            <a:pPr marL="0" indent="0" algn="just" rtl="1"/>
            <a:r>
              <a:rPr lang="ar-SA" sz="2200" b="1" dirty="0"/>
              <a:t>	</a:t>
            </a:r>
            <a:r>
              <a:rPr lang="ar-SA" sz="2200" b="1" dirty="0" smtClean="0"/>
              <a:t>4- مجلة الجمعية الشرقية الأمريكية (أصدرتها الجمعية الشرقية الأمريكية </a:t>
            </a:r>
          </a:p>
          <a:p>
            <a:pPr marL="0" indent="0" algn="just" rtl="1"/>
            <a:r>
              <a:rPr lang="ar-SA" sz="2200" b="1" dirty="0"/>
              <a:t>	</a:t>
            </a:r>
            <a:r>
              <a:rPr lang="ar-SA" sz="2200" b="1" dirty="0" smtClean="0"/>
              <a:t>    سنة 1842).</a:t>
            </a:r>
          </a:p>
          <a:p>
            <a:pPr marL="457200" indent="-457200" algn="just" rtl="1">
              <a:buFontTx/>
              <a:buChar char="-"/>
            </a:pPr>
            <a:endParaRPr lang="ar-SA" sz="2400" b="1" dirty="0" smtClean="0"/>
          </a:p>
          <a:p>
            <a:pPr marL="0" indent="0" algn="just" rtl="1"/>
            <a:endParaRPr lang="ar-SA" sz="2400" b="1" dirty="0" smtClean="0"/>
          </a:p>
          <a:p>
            <a:pPr marL="457200" indent="-457200" algn="just" rtl="1">
              <a:buFontTx/>
              <a:buChar char="-"/>
            </a:pPr>
            <a:endParaRPr lang="ar-SA" sz="2400" b="1" dirty="0" smtClean="0"/>
          </a:p>
        </p:txBody>
      </p:sp>
    </p:spTree>
    <p:extLst>
      <p:ext uri="{BB962C8B-B14F-4D97-AF65-F5344CB8AC3E}">
        <p14:creationId xmlns:p14="http://schemas.microsoft.com/office/powerpoint/2010/main" xmlns="" val="1220357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4088904" y="1140371"/>
            <a:ext cx="546625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altLang="en-US" sz="3600" b="1" dirty="0" smtClean="0">
                <a:solidFill>
                  <a:srgbClr val="FF0000"/>
                </a:solidFill>
                <a:cs typeface="Traditional Arabic" panose="02020603050405020304" pitchFamily="18" charset="-78"/>
              </a:rPr>
              <a:t>ثانيًا- إصدار المجلات:</a:t>
            </a:r>
            <a:endParaRPr lang="en-US" altLang="en-US" sz="3600" b="1" dirty="0">
              <a:solidFill>
                <a:srgbClr val="FF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3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just" rtl="1"/>
            <a:r>
              <a:rPr lang="ar-SA" sz="2000" dirty="0" smtClean="0"/>
              <a:t>حركة الاستشراق 		                                                             المحاضرة الرابعة</a:t>
            </a:r>
            <a:endParaRPr lang="en-US" sz="2000" dirty="0"/>
          </a:p>
        </p:txBody>
      </p:sp>
      <p:sp>
        <p:nvSpPr>
          <p:cNvPr id="8" name="عنصر نائب للمحتوى 2"/>
          <p:cNvSpPr>
            <a:spLocks noGrp="1"/>
          </p:cNvSpPr>
          <p:nvPr>
            <p:ph idx="1"/>
          </p:nvPr>
        </p:nvSpPr>
        <p:spPr>
          <a:xfrm>
            <a:off x="632520" y="1744216"/>
            <a:ext cx="8418140" cy="4349080"/>
          </a:xfrm>
        </p:spPr>
        <p:txBody>
          <a:bodyPr/>
          <a:lstStyle/>
          <a:p>
            <a:pPr marL="457200" indent="-457200" algn="just" rtl="1">
              <a:buFontTx/>
              <a:buChar char="-"/>
            </a:pPr>
            <a:r>
              <a:rPr lang="ar-SA" sz="2400" b="1" dirty="0" smtClean="0"/>
              <a:t>تابع أهم المجلات التي أصدروها:</a:t>
            </a:r>
          </a:p>
          <a:p>
            <a:pPr marL="0" indent="0" algn="just"/>
            <a:r>
              <a:rPr lang="ar-SA" sz="2400" b="1" dirty="0"/>
              <a:t>	5- مجلة العالم الإسلامي الفرنسية (أصدرها المستشرقون الفرنسيون سنة </a:t>
            </a:r>
            <a:endParaRPr lang="ar-SA" sz="2400" b="1" dirty="0" smtClean="0"/>
          </a:p>
          <a:p>
            <a:pPr marL="0" indent="0" algn="just"/>
            <a:r>
              <a:rPr lang="ar-SA" sz="2400" b="1" dirty="0"/>
              <a:t>	</a:t>
            </a:r>
            <a:r>
              <a:rPr lang="ar-SA" sz="2400" b="1" dirty="0" smtClean="0"/>
              <a:t>    1906</a:t>
            </a:r>
            <a:r>
              <a:rPr lang="ar-SA" sz="2400" b="1" dirty="0"/>
              <a:t>، وهي تتميز باتجاهها العدائي التبشيري).</a:t>
            </a:r>
          </a:p>
          <a:p>
            <a:pPr marL="0" indent="0" algn="just"/>
            <a:r>
              <a:rPr lang="ar-SA" sz="2400" b="1" dirty="0" smtClean="0"/>
              <a:t>	6- مجلة العالم الإسلامي الأمريكية (هي من أخطر المجلات الأمريكية، وقد </a:t>
            </a:r>
          </a:p>
          <a:p>
            <a:pPr marL="0" indent="0" algn="just"/>
            <a:r>
              <a:rPr lang="ar-SA" sz="2400" b="1" dirty="0"/>
              <a:t>	</a:t>
            </a:r>
            <a:r>
              <a:rPr lang="ar-SA" sz="2400" b="1" dirty="0" smtClean="0"/>
              <a:t>    أصدرها المستشرق والمنصر زويمر سنة 1911).</a:t>
            </a:r>
          </a:p>
          <a:p>
            <a:pPr marL="0" indent="0" algn="just" rtl="1"/>
            <a:r>
              <a:rPr lang="ar-SA" sz="2400" b="1" dirty="0" smtClean="0"/>
              <a:t>	7- مجلة </a:t>
            </a:r>
            <a:r>
              <a:rPr lang="ar-SA" sz="2400" b="1" dirty="0"/>
              <a:t>الإسلام </a:t>
            </a:r>
            <a:r>
              <a:rPr lang="ar-SA" sz="2400" b="1" dirty="0" smtClean="0"/>
              <a:t>الألمانية (صدرت في برلين سنة 1910).</a:t>
            </a:r>
          </a:p>
        </p:txBody>
      </p:sp>
    </p:spTree>
    <p:extLst>
      <p:ext uri="{BB962C8B-B14F-4D97-AF65-F5344CB8AC3E}">
        <p14:creationId xmlns:p14="http://schemas.microsoft.com/office/powerpoint/2010/main" xmlns="" val="1840641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4088904" y="1140371"/>
            <a:ext cx="546625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altLang="en-US" sz="3600" b="1" dirty="0" smtClean="0">
                <a:solidFill>
                  <a:srgbClr val="FF0000"/>
                </a:solidFill>
                <a:cs typeface="Traditional Arabic" panose="02020603050405020304" pitchFamily="18" charset="-78"/>
              </a:rPr>
              <a:t>ثالثًا- إرساليات التبشير: </a:t>
            </a:r>
            <a:endParaRPr lang="en-US" altLang="en-US" sz="3600" b="1" dirty="0">
              <a:solidFill>
                <a:srgbClr val="FF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3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just" rtl="1"/>
            <a:r>
              <a:rPr lang="ar-SA" sz="2000" dirty="0" smtClean="0"/>
              <a:t>حركة الاستشراق 		                                                             المحاضرة الرابعة</a:t>
            </a:r>
            <a:endParaRPr lang="en-US" sz="2000" dirty="0"/>
          </a:p>
        </p:txBody>
      </p:sp>
      <p:sp>
        <p:nvSpPr>
          <p:cNvPr id="8" name="عنصر نائب للمحتوى 2"/>
          <p:cNvSpPr>
            <a:spLocks noGrp="1"/>
          </p:cNvSpPr>
          <p:nvPr>
            <p:ph idx="1"/>
          </p:nvPr>
        </p:nvSpPr>
        <p:spPr>
          <a:xfrm>
            <a:off x="488504" y="1744216"/>
            <a:ext cx="8562156" cy="4133056"/>
          </a:xfrm>
        </p:spPr>
        <p:txBody>
          <a:bodyPr/>
          <a:lstStyle/>
          <a:p>
            <a:pPr marL="457200" indent="-457200" algn="just" rtl="1">
              <a:buFontTx/>
              <a:buChar char="-"/>
            </a:pPr>
            <a:r>
              <a:rPr lang="ar-SA" sz="2200" b="1" dirty="0" smtClean="0"/>
              <a:t>جاءت الإرساليات التبشيرية إلى العالم الإسلامي لتزاول أعمالا إنسانية في الظاهر كالتعليم والعلاج وغيرها، فأنشأوا المدارس والجامعات، وكذلك المستشفيات والملاجئ، وأنشأوا أيضا الجمعيات ودور الضيافة مثل جمعية الشبان المسيحية وأشباها.</a:t>
            </a:r>
          </a:p>
          <a:p>
            <a:pPr marL="457200" indent="-457200" algn="just" rtl="1">
              <a:buFontTx/>
              <a:buChar char="-"/>
            </a:pPr>
            <a:r>
              <a:rPr lang="ar-SA" sz="2200" b="1" dirty="0" smtClean="0"/>
              <a:t>استعانت بعض الإرساليات التنصيرية بالمستشرقين ليساعدوهم في عملهم، ويكونوا ستارا يخفي غرضهم الحقيقي.</a:t>
            </a:r>
          </a:p>
          <a:p>
            <a:pPr marL="0" indent="0" algn="just" rtl="1"/>
            <a:endParaRPr lang="ar-SA" sz="2200" b="1" dirty="0" smtClean="0"/>
          </a:p>
          <a:p>
            <a:pPr marL="457200" indent="-457200" algn="just" rtl="1">
              <a:buFontTx/>
              <a:buChar char="-"/>
            </a:pPr>
            <a:endParaRPr lang="ar-SA" sz="2200" b="1" dirty="0" smtClean="0"/>
          </a:p>
        </p:txBody>
      </p:sp>
    </p:spTree>
    <p:extLst>
      <p:ext uri="{BB962C8B-B14F-4D97-AF65-F5344CB8AC3E}">
        <p14:creationId xmlns:p14="http://schemas.microsoft.com/office/powerpoint/2010/main" xmlns="" val="830488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4088904" y="1140371"/>
            <a:ext cx="546625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altLang="en-US" sz="3600" b="1" dirty="0" smtClean="0">
                <a:solidFill>
                  <a:srgbClr val="FF0000"/>
                </a:solidFill>
                <a:cs typeface="Traditional Arabic" panose="02020603050405020304" pitchFamily="18" charset="-78"/>
              </a:rPr>
              <a:t>رابعًا- إلقاء المحاضرات:</a:t>
            </a:r>
            <a:endParaRPr lang="en-US" altLang="en-US" sz="3600" b="1" dirty="0">
              <a:solidFill>
                <a:srgbClr val="FF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3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just" rtl="1"/>
            <a:r>
              <a:rPr lang="ar-SA" sz="2000" dirty="0" smtClean="0"/>
              <a:t>حركة الاستشراق 		                                                             المحاضرة الرابعة</a:t>
            </a:r>
            <a:endParaRPr lang="en-US" sz="2000" dirty="0"/>
          </a:p>
        </p:txBody>
      </p:sp>
      <p:sp>
        <p:nvSpPr>
          <p:cNvPr id="8" name="عنصر نائب للمحتوى 2"/>
          <p:cNvSpPr>
            <a:spLocks noGrp="1"/>
          </p:cNvSpPr>
          <p:nvPr>
            <p:ph idx="1"/>
          </p:nvPr>
        </p:nvSpPr>
        <p:spPr>
          <a:xfrm>
            <a:off x="488504" y="1744216"/>
            <a:ext cx="8562156" cy="4133056"/>
          </a:xfrm>
        </p:spPr>
        <p:txBody>
          <a:bodyPr/>
          <a:lstStyle/>
          <a:p>
            <a:pPr marL="457200" indent="-457200" algn="just" rtl="1">
              <a:buFontTx/>
              <a:buChar char="-"/>
            </a:pPr>
            <a:r>
              <a:rPr lang="ar-SA" sz="2200" b="1" dirty="0" smtClean="0"/>
              <a:t>اهتم المستشرقون بإلقاء المحاضرات في كل مناسبة وفي كل مكان لنشر أفكارهم وسمومهم.</a:t>
            </a:r>
          </a:p>
          <a:p>
            <a:pPr marL="457200" indent="-457200" algn="just" rtl="1">
              <a:buFontTx/>
              <a:buChar char="-"/>
            </a:pPr>
            <a:r>
              <a:rPr lang="ar-SA" sz="2200" b="1" dirty="0" smtClean="0"/>
              <a:t>لكن الغريب أن كثيرًا من المستشرقين يتلقون الدعوات لإلقاء محاضرات في جامعات كثير من البلدان العربية والإسلامية.</a:t>
            </a:r>
          </a:p>
          <a:p>
            <a:pPr marL="457200" indent="-457200" algn="just" rtl="1">
              <a:buFontTx/>
              <a:buChar char="-"/>
            </a:pPr>
            <a:r>
              <a:rPr lang="ar-SA" sz="2200" b="1" dirty="0" smtClean="0"/>
              <a:t>فقد استضافت جامعات البلاد الإسلامية في القاهرة وبغداد والرباط ودمشق وكراتشي ولاهور عددا من أشد المستشرقين خطرا على الإسلام وكيدا له؛ لكي يتحدثوا عن الإسلام ومبادئه ورسوله.</a:t>
            </a:r>
          </a:p>
          <a:p>
            <a:pPr marL="0" indent="0" algn="just" rtl="1"/>
            <a:endParaRPr lang="ar-SA" sz="2200" b="1" dirty="0" smtClean="0"/>
          </a:p>
          <a:p>
            <a:pPr marL="457200" indent="-457200" algn="just" rtl="1">
              <a:buFontTx/>
              <a:buChar char="-"/>
            </a:pPr>
            <a:endParaRPr lang="ar-SA" sz="2200" b="1" dirty="0" smtClean="0"/>
          </a:p>
        </p:txBody>
      </p:sp>
    </p:spTree>
    <p:extLst>
      <p:ext uri="{BB962C8B-B14F-4D97-AF65-F5344CB8AC3E}">
        <p14:creationId xmlns:p14="http://schemas.microsoft.com/office/powerpoint/2010/main" xmlns="" val="959199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4088904" y="1140371"/>
            <a:ext cx="546625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altLang="en-US" sz="3600" b="1" dirty="0" smtClean="0">
                <a:solidFill>
                  <a:srgbClr val="FF0000"/>
                </a:solidFill>
                <a:cs typeface="Traditional Arabic" panose="02020603050405020304" pitchFamily="18" charset="-78"/>
              </a:rPr>
              <a:t>خامسا- نشر المقالات في الصحف:</a:t>
            </a:r>
            <a:endParaRPr lang="en-US" altLang="en-US" sz="3600" b="1" dirty="0">
              <a:solidFill>
                <a:srgbClr val="FF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3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just" rtl="1"/>
            <a:r>
              <a:rPr lang="ar-SA" sz="2000" dirty="0" smtClean="0"/>
              <a:t>حركة الاستشراق 		                                                             المحاضرة الرابعة</a:t>
            </a:r>
            <a:endParaRPr lang="en-US" sz="2000" dirty="0"/>
          </a:p>
        </p:txBody>
      </p:sp>
      <p:sp>
        <p:nvSpPr>
          <p:cNvPr id="8" name="عنصر نائب للمحتوى 2"/>
          <p:cNvSpPr>
            <a:spLocks noGrp="1"/>
          </p:cNvSpPr>
          <p:nvPr>
            <p:ph idx="1"/>
          </p:nvPr>
        </p:nvSpPr>
        <p:spPr>
          <a:xfrm>
            <a:off x="488504" y="1744216"/>
            <a:ext cx="8562156" cy="4133056"/>
          </a:xfrm>
        </p:spPr>
        <p:txBody>
          <a:bodyPr/>
          <a:lstStyle/>
          <a:p>
            <a:pPr marL="457200" indent="-457200" algn="just" rtl="1">
              <a:buFontTx/>
              <a:buChar char="-"/>
            </a:pPr>
            <a:r>
              <a:rPr lang="ar-SA" sz="2200" b="1" dirty="0" smtClean="0"/>
              <a:t>اهتم المستشرقون بنشر أكاذيبهم في مقالات تنشرها الصحف المحلية في بلادهم.</a:t>
            </a:r>
          </a:p>
          <a:p>
            <a:pPr marL="457200" indent="-457200" algn="just" rtl="1">
              <a:buFontTx/>
              <a:buChar char="-"/>
            </a:pPr>
            <a:r>
              <a:rPr lang="ar-SA" sz="2200" b="1" dirty="0" smtClean="0"/>
              <a:t>كما نجحوا في استئجار عدد من الصحف في بلادنا .</a:t>
            </a:r>
          </a:p>
          <a:p>
            <a:pPr marL="457200" indent="-457200" algn="just" rtl="1">
              <a:buFontTx/>
              <a:buChar char="-"/>
            </a:pPr>
            <a:r>
              <a:rPr lang="ar-SA" sz="2200" b="1" dirty="0" smtClean="0"/>
              <a:t>كانت مصر أكثر البلدان الإسلامية التي نجح المستشرقون في نشر مقالات لهم في صحفها، أكثرها صحف مأجورة، وبعضها كان ينشر بلا أجرة.</a:t>
            </a:r>
          </a:p>
          <a:p>
            <a:pPr marL="0" indent="0" algn="just" rtl="1"/>
            <a:endParaRPr lang="ar-SA" sz="2200" b="1" dirty="0" smtClean="0"/>
          </a:p>
          <a:p>
            <a:pPr marL="457200" indent="-457200" algn="just" rtl="1">
              <a:buFontTx/>
              <a:buChar char="-"/>
            </a:pPr>
            <a:endParaRPr lang="ar-SA" sz="2200" b="1" dirty="0" smtClean="0"/>
          </a:p>
        </p:txBody>
      </p:sp>
    </p:spTree>
    <p:extLst>
      <p:ext uri="{BB962C8B-B14F-4D97-AF65-F5344CB8AC3E}">
        <p14:creationId xmlns:p14="http://schemas.microsoft.com/office/powerpoint/2010/main" xmlns="" val="2783894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4088904" y="1140371"/>
            <a:ext cx="546625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altLang="en-US" sz="3600" b="1" dirty="0" smtClean="0">
                <a:solidFill>
                  <a:srgbClr val="FF0000"/>
                </a:solidFill>
                <a:cs typeface="Traditional Arabic" panose="02020603050405020304" pitchFamily="18" charset="-78"/>
              </a:rPr>
              <a:t>سادسًا- عقد المؤتمرات: </a:t>
            </a:r>
            <a:endParaRPr lang="en-US" altLang="en-US" sz="3600" b="1" dirty="0">
              <a:solidFill>
                <a:srgbClr val="FF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3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just" rtl="1"/>
            <a:r>
              <a:rPr lang="ar-SA" sz="2000" dirty="0" smtClean="0"/>
              <a:t>حركة الاستشراق 		                                                             المحاضرة الرابعة</a:t>
            </a:r>
            <a:endParaRPr lang="en-US" sz="2000" dirty="0"/>
          </a:p>
        </p:txBody>
      </p:sp>
      <p:sp>
        <p:nvSpPr>
          <p:cNvPr id="8" name="عنصر نائب للمحتوى 2"/>
          <p:cNvSpPr>
            <a:spLocks noGrp="1"/>
          </p:cNvSpPr>
          <p:nvPr>
            <p:ph idx="1"/>
          </p:nvPr>
        </p:nvSpPr>
        <p:spPr>
          <a:xfrm>
            <a:off x="488504" y="1744216"/>
            <a:ext cx="8562156" cy="4133056"/>
          </a:xfrm>
        </p:spPr>
        <p:txBody>
          <a:bodyPr/>
          <a:lstStyle/>
          <a:p>
            <a:pPr marL="457200" indent="-457200" algn="just" rtl="1">
              <a:buFontTx/>
              <a:buChar char="-"/>
            </a:pPr>
            <a:r>
              <a:rPr lang="ar-SA" sz="2200" b="1" dirty="0" smtClean="0"/>
              <a:t>سعى المستشرقون إلى عقد كثير من الندوات والمؤتمرات لبحث خططهم وإحكام مؤامراتهم في الحقيقة.</a:t>
            </a:r>
          </a:p>
          <a:p>
            <a:pPr marL="457200" indent="-457200" algn="just" rtl="1">
              <a:buFontTx/>
              <a:buChar char="-"/>
            </a:pPr>
            <a:r>
              <a:rPr lang="ar-SA" sz="2200" b="1" dirty="0" smtClean="0"/>
              <a:t>كان الهدف الظاهري لتلك المؤتمرات البحوث العامة.</a:t>
            </a:r>
          </a:p>
          <a:p>
            <a:pPr marL="457200" indent="-457200" algn="just" rtl="1">
              <a:buFontTx/>
              <a:buChar char="-"/>
            </a:pPr>
            <a:r>
              <a:rPr lang="ar-SA" sz="2200" b="1" dirty="0" smtClean="0"/>
              <a:t>كان أول مؤتمر دولي للمستشرقين قد عقد في باريس سنة 1783م.</a:t>
            </a:r>
          </a:p>
          <a:p>
            <a:pPr marL="457200" indent="-457200" algn="just" rtl="1">
              <a:buFontTx/>
              <a:buChar char="-"/>
            </a:pPr>
            <a:r>
              <a:rPr lang="ar-SA" sz="2200" b="1" dirty="0" smtClean="0"/>
              <a:t>عقد حتى الآن أكثر من ثلاثين مؤمرًا دوليًّا، وبعض الندوات والمؤتمرات المحلية.</a:t>
            </a:r>
          </a:p>
          <a:p>
            <a:pPr marL="457200" indent="-457200" algn="just" rtl="1">
              <a:buFontTx/>
              <a:buChar char="-"/>
            </a:pPr>
            <a:r>
              <a:rPr lang="ar-SA" sz="2200" b="1" dirty="0" smtClean="0"/>
              <a:t>بعض هذه المؤتمرات يحضره مئات العلماء مثل مؤتمر أكسفورد الذي ضم أكثر من 900 مستشرق من 25 دولة و85 جامعة، 69 جمعية علمية.</a:t>
            </a:r>
          </a:p>
          <a:p>
            <a:pPr marL="0" indent="0" algn="just" rtl="1"/>
            <a:endParaRPr lang="ar-SA" sz="2200" b="1" dirty="0" smtClean="0"/>
          </a:p>
          <a:p>
            <a:pPr marL="457200" indent="-457200" algn="just" rtl="1">
              <a:buFontTx/>
              <a:buChar char="-"/>
            </a:pPr>
            <a:endParaRPr lang="ar-SA" sz="2200" b="1" dirty="0" smtClean="0"/>
          </a:p>
        </p:txBody>
      </p:sp>
    </p:spTree>
    <p:extLst>
      <p:ext uri="{BB962C8B-B14F-4D97-AF65-F5344CB8AC3E}">
        <p14:creationId xmlns:p14="http://schemas.microsoft.com/office/powerpoint/2010/main" xmlns="" val="2783894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4088904" y="1140371"/>
            <a:ext cx="546625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altLang="en-US" sz="3600" b="1" dirty="0" smtClean="0">
                <a:solidFill>
                  <a:srgbClr val="FF0000"/>
                </a:solidFill>
                <a:cs typeface="Traditional Arabic" panose="02020603050405020304" pitchFamily="18" charset="-78"/>
              </a:rPr>
              <a:t>سابعا- إنشاء «دائرة المعارف الإسلامية»:</a:t>
            </a:r>
            <a:endParaRPr lang="en-US" altLang="en-US" sz="3600" b="1" dirty="0">
              <a:solidFill>
                <a:srgbClr val="FF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3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just" rtl="1"/>
            <a:r>
              <a:rPr lang="ar-SA" sz="2000" dirty="0" smtClean="0"/>
              <a:t>حركة الاستشراق 		                                                             المحاضرة الرابعة</a:t>
            </a:r>
            <a:endParaRPr lang="en-US" sz="2000" dirty="0"/>
          </a:p>
        </p:txBody>
      </p:sp>
      <p:sp>
        <p:nvSpPr>
          <p:cNvPr id="8" name="عنصر نائب للمحتوى 2"/>
          <p:cNvSpPr>
            <a:spLocks noGrp="1"/>
          </p:cNvSpPr>
          <p:nvPr>
            <p:ph idx="1"/>
          </p:nvPr>
        </p:nvSpPr>
        <p:spPr>
          <a:xfrm>
            <a:off x="488504" y="1744216"/>
            <a:ext cx="8562156" cy="4133056"/>
          </a:xfrm>
        </p:spPr>
        <p:txBody>
          <a:bodyPr/>
          <a:lstStyle/>
          <a:p>
            <a:pPr marL="457200" indent="-457200" algn="just" rtl="1">
              <a:buFontTx/>
              <a:buChar char="-"/>
            </a:pPr>
            <a:r>
              <a:rPr lang="ar-SA" sz="2200" b="1" dirty="0" smtClean="0"/>
              <a:t>تم حشد جيش من أكثر المستشرقين عداوة للإسلام لكي يكتبوا موسوعة عن الإسلام والمسلمين.</a:t>
            </a:r>
          </a:p>
          <a:p>
            <a:pPr marL="457200" indent="-457200" algn="just" rtl="1">
              <a:buFontTx/>
              <a:buChar char="-"/>
            </a:pPr>
            <a:r>
              <a:rPr lang="ar-SA" sz="2200" b="1" dirty="0" smtClean="0"/>
              <a:t>صدرت «دائرة المعارف الإسلامية» في أكثر من خمسين مجلدا، بعدة لغات أجنبية مثل الإنجليزية والفرنسية والألمانية. وفيها تم دس السم في السمن، وملئت بالأباطيل عن الإسلام وما يتعلق به.</a:t>
            </a:r>
          </a:p>
          <a:p>
            <a:pPr marL="457200" indent="-457200" algn="just" rtl="1">
              <a:buFontTx/>
              <a:buChar char="-"/>
            </a:pPr>
            <a:r>
              <a:rPr lang="ar-SA" sz="2200" b="1" dirty="0" smtClean="0"/>
              <a:t>تمت ترجمتها إلى اللغة العربية، وللأسف أصبحت الطبعة العربية مرجعًا لكثير من المسلمين والعرب ويتخذونها دليلا وحجة، وهذا من مظاهر الجهل عند بعض المثقفين العرب، وعقدة النقص عندهم.</a:t>
            </a:r>
          </a:p>
          <a:p>
            <a:pPr marL="0" indent="0" algn="just" rtl="1"/>
            <a:endParaRPr lang="ar-SA" sz="2200" b="1" dirty="0" smtClean="0"/>
          </a:p>
          <a:p>
            <a:pPr marL="457200" indent="-457200" algn="just" rtl="1">
              <a:buFontTx/>
              <a:buChar char="-"/>
            </a:pPr>
            <a:endParaRPr lang="ar-SA" sz="2200" b="1" dirty="0" smtClean="0"/>
          </a:p>
        </p:txBody>
      </p:sp>
    </p:spTree>
    <p:extLst>
      <p:ext uri="{BB962C8B-B14F-4D97-AF65-F5344CB8AC3E}">
        <p14:creationId xmlns:p14="http://schemas.microsoft.com/office/powerpoint/2010/main" xmlns="" val="2783894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4088904" y="1140371"/>
            <a:ext cx="546625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altLang="en-US" sz="3600" b="1" dirty="0" smtClean="0">
                <a:solidFill>
                  <a:srgbClr val="FF0000"/>
                </a:solidFill>
                <a:cs typeface="Traditional Arabic" panose="02020603050405020304" pitchFamily="18" charset="-78"/>
              </a:rPr>
              <a:t>ثامنًا- إنشاء الجمعيات الاستشراقية: </a:t>
            </a:r>
            <a:endParaRPr lang="en-US" altLang="en-US" sz="3600" b="1" dirty="0">
              <a:solidFill>
                <a:srgbClr val="FF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3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just" rtl="1"/>
            <a:r>
              <a:rPr lang="ar-SA" sz="2000" dirty="0" smtClean="0"/>
              <a:t>حركة الاستشراق 		                                                             المحاضرة الرابعة</a:t>
            </a:r>
            <a:endParaRPr lang="en-US" sz="2000" dirty="0"/>
          </a:p>
        </p:txBody>
      </p:sp>
      <p:sp>
        <p:nvSpPr>
          <p:cNvPr id="8" name="عنصر نائب للمحتوى 2"/>
          <p:cNvSpPr>
            <a:spLocks noGrp="1"/>
          </p:cNvSpPr>
          <p:nvPr>
            <p:ph idx="1"/>
          </p:nvPr>
        </p:nvSpPr>
        <p:spPr>
          <a:xfrm>
            <a:off x="488504" y="1744216"/>
            <a:ext cx="8562156" cy="4133056"/>
          </a:xfrm>
        </p:spPr>
        <p:txBody>
          <a:bodyPr/>
          <a:lstStyle/>
          <a:p>
            <a:pPr marL="0" indent="0" algn="just" rtl="1"/>
            <a:endParaRPr lang="ar-SA" sz="2200" b="1" dirty="0" smtClean="0"/>
          </a:p>
          <a:p>
            <a:pPr marL="457200" indent="-457200" algn="just" rtl="1">
              <a:buFontTx/>
              <a:buChar char="-"/>
            </a:pPr>
            <a:r>
              <a:rPr lang="ar-SA" sz="2200" b="1" dirty="0" smtClean="0"/>
              <a:t>اهتم المستشرقون منذ بداية القرن التاسع عشر بإنشاء عشرات الجمعيات التي تهتم بالاستشراق وعلومه، في مختلف أنحاء أوربا وأمريكا، ومن أهم تلك الجمعيات:</a:t>
            </a:r>
          </a:p>
          <a:p>
            <a:pPr marL="0" indent="0" algn="just" rtl="1"/>
            <a:r>
              <a:rPr lang="ar-SA" sz="2200" b="1" dirty="0" smtClean="0"/>
              <a:t>1- الجمعية الآسيوية في باريس تأسست سنة 1822م.</a:t>
            </a:r>
          </a:p>
          <a:p>
            <a:pPr marL="0" indent="0" algn="just" rtl="1"/>
            <a:r>
              <a:rPr lang="ar-SA" sz="2200" b="1" dirty="0" smtClean="0"/>
              <a:t>2- الجمعية الآسيوية الملكية في بريطانيا </a:t>
            </a:r>
            <a:r>
              <a:rPr lang="ar-SA" sz="2200" b="1" dirty="0" err="1" smtClean="0"/>
              <a:t>وأيرلندا</a:t>
            </a:r>
            <a:r>
              <a:rPr lang="ar-SA" sz="2200" b="1" dirty="0" smtClean="0"/>
              <a:t> ، تأسست سنة 1823م.</a:t>
            </a:r>
          </a:p>
          <a:p>
            <a:pPr marL="0" indent="0" algn="just"/>
            <a:r>
              <a:rPr lang="ar-SA" sz="2400" b="1" dirty="0" smtClean="0"/>
              <a:t>3- الجمعية الشرقية الأمريكية ، تأسست سنة 1842م.</a:t>
            </a:r>
          </a:p>
          <a:p>
            <a:pPr marL="0" indent="0" algn="just"/>
            <a:r>
              <a:rPr lang="ar-SA" sz="2400" b="1" dirty="0" smtClean="0"/>
              <a:t>4- الجمعية </a:t>
            </a:r>
            <a:r>
              <a:rPr lang="ar-SA" sz="2400" b="1" dirty="0"/>
              <a:t>الشرقية الألمانية </a:t>
            </a:r>
            <a:r>
              <a:rPr lang="ar-SA" sz="2400" b="1" dirty="0" smtClean="0"/>
              <a:t>تأسست سنة 1845م.</a:t>
            </a:r>
          </a:p>
          <a:p>
            <a:pPr marL="0" indent="0" algn="just"/>
            <a:r>
              <a:rPr lang="ar-SA" sz="2400" b="1" dirty="0" smtClean="0"/>
              <a:t>وقد نشطت هذه الجمعيات في عقد الندوات وإصدار المجلات التي ذكرنا بعضها من قبل.</a:t>
            </a:r>
          </a:p>
          <a:p>
            <a:pPr marL="0" indent="0" algn="just" rtl="1"/>
            <a:endParaRPr lang="ar-SA" sz="2200" b="1" dirty="0" smtClean="0"/>
          </a:p>
        </p:txBody>
      </p:sp>
    </p:spTree>
    <p:extLst>
      <p:ext uri="{BB962C8B-B14F-4D97-AF65-F5344CB8AC3E}">
        <p14:creationId xmlns:p14="http://schemas.microsoft.com/office/powerpoint/2010/main" xmlns="" val="2783894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4088904" y="1140371"/>
            <a:ext cx="546625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altLang="en-US" sz="3600" b="1" dirty="0" smtClean="0">
                <a:solidFill>
                  <a:srgbClr val="FF0000"/>
                </a:solidFill>
                <a:cs typeface="Traditional Arabic" panose="02020603050405020304" pitchFamily="18" charset="-78"/>
              </a:rPr>
              <a:t>تاسعًا- التدريس الجامعي:</a:t>
            </a:r>
            <a:endParaRPr lang="en-US" altLang="en-US" sz="3600" b="1" dirty="0">
              <a:solidFill>
                <a:srgbClr val="FF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3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just" rtl="1"/>
            <a:r>
              <a:rPr lang="ar-SA" sz="2000" dirty="0" smtClean="0"/>
              <a:t>حركة الاستشراق 		                                                             المحاضرة الرابعة</a:t>
            </a:r>
            <a:endParaRPr lang="en-US" sz="2000" dirty="0"/>
          </a:p>
        </p:txBody>
      </p:sp>
      <p:sp>
        <p:nvSpPr>
          <p:cNvPr id="8" name="عنصر نائب للمحتوى 2"/>
          <p:cNvSpPr>
            <a:spLocks noGrp="1"/>
          </p:cNvSpPr>
          <p:nvPr>
            <p:ph idx="1"/>
          </p:nvPr>
        </p:nvSpPr>
        <p:spPr>
          <a:xfrm>
            <a:off x="488504" y="1744216"/>
            <a:ext cx="8562156" cy="4133056"/>
          </a:xfrm>
        </p:spPr>
        <p:txBody>
          <a:bodyPr/>
          <a:lstStyle/>
          <a:p>
            <a:pPr marL="457200" indent="-457200" algn="just" rtl="1">
              <a:buFontTx/>
              <a:buChar char="-"/>
            </a:pPr>
            <a:r>
              <a:rPr lang="ar-SA" sz="2200" b="1" dirty="0" smtClean="0"/>
              <a:t>لا تكاد تخلو جامعة أوربية أو أمريكية من معهد أو مركز متخصص في الدراسات العربية والإسلامية.</a:t>
            </a:r>
          </a:p>
          <a:p>
            <a:pPr marL="457200" indent="-457200" algn="just" rtl="1">
              <a:buFontTx/>
              <a:buChar char="-"/>
            </a:pPr>
            <a:r>
              <a:rPr lang="ar-SA" sz="2200" b="1" dirty="0" smtClean="0"/>
              <a:t>يوجد في بعض الجامعات أكثر من معهد للاستشراق مثل: جامعة ميونخ حيث يوجد بها:</a:t>
            </a:r>
          </a:p>
          <a:p>
            <a:pPr marL="0" indent="0" algn="just" rtl="1"/>
            <a:r>
              <a:rPr lang="ar-SA" sz="2200" b="1" dirty="0"/>
              <a:t>	</a:t>
            </a:r>
            <a:r>
              <a:rPr lang="ar-SA" sz="2200" b="1" dirty="0" smtClean="0"/>
              <a:t>	1- معد اللغات السامية والدراسات الإسلامية.</a:t>
            </a:r>
          </a:p>
          <a:p>
            <a:pPr marL="0" indent="0" algn="just" rtl="1"/>
            <a:r>
              <a:rPr lang="ar-SA" sz="2200" b="1" dirty="0"/>
              <a:t>	</a:t>
            </a:r>
            <a:r>
              <a:rPr lang="ar-SA" sz="2200" b="1" dirty="0" smtClean="0"/>
              <a:t>	2- معهد تاريخ وحضارة الشرق الأدنى.</a:t>
            </a:r>
          </a:p>
          <a:p>
            <a:pPr marL="342900" indent="-342900" algn="just" rtl="1">
              <a:buFontTx/>
              <a:buChar char="-"/>
            </a:pPr>
            <a:r>
              <a:rPr lang="ar-SA" sz="2200" b="1" dirty="0" smtClean="0"/>
              <a:t>تهتم هذه المعاهد بتدريس اللغة العربية، وتخريج الدارسين في الماجستير والدكتوراه لإعداد كوادر المستشرقين الذين سيواصلون العمل الأكاديمي.</a:t>
            </a:r>
          </a:p>
          <a:p>
            <a:pPr marL="342900" indent="-342900" algn="just" rtl="1">
              <a:buFontTx/>
              <a:buChar char="-"/>
            </a:pPr>
            <a:r>
              <a:rPr lang="ar-SA" sz="2200" b="1" dirty="0" smtClean="0"/>
              <a:t>كما تقوم بتخريج عديد من الدبلوماسيين الذين سيعملون في البلاد الإسلامية.</a:t>
            </a:r>
          </a:p>
          <a:p>
            <a:pPr marL="342900" indent="-342900" algn="just" rtl="1">
              <a:buFontTx/>
              <a:buChar char="-"/>
            </a:pPr>
            <a:r>
              <a:rPr lang="ar-SA" sz="2200" b="1" dirty="0" smtClean="0"/>
              <a:t>وتخريج موظفين ومكتبيين للعمل في أقسام الدراسات الشرقية بالمكتبات الكبرى أو مراكز البحوث.</a:t>
            </a:r>
          </a:p>
          <a:p>
            <a:pPr marL="0" indent="0" algn="just" rtl="1"/>
            <a:endParaRPr lang="ar-SA" sz="2200" b="1" dirty="0" smtClean="0"/>
          </a:p>
          <a:p>
            <a:pPr marL="457200" indent="-457200" algn="just" rtl="1">
              <a:buFontTx/>
              <a:buChar char="-"/>
            </a:pPr>
            <a:endParaRPr lang="ar-SA" sz="2200" b="1" dirty="0" smtClean="0"/>
          </a:p>
        </p:txBody>
      </p:sp>
    </p:spTree>
    <p:extLst>
      <p:ext uri="{BB962C8B-B14F-4D97-AF65-F5344CB8AC3E}">
        <p14:creationId xmlns:p14="http://schemas.microsoft.com/office/powerpoint/2010/main" xmlns="" val="2783894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3844363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resentation1" id="{8EC88328-42C1-414D-8FE8-C67053200C72}" vid="{5416BC9F-2187-4C3D-91E8-20911268742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Arts-template-final</Template>
  <TotalTime>293</TotalTime>
  <Words>703</Words>
  <Application>Microsoft Office PowerPoint</Application>
  <PresentationFormat>A4 Paper (210x297 mm)‎</PresentationFormat>
  <Paragraphs>113</Paragraphs>
  <Slides>14</Slides>
  <Notes>2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14</vt:i4>
      </vt:variant>
    </vt:vector>
  </HeadingPairs>
  <TitlesOfParts>
    <vt:vector size="15" baseType="lpstr">
      <vt:lpstr>Office Theme</vt:lpstr>
      <vt:lpstr>الشريحة 1</vt:lpstr>
      <vt:lpstr>المحاضرة الرابعة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Karim Mohmmad Zayed</dc:creator>
  <cp:lastModifiedBy>dell</cp:lastModifiedBy>
  <cp:revision>79</cp:revision>
  <dcterms:created xsi:type="dcterms:W3CDTF">2014-09-11T06:30:06Z</dcterms:created>
  <dcterms:modified xsi:type="dcterms:W3CDTF">2014-10-26T13:41:35Z</dcterms:modified>
</cp:coreProperties>
</file>