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67" r:id="rId4"/>
    <p:sldId id="302" r:id="rId5"/>
    <p:sldId id="303" r:id="rId6"/>
    <p:sldId id="304" r:id="rId7"/>
    <p:sldId id="305" r:id="rId8"/>
    <p:sldId id="297" r:id="rId9"/>
    <p:sldId id="298" r:id="rId10"/>
    <p:sldId id="306" r:id="rId11"/>
    <p:sldId id="259" r:id="rId12"/>
    <p:sldId id="268" r:id="rId13"/>
    <p:sldId id="269" r:id="rId14"/>
    <p:sldId id="270" r:id="rId15"/>
    <p:sldId id="271" r:id="rId16"/>
    <p:sldId id="272" r:id="rId17"/>
    <p:sldId id="273" r:id="rId18"/>
    <p:sldId id="274" r:id="rId19"/>
    <p:sldId id="307" r:id="rId20"/>
    <p:sldId id="308" r:id="rId21"/>
    <p:sldId id="309" r:id="rId22"/>
    <p:sldId id="266"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664" autoAdjust="0"/>
  </p:normalViewPr>
  <p:slideViewPr>
    <p:cSldViewPr>
      <p:cViewPr>
        <p:scale>
          <a:sx n="90" d="100"/>
          <a:sy n="90" d="100"/>
        </p:scale>
        <p:origin x="-378" y="15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11/4/2014</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spcBef>
                <a:spcPct val="20000"/>
              </a:spcBef>
              <a:buFont typeface="Arial" pitchFamily="34" charset="0"/>
              <a:buNone/>
            </a:pPr>
            <a:r>
              <a:rPr lang="ar-SA" b="1" dirty="0" smtClean="0">
                <a:solidFill>
                  <a:schemeClr val="tx2">
                    <a:lumMod val="75000"/>
                  </a:schemeClr>
                </a:solidFill>
                <a:latin typeface="Calibri" pitchFamily="34" charset="0"/>
              </a:rPr>
              <a:t>قسم الدراسات الاجتماعية </a:t>
            </a:r>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p>
          <a:p>
            <a:pPr algn="ctr">
              <a:spcBef>
                <a:spcPct val="20000"/>
              </a:spcBef>
              <a:buFont typeface="Arial" pitchFamily="34" charset="0"/>
              <a:buNone/>
            </a:pPr>
            <a:r>
              <a:rPr lang="ar-SA" sz="2400" b="1" dirty="0" smtClean="0">
                <a:solidFill>
                  <a:schemeClr val="tx2">
                    <a:lumMod val="75000"/>
                  </a:schemeClr>
                </a:solidFill>
                <a:latin typeface="Calibri" pitchFamily="34" charset="0"/>
              </a:rPr>
              <a:t>قسم الدراسات الاجتماعية</a:t>
            </a:r>
          </a:p>
          <a:p>
            <a:pPr algn="ctr">
              <a:spcBef>
                <a:spcPct val="20000"/>
              </a:spcBef>
              <a:buFont typeface="Arial" pitchFamily="34" charset="0"/>
              <a:buNone/>
            </a:pPr>
            <a:r>
              <a:rPr lang="ar-SA" sz="2400" b="1" dirty="0" smtClean="0">
                <a:solidFill>
                  <a:schemeClr val="tx2">
                    <a:lumMod val="75000"/>
                  </a:schemeClr>
                </a:solidFill>
                <a:latin typeface="Calibri" pitchFamily="34" charset="0"/>
              </a:rPr>
              <a:t>شعبة التاريخ</a:t>
            </a:r>
          </a:p>
          <a:p>
            <a:pPr algn="ctr">
              <a:spcBef>
                <a:spcPct val="20000"/>
              </a:spcBef>
              <a:buFont typeface="Arial" pitchFamily="34" charset="0"/>
              <a:buNone/>
            </a:pP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4800" b="1" dirty="0" smtClean="0">
                <a:solidFill>
                  <a:schemeClr val="accent1">
                    <a:lumMod val="50000"/>
                  </a:schemeClr>
                </a:solidFill>
                <a:latin typeface="AYM Wadiy S_U normal."/>
                <a:cs typeface="Times New Roman" pitchFamily="18" charset="0"/>
              </a:rPr>
              <a:t>اسم المقرر</a:t>
            </a:r>
            <a:endParaRPr lang="ar-SA" sz="4800" b="1" dirty="0" smtClean="0">
              <a:solidFill>
                <a:schemeClr val="accent1">
                  <a:lumMod val="50000"/>
                </a:schemeClr>
              </a:solidFill>
              <a:latin typeface="AYM Wadiy S_U normal."/>
              <a:cs typeface="Times New Roman" pitchFamily="18" charset="0"/>
            </a:endParaRPr>
          </a:p>
          <a:p>
            <a:pPr algn="ctr"/>
            <a:r>
              <a:rPr lang="ar-SA" sz="4400" b="1" dirty="0" smtClean="0">
                <a:latin typeface="Calibri" pitchFamily="34" charset="0"/>
                <a:cs typeface="Times New Roman" pitchFamily="18" charset="0"/>
              </a:rPr>
              <a:t>تاريخ الشرق الأدنى القديم</a:t>
            </a:r>
            <a:endParaRPr lang="en-US" sz="4400" b="1" dirty="0" smtClean="0">
              <a:latin typeface="Calibri" pitchFamily="34" charset="0"/>
            </a:endParaRPr>
          </a:p>
          <a:p>
            <a:pPr algn="ctr"/>
            <a:r>
              <a:rPr lang="ar-SA" sz="3200" b="1" dirty="0" smtClean="0">
                <a:latin typeface="Calibri" pitchFamily="34" charset="0"/>
                <a:cs typeface="Times New Roman" pitchFamily="18" charset="0"/>
              </a:rPr>
              <a:t>د  / أحمد عبد المنعم </a:t>
            </a:r>
            <a:r>
              <a:rPr lang="ar-SA" sz="3200" b="1" dirty="0" err="1" smtClean="0">
                <a:latin typeface="Calibri" pitchFamily="34" charset="0"/>
                <a:cs typeface="Times New Roman" pitchFamily="18" charset="0"/>
              </a:rPr>
              <a:t>سيدأحمد</a:t>
            </a:r>
            <a:r>
              <a:rPr lang="en-US" sz="3200" b="1" dirty="0" smtClean="0">
                <a:latin typeface="Calibri" pitchFamily="34" charset="0"/>
                <a:cs typeface="Times New Roman" pitchFamily="18" charset="0"/>
              </a:rPr>
              <a:t> </a:t>
            </a:r>
            <a:endParaRPr lang="ar-SA" sz="3200" b="1" dirty="0" smtClean="0">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السادسة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en-US" b="1" dirty="0" smtClean="0">
                <a:solidFill>
                  <a:schemeClr val="tx1"/>
                </a:solidFill>
                <a:cs typeface="Arial" pitchFamily="34" charset="0"/>
              </a:rPr>
              <a:t> </a:t>
            </a:r>
            <a:r>
              <a:rPr lang="ar-SA" sz="3600" b="1" dirty="0" smtClean="0">
                <a:solidFill>
                  <a:schemeClr val="tx1"/>
                </a:solidFill>
                <a:cs typeface="Arial" pitchFamily="34" charset="0"/>
              </a:rPr>
              <a:t>نهاية عصر الدولة الحديثة </a:t>
            </a:r>
          </a:p>
          <a:p>
            <a:pPr rtl="1" eaLnBrk="1" hangingPunct="1"/>
            <a:r>
              <a:rPr lang="ar-SA" sz="3600" b="1" dirty="0" smtClean="0">
                <a:solidFill>
                  <a:schemeClr val="tx1"/>
                </a:solidFill>
                <a:cs typeface="Arial" pitchFamily="34" charset="0"/>
              </a:rPr>
              <a:t> و</a:t>
            </a:r>
          </a:p>
          <a:p>
            <a:pPr rtl="1" eaLnBrk="1" hangingPunct="1"/>
            <a:r>
              <a:rPr lang="ar-SA" sz="3600" b="1" dirty="0" smtClean="0">
                <a:solidFill>
                  <a:schemeClr val="tx1"/>
                </a:solidFill>
              </a:rPr>
              <a:t>عصر الفوضى الأخير في مصر</a:t>
            </a:r>
            <a:r>
              <a:rPr lang="ar-SA" sz="3600" b="1" dirty="0" smtClean="0">
                <a:solidFill>
                  <a:schemeClr val="tx1"/>
                </a:solidFill>
                <a:cs typeface="Arial" pitchFamily="34" charset="0"/>
              </a:rPr>
              <a:t> </a:t>
            </a:r>
            <a:endParaRPr lang="en-US" sz="3600"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0"/>
            <a:ext cx="8915400" cy="1143000"/>
          </a:xfrm>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Wingdings" pitchFamily="2" charset="2"/>
              <a:buChar char="Ø"/>
            </a:pPr>
            <a:r>
              <a:rPr lang="ar-SA" sz="2800" b="1" dirty="0" smtClean="0">
                <a:cs typeface="Arial" pitchFamily="34" charset="0"/>
              </a:rPr>
              <a:t>تمهيد.</a:t>
            </a:r>
          </a:p>
          <a:p>
            <a:pPr rtl="1" eaLnBrk="1" hangingPunct="1">
              <a:buFont typeface="Wingdings" pitchFamily="2" charset="2"/>
              <a:buChar char="Ø"/>
            </a:pPr>
            <a:r>
              <a:rPr lang="ar-SA" sz="2800" b="1" dirty="0" smtClean="0"/>
              <a:t>نهاية </a:t>
            </a:r>
            <a:r>
              <a:rPr lang="ar-EG" sz="2800" b="1" dirty="0" smtClean="0"/>
              <a:t>عصر الدولة الحديثة</a:t>
            </a:r>
            <a:r>
              <a:rPr lang="ar-SA" sz="2800" b="1" dirty="0" smtClean="0"/>
              <a:t> .</a:t>
            </a:r>
            <a:endParaRPr lang="ar-SA" sz="2800" b="1" dirty="0" smtClean="0">
              <a:cs typeface="Arial" pitchFamily="34" charset="0"/>
            </a:endParaRPr>
          </a:p>
          <a:p>
            <a:pPr rtl="1" eaLnBrk="1" hangingPunct="1">
              <a:buFont typeface="Courier New" pitchFamily="49" charset="0"/>
              <a:buChar char="o"/>
            </a:pPr>
            <a:r>
              <a:rPr lang="ar-SA" sz="2800" b="1" dirty="0" smtClean="0">
                <a:solidFill>
                  <a:srgbClr val="FF0000"/>
                </a:solidFill>
              </a:rPr>
              <a:t>الأسرة التاسعة عشر .</a:t>
            </a:r>
          </a:p>
          <a:p>
            <a:pPr rtl="1" eaLnBrk="1" hangingPunct="1"/>
            <a:r>
              <a:rPr lang="ar-SA" sz="2800" b="1" dirty="0" smtClean="0">
                <a:solidFill>
                  <a:srgbClr val="FF0000"/>
                </a:solidFill>
              </a:rPr>
              <a:t>           </a:t>
            </a:r>
            <a:r>
              <a:rPr lang="ar-SA" sz="2000" b="1" dirty="0" smtClean="0">
                <a:solidFill>
                  <a:srgbClr val="0070C0"/>
                </a:solidFill>
              </a:rPr>
              <a:t>( رمسيس الثاني – </a:t>
            </a:r>
            <a:r>
              <a:rPr lang="ar-SA" sz="2000" b="1" dirty="0" err="1" smtClean="0">
                <a:solidFill>
                  <a:srgbClr val="0070C0"/>
                </a:solidFill>
              </a:rPr>
              <a:t>مرنبتاح</a:t>
            </a:r>
            <a:r>
              <a:rPr lang="ar-SA" sz="2000" b="1" dirty="0" smtClean="0">
                <a:solidFill>
                  <a:srgbClr val="0070C0"/>
                </a:solidFill>
              </a:rPr>
              <a:t> ) .</a:t>
            </a:r>
          </a:p>
          <a:p>
            <a:pPr rtl="1" eaLnBrk="1" hangingPunct="1">
              <a:buFont typeface="Courier New" pitchFamily="49" charset="0"/>
              <a:buChar char="o"/>
            </a:pPr>
            <a:r>
              <a:rPr lang="ar-SA" sz="2800" b="1" dirty="0" smtClean="0"/>
              <a:t>الأسرة العشرين .</a:t>
            </a:r>
          </a:p>
          <a:p>
            <a:pPr rtl="1" eaLnBrk="1" hangingPunct="1"/>
            <a:r>
              <a:rPr lang="ar-SA" sz="2000" b="1" dirty="0" smtClean="0">
                <a:solidFill>
                  <a:srgbClr val="0070C0"/>
                </a:solidFill>
              </a:rPr>
              <a:t>               ( رمسيس الثالث )</a:t>
            </a:r>
          </a:p>
          <a:p>
            <a:pPr rtl="1" eaLnBrk="1" hangingPunct="1">
              <a:buFont typeface="Courier New" pitchFamily="49" charset="0"/>
              <a:buChar char="o"/>
            </a:pPr>
            <a:endParaRPr lang="ar-SA" sz="2000" b="1" dirty="0" smtClean="0">
              <a:solidFill>
                <a:srgbClr val="0070C0"/>
              </a:solidFill>
            </a:endParaRPr>
          </a:p>
          <a:p>
            <a:pPr rtl="1" eaLnBrk="1" hangingPunct="1">
              <a:buFont typeface="Wingdings" pitchFamily="2" charset="2"/>
              <a:buChar char="Ø"/>
            </a:pPr>
            <a:r>
              <a:rPr lang="ar-SA" sz="2800" b="1" dirty="0" smtClean="0"/>
              <a:t> </a:t>
            </a:r>
            <a:r>
              <a:rPr lang="ar-AE" sz="2800" b="1" dirty="0" smtClean="0"/>
              <a:t>عصر الفوضى الأخير في مصر القديمة</a:t>
            </a:r>
            <a:r>
              <a:rPr lang="ar-SA" sz="2800" b="1" dirty="0" smtClean="0"/>
              <a:t> .</a:t>
            </a:r>
          </a:p>
          <a:p>
            <a:pPr rtl="1" eaLnBrk="1" hangingPunct="1">
              <a:buFont typeface="Courier New" pitchFamily="49" charset="0"/>
              <a:buChar char="o"/>
            </a:pPr>
            <a:r>
              <a:rPr lang="ar-AE" sz="2800" b="1" dirty="0" smtClean="0">
                <a:solidFill>
                  <a:srgbClr val="FF0000"/>
                </a:solidFill>
              </a:rPr>
              <a:t>سيادة الفرس واحتلالهم مصر</a:t>
            </a:r>
            <a:r>
              <a:rPr lang="ar-SA" sz="2800" b="1" dirty="0" smtClean="0">
                <a:solidFill>
                  <a:srgbClr val="FF0000"/>
                </a:solidFill>
              </a:rPr>
              <a:t> .</a:t>
            </a:r>
          </a:p>
          <a:p>
            <a:pPr rtl="1" eaLnBrk="1" hangingPunct="1">
              <a:buFont typeface="Wingdings" pitchFamily="2" charset="2"/>
              <a:buChar char="Ø"/>
            </a:pPr>
            <a:endParaRPr lang="en-US" sz="2800" b="1" dirty="0" smtClean="0"/>
          </a:p>
          <a:p>
            <a:pPr rtl="1" eaLnBrk="1" hangingPunct="1">
              <a:buFont typeface="Wingdings" pitchFamily="2" charset="2"/>
              <a:buChar char="Ø"/>
            </a:pPr>
            <a:endParaRPr lang="ar-SA" sz="2800"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rtl="1" eaLnBrk="1" hangingPunct="1"/>
            <a:r>
              <a:rPr lang="ar-SA" b="1" dirty="0" smtClean="0">
                <a:cs typeface="Arial" pitchFamily="34" charset="0"/>
              </a:rPr>
              <a:t/>
            </a:r>
            <a:br>
              <a:rPr lang="ar-SA" b="1" dirty="0" smtClean="0">
                <a:cs typeface="Arial" pitchFamily="34" charset="0"/>
              </a:rPr>
            </a:br>
            <a:r>
              <a:rPr lang="ar-SA" b="1" dirty="0" smtClean="0">
                <a:cs typeface="Arial" pitchFamily="34" charset="0"/>
              </a:rPr>
              <a:t/>
            </a:r>
            <a:br>
              <a:rPr lang="ar-SA" b="1" dirty="0" smtClean="0">
                <a:cs typeface="Arial" pitchFamily="34" charset="0"/>
              </a:rPr>
            </a:br>
            <a:r>
              <a:rPr lang="ar-AE" b="1" u="sng" dirty="0" smtClean="0"/>
              <a:t>الأسرة التاسعة عشرة</a:t>
            </a:r>
            <a:r>
              <a:rPr lang="ar-SA" b="1" u="sng" dirty="0" smtClean="0"/>
              <a:t> :-</a:t>
            </a:r>
            <a:r>
              <a:rPr lang="en-US" dirty="0" smtClean="0"/>
              <a:t/>
            </a:r>
            <a:br>
              <a:rPr lang="en-US" dirty="0" smtClean="0"/>
            </a:br>
            <a:r>
              <a:rPr lang="ar-SA" b="1" dirty="0" smtClean="0">
                <a:cs typeface="Arial" pitchFamily="34" charset="0"/>
              </a:rPr>
              <a:t/>
            </a:r>
            <a:br>
              <a:rPr lang="ar-SA" b="1" dirty="0" smtClean="0">
                <a:cs typeface="Arial" pitchFamily="34" charset="0"/>
              </a:rPr>
            </a:b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rtl="1"/>
            <a:r>
              <a:rPr lang="ar-SA" b="1" u="sng" dirty="0" smtClean="0">
                <a:solidFill>
                  <a:srgbClr val="FF0000"/>
                </a:solidFill>
              </a:rPr>
              <a:t>الملك </a:t>
            </a:r>
            <a:r>
              <a:rPr lang="ar-AE" b="1" u="sng" dirty="0" smtClean="0">
                <a:solidFill>
                  <a:srgbClr val="FF0000"/>
                </a:solidFill>
              </a:rPr>
              <a:t>رمسيس الثاني</a:t>
            </a:r>
            <a:r>
              <a:rPr lang="ar-SA" b="1" u="sng" dirty="0" smtClean="0">
                <a:solidFill>
                  <a:srgbClr val="FF0000"/>
                </a:solidFill>
              </a:rPr>
              <a:t> </a:t>
            </a:r>
            <a:r>
              <a:rPr lang="ar-AE" b="1" u="sng" dirty="0" smtClean="0">
                <a:solidFill>
                  <a:srgbClr val="FF0000"/>
                </a:solidFill>
              </a:rPr>
              <a:t>:</a:t>
            </a:r>
            <a:endParaRPr lang="en-US" dirty="0" smtClean="0">
              <a:solidFill>
                <a:srgbClr val="FF0000"/>
              </a:solidFill>
            </a:endParaRPr>
          </a:p>
          <a:p>
            <a:pPr lvl="0" algn="just" rtl="1">
              <a:buFont typeface="Wingdings" pitchFamily="2" charset="2"/>
              <a:buChar char="Ø"/>
            </a:pPr>
            <a:r>
              <a:rPr lang="ar-AE" dirty="0" smtClean="0"/>
              <a:t>رمسيس الثاني هو ثالث فراعنة الأسرة التاسعة عشر، وكان والده الملك سيتي الأول. و ُلد رمسيس الثاني عام 1303 قبل الميلاد وحكم مصر لمدة 67 سنة من 1279 </a:t>
            </a:r>
            <a:r>
              <a:rPr lang="ar-AE" dirty="0" err="1" smtClean="0"/>
              <a:t>ق</a:t>
            </a:r>
            <a:r>
              <a:rPr lang="ar-AE" dirty="0" smtClean="0"/>
              <a:t>.م. حتى 1212 </a:t>
            </a:r>
            <a:r>
              <a:rPr lang="ar-AE" dirty="0" err="1" smtClean="0"/>
              <a:t>ق</a:t>
            </a:r>
            <a:r>
              <a:rPr lang="ar-AE" dirty="0" smtClean="0"/>
              <a:t>.م. صعد إلى الحكم وهو في أوائل العشرينات من العمر. </a:t>
            </a:r>
            <a:endParaRPr lang="en-US" dirty="0" smtClean="0"/>
          </a:p>
          <a:p>
            <a:pPr lvl="0" algn="just" rtl="1">
              <a:buFont typeface="Wingdings" pitchFamily="2" charset="2"/>
              <a:buChar char="Ø"/>
            </a:pPr>
            <a:r>
              <a:rPr lang="ar-AE" dirty="0" err="1" smtClean="0"/>
              <a:t>الك</a:t>
            </a:r>
            <a:r>
              <a:rPr lang="ar-SA" dirty="0" smtClean="0"/>
              <a:t>ُ</a:t>
            </a:r>
            <a:r>
              <a:rPr lang="ar-AE" dirty="0" smtClean="0"/>
              <a:t>تاب الإغريق القدامى (مثل هيرودوت) نسبوا إنجازاته إلى الملك شبه الأسطوري سنوسرت الثالث، الذي عاش في عصر الدولة الوسطى، وسماه اليونانيون سيزوستريس.</a:t>
            </a:r>
            <a:endParaRPr lang="en-US" dirty="0" smtClean="0"/>
          </a:p>
          <a:p>
            <a:pPr eaLnBrk="1" hangingPunct="1"/>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b="1" dirty="0" smtClean="0">
                <a:cs typeface="Arial" pitchFamily="34" charset="0"/>
              </a:rPr>
              <a:t/>
            </a:r>
            <a:br>
              <a:rPr lang="ar-SA" b="1" dirty="0" smtClean="0">
                <a:cs typeface="Arial" pitchFamily="34" charset="0"/>
              </a:rPr>
            </a:br>
            <a:r>
              <a:rPr lang="ar-SA" b="1" dirty="0" smtClean="0">
                <a:cs typeface="Arial" pitchFamily="34" charset="0"/>
              </a:rPr>
              <a:t/>
            </a:r>
            <a:br>
              <a:rPr lang="ar-SA" b="1" dirty="0" smtClean="0">
                <a:cs typeface="Arial" pitchFamily="34" charset="0"/>
              </a:rPr>
            </a:b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lvl="0" algn="just" rtl="1">
              <a:buFont typeface="Wingdings" pitchFamily="2" charset="2"/>
              <a:buChar char="Ø"/>
            </a:pPr>
            <a:endParaRPr lang="ar-SA" dirty="0" smtClean="0"/>
          </a:p>
          <a:p>
            <a:pPr lvl="0" algn="just" rtl="1">
              <a:buFont typeface="Wingdings" pitchFamily="2" charset="2"/>
              <a:buChar char="Ø"/>
            </a:pPr>
            <a:r>
              <a:rPr lang="ar-AE" dirty="0" smtClean="0"/>
              <a:t>س</a:t>
            </a:r>
            <a:r>
              <a:rPr lang="ar-SA" dirty="0" smtClean="0"/>
              <a:t>َ</a:t>
            </a:r>
            <a:r>
              <a:rPr lang="ar-AE" dirty="0" smtClean="0"/>
              <a:t>ي</a:t>
            </a:r>
            <a:r>
              <a:rPr lang="ar-SA" dirty="0" smtClean="0"/>
              <a:t>ر ر</a:t>
            </a:r>
            <a:r>
              <a:rPr lang="ar-SA" dirty="0" err="1" smtClean="0"/>
              <a:t>مسيس</a:t>
            </a:r>
            <a:r>
              <a:rPr lang="ar-AE" dirty="0" smtClean="0"/>
              <a:t> الثاني عدة حملات شمالاً إلى بلاد الشام</a:t>
            </a:r>
            <a:r>
              <a:rPr lang="ar-SA" dirty="0" smtClean="0"/>
              <a:t> </a:t>
            </a:r>
            <a:r>
              <a:rPr lang="ar-AE" dirty="0" smtClean="0"/>
              <a:t>، وفي معركة قادش الثانية في العام الرابع من حكمه (1274 </a:t>
            </a:r>
            <a:r>
              <a:rPr lang="ar-AE" dirty="0" err="1" smtClean="0"/>
              <a:t>ق</a:t>
            </a:r>
            <a:r>
              <a:rPr lang="ar-AE" dirty="0" smtClean="0"/>
              <a:t>.م.)، قامت القوات المصرية تحت قيادته بالاشتراك مع قوات مُواتالّيس ملك الحيثيين استمرت لمدة خمسة عشر عاما ولكن لم يتمكن أي من الطرفين هزيمة الطرف الآخر. </a:t>
            </a:r>
            <a:endParaRPr lang="ar-SA" dirty="0" smtClean="0"/>
          </a:p>
          <a:p>
            <a:pPr lvl="0" algn="just" rtl="1">
              <a:buFont typeface="Wingdings" pitchFamily="2" charset="2"/>
              <a:buChar char="Ø"/>
            </a:pPr>
            <a:r>
              <a:rPr lang="ar-AE" dirty="0" smtClean="0"/>
              <a:t>وبالتالي ففي العام الحادي والعشرين من حكمه (1258 </a:t>
            </a:r>
            <a:r>
              <a:rPr lang="ar-AE" dirty="0" err="1" smtClean="0"/>
              <a:t>ق</a:t>
            </a:r>
            <a:r>
              <a:rPr lang="ar-AE" dirty="0" smtClean="0"/>
              <a:t>.م.)، أبرم رمسيس الثاني معاهدة مع </a:t>
            </a:r>
            <a:r>
              <a:rPr lang="ar-SA" dirty="0" smtClean="0"/>
              <a:t>الحيثيين </a:t>
            </a:r>
            <a:r>
              <a:rPr lang="ar-AE" dirty="0" smtClean="0"/>
              <a:t>، وهي أقدم معاهدة سلام في التاريخ.</a:t>
            </a:r>
            <a:endParaRPr lang="en-US" dirty="0" smtClean="0"/>
          </a:p>
          <a:p>
            <a:pPr lvl="0" rtl="1"/>
            <a:r>
              <a:rPr lang="en-GB" dirty="0" smtClean="0"/>
              <a:t> </a:t>
            </a:r>
            <a:endParaRPr lang="en-US" dirty="0" smtClean="0"/>
          </a:p>
          <a:p>
            <a:pPr eaLnBrk="1" hangingPunct="1"/>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b="1" dirty="0" smtClean="0">
                <a:cs typeface="Arial" pitchFamily="34" charset="0"/>
              </a:rPr>
              <a:t/>
            </a:r>
            <a:br>
              <a:rPr lang="ar-SA" b="1" dirty="0" smtClean="0">
                <a:cs typeface="Arial" pitchFamily="34" charset="0"/>
              </a:rPr>
            </a:br>
            <a:r>
              <a:rPr lang="ar-SA" b="1" dirty="0" smtClean="0">
                <a:cs typeface="Arial" pitchFamily="34" charset="0"/>
              </a:rPr>
              <a:t/>
            </a:r>
            <a:br>
              <a:rPr lang="ar-SA" b="1" dirty="0" smtClean="0">
                <a:cs typeface="Arial" pitchFamily="34" charset="0"/>
              </a:rPr>
            </a:b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lvl="0" algn="just" rtl="1">
              <a:buFont typeface="Wingdings" pitchFamily="2" charset="2"/>
              <a:buChar char="Ø"/>
            </a:pPr>
            <a:r>
              <a:rPr lang="ar-AE" dirty="0" smtClean="0"/>
              <a:t>قاد </a:t>
            </a:r>
            <a:r>
              <a:rPr lang="ar-SA" dirty="0" smtClean="0"/>
              <a:t>الملك </a:t>
            </a:r>
            <a:r>
              <a:rPr lang="ar-AE" dirty="0" smtClean="0"/>
              <a:t>رمسيس الثاني أيضاً عدة حملات جنوب الشلال الأول إلى بلاد النوبة، وقد أنشأ رمسيس مدينة (بر </a:t>
            </a:r>
            <a:r>
              <a:rPr lang="ar-AE" dirty="0" err="1" smtClean="0"/>
              <a:t>رعميسو</a:t>
            </a:r>
            <a:r>
              <a:rPr lang="ar-AE" dirty="0" smtClean="0"/>
              <a:t>) في شرق الدلتا ومنها أدار معاركه مع الحيثيين وقد أدعى البعض أنه قد أتخذها عاصمة جديدة للبلاد وهذا بالطبع غير صحيح.  فلقد كانت عاصمة البلاد في مكانها في طيبة وأعظم ما ترك من معابد وآثار تركها هناك.</a:t>
            </a:r>
            <a:endParaRPr lang="en-US" dirty="0" smtClean="0"/>
          </a:p>
          <a:p>
            <a:pPr lvl="0" algn="just" rtl="1">
              <a:buFont typeface="Wingdings" pitchFamily="2" charset="2"/>
              <a:buChar char="Ø"/>
            </a:pPr>
            <a:r>
              <a:rPr lang="ar-AE" dirty="0" smtClean="0"/>
              <a:t>قام رمسيس خلال مدة حكمه ببناء عدد كبير من المباني يفوق أي ملك مصري أخر، فقد بدأ بإتمام المعبد الذي بدأه والده في أبيدوس ثم بني معبد صغير خاص </a:t>
            </a:r>
            <a:r>
              <a:rPr lang="ar-AE" dirty="0" err="1" smtClean="0"/>
              <a:t>به</a:t>
            </a:r>
            <a:r>
              <a:rPr lang="ar-AE" dirty="0" smtClean="0"/>
              <a:t> بجوار معبد والده ولكنه تهدم ولم يتبق منه إلا أطلال.</a:t>
            </a:r>
            <a:endParaRPr lang="en-US"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b="1" dirty="0" smtClean="0">
                <a:cs typeface="Arial" pitchFamily="34" charset="0"/>
              </a:rPr>
              <a:t/>
            </a:r>
            <a:br>
              <a:rPr lang="ar-SA" b="1" dirty="0" smtClean="0">
                <a:cs typeface="Arial" pitchFamily="34" charset="0"/>
              </a:rPr>
            </a:br>
            <a:r>
              <a:rPr lang="ar-SA" b="1" dirty="0" smtClean="0">
                <a:cs typeface="Arial" pitchFamily="34" charset="0"/>
              </a:rPr>
              <a:t/>
            </a:r>
            <a:br>
              <a:rPr lang="ar-SA" b="1" dirty="0" smtClean="0">
                <a:cs typeface="Arial" pitchFamily="34" charset="0"/>
              </a:rPr>
            </a:b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lvl="0" algn="just" rtl="1">
              <a:buFont typeface="Wingdings" pitchFamily="2" charset="2"/>
              <a:buChar char="Ø"/>
            </a:pPr>
            <a:r>
              <a:rPr lang="ar-AE" dirty="0" err="1" smtClean="0"/>
              <a:t>فى</a:t>
            </a:r>
            <a:r>
              <a:rPr lang="ar-AE" dirty="0" smtClean="0"/>
              <a:t> الكرنك أتم بناء المعبد الذي قد بدأه جده رمسيس الأول</a:t>
            </a:r>
            <a:r>
              <a:rPr lang="ar-SA" dirty="0" smtClean="0"/>
              <a:t> </a:t>
            </a:r>
            <a:r>
              <a:rPr lang="ar-AE" dirty="0" smtClean="0"/>
              <a:t>، وأقام في طيبة </a:t>
            </a:r>
            <a:r>
              <a:rPr lang="ar-AE" dirty="0" err="1" smtClean="0"/>
              <a:t>الرامسيوم</a:t>
            </a:r>
            <a:r>
              <a:rPr lang="ar-AE" dirty="0" smtClean="0"/>
              <a:t>. </a:t>
            </a:r>
            <a:endParaRPr lang="en-US" dirty="0" smtClean="0"/>
          </a:p>
          <a:p>
            <a:pPr lvl="0" algn="just" rtl="1">
              <a:buFont typeface="Wingdings" pitchFamily="2" charset="2"/>
              <a:buChar char="Ø"/>
            </a:pPr>
            <a:r>
              <a:rPr lang="ar-AE" dirty="0" smtClean="0"/>
              <a:t>وأقام رمسيس أيضا التحفة الرائعة معبدي أبو </a:t>
            </a:r>
            <a:r>
              <a:rPr lang="ar-AE" dirty="0" err="1" smtClean="0"/>
              <a:t>سمبل</a:t>
            </a:r>
            <a:r>
              <a:rPr lang="ar-AE" dirty="0" smtClean="0"/>
              <a:t> المعبد الكبير له، المنحوت في الصخر، ويحرس مدخل المعبد أربعة تماثيل ضخمة لرمسيس الثاني وهو جالسٌ، ويزيد ارتفاع كل تمثال عن 20 مترا، والمعبد الصغير المنحوت أيضا في الصخر لزوجته </a:t>
            </a:r>
            <a:r>
              <a:rPr lang="ar-AE" dirty="0" err="1" smtClean="0"/>
              <a:t>نفرتاري</a:t>
            </a:r>
            <a:r>
              <a:rPr lang="ar-AE" dirty="0" smtClean="0"/>
              <a:t> وكان مكرساً لعبادة الإلهة حتحور، إلهه الحب، والتي تصور برأس بقرة، وتوجد في واجهة المعبد 6 تماثيل ضخمة واقفة 4 منهم لرمسيس الثاني و2 للملكة </a:t>
            </a:r>
            <a:r>
              <a:rPr lang="ar-AE" dirty="0" err="1" smtClean="0"/>
              <a:t>نفرتارى</a:t>
            </a:r>
            <a:r>
              <a:rPr lang="ar-AE" dirty="0" smtClean="0"/>
              <a:t> ويصل ارتفاع التمثال إلى حوالي 10 متر.</a:t>
            </a:r>
            <a:endParaRPr lang="en-US" dirty="0" smtClean="0"/>
          </a:p>
          <a:p>
            <a:pPr eaLnBrk="1" hangingPunct="1"/>
            <a:endParaRPr lang="ar-SA" b="1" dirty="0" smtClean="0">
              <a:cs typeface="Arial" pitchFamily="34" charset="0"/>
            </a:endParaRPr>
          </a:p>
          <a:p>
            <a:pPr eaLnBrk="1" hangingPunct="1"/>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b="1" dirty="0" smtClean="0">
                <a:cs typeface="Arial" pitchFamily="34" charset="0"/>
              </a:rPr>
              <a:t/>
            </a:r>
            <a:br>
              <a:rPr lang="ar-SA" b="1" dirty="0" smtClean="0">
                <a:cs typeface="Arial" pitchFamily="34" charset="0"/>
              </a:rPr>
            </a:br>
            <a:r>
              <a:rPr lang="ar-SA" b="1" dirty="0" smtClean="0">
                <a:solidFill>
                  <a:srgbClr val="FF0000"/>
                </a:solidFill>
              </a:rPr>
              <a:t> </a:t>
            </a:r>
            <a:br>
              <a:rPr lang="ar-SA" b="1" dirty="0" smtClean="0">
                <a:solidFill>
                  <a:srgbClr val="FF0000"/>
                </a:solidFill>
              </a:rPr>
            </a:br>
            <a:r>
              <a:rPr lang="ar-SA" b="1" dirty="0" smtClean="0">
                <a:solidFill>
                  <a:srgbClr val="FF0000"/>
                </a:solidFill>
              </a:rPr>
              <a:t>ونتيجة لما سبق يعتبر الملك </a:t>
            </a:r>
            <a:r>
              <a:rPr lang="ar-EG" b="1" dirty="0" smtClean="0">
                <a:solidFill>
                  <a:srgbClr val="FF0000"/>
                </a:solidFill>
              </a:rPr>
              <a:t>رمسيس الثاني :</a:t>
            </a:r>
            <a:br>
              <a:rPr lang="ar-EG" b="1" dirty="0" smtClean="0">
                <a:solidFill>
                  <a:srgbClr val="FF0000"/>
                </a:solidFill>
              </a:rPr>
            </a:br>
            <a:r>
              <a:rPr lang="ar-SA" b="1" dirty="0" smtClean="0">
                <a:cs typeface="Arial" pitchFamily="34" charset="0"/>
              </a:rPr>
              <a:t/>
            </a:r>
            <a:br>
              <a:rPr lang="ar-SA" b="1" dirty="0" smtClean="0">
                <a:cs typeface="Arial" pitchFamily="34" charset="0"/>
              </a:rPr>
            </a:b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algn="just" rtl="1" eaLnBrk="1" hangingPunct="1">
              <a:buFont typeface="Wingdings" pitchFamily="2" charset="2"/>
              <a:buChar char="Ø"/>
              <a:defRPr/>
            </a:pPr>
            <a:endParaRPr lang="ar-SA" dirty="0" smtClean="0"/>
          </a:p>
          <a:p>
            <a:pPr algn="just" rtl="1" eaLnBrk="1" hangingPunct="1">
              <a:buFont typeface="Wingdings" pitchFamily="2" charset="2"/>
              <a:buChar char="Ø"/>
              <a:defRPr/>
            </a:pPr>
            <a:r>
              <a:rPr lang="ar-EG" dirty="0" smtClean="0"/>
              <a:t>أشهر فراعنة مصر على الإطلاق</a:t>
            </a:r>
            <a:r>
              <a:rPr lang="ar-SA" dirty="0" smtClean="0"/>
              <a:t> .</a:t>
            </a:r>
            <a:endParaRPr lang="ar-EG" dirty="0" smtClean="0"/>
          </a:p>
          <a:p>
            <a:pPr algn="just" rtl="1" eaLnBrk="1" hangingPunct="1">
              <a:buFont typeface="Wingdings" pitchFamily="2" charset="2"/>
              <a:buChar char="Ø"/>
              <a:defRPr/>
            </a:pPr>
            <a:r>
              <a:rPr lang="ar-EG" dirty="0" smtClean="0"/>
              <a:t>حكم 67 عاما وانتشرت آثاره في جميع أرجاء البلاد</a:t>
            </a:r>
            <a:r>
              <a:rPr lang="ar-SA" dirty="0" smtClean="0"/>
              <a:t> .</a:t>
            </a:r>
            <a:endParaRPr lang="ar-EG" dirty="0" smtClean="0"/>
          </a:p>
          <a:p>
            <a:pPr algn="just" rtl="1" eaLnBrk="1" hangingPunct="1">
              <a:buFont typeface="Wingdings" pitchFamily="2" charset="2"/>
              <a:buChar char="Ø"/>
              <a:defRPr/>
            </a:pPr>
            <a:r>
              <a:rPr lang="ar-EG" dirty="0" smtClean="0"/>
              <a:t>خاض معركة مع الحيثيين وهي معركة </a:t>
            </a:r>
            <a:r>
              <a:rPr lang="ar-EG" dirty="0" err="1" smtClean="0"/>
              <a:t>قادش</a:t>
            </a:r>
            <a:r>
              <a:rPr lang="ar-SA" dirty="0" smtClean="0"/>
              <a:t> .</a:t>
            </a:r>
            <a:endParaRPr lang="ar-EG" dirty="0" smtClean="0"/>
          </a:p>
          <a:p>
            <a:pPr algn="just" rtl="1" eaLnBrk="1" hangingPunct="1">
              <a:buFont typeface="Wingdings" pitchFamily="2" charset="2"/>
              <a:buChar char="Ø"/>
              <a:defRPr/>
            </a:pPr>
            <a:r>
              <a:rPr lang="ar-EG" dirty="0" smtClean="0"/>
              <a:t>أقام أول معاهدة سلام في التاريخ</a:t>
            </a:r>
            <a:r>
              <a:rPr lang="ar-SA" dirty="0" smtClean="0"/>
              <a:t> .</a:t>
            </a:r>
            <a:endParaRPr lang="ar-EG" dirty="0" smtClean="0"/>
          </a:p>
          <a:p>
            <a:pPr algn="just" rtl="1" eaLnBrk="1" hangingPunct="1">
              <a:buFont typeface="Wingdings" pitchFamily="2" charset="2"/>
              <a:buChar char="Ø"/>
              <a:defRPr/>
            </a:pPr>
            <a:r>
              <a:rPr lang="ar-EG" dirty="0" smtClean="0"/>
              <a:t>له العديد من الأبناء والبنات لكثرة زيجاته</a:t>
            </a:r>
            <a:r>
              <a:rPr lang="ar-SA" dirty="0" smtClean="0"/>
              <a:t> .</a:t>
            </a:r>
            <a:endParaRPr lang="ar-EG" dirty="0" smtClean="0"/>
          </a:p>
          <a:p>
            <a:pPr algn="just" rtl="1" eaLnBrk="1" hangingPunct="1">
              <a:buFont typeface="Wingdings" pitchFamily="2" charset="2"/>
              <a:buChar char="Ø"/>
              <a:defRPr/>
            </a:pPr>
            <a:endParaRPr lang="ar-EG" dirty="0" smtClean="0"/>
          </a:p>
          <a:p>
            <a:pPr rtl="1" eaLnBrk="1" hangingPunct="1">
              <a:buFontTx/>
              <a:buChar char="-"/>
              <a:defRPr/>
            </a:pPr>
            <a:endParaRPr lang="ar-EG" dirty="0" smtClean="0"/>
          </a:p>
          <a:p>
            <a:pPr eaLnBrk="1" hangingPunct="1"/>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b="1" dirty="0" smtClean="0">
                <a:cs typeface="Arial" pitchFamily="34" charset="0"/>
              </a:rPr>
              <a:t/>
            </a:r>
            <a:br>
              <a:rPr lang="ar-SA" b="1" dirty="0" smtClean="0">
                <a:cs typeface="Arial" pitchFamily="34" charset="0"/>
              </a:rPr>
            </a:br>
            <a:r>
              <a:rPr lang="ar-SA" b="1" dirty="0" smtClean="0">
                <a:cs typeface="Arial" pitchFamily="34" charset="0"/>
              </a:rPr>
              <a:t/>
            </a:r>
            <a:br>
              <a:rPr lang="ar-SA" b="1" dirty="0" smtClean="0">
                <a:cs typeface="Arial" pitchFamily="34" charset="0"/>
              </a:rPr>
            </a:br>
            <a:r>
              <a:rPr lang="ar-SA" b="1" dirty="0" smtClean="0">
                <a:solidFill>
                  <a:srgbClr val="FF0000"/>
                </a:solidFill>
                <a:cs typeface="Arial" pitchFamily="34" charset="0"/>
              </a:rPr>
              <a:t>الملك </a:t>
            </a:r>
            <a:r>
              <a:rPr lang="ar-EG" b="1" dirty="0" smtClean="0">
                <a:solidFill>
                  <a:srgbClr val="FF0000"/>
                </a:solidFill>
              </a:rPr>
              <a:t>مرنبتاح :</a:t>
            </a:r>
            <a:br>
              <a:rPr lang="ar-EG" b="1" dirty="0" smtClean="0">
                <a:solidFill>
                  <a:srgbClr val="FF0000"/>
                </a:solidFill>
              </a:rPr>
            </a:br>
            <a:r>
              <a:rPr lang="ar-SA" b="1" dirty="0" smtClean="0">
                <a:cs typeface="Arial" pitchFamily="34" charset="0"/>
              </a:rPr>
              <a:t/>
            </a:r>
            <a:br>
              <a:rPr lang="ar-SA" b="1" dirty="0" smtClean="0">
                <a:cs typeface="Arial" pitchFamily="34" charset="0"/>
              </a:rPr>
            </a:b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rtl="1" eaLnBrk="1" hangingPunct="1">
              <a:buFontTx/>
              <a:buChar char="-"/>
              <a:defRPr/>
            </a:pPr>
            <a:endParaRPr lang="ar-SA" dirty="0" smtClean="0"/>
          </a:p>
          <a:p>
            <a:pPr rtl="1" eaLnBrk="1" hangingPunct="1">
              <a:buFont typeface="Wingdings" pitchFamily="2" charset="2"/>
              <a:buChar char="Ø"/>
              <a:defRPr/>
            </a:pPr>
            <a:r>
              <a:rPr lang="ar-EG" sz="3600" dirty="0" smtClean="0"/>
              <a:t>الابن رقم 13 من أبناء ” رمسيس الثاني ”</a:t>
            </a:r>
            <a:r>
              <a:rPr lang="ar-SA" sz="3600" dirty="0" smtClean="0"/>
              <a:t> .</a:t>
            </a:r>
            <a:endParaRPr lang="ar-EG" sz="3600" dirty="0" smtClean="0"/>
          </a:p>
          <a:p>
            <a:pPr rtl="1" eaLnBrk="1" hangingPunct="1">
              <a:buFont typeface="Wingdings" pitchFamily="2" charset="2"/>
              <a:buChar char="Ø"/>
              <a:defRPr/>
            </a:pPr>
            <a:r>
              <a:rPr lang="ar-EG" sz="3600" dirty="0" smtClean="0"/>
              <a:t>يقال عنه أنه ربما كان فرعون موسى أو فرعون الخروج</a:t>
            </a:r>
            <a:r>
              <a:rPr lang="ar-SA" sz="3600" dirty="0" smtClean="0"/>
              <a:t> .</a:t>
            </a:r>
            <a:endParaRPr lang="ar-EG" sz="3600" dirty="0" smtClean="0"/>
          </a:p>
          <a:p>
            <a:pPr rtl="1" eaLnBrk="1" hangingPunct="1">
              <a:buFont typeface="Wingdings" pitchFamily="2" charset="2"/>
              <a:buChar char="Ø"/>
              <a:defRPr/>
            </a:pPr>
            <a:r>
              <a:rPr lang="ar-EG" sz="3600" dirty="0" smtClean="0"/>
              <a:t>لوحة إسرائيل</a:t>
            </a:r>
            <a:r>
              <a:rPr lang="ar-SA" sz="3600" dirty="0" smtClean="0"/>
              <a:t> .</a:t>
            </a:r>
            <a:endParaRPr lang="ar-EG" sz="3600" dirty="0" smtClean="0"/>
          </a:p>
          <a:p>
            <a:pPr eaLnBrk="1" hangingPunct="1"/>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EG" sz="4800" b="1" dirty="0" smtClean="0">
                <a:solidFill>
                  <a:srgbClr val="376092"/>
                </a:solidFill>
              </a:rPr>
              <a:t>الأسرة 20 :</a:t>
            </a:r>
            <a:endParaRPr lang="en-US" sz="4800" b="1" dirty="0" smtClean="0">
              <a:solidFill>
                <a:srgbClr val="376092"/>
              </a:solidFill>
            </a:endParaRPr>
          </a:p>
        </p:txBody>
      </p:sp>
      <p:sp>
        <p:nvSpPr>
          <p:cNvPr id="8195" name="Content Placeholder 2"/>
          <p:cNvSpPr>
            <a:spLocks noGrp="1"/>
          </p:cNvSpPr>
          <p:nvPr>
            <p:ph idx="1"/>
          </p:nvPr>
        </p:nvSpPr>
        <p:spPr/>
        <p:txBody>
          <a:bodyPr/>
          <a:lstStyle/>
          <a:p>
            <a:pPr eaLnBrk="1" hangingPunct="1">
              <a:buFont typeface="Arial" charset="0"/>
              <a:buNone/>
            </a:pPr>
            <a:r>
              <a:rPr lang="ar-EG" sz="4400" b="1" dirty="0" smtClean="0">
                <a:solidFill>
                  <a:srgbClr val="FF0000"/>
                </a:solidFill>
              </a:rPr>
              <a:t>رمسيس الثالث :</a:t>
            </a:r>
          </a:p>
          <a:p>
            <a:pPr rtl="1" eaLnBrk="1" hangingPunct="1">
              <a:buFont typeface="Wingdings" pitchFamily="2" charset="2"/>
              <a:buChar char="Ø"/>
            </a:pPr>
            <a:r>
              <a:rPr lang="ar-EG" sz="3600" dirty="0" smtClean="0"/>
              <a:t>آخر الفراعنة العظام والرجال المحترمين في مصر القديمة</a:t>
            </a:r>
          </a:p>
          <a:p>
            <a:pPr rtl="1" eaLnBrk="1" hangingPunct="1">
              <a:buFont typeface="Wingdings" pitchFamily="2" charset="2"/>
              <a:buChar char="Ø"/>
            </a:pPr>
            <a:r>
              <a:rPr lang="ar-EG" sz="3600" dirty="0" smtClean="0"/>
              <a:t>خاض 3 معارك حربية</a:t>
            </a:r>
            <a:r>
              <a:rPr lang="ar-SA" sz="3600" dirty="0" smtClean="0"/>
              <a:t> .</a:t>
            </a:r>
            <a:endParaRPr lang="ar-EG" sz="3600" dirty="0" smtClean="0"/>
          </a:p>
          <a:p>
            <a:pPr rtl="1" eaLnBrk="1" hangingPunct="1">
              <a:buFont typeface="Wingdings" pitchFamily="2" charset="2"/>
              <a:buChar char="Ø"/>
            </a:pPr>
            <a:r>
              <a:rPr lang="ar-EG" sz="3600" dirty="0" smtClean="0"/>
              <a:t>في نهاية عصره تأثرت خزانة البلاد</a:t>
            </a:r>
            <a:r>
              <a:rPr lang="ar-SA" sz="3600" dirty="0" smtClean="0"/>
              <a:t> .</a:t>
            </a:r>
            <a:endParaRPr lang="ar-EG" sz="3600" dirty="0" smtClean="0"/>
          </a:p>
          <a:p>
            <a:pPr rtl="1" eaLnBrk="1" hangingPunct="1">
              <a:buFont typeface="Wingdings" pitchFamily="2" charset="2"/>
              <a:buChar char="Ø"/>
            </a:pPr>
            <a:r>
              <a:rPr lang="ar-EG" sz="3600" dirty="0" smtClean="0"/>
              <a:t>كثرت الاضطرابات والثورات </a:t>
            </a:r>
            <a:r>
              <a:rPr lang="ar-SA" sz="3600" dirty="0" smtClean="0"/>
              <a:t>.</a:t>
            </a:r>
            <a:endParaRPr lang="en-US" sz="3600" dirty="0" smtClean="0"/>
          </a:p>
        </p:txBody>
      </p:sp>
      <p:sp>
        <p:nvSpPr>
          <p:cNvPr id="11268" name="Slide Number Placeholder 3"/>
          <p:cNvSpPr>
            <a:spLocks noGrp="1"/>
          </p:cNvSpPr>
          <p:nvPr>
            <p:ph type="sldNum" sz="quarter" idx="4294967295"/>
          </p:nvPr>
        </p:nvSpPr>
        <p:spPr bwMode="auto">
          <a:xfrm>
            <a:off x="2105025" y="6376988"/>
            <a:ext cx="571500" cy="365125"/>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64DE43B5-6851-4F0D-A291-262634241E20}" type="slidenum">
              <a:rPr lang="en-US" smtClean="0"/>
              <a:pPr fontAlgn="base">
                <a:spcBef>
                  <a:spcPct val="0"/>
                </a:spcBef>
                <a:spcAft>
                  <a:spcPct val="0"/>
                </a:spcAft>
                <a:defRPr/>
              </a:pPr>
              <a:t>10</a:t>
            </a:fld>
            <a:endParaRPr lang="en-US"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rtl="1" eaLnBrk="1" hangingPunct="1"/>
            <a:r>
              <a:rPr lang="ar-SA" b="1" dirty="0" smtClean="0">
                <a:cs typeface="Arial" pitchFamily="34" charset="0"/>
              </a:rPr>
              <a:t/>
            </a:r>
            <a:br>
              <a:rPr lang="ar-SA" b="1" dirty="0" smtClean="0">
                <a:cs typeface="Arial" pitchFamily="34" charset="0"/>
              </a:rPr>
            </a:br>
            <a:r>
              <a:rPr lang="en-US" b="1" dirty="0" smtClean="0">
                <a:cs typeface="Arial" pitchFamily="34" charset="0"/>
              </a:rPr>
              <a:t/>
            </a:r>
            <a:br>
              <a:rPr lang="en-US" b="1" dirty="0" smtClean="0">
                <a:cs typeface="Arial" pitchFamily="34" charset="0"/>
              </a:rPr>
            </a:br>
            <a:r>
              <a:rPr lang="ar-AE" b="1" dirty="0" smtClean="0">
                <a:solidFill>
                  <a:srgbClr val="0070C0"/>
                </a:solidFill>
              </a:rPr>
              <a:t>عصر الفوضى الأخير في مصر القديمة</a:t>
            </a:r>
            <a:r>
              <a:rPr lang="en-US" b="1" dirty="0" smtClean="0">
                <a:solidFill>
                  <a:srgbClr val="0070C0"/>
                </a:solidFill>
              </a:rPr>
              <a:t> : </a:t>
            </a:r>
            <a:r>
              <a:rPr lang="en-US" dirty="0" smtClean="0"/>
              <a:t/>
            </a:r>
            <a:br>
              <a:rPr lang="en-US" dirty="0" smtClean="0"/>
            </a:br>
            <a:r>
              <a:rPr lang="ar-SA" b="1" dirty="0" smtClean="0">
                <a:cs typeface="Arial" pitchFamily="34" charset="0"/>
              </a:rPr>
              <a:t/>
            </a:r>
            <a:br>
              <a:rPr lang="ar-SA" b="1" dirty="0" smtClean="0">
                <a:cs typeface="Arial" pitchFamily="34" charset="0"/>
              </a:rPr>
            </a:b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algn="ctr" rtl="1"/>
            <a:r>
              <a:rPr lang="ar-AE" b="1" u="sng" dirty="0" smtClean="0">
                <a:solidFill>
                  <a:srgbClr val="FF0000"/>
                </a:solidFill>
              </a:rPr>
              <a:t>سيادة الفرس واحتلالهم مصر</a:t>
            </a:r>
            <a:r>
              <a:rPr lang="ar-SA" b="1" u="sng" dirty="0" smtClean="0">
                <a:solidFill>
                  <a:srgbClr val="FF0000"/>
                </a:solidFill>
              </a:rPr>
              <a:t> :</a:t>
            </a:r>
          </a:p>
          <a:p>
            <a:pPr rtl="1"/>
            <a:r>
              <a:rPr lang="ar-AE" sz="4400" b="1" dirty="0" smtClean="0"/>
              <a:t>قمبيز</a:t>
            </a:r>
            <a:r>
              <a:rPr lang="ar-SA" sz="4400" b="1" dirty="0" smtClean="0"/>
              <a:t> :</a:t>
            </a:r>
            <a:endParaRPr lang="en-US" sz="4400" b="1" dirty="0" smtClean="0">
              <a:solidFill>
                <a:srgbClr val="FF0000"/>
              </a:solidFill>
            </a:endParaRPr>
          </a:p>
          <a:p>
            <a:pPr algn="just" rtl="1">
              <a:buFont typeface="Wingdings" pitchFamily="2" charset="2"/>
              <a:buChar char="Ø"/>
            </a:pPr>
            <a:r>
              <a:rPr lang="ar-AE" dirty="0" smtClean="0"/>
              <a:t>تولى " قمبيز" عرش بلاد فارس</a:t>
            </a:r>
            <a:r>
              <a:rPr lang="ar-SA" dirty="0" smtClean="0"/>
              <a:t> </a:t>
            </a:r>
            <a:r>
              <a:rPr lang="ar-AE" dirty="0" smtClean="0"/>
              <a:t>، </a:t>
            </a:r>
            <a:r>
              <a:rPr lang="ar-AE" dirty="0" err="1" smtClean="0"/>
              <a:t>و</a:t>
            </a:r>
            <a:r>
              <a:rPr lang="ar-AE" dirty="0" smtClean="0"/>
              <a:t> كان يحلم باحتلال مصر، </a:t>
            </a:r>
            <a:r>
              <a:rPr lang="ar-AE" dirty="0" err="1" smtClean="0"/>
              <a:t>و</a:t>
            </a:r>
            <a:r>
              <a:rPr lang="ar-AE" dirty="0" smtClean="0"/>
              <a:t> أستطاع ذلك بواسطة خيانة أحد قو</a:t>
            </a:r>
            <a:r>
              <a:rPr lang="ar-SA" dirty="0" smtClean="0"/>
              <a:t>ا</a:t>
            </a:r>
            <a:r>
              <a:rPr lang="ar-AE" dirty="0" smtClean="0"/>
              <a:t>د الجيش المصري اليوناني الأصل الذي أرشد الفرس إلى طرق دخول البلاد</a:t>
            </a:r>
            <a:r>
              <a:rPr lang="ar-SA" dirty="0" smtClean="0"/>
              <a:t> </a:t>
            </a:r>
            <a:r>
              <a:rPr lang="ar-AE" dirty="0" smtClean="0"/>
              <a:t>.</a:t>
            </a:r>
            <a:endParaRPr lang="en-US" dirty="0" smtClean="0"/>
          </a:p>
          <a:p>
            <a:pPr algn="just" rtl="1">
              <a:buFont typeface="Wingdings" pitchFamily="2" charset="2"/>
              <a:buChar char="Ø"/>
            </a:pPr>
            <a:r>
              <a:rPr lang="ar-AE" dirty="0" smtClean="0"/>
              <a:t>تمكن الفرس من دخول مصر من البوابة الشرقية</a:t>
            </a:r>
            <a:r>
              <a:rPr lang="ar-SA" dirty="0" smtClean="0"/>
              <a:t> </a:t>
            </a:r>
            <a:r>
              <a:rPr lang="ar-AE" dirty="0" smtClean="0"/>
              <a:t>، فاستولوا على الفرما، </a:t>
            </a:r>
            <a:r>
              <a:rPr lang="ar-AE" dirty="0" err="1" smtClean="0"/>
              <a:t>و</a:t>
            </a:r>
            <a:r>
              <a:rPr lang="ar-AE" dirty="0" smtClean="0"/>
              <a:t> تابعوا سيرهم حتى وصلوا إلى منف. </a:t>
            </a:r>
            <a:endParaRPr lang="en-US"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11</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b="1" dirty="0" smtClean="0">
                <a:cs typeface="Arial" pitchFamily="34" charset="0"/>
              </a:rPr>
              <a:t/>
            </a:r>
            <a:br>
              <a:rPr lang="ar-SA" b="1" dirty="0" smtClean="0">
                <a:cs typeface="Arial" pitchFamily="34" charset="0"/>
              </a:rPr>
            </a:br>
            <a:r>
              <a:rPr lang="ar-SA" b="1" dirty="0" smtClean="0">
                <a:cs typeface="Arial" pitchFamily="34" charset="0"/>
              </a:rPr>
              <a:t/>
            </a:r>
            <a:br>
              <a:rPr lang="ar-SA" b="1" dirty="0" smtClean="0">
                <a:cs typeface="Arial" pitchFamily="34" charset="0"/>
              </a:rPr>
            </a:b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algn="just" rtl="1"/>
            <a:endParaRPr lang="ar-SA" dirty="0" smtClean="0"/>
          </a:p>
          <a:p>
            <a:pPr algn="just" rtl="1">
              <a:buFont typeface="Wingdings" pitchFamily="2" charset="2"/>
              <a:buChar char="Ø"/>
            </a:pPr>
            <a:r>
              <a:rPr lang="ar-AE" sz="3600" dirty="0" smtClean="0"/>
              <a:t>حاول قمبيز معاملة </a:t>
            </a:r>
            <a:r>
              <a:rPr lang="ar-AE" sz="3600" dirty="0" err="1" smtClean="0"/>
              <a:t>بسماتيك</a:t>
            </a:r>
            <a:r>
              <a:rPr lang="ar-AE" sz="3600" dirty="0" smtClean="0"/>
              <a:t> الثالث</a:t>
            </a:r>
            <a:r>
              <a:rPr lang="ar-SA" sz="3600" dirty="0" smtClean="0"/>
              <a:t> </a:t>
            </a:r>
            <a:r>
              <a:rPr lang="ar-AE" sz="3600" dirty="0" smtClean="0"/>
              <a:t>، ملك مصر، معاملة تليق </a:t>
            </a:r>
            <a:r>
              <a:rPr lang="ar-AE" sz="3600" dirty="0" err="1" smtClean="0"/>
              <a:t>به</a:t>
            </a:r>
            <a:r>
              <a:rPr lang="ar-AE" sz="3600" dirty="0" smtClean="0"/>
              <a:t> كملك</a:t>
            </a:r>
            <a:r>
              <a:rPr lang="ar-SA" sz="3600" dirty="0" smtClean="0"/>
              <a:t> </a:t>
            </a:r>
            <a:r>
              <a:rPr lang="ar-AE" sz="3600" dirty="0" smtClean="0"/>
              <a:t>، </a:t>
            </a:r>
            <a:r>
              <a:rPr lang="ar-AE" sz="3600" dirty="0" err="1" smtClean="0"/>
              <a:t>و</a:t>
            </a:r>
            <a:r>
              <a:rPr lang="ar-AE" sz="3600" dirty="0" smtClean="0"/>
              <a:t> لكن هذا الأخير أثار المصريين ضده ثم انتحر. </a:t>
            </a:r>
            <a:endParaRPr lang="ar-SA" sz="3600" dirty="0" smtClean="0"/>
          </a:p>
          <a:p>
            <a:pPr algn="just" rtl="1">
              <a:buFont typeface="Wingdings" pitchFamily="2" charset="2"/>
              <a:buChar char="Ø"/>
            </a:pPr>
            <a:r>
              <a:rPr lang="ar-AE" sz="3600" dirty="0" smtClean="0"/>
              <a:t>أرسل قمبيز حملة إلى النوبة،  </a:t>
            </a:r>
            <a:r>
              <a:rPr lang="ar-AE" sz="3600" dirty="0" err="1" smtClean="0"/>
              <a:t>و</a:t>
            </a:r>
            <a:r>
              <a:rPr lang="ar-AE" sz="3600" dirty="0" smtClean="0"/>
              <a:t> لكنها فشلت، مما تملكه الجنون. يعتبر قمبيز مؤسس الأسرة السابعة </a:t>
            </a:r>
            <a:r>
              <a:rPr lang="ar-AE" sz="3600" dirty="0" err="1" smtClean="0"/>
              <a:t>و</a:t>
            </a:r>
            <a:r>
              <a:rPr lang="ar-AE" sz="3600" dirty="0" smtClean="0"/>
              <a:t> العشرين في تاريخ مصر القديمة، </a:t>
            </a:r>
            <a:r>
              <a:rPr lang="ar-AE" sz="3600" dirty="0" err="1" smtClean="0"/>
              <a:t>و</a:t>
            </a:r>
            <a:r>
              <a:rPr lang="ar-AE" sz="3600" dirty="0" smtClean="0"/>
              <a:t> لقد أقام إمبراطورية فارس الكبرى، إلا أن الأحوال ساءت بعد وفاته.</a:t>
            </a:r>
            <a:endParaRPr lang="en-US" sz="3600"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b="1" dirty="0" smtClean="0">
                <a:cs typeface="Arial" pitchFamily="34" charset="0"/>
              </a:rPr>
              <a:t/>
            </a:r>
            <a:br>
              <a:rPr lang="ar-SA" b="1" dirty="0" smtClean="0">
                <a:cs typeface="Arial" pitchFamily="34" charset="0"/>
              </a:rPr>
            </a:br>
            <a:r>
              <a:rPr lang="ar-AE" dirty="0" smtClean="0">
                <a:solidFill>
                  <a:srgbClr val="FF0000"/>
                </a:solidFill>
              </a:rPr>
              <a:t> الملك دارا </a:t>
            </a:r>
            <a:r>
              <a:rPr lang="ar-SA" dirty="0" smtClean="0">
                <a:solidFill>
                  <a:srgbClr val="FF0000"/>
                </a:solidFill>
              </a:rPr>
              <a:t>الأول :-</a:t>
            </a:r>
            <a:r>
              <a:rPr lang="ar-SA" b="1" dirty="0" smtClean="0">
                <a:cs typeface="Arial" pitchFamily="34" charset="0"/>
              </a:rPr>
              <a:t/>
            </a:r>
            <a:br>
              <a:rPr lang="ar-SA" b="1" dirty="0" smtClean="0">
                <a:cs typeface="Arial" pitchFamily="34" charset="0"/>
              </a:rPr>
            </a:b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algn="just" rtl="1">
              <a:buFont typeface="Wingdings" pitchFamily="2" charset="2"/>
              <a:buChar char="Ø"/>
            </a:pPr>
            <a:r>
              <a:rPr lang="ar-AE" dirty="0" smtClean="0"/>
              <a:t>تولى الملك دارا عرش الفرس، </a:t>
            </a:r>
            <a:r>
              <a:rPr lang="ar-AE" dirty="0" err="1" smtClean="0"/>
              <a:t>و</a:t>
            </a:r>
            <a:r>
              <a:rPr lang="ar-AE" dirty="0" smtClean="0"/>
              <a:t> خاض 19 معركة </a:t>
            </a:r>
            <a:r>
              <a:rPr lang="ar-AE" dirty="0" err="1" smtClean="0"/>
              <a:t>و</a:t>
            </a:r>
            <a:r>
              <a:rPr lang="ar-AE" dirty="0" smtClean="0"/>
              <a:t> أسر 9 من الأمراء، </a:t>
            </a:r>
            <a:r>
              <a:rPr lang="ar-AE" dirty="0" err="1" smtClean="0"/>
              <a:t>و</a:t>
            </a:r>
            <a:r>
              <a:rPr lang="ar-AE" dirty="0" smtClean="0"/>
              <a:t> وصل إلى مصر سنة 517 </a:t>
            </a:r>
            <a:r>
              <a:rPr lang="ar-AE" dirty="0" err="1" smtClean="0"/>
              <a:t>ق</a:t>
            </a:r>
            <a:r>
              <a:rPr lang="ar-AE" dirty="0" smtClean="0"/>
              <a:t>.م.</a:t>
            </a:r>
            <a:endParaRPr lang="en-US" dirty="0" smtClean="0"/>
          </a:p>
          <a:p>
            <a:pPr algn="just" rtl="1">
              <a:buFont typeface="Wingdings" pitchFamily="2" charset="2"/>
              <a:buChar char="Ø"/>
            </a:pPr>
            <a:r>
              <a:rPr lang="ar-AE" dirty="0" smtClean="0"/>
              <a:t>بدأ دارا يعد العدة للانتقام من المصريين </a:t>
            </a:r>
            <a:r>
              <a:rPr lang="ar-AE" dirty="0" err="1" smtClean="0"/>
              <a:t>و</a:t>
            </a:r>
            <a:r>
              <a:rPr lang="ar-AE" dirty="0" smtClean="0"/>
              <a:t> اليونانيين على السواء</a:t>
            </a:r>
            <a:r>
              <a:rPr lang="ar-SA" dirty="0" smtClean="0"/>
              <a:t> </a:t>
            </a:r>
            <a:r>
              <a:rPr lang="ar-AE" dirty="0" smtClean="0"/>
              <a:t>، لكنه مات. </a:t>
            </a:r>
            <a:endParaRPr lang="ar-SA" dirty="0" smtClean="0"/>
          </a:p>
          <a:p>
            <a:pPr algn="just" rtl="1">
              <a:buFont typeface="Wingdings" pitchFamily="2" charset="2"/>
              <a:buChar char="Ø"/>
            </a:pPr>
            <a:r>
              <a:rPr lang="ar-AE" dirty="0" smtClean="0"/>
              <a:t>بعد ذلك تبعه "أكزر كسيس" الذي لم يحكم كثيراً، حيث اغتيل بعد فترة قصيرة</a:t>
            </a:r>
            <a:r>
              <a:rPr lang="ar-SA" dirty="0" smtClean="0"/>
              <a:t> .</a:t>
            </a:r>
          </a:p>
          <a:p>
            <a:pPr algn="just" rtl="1">
              <a:buFont typeface="Wingdings" pitchFamily="2" charset="2"/>
              <a:buChar char="Ø"/>
            </a:pPr>
            <a:r>
              <a:rPr lang="ar-AE" dirty="0" smtClean="0"/>
              <a:t>و تولى بعده "أرتكزر كسيس"  الذي وجد إمبراطورية كبيرة أرهقتها الحروب </a:t>
            </a:r>
            <a:r>
              <a:rPr lang="ar-AE" dirty="0" err="1" smtClean="0"/>
              <a:t>و</a:t>
            </a:r>
            <a:r>
              <a:rPr lang="ar-AE" dirty="0" smtClean="0"/>
              <a:t> الثورات</a:t>
            </a:r>
            <a:r>
              <a:rPr lang="ar-SA" dirty="0" smtClean="0"/>
              <a:t> </a:t>
            </a:r>
            <a:r>
              <a:rPr lang="ar-AE" dirty="0" smtClean="0"/>
              <a:t>، ثم توفى هذا الملك </a:t>
            </a:r>
            <a:r>
              <a:rPr lang="ar-SA" dirty="0" smtClean="0"/>
              <a:t>.</a:t>
            </a:r>
          </a:p>
          <a:p>
            <a:pPr rtl="1">
              <a:buFontTx/>
              <a:buChar char="-"/>
            </a:pPr>
            <a:r>
              <a:rPr lang="ar-AE" dirty="0" smtClean="0"/>
              <a:t> </a:t>
            </a:r>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b="1" dirty="0" smtClean="0">
                <a:cs typeface="Arial" pitchFamily="34" charset="0"/>
              </a:rPr>
              <a:t/>
            </a:r>
            <a:br>
              <a:rPr lang="ar-SA" b="1" dirty="0" smtClean="0">
                <a:cs typeface="Arial" pitchFamily="34" charset="0"/>
              </a:rPr>
            </a:br>
            <a:r>
              <a:rPr lang="ar-SA" b="1" dirty="0" smtClean="0">
                <a:cs typeface="Arial" pitchFamily="34" charset="0"/>
              </a:rPr>
              <a:t/>
            </a:r>
            <a:br>
              <a:rPr lang="ar-SA" b="1" dirty="0" smtClean="0">
                <a:cs typeface="Arial" pitchFamily="34" charset="0"/>
              </a:rPr>
            </a:b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algn="just" rtl="1">
              <a:buFont typeface="Wingdings" pitchFamily="2" charset="2"/>
              <a:buChar char="Ø"/>
            </a:pPr>
            <a:r>
              <a:rPr lang="ar-AE" dirty="0" smtClean="0"/>
              <a:t>تبعه "أكزر كسيس”</a:t>
            </a:r>
            <a:r>
              <a:rPr lang="ar-SA" dirty="0" smtClean="0"/>
              <a:t>الملك</a:t>
            </a:r>
            <a:r>
              <a:rPr lang="ar-AE" dirty="0" smtClean="0"/>
              <a:t> "دارا الثاني" الذي كان مستبداً في حكمه</a:t>
            </a:r>
            <a:r>
              <a:rPr lang="ar-SA" dirty="0" smtClean="0"/>
              <a:t> </a:t>
            </a:r>
            <a:r>
              <a:rPr lang="ar-AE" dirty="0" smtClean="0"/>
              <a:t>، </a:t>
            </a:r>
            <a:r>
              <a:rPr lang="ar-AE" dirty="0" err="1" smtClean="0"/>
              <a:t>و</a:t>
            </a:r>
            <a:r>
              <a:rPr lang="ar-AE" dirty="0" smtClean="0"/>
              <a:t> حاول هو </a:t>
            </a:r>
            <a:r>
              <a:rPr lang="ar-AE" dirty="0" err="1" smtClean="0"/>
              <a:t>و</a:t>
            </a:r>
            <a:r>
              <a:rPr lang="ar-AE" dirty="0" smtClean="0"/>
              <a:t> ولاته فرض عقائد الفرس على المصريين</a:t>
            </a:r>
            <a:r>
              <a:rPr lang="ar-SA" dirty="0" smtClean="0"/>
              <a:t> </a:t>
            </a:r>
            <a:r>
              <a:rPr lang="ar-AE" dirty="0" smtClean="0"/>
              <a:t>، فثار هؤلاء في وجوههم</a:t>
            </a:r>
            <a:r>
              <a:rPr lang="ar-SA" dirty="0" smtClean="0"/>
              <a:t> </a:t>
            </a:r>
            <a:r>
              <a:rPr lang="ar-AE" dirty="0" smtClean="0"/>
              <a:t>، </a:t>
            </a:r>
            <a:r>
              <a:rPr lang="ar-AE" dirty="0" err="1" smtClean="0"/>
              <a:t>و</a:t>
            </a:r>
            <a:r>
              <a:rPr lang="ar-AE" dirty="0" smtClean="0"/>
              <a:t> نجحت ثورة المصريين مؤقتاً لأن دارا الثاني توفى.</a:t>
            </a:r>
            <a:endParaRPr lang="en-US" dirty="0" smtClean="0"/>
          </a:p>
          <a:p>
            <a:pPr algn="just" rtl="1">
              <a:buFont typeface="Wingdings" pitchFamily="2" charset="2"/>
              <a:buChar char="Ø"/>
            </a:pPr>
            <a:r>
              <a:rPr lang="ar-AE" dirty="0" smtClean="0"/>
              <a:t>خلف دارا الثاني ملك يدعى أرتكزر كسيس الثاني، </a:t>
            </a:r>
            <a:r>
              <a:rPr lang="ar-AE" dirty="0" err="1" smtClean="0"/>
              <a:t>و</a:t>
            </a:r>
            <a:r>
              <a:rPr lang="ar-AE" dirty="0" smtClean="0"/>
              <a:t> لم يكن حكمه مقبولاً في أنحاء الإمبراطورية الفارسية</a:t>
            </a:r>
            <a:r>
              <a:rPr lang="ar-SA" dirty="0" smtClean="0"/>
              <a:t> </a:t>
            </a:r>
            <a:r>
              <a:rPr lang="ar-AE" dirty="0" smtClean="0"/>
              <a:t>، </a:t>
            </a:r>
            <a:r>
              <a:rPr lang="ar-AE" dirty="0" err="1" smtClean="0"/>
              <a:t>و</a:t>
            </a:r>
            <a:r>
              <a:rPr lang="ar-AE" dirty="0" smtClean="0"/>
              <a:t> لذا هُزمت فارس في ميادين مختلفة</a:t>
            </a:r>
            <a:r>
              <a:rPr lang="ar-SA" dirty="0" smtClean="0"/>
              <a:t> </a:t>
            </a:r>
            <a:r>
              <a:rPr lang="ar-AE" dirty="0" smtClean="0"/>
              <a:t>، </a:t>
            </a:r>
            <a:r>
              <a:rPr lang="ar-AE" dirty="0" err="1" smtClean="0"/>
              <a:t>و</a:t>
            </a:r>
            <a:r>
              <a:rPr lang="ar-AE" dirty="0" smtClean="0"/>
              <a:t> نجحت الحركة التي تزعمها " إمرتي" مؤسس الأسرة الثامنة </a:t>
            </a:r>
            <a:r>
              <a:rPr lang="ar-AE" dirty="0" err="1" smtClean="0"/>
              <a:t>و</a:t>
            </a:r>
            <a:r>
              <a:rPr lang="ar-AE" dirty="0" smtClean="0"/>
              <a:t> العشرين </a:t>
            </a:r>
            <a:r>
              <a:rPr lang="ar-AE" dirty="0" err="1" smtClean="0"/>
              <a:t>و</a:t>
            </a:r>
            <a:r>
              <a:rPr lang="ar-AE" dirty="0" smtClean="0"/>
              <a:t> الملك الوحيد فيها.</a:t>
            </a:r>
            <a:endParaRPr lang="en-US"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b="1" dirty="0" smtClean="0">
                <a:cs typeface="Arial" pitchFamily="34" charset="0"/>
              </a:rPr>
              <a:t/>
            </a:r>
            <a:br>
              <a:rPr lang="ar-SA" b="1" dirty="0" smtClean="0">
                <a:cs typeface="Arial" pitchFamily="34" charset="0"/>
              </a:rPr>
            </a:br>
            <a:r>
              <a:rPr lang="ar-AE" dirty="0" smtClean="0"/>
              <a:t> </a:t>
            </a:r>
            <a:r>
              <a:rPr lang="ar-AE" dirty="0" smtClean="0">
                <a:solidFill>
                  <a:srgbClr val="FF0000"/>
                </a:solidFill>
              </a:rPr>
              <a:t>الملك "نختنبو</a:t>
            </a:r>
            <a:r>
              <a:rPr lang="ar-SA" dirty="0" smtClean="0">
                <a:solidFill>
                  <a:srgbClr val="FF0000"/>
                </a:solidFill>
              </a:rPr>
              <a:t> الأول</a:t>
            </a:r>
            <a:r>
              <a:rPr lang="ar-AE" dirty="0" smtClean="0">
                <a:solidFill>
                  <a:srgbClr val="FF0000"/>
                </a:solidFill>
              </a:rPr>
              <a:t>" </a:t>
            </a:r>
            <a:r>
              <a:rPr lang="ar-SA" b="1" dirty="0" smtClean="0">
                <a:cs typeface="Arial" pitchFamily="34" charset="0"/>
              </a:rPr>
              <a:t/>
            </a:r>
            <a:br>
              <a:rPr lang="ar-SA" b="1" dirty="0" smtClean="0">
                <a:cs typeface="Arial" pitchFamily="34" charset="0"/>
              </a:rPr>
            </a:b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algn="just" rtl="1">
              <a:buFont typeface="Wingdings" pitchFamily="2" charset="2"/>
              <a:buChar char="Ø"/>
            </a:pPr>
            <a:endParaRPr lang="ar-SA" dirty="0" smtClean="0"/>
          </a:p>
          <a:p>
            <a:pPr algn="just" rtl="1">
              <a:buFont typeface="Wingdings" pitchFamily="2" charset="2"/>
              <a:buChar char="Ø"/>
            </a:pPr>
            <a:r>
              <a:rPr lang="ar-AE" dirty="0" smtClean="0"/>
              <a:t>لا تذكر النصوص المصرية الكثير عن الملك "نختنبو" مؤسس الأسرة الثلاثين</a:t>
            </a:r>
            <a:r>
              <a:rPr lang="ar-SA" dirty="0" smtClean="0"/>
              <a:t> </a:t>
            </a:r>
            <a:r>
              <a:rPr lang="ar-AE" dirty="0" smtClean="0"/>
              <a:t>، </a:t>
            </a:r>
            <a:r>
              <a:rPr lang="ar-AE" dirty="0" err="1" smtClean="0"/>
              <a:t>و</a:t>
            </a:r>
            <a:r>
              <a:rPr lang="ar-AE" dirty="0" smtClean="0"/>
              <a:t> لكن ديودوروس الصقلي يشير إلى أن نختنبو الأول حارب الفرس </a:t>
            </a:r>
            <a:r>
              <a:rPr lang="ar-AE" dirty="0" err="1" smtClean="0"/>
              <a:t>و</a:t>
            </a:r>
            <a:r>
              <a:rPr lang="ar-AE" dirty="0" smtClean="0"/>
              <a:t> أنتصر عليهم.</a:t>
            </a:r>
            <a:endParaRPr lang="en-US" dirty="0" smtClean="0"/>
          </a:p>
          <a:p>
            <a:pPr algn="just" rtl="1">
              <a:buFont typeface="Wingdings" pitchFamily="2" charset="2"/>
              <a:buChar char="Ø"/>
            </a:pPr>
            <a:r>
              <a:rPr lang="ar-AE" dirty="0" smtClean="0"/>
              <a:t>إن الفرس وجدوا الفرصة سانحة للانتقام من مصر فتقدموا إليها</a:t>
            </a:r>
            <a:r>
              <a:rPr lang="ar-SA" dirty="0" smtClean="0"/>
              <a:t> </a:t>
            </a:r>
            <a:r>
              <a:rPr lang="ar-AE" dirty="0" smtClean="0"/>
              <a:t>، </a:t>
            </a:r>
            <a:r>
              <a:rPr lang="ar-AE" dirty="0" err="1" smtClean="0"/>
              <a:t>و</a:t>
            </a:r>
            <a:r>
              <a:rPr lang="ar-AE" dirty="0" smtClean="0"/>
              <a:t> عمد نختنبو</a:t>
            </a:r>
            <a:r>
              <a:rPr lang="ar-SA" dirty="0" smtClean="0"/>
              <a:t> الأول</a:t>
            </a:r>
            <a:r>
              <a:rPr lang="ar-AE" dirty="0" smtClean="0"/>
              <a:t> إلى إقفال مصبات النيل السبعة</a:t>
            </a:r>
            <a:r>
              <a:rPr lang="ar-SA" dirty="0" smtClean="0"/>
              <a:t> </a:t>
            </a:r>
            <a:r>
              <a:rPr lang="ar-AE" dirty="0" smtClean="0"/>
              <a:t>، </a:t>
            </a:r>
            <a:r>
              <a:rPr lang="ar-AE" dirty="0" err="1" smtClean="0"/>
              <a:t>و</a:t>
            </a:r>
            <a:r>
              <a:rPr lang="ar-AE" dirty="0" smtClean="0"/>
              <a:t> لقد ساعد فيضان النيل المصريين من الانتصار على الفرس الذين تراجعوا إلى بلادهم</a:t>
            </a:r>
            <a:r>
              <a:rPr lang="ar-SA" dirty="0" smtClean="0"/>
              <a:t> </a:t>
            </a:r>
            <a:r>
              <a:rPr lang="ar-AE" dirty="0" smtClean="0"/>
              <a:t>.</a:t>
            </a:r>
            <a:endParaRPr lang="en-US"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rtl="1" eaLnBrk="1" hangingPunct="1"/>
            <a:r>
              <a:rPr lang="ar-SA" dirty="0" smtClean="0">
                <a:solidFill>
                  <a:srgbClr val="FF0000"/>
                </a:solidFill>
              </a:rPr>
              <a:t>الملك </a:t>
            </a:r>
            <a:r>
              <a:rPr lang="ar-AE" dirty="0" smtClean="0">
                <a:solidFill>
                  <a:srgbClr val="FF0000"/>
                </a:solidFill>
              </a:rPr>
              <a:t>"نختنبو الثاني" </a:t>
            </a:r>
            <a:r>
              <a:rPr lang="ar-SA" dirty="0" smtClean="0">
                <a:solidFill>
                  <a:srgbClr val="FF0000"/>
                </a:solidFill>
              </a:rPr>
              <a:t>:</a:t>
            </a:r>
            <a:endParaRPr lang="ar-SA" dirty="0" smtClean="0">
              <a:solidFill>
                <a:srgbClr val="FF0000"/>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algn="just" rtl="1">
              <a:buFont typeface="Wingdings" pitchFamily="2" charset="2"/>
              <a:buChar char="Ø"/>
            </a:pPr>
            <a:r>
              <a:rPr lang="ar-AE" dirty="0" smtClean="0"/>
              <a:t>عندما أعتلى "نختنبو الثاني" العرش لم يكد يبدأ في تنظيم مملكته حتى تولى "أرتكزر كسيس الثالث" العرش </a:t>
            </a:r>
            <a:r>
              <a:rPr lang="ar-AE" dirty="0" err="1" smtClean="0"/>
              <a:t>و</a:t>
            </a:r>
            <a:r>
              <a:rPr lang="ar-AE" dirty="0" smtClean="0"/>
              <a:t> الذي بدأ في تنظيم هجوم كبير على مصر من البر </a:t>
            </a:r>
            <a:r>
              <a:rPr lang="ar-AE" dirty="0" err="1" smtClean="0"/>
              <a:t>و</a:t>
            </a:r>
            <a:r>
              <a:rPr lang="ar-AE" dirty="0" smtClean="0"/>
              <a:t> البحر، </a:t>
            </a:r>
            <a:r>
              <a:rPr lang="ar-AE" dirty="0" err="1" smtClean="0"/>
              <a:t>و</a:t>
            </a:r>
            <a:r>
              <a:rPr lang="ar-AE" dirty="0" smtClean="0"/>
              <a:t> وصل بأسطوله عبر نهر النيل إلى منف، ففر "نختنبو</a:t>
            </a:r>
            <a:r>
              <a:rPr lang="ar-SA" dirty="0" smtClean="0"/>
              <a:t> الثاني</a:t>
            </a:r>
            <a:r>
              <a:rPr lang="ar-AE" dirty="0" smtClean="0"/>
              <a:t>" إلى مصر العليا </a:t>
            </a:r>
            <a:r>
              <a:rPr lang="ar-AE" dirty="0" err="1" smtClean="0"/>
              <a:t>و</a:t>
            </a:r>
            <a:r>
              <a:rPr lang="ar-AE" dirty="0" smtClean="0"/>
              <a:t> أحتفظ بملكه لمدة عامين، </a:t>
            </a:r>
            <a:r>
              <a:rPr lang="ar-AE" dirty="0" err="1" smtClean="0"/>
              <a:t>و</a:t>
            </a:r>
            <a:r>
              <a:rPr lang="ar-AE" dirty="0" smtClean="0"/>
              <a:t> لا ندري كيف انتهى عهده.</a:t>
            </a:r>
            <a:endParaRPr lang="en-US" dirty="0" smtClean="0"/>
          </a:p>
          <a:p>
            <a:pPr algn="just" rtl="1">
              <a:buFont typeface="Wingdings" pitchFamily="2" charset="2"/>
              <a:buChar char="Ø"/>
            </a:pPr>
            <a:r>
              <a:rPr lang="ar-AE" dirty="0" smtClean="0"/>
              <a:t>عندما توفى أرتكزر كسيس الثالث، أول ملوك الأسرة الحادية </a:t>
            </a:r>
            <a:r>
              <a:rPr lang="ar-AE" dirty="0" err="1" smtClean="0"/>
              <a:t>و</a:t>
            </a:r>
            <a:r>
              <a:rPr lang="ar-AE" dirty="0" smtClean="0"/>
              <a:t> الثلاثين، تبعه الملك " أرسيس"، </a:t>
            </a:r>
            <a:r>
              <a:rPr lang="ar-AE" dirty="0" err="1" smtClean="0"/>
              <a:t>و</a:t>
            </a:r>
            <a:r>
              <a:rPr lang="ar-AE" dirty="0" smtClean="0"/>
              <a:t> لكنه لم يستمر سوى ثلاثة أعوام، ثم تبعه الملك "دارا الثالث" </a:t>
            </a:r>
            <a:r>
              <a:rPr lang="ar-AE" dirty="0" err="1" smtClean="0"/>
              <a:t>و</a:t>
            </a:r>
            <a:r>
              <a:rPr lang="ar-AE" dirty="0" smtClean="0"/>
              <a:t> الذي هزم على يد الإسكندر الأكبر في موقعة إسوس</a:t>
            </a:r>
            <a:r>
              <a:rPr lang="ar-SA" dirty="0" smtClean="0"/>
              <a:t>.</a:t>
            </a:r>
            <a:r>
              <a:rPr lang="ar-AE" dirty="0" smtClean="0"/>
              <a:t> </a:t>
            </a:r>
            <a:endParaRPr lang="ar-SA" b="1" dirty="0" smtClean="0">
              <a:cs typeface="Arial" pitchFamily="34" charset="0"/>
            </a:endParaRPr>
          </a:p>
          <a:p>
            <a:pPr eaLnBrk="1" hangingPunct="1"/>
            <a:endParaRPr lang="ar-SA" b="1" dirty="0" smtClean="0">
              <a:cs typeface="Arial" pitchFamily="34" charset="0"/>
            </a:endParaRPr>
          </a:p>
          <a:p>
            <a:pPr eaLnBrk="1" hangingPunct="1"/>
            <a:endParaRPr lang="ar-SA" b="1" dirty="0" smtClean="0">
              <a:cs typeface="Arial" pitchFamily="34" charset="0"/>
            </a:endParaRPr>
          </a:p>
          <a:p>
            <a:pPr eaLnBrk="1" hangingPunct="1"/>
            <a:endParaRPr lang="ar-SA" b="1" dirty="0" smtClean="0">
              <a:cs typeface="Arial" pitchFamily="34" charset="0"/>
            </a:endParaRPr>
          </a:p>
          <a:p>
            <a:pPr eaLnBrk="1" hangingPunct="1"/>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b="1" dirty="0" smtClean="0">
                <a:cs typeface="Arial" pitchFamily="34" charset="0"/>
              </a:rPr>
              <a:t/>
            </a:r>
            <a:br>
              <a:rPr lang="ar-SA" b="1" dirty="0" smtClean="0">
                <a:cs typeface="Arial" pitchFamily="34" charset="0"/>
              </a:rPr>
            </a:br>
            <a:r>
              <a:rPr lang="ar-SA" b="1" dirty="0" smtClean="0">
                <a:cs typeface="Arial" pitchFamily="34" charset="0"/>
              </a:rPr>
              <a:t/>
            </a:r>
            <a:br>
              <a:rPr lang="ar-SA" b="1" dirty="0" smtClean="0">
                <a:cs typeface="Arial" pitchFamily="34" charset="0"/>
              </a:rPr>
            </a:b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algn="just" rtl="1">
              <a:buFont typeface="Wingdings" pitchFamily="2" charset="2"/>
              <a:buChar char="Ø"/>
            </a:pPr>
            <a:r>
              <a:rPr lang="ar-AE" dirty="0" smtClean="0"/>
              <a:t>بعد الملك "دارا الثالث" فقدت الإمبراطورية الفارسية معظم قوتها</a:t>
            </a:r>
            <a:r>
              <a:rPr lang="ar-SA" dirty="0" smtClean="0"/>
              <a:t> </a:t>
            </a:r>
            <a:r>
              <a:rPr lang="ar-AE" dirty="0" smtClean="0"/>
              <a:t>، </a:t>
            </a:r>
            <a:r>
              <a:rPr lang="ar-AE" dirty="0" err="1" smtClean="0"/>
              <a:t>و</a:t>
            </a:r>
            <a:r>
              <a:rPr lang="ar-AE" dirty="0" smtClean="0"/>
              <a:t> لم تحاول الدفاع عن مصر عندما جاء الإسكندر الأكبر</a:t>
            </a:r>
            <a:r>
              <a:rPr lang="ar-SA" dirty="0" smtClean="0"/>
              <a:t> إليها</a:t>
            </a:r>
            <a:r>
              <a:rPr lang="ar-AE" dirty="0" smtClean="0"/>
              <a:t> غازياً.</a:t>
            </a:r>
            <a:endParaRPr lang="en-US" dirty="0" smtClean="0"/>
          </a:p>
          <a:p>
            <a:pPr algn="just" rtl="1">
              <a:buFont typeface="Wingdings" pitchFamily="2" charset="2"/>
              <a:buChar char="Ø"/>
            </a:pPr>
            <a:r>
              <a:rPr lang="ar-AE" dirty="0" smtClean="0"/>
              <a:t>عندما جاء الإسكندر إلى مصر أستقبله المصريون كمحرر لهم من ظلم الفرس</a:t>
            </a:r>
            <a:r>
              <a:rPr lang="ar-SA" dirty="0" smtClean="0"/>
              <a:t> </a:t>
            </a:r>
            <a:r>
              <a:rPr lang="ar-AE" dirty="0" smtClean="0"/>
              <a:t>، </a:t>
            </a:r>
            <a:r>
              <a:rPr lang="ar-AE" dirty="0" err="1" smtClean="0"/>
              <a:t>و</a:t>
            </a:r>
            <a:r>
              <a:rPr lang="ar-AE" dirty="0" smtClean="0"/>
              <a:t> بالفعل أحسن الإسكندر معاملتهم</a:t>
            </a:r>
            <a:r>
              <a:rPr lang="ar-SA" dirty="0" smtClean="0"/>
              <a:t> </a:t>
            </a:r>
            <a:r>
              <a:rPr lang="ar-AE" dirty="0" smtClean="0"/>
              <a:t>، وأكرم آلهتهم </a:t>
            </a:r>
            <a:r>
              <a:rPr lang="ar-AE" dirty="0" err="1" smtClean="0"/>
              <a:t>و</a:t>
            </a:r>
            <a:r>
              <a:rPr lang="ar-AE" dirty="0" smtClean="0"/>
              <a:t> زار المعابد.</a:t>
            </a:r>
            <a:endParaRPr lang="en-US" dirty="0" smtClean="0"/>
          </a:p>
          <a:p>
            <a:pPr algn="just" rtl="1">
              <a:buFont typeface="Wingdings" pitchFamily="2" charset="2"/>
              <a:buChar char="Ø"/>
            </a:pPr>
            <a:r>
              <a:rPr lang="ar-AE" dirty="0" smtClean="0"/>
              <a:t>منذ ذلك الحين أصبحت مصر جزءاً من العالم الشرقي الذي تأثر </a:t>
            </a:r>
            <a:r>
              <a:rPr lang="ar-SA" dirty="0" smtClean="0"/>
              <a:t> </a:t>
            </a:r>
            <a:r>
              <a:rPr lang="ar-AE" dirty="0" smtClean="0"/>
              <a:t>بالثقافة الإغريقية</a:t>
            </a:r>
            <a:r>
              <a:rPr lang="ar-SA" dirty="0" smtClean="0"/>
              <a:t> </a:t>
            </a:r>
            <a:r>
              <a:rPr lang="ar-AE" dirty="0" smtClean="0"/>
              <a:t>، </a:t>
            </a:r>
            <a:r>
              <a:rPr lang="ar-AE" dirty="0" err="1" smtClean="0"/>
              <a:t>و</a:t>
            </a:r>
            <a:r>
              <a:rPr lang="ar-AE" dirty="0" smtClean="0"/>
              <a:t> انتهاء فترة تاريخ مصر في الشرق الأدنى</a:t>
            </a:r>
            <a:r>
              <a:rPr lang="ar-SA" dirty="0" smtClean="0"/>
              <a:t> .</a:t>
            </a:r>
            <a:endParaRPr lang="ar-SA" b="1" dirty="0" smtClean="0">
              <a:cs typeface="Arial" pitchFamily="34" charset="0"/>
            </a:endParaRPr>
          </a:p>
          <a:p>
            <a:pPr eaLnBrk="1" hangingPunct="1"/>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rtl="1" eaLnBrk="1" hangingPunct="1"/>
            <a:r>
              <a:rPr lang="ar-SA" b="1" dirty="0" smtClean="0">
                <a:cs typeface="Arial" pitchFamily="34" charset="0"/>
              </a:rPr>
              <a:t/>
            </a:r>
            <a:br>
              <a:rPr lang="ar-SA" b="1" dirty="0" smtClean="0">
                <a:cs typeface="Arial" pitchFamily="34" charset="0"/>
              </a:rPr>
            </a:br>
            <a:r>
              <a:rPr lang="ar-SA" b="1" dirty="0" smtClean="0">
                <a:cs typeface="Arial" pitchFamily="34" charset="0"/>
              </a:rPr>
              <a:t/>
            </a:r>
            <a:br>
              <a:rPr lang="ar-SA" b="1" dirty="0" smtClean="0">
                <a:cs typeface="Arial" pitchFamily="34" charset="0"/>
              </a:rPr>
            </a:br>
            <a:r>
              <a:rPr lang="ar-SA" b="1" dirty="0" smtClean="0">
                <a:cs typeface="Arial" pitchFamily="34" charset="0"/>
              </a:rPr>
              <a:t/>
            </a:r>
            <a:br>
              <a:rPr lang="ar-SA" b="1" dirty="0" smtClean="0">
                <a:cs typeface="Arial" pitchFamily="34" charset="0"/>
              </a:rPr>
            </a:br>
            <a:r>
              <a:rPr lang="ar-SA" sz="3200" b="1" dirty="0" smtClean="0">
                <a:solidFill>
                  <a:srgbClr val="FF0000"/>
                </a:solidFill>
              </a:rPr>
              <a:t>النتائج التي ترتبت على عصر الفوضى الأخير في مصر</a:t>
            </a:r>
            <a:r>
              <a:rPr lang="ar-EG" sz="3200" b="1" dirty="0" smtClean="0">
                <a:solidFill>
                  <a:srgbClr val="FF0000"/>
                </a:solidFill>
              </a:rPr>
              <a:t>:</a:t>
            </a:r>
            <a:r>
              <a:rPr lang="ar-EG" b="1" dirty="0" smtClean="0"/>
              <a:t/>
            </a:r>
            <a:br>
              <a:rPr lang="ar-EG" b="1" dirty="0" smtClean="0"/>
            </a:br>
            <a:r>
              <a:rPr lang="ar-SA" b="1" dirty="0" smtClean="0">
                <a:cs typeface="Arial" pitchFamily="34" charset="0"/>
              </a:rPr>
              <a:t/>
            </a:r>
            <a:br>
              <a:rPr lang="ar-SA" b="1" dirty="0" smtClean="0">
                <a:cs typeface="Arial" pitchFamily="34" charset="0"/>
              </a:rPr>
            </a:br>
            <a:r>
              <a:rPr lang="ar-SA" b="1" dirty="0" smtClean="0">
                <a:cs typeface="Arial" pitchFamily="34" charset="0"/>
              </a:rPr>
              <a:t/>
            </a:r>
            <a:br>
              <a:rPr lang="ar-SA" b="1" dirty="0" smtClean="0">
                <a:cs typeface="Arial" pitchFamily="34" charset="0"/>
              </a:rPr>
            </a:b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rtl="1" eaLnBrk="1" hangingPunct="1">
              <a:buFont typeface="Wingdings" pitchFamily="2" charset="2"/>
              <a:buChar char="Ø"/>
            </a:pPr>
            <a:endParaRPr lang="ar-SA" dirty="0" smtClean="0"/>
          </a:p>
          <a:p>
            <a:pPr rtl="1" eaLnBrk="1" hangingPunct="1">
              <a:buFont typeface="Wingdings" pitchFamily="2" charset="2"/>
              <a:buChar char="Ø"/>
            </a:pPr>
            <a:r>
              <a:rPr lang="ar-EG" dirty="0" smtClean="0"/>
              <a:t>ضعفت البلاد</a:t>
            </a:r>
            <a:r>
              <a:rPr lang="ar-SA" dirty="0" smtClean="0"/>
              <a:t> .</a:t>
            </a:r>
            <a:endParaRPr lang="ar-EG" dirty="0" smtClean="0"/>
          </a:p>
          <a:p>
            <a:pPr rtl="1" eaLnBrk="1" hangingPunct="1">
              <a:buFont typeface="Wingdings" pitchFamily="2" charset="2"/>
              <a:buChar char="Ø"/>
            </a:pPr>
            <a:r>
              <a:rPr lang="ar-EG" dirty="0" smtClean="0"/>
              <a:t>كثرت الثورات</a:t>
            </a:r>
            <a:r>
              <a:rPr lang="ar-SA" dirty="0" smtClean="0"/>
              <a:t> .</a:t>
            </a:r>
            <a:endParaRPr lang="ar-EG" dirty="0" smtClean="0"/>
          </a:p>
          <a:p>
            <a:pPr rtl="1" eaLnBrk="1" hangingPunct="1">
              <a:buFont typeface="Wingdings" pitchFamily="2" charset="2"/>
              <a:buChar char="Ø"/>
            </a:pPr>
            <a:r>
              <a:rPr lang="ar-EG" dirty="0" smtClean="0"/>
              <a:t>احتلت بالكثير من الشعوب الأجنبية</a:t>
            </a:r>
            <a:r>
              <a:rPr lang="ar-SA" dirty="0" smtClean="0"/>
              <a:t> .</a:t>
            </a:r>
            <a:endParaRPr lang="ar-EG" dirty="0" smtClean="0"/>
          </a:p>
          <a:p>
            <a:pPr rtl="1" eaLnBrk="1" hangingPunct="1">
              <a:buFont typeface="Wingdings" pitchFamily="2" charset="2"/>
              <a:buChar char="Ø"/>
            </a:pPr>
            <a:r>
              <a:rPr lang="ar-EG" dirty="0" smtClean="0"/>
              <a:t>وفي النهاية تنتهي بغزو </a:t>
            </a:r>
            <a:r>
              <a:rPr lang="ar-EG" dirty="0" err="1" smtClean="0"/>
              <a:t>الإسكندر</a:t>
            </a:r>
            <a:r>
              <a:rPr lang="ar-EG" dirty="0" smtClean="0"/>
              <a:t> الأكبر في عام 323 </a:t>
            </a:r>
            <a:r>
              <a:rPr lang="ar-EG" dirty="0" err="1" smtClean="0"/>
              <a:t>ق</a:t>
            </a:r>
            <a:r>
              <a:rPr lang="ar-EG" dirty="0" smtClean="0"/>
              <a:t>.م.</a:t>
            </a:r>
          </a:p>
          <a:p>
            <a:pPr rtl="1" eaLnBrk="1" hangingPunct="1">
              <a:buFont typeface="Wingdings" pitchFamily="2" charset="2"/>
              <a:buChar char="Ø"/>
            </a:pPr>
            <a:r>
              <a:rPr lang="ar-EG" dirty="0" smtClean="0"/>
              <a:t>وتنتهي الحضارة الفرعونية </a:t>
            </a:r>
            <a:r>
              <a:rPr lang="ar-SA" dirty="0" smtClean="0"/>
              <a:t>.</a:t>
            </a:r>
            <a:endParaRPr lang="ar-EG"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a:defRPr/>
            </a:pPr>
            <a:r>
              <a:rPr lang="ar-EG" smtClean="0"/>
              <a:t>الخلاصة :</a:t>
            </a:r>
            <a:endParaRPr lang="en-US" smtClean="0"/>
          </a:p>
        </p:txBody>
      </p:sp>
      <p:graphicFrame>
        <p:nvGraphicFramePr>
          <p:cNvPr id="6" name="عنصر نائب للمحتوى 5"/>
          <p:cNvGraphicFramePr>
            <a:graphicFrameLocks noGrp="1"/>
          </p:cNvGraphicFramePr>
          <p:nvPr>
            <p:ph idx="1"/>
          </p:nvPr>
        </p:nvGraphicFramePr>
        <p:xfrm>
          <a:off x="495300" y="1600200"/>
          <a:ext cx="8915400" cy="3759200"/>
        </p:xfrm>
        <a:graphic>
          <a:graphicData uri="http://schemas.openxmlformats.org/drawingml/2006/table">
            <a:tbl>
              <a:tblPr firstRow="1" bandRow="1">
                <a:tableStyleId>{5202B0CA-FC54-4496-8BCA-5EF66A818D29}</a:tableStyleId>
              </a:tblPr>
              <a:tblGrid>
                <a:gridCol w="2228850"/>
                <a:gridCol w="2228850"/>
                <a:gridCol w="2228850"/>
                <a:gridCol w="2228850"/>
              </a:tblGrid>
              <a:tr h="370840">
                <a:tc>
                  <a:txBody>
                    <a:bodyPr/>
                    <a:lstStyle/>
                    <a:p>
                      <a:pPr algn="ctr"/>
                      <a:r>
                        <a:rPr lang="ar-EG" sz="2400" dirty="0" smtClean="0"/>
                        <a:t>أهم أعماله</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ar-EG" sz="2400" dirty="0" smtClean="0"/>
                        <a:t>الملك</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ar-EG" sz="2400" dirty="0" smtClean="0"/>
                        <a:t>الأسرة</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ar-EG" sz="2400" dirty="0" smtClean="0"/>
                        <a:t>العصر</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r>
              <a:tr h="370840">
                <a:tc>
                  <a:txBody>
                    <a:bodyPr/>
                    <a:lstStyle/>
                    <a:p>
                      <a:pPr algn="ctr"/>
                      <a:r>
                        <a:rPr lang="ar-EG" dirty="0" smtClean="0"/>
                        <a:t>توحيد القطرين</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a:r>
                        <a:rPr lang="ar-EG" dirty="0" smtClean="0"/>
                        <a:t>مينا ( </a:t>
                      </a:r>
                      <a:r>
                        <a:rPr lang="ar-EG" dirty="0" err="1" smtClean="0"/>
                        <a:t>نعرمر</a:t>
                      </a:r>
                      <a:r>
                        <a:rPr lang="ar-EG" dirty="0" smtClean="0"/>
                        <a:t> )</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a:r>
                        <a:rPr lang="ar-EG"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a:r>
                        <a:rPr lang="ar-EG" b="1" dirty="0" smtClean="0"/>
                        <a:t>بداية الأسرات</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r>
              <a:tr h="370840">
                <a:tc>
                  <a:txBody>
                    <a:bodyPr/>
                    <a:lstStyle/>
                    <a:p>
                      <a:pPr algn="ctr"/>
                      <a:r>
                        <a:rPr lang="ar-EG" dirty="0" smtClean="0"/>
                        <a:t>الهرم</a:t>
                      </a:r>
                      <a:r>
                        <a:rPr lang="ar-EG" baseline="0" dirty="0" smtClean="0"/>
                        <a:t> المدرج ( سقارة ) – المهندس </a:t>
                      </a:r>
                      <a:r>
                        <a:rPr lang="ar-EG" baseline="0" dirty="0" err="1" smtClean="0"/>
                        <a:t>إيمحوتب</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a:r>
                        <a:rPr lang="ar-EG" dirty="0" smtClean="0"/>
                        <a:t>زوسر</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a:r>
                        <a:rPr lang="ar-EG" dirty="0" smtClean="0"/>
                        <a:t>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a:r>
                        <a:rPr lang="ar-EG" b="1" dirty="0" smtClean="0"/>
                        <a:t>الدولة القديمة</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r>
              <a:tr h="370840">
                <a:tc>
                  <a:txBody>
                    <a:bodyPr/>
                    <a:lstStyle/>
                    <a:p>
                      <a:pPr algn="ctr"/>
                      <a:r>
                        <a:rPr lang="ar-EG" dirty="0" smtClean="0"/>
                        <a:t>الهرم المنكسر – الهرم الكامل في دهشور</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a:r>
                        <a:rPr lang="ar-EG" dirty="0" err="1" smtClean="0"/>
                        <a:t>سنفرو</a:t>
                      </a:r>
                      <a:r>
                        <a:rPr lang="ar-EG" dirty="0" smtClean="0"/>
                        <a:t> </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a:r>
                        <a:rPr lang="ar-EG" dirty="0" smtClean="0"/>
                        <a:t>4</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r>
              <a:tr h="370840">
                <a:tc>
                  <a:txBody>
                    <a:bodyPr/>
                    <a:lstStyle/>
                    <a:p>
                      <a:pPr algn="ctr"/>
                      <a:r>
                        <a:rPr lang="ar-EG" dirty="0" smtClean="0"/>
                        <a:t>الهرم الأكبر – مراكب الشمس</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a:r>
                        <a:rPr lang="ar-EG" dirty="0" smtClean="0"/>
                        <a:t>خوفو</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r>
              <a:tr h="370840">
                <a:tc>
                  <a:txBody>
                    <a:bodyPr/>
                    <a:lstStyle/>
                    <a:p>
                      <a:pPr algn="ctr"/>
                      <a:r>
                        <a:rPr lang="ar-EG" dirty="0" smtClean="0"/>
                        <a:t>الهرم الثاني – تمثال أبو الهول</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a:r>
                        <a:rPr lang="ar-EG" dirty="0" err="1" smtClean="0"/>
                        <a:t>خعفرع</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r>
              <a:tr h="370840">
                <a:tc>
                  <a:txBody>
                    <a:bodyPr/>
                    <a:lstStyle/>
                    <a:p>
                      <a:pPr algn="ctr"/>
                      <a:r>
                        <a:rPr lang="ar-EG" dirty="0" smtClean="0"/>
                        <a:t>الهرم الثالث</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a:r>
                        <a:rPr lang="ar-EG" dirty="0" err="1" smtClean="0"/>
                        <a:t>منكاورع</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r>
            </a:tbl>
          </a:graphicData>
        </a:graphic>
      </p:graphicFrame>
      <p:sp>
        <p:nvSpPr>
          <p:cNvPr id="9220"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713B3DD-5F46-44BF-A04E-3EF924B6C43E}" type="slidenum">
              <a:rPr lang="en-US" smtClean="0"/>
              <a:pPr>
                <a:defRPr/>
              </a:pPr>
              <a:t>19</a:t>
            </a:fld>
            <a:endParaRPr lang="en-US"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endParaRPr lang="en-US" smtClean="0">
              <a:solidFill>
                <a:srgbClr val="376092"/>
              </a:solidFill>
            </a:endParaRPr>
          </a:p>
        </p:txBody>
      </p:sp>
      <p:sp>
        <p:nvSpPr>
          <p:cNvPr id="10244" name="Slide Number Placeholder 3"/>
          <p:cNvSpPr>
            <a:spLocks noGrp="1"/>
          </p:cNvSpPr>
          <p:nvPr>
            <p:ph type="sldNum" sz="quarter" idx="4294967295"/>
          </p:nvPr>
        </p:nvSpPr>
        <p:spPr bwMode="auto">
          <a:xfrm>
            <a:off x="2105025" y="6376988"/>
            <a:ext cx="571500" cy="365125"/>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C168A65C-9477-4742-BDBF-9097ACBC63D2}" type="slidenum">
              <a:rPr lang="en-US" smtClean="0"/>
              <a:pPr fontAlgn="base">
                <a:spcBef>
                  <a:spcPct val="0"/>
                </a:spcBef>
                <a:spcAft>
                  <a:spcPct val="0"/>
                </a:spcAft>
                <a:defRPr/>
              </a:pPr>
              <a:t>20</a:t>
            </a:fld>
            <a:endParaRPr lang="en-US" smtClean="0"/>
          </a:p>
        </p:txBody>
      </p:sp>
      <p:graphicFrame>
        <p:nvGraphicFramePr>
          <p:cNvPr id="7" name="عنصر نائب للمحتوى 6"/>
          <p:cNvGraphicFramePr>
            <a:graphicFrameLocks noGrp="1"/>
          </p:cNvGraphicFramePr>
          <p:nvPr>
            <p:ph idx="1"/>
          </p:nvPr>
        </p:nvGraphicFramePr>
        <p:xfrm>
          <a:off x="495300" y="1600200"/>
          <a:ext cx="8915400" cy="3962400"/>
        </p:xfrm>
        <a:graphic>
          <a:graphicData uri="http://schemas.openxmlformats.org/drawingml/2006/table">
            <a:tbl>
              <a:tblPr firstRow="1" bandRow="1">
                <a:tableStyleId>{5202B0CA-FC54-4496-8BCA-5EF66A818D29}</a:tableStyleId>
              </a:tblPr>
              <a:tblGrid>
                <a:gridCol w="2228850"/>
                <a:gridCol w="2228850"/>
                <a:gridCol w="2228850"/>
                <a:gridCol w="2228850"/>
              </a:tblGrid>
              <a:tr h="370840">
                <a:tc>
                  <a:txBody>
                    <a:bodyPr/>
                    <a:lstStyle/>
                    <a:p>
                      <a:pPr algn="ctr"/>
                      <a:r>
                        <a:rPr lang="ar-EG" sz="2400" dirty="0" smtClean="0"/>
                        <a:t>أهم أعماله</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50000"/>
                      </a:schemeClr>
                    </a:solidFill>
                  </a:tcPr>
                </a:tc>
                <a:tc>
                  <a:txBody>
                    <a:bodyPr/>
                    <a:lstStyle/>
                    <a:p>
                      <a:pPr algn="ctr"/>
                      <a:r>
                        <a:rPr lang="ar-EG" sz="2400" dirty="0" smtClean="0"/>
                        <a:t>الملك</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50000"/>
                      </a:schemeClr>
                    </a:solidFill>
                  </a:tcPr>
                </a:tc>
                <a:tc>
                  <a:txBody>
                    <a:bodyPr/>
                    <a:lstStyle/>
                    <a:p>
                      <a:pPr algn="ctr"/>
                      <a:r>
                        <a:rPr lang="ar-EG" sz="2400" dirty="0" smtClean="0"/>
                        <a:t>الأسرة</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50000"/>
                      </a:schemeClr>
                    </a:solidFill>
                  </a:tcPr>
                </a:tc>
                <a:tc>
                  <a:txBody>
                    <a:bodyPr/>
                    <a:lstStyle/>
                    <a:p>
                      <a:pPr algn="ctr"/>
                      <a:r>
                        <a:rPr lang="ar-EG" sz="2400" dirty="0" smtClean="0"/>
                        <a:t>العصر</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50000"/>
                      </a:schemeClr>
                    </a:solidFill>
                  </a:tcPr>
                </a:tc>
              </a:tr>
              <a:tr h="370840">
                <a:tc>
                  <a:txBody>
                    <a:bodyPr/>
                    <a:lstStyle/>
                    <a:p>
                      <a:pPr algn="ctr"/>
                      <a:r>
                        <a:rPr lang="ar-EG" dirty="0" smtClean="0"/>
                        <a:t>نصوص الأهرام</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a:r>
                        <a:rPr lang="ar-EG" dirty="0" err="1" smtClean="0"/>
                        <a:t>أوناس</a:t>
                      </a:r>
                      <a:r>
                        <a:rPr lang="ar-EG" dirty="0" smtClean="0"/>
                        <a:t> ( ونيس )</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a:r>
                        <a:rPr lang="ar-EG" dirty="0" smtClean="0"/>
                        <a:t>5</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r>
              <a:tr h="370840">
                <a:tc>
                  <a:txBody>
                    <a:bodyPr/>
                    <a:lstStyle/>
                    <a:p>
                      <a:pPr algn="ctr"/>
                      <a:r>
                        <a:rPr lang="ar-EG" dirty="0" smtClean="0"/>
                        <a:t>انهيار الدولة القديمة</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a:r>
                        <a:rPr lang="ar-EG" dirty="0" err="1" smtClean="0"/>
                        <a:t>بيبي</a:t>
                      </a:r>
                      <a:r>
                        <a:rPr lang="ar-EG" dirty="0" smtClean="0"/>
                        <a:t> الثاني</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a:r>
                        <a:rPr lang="ar-EG" dirty="0" smtClean="0"/>
                        <a:t>6</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r>
              <a:tr h="370840">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a:r>
                        <a:rPr lang="ar-EG" dirty="0" smtClean="0"/>
                        <a:t>7 - 10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a:r>
                        <a:rPr lang="ar-EG" b="1" dirty="0" smtClean="0"/>
                        <a:t>عصر الاضمحلال أو الانهيار الأول</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r>
              <a:tr h="370840">
                <a:tc>
                  <a:txBody>
                    <a:bodyPr/>
                    <a:lstStyle/>
                    <a:p>
                      <a:pPr algn="ctr"/>
                      <a:r>
                        <a:rPr lang="ar-EG" dirty="0" smtClean="0"/>
                        <a:t>إعادة الوحدة للبلاد</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a:r>
                        <a:rPr lang="ar-EG" dirty="0" err="1" smtClean="0"/>
                        <a:t>منتوحتب</a:t>
                      </a:r>
                      <a:r>
                        <a:rPr lang="ar-EG" dirty="0" smtClean="0"/>
                        <a:t> الأول</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a:r>
                        <a:rPr lang="ar-EG" dirty="0" smtClean="0"/>
                        <a:t>11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a:r>
                        <a:rPr lang="ar-EG" b="1" dirty="0" smtClean="0"/>
                        <a:t>الدولة الوسطى</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r>
              <a:tr h="370840">
                <a:tc>
                  <a:txBody>
                    <a:bodyPr/>
                    <a:lstStyle/>
                    <a:p>
                      <a:pPr algn="ctr"/>
                      <a:r>
                        <a:rPr lang="ar-EG" dirty="0" smtClean="0"/>
                        <a:t>مؤسس الأسرة</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a:r>
                        <a:rPr lang="ar-EG" dirty="0" smtClean="0"/>
                        <a:t>أمنمحات الأول</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a:r>
                        <a:rPr lang="ar-EG" dirty="0" smtClean="0"/>
                        <a:t>12</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r>
              <a:tr h="370840">
                <a:tc>
                  <a:txBody>
                    <a:bodyPr/>
                    <a:lstStyle/>
                    <a:p>
                      <a:pPr algn="ctr"/>
                      <a:r>
                        <a:rPr lang="ar-EG" dirty="0" smtClean="0"/>
                        <a:t>حمله على فلسطين</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a:r>
                        <a:rPr lang="ar-EG" dirty="0" err="1" smtClean="0"/>
                        <a:t>سنوسرت</a:t>
                      </a:r>
                      <a:r>
                        <a:rPr lang="ar-EG" dirty="0" smtClean="0"/>
                        <a:t> الأول</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r>
              <a:tr h="370840">
                <a:tc>
                  <a:txBody>
                    <a:bodyPr/>
                    <a:lstStyle/>
                    <a:p>
                      <a:pPr algn="ctr"/>
                      <a:r>
                        <a:rPr lang="ar-EG" dirty="0" smtClean="0"/>
                        <a:t>القضاء على نفوذ حكام الأقاليم</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a:r>
                        <a:rPr lang="ar-EG" dirty="0" err="1" smtClean="0"/>
                        <a:t>سنوسرت</a:t>
                      </a:r>
                      <a:r>
                        <a:rPr lang="ar-EG" dirty="0" smtClean="0"/>
                        <a:t> الثالث</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r>
              <a:tr h="370840">
                <a:tc>
                  <a:txBody>
                    <a:bodyPr/>
                    <a:lstStyle/>
                    <a:p>
                      <a:pPr algn="ctr"/>
                      <a:r>
                        <a:rPr lang="ar-EG" dirty="0" smtClean="0"/>
                        <a:t>الاهتمام بالزراعة</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a:r>
                        <a:rPr lang="ar-EG" dirty="0" smtClean="0"/>
                        <a:t>أمنمحات الثالث</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endParaRPr lang="en-US" smtClean="0">
              <a:solidFill>
                <a:srgbClr val="376092"/>
              </a:solidFill>
            </a:endParaRPr>
          </a:p>
        </p:txBody>
      </p:sp>
      <p:graphicFrame>
        <p:nvGraphicFramePr>
          <p:cNvPr id="5" name="عنصر نائب للمحتوى 4"/>
          <p:cNvGraphicFramePr>
            <a:graphicFrameLocks noGrp="1"/>
          </p:cNvGraphicFramePr>
          <p:nvPr>
            <p:ph idx="1"/>
          </p:nvPr>
        </p:nvGraphicFramePr>
        <p:xfrm>
          <a:off x="495300" y="1600200"/>
          <a:ext cx="8915400" cy="3017520"/>
        </p:xfrm>
        <a:graphic>
          <a:graphicData uri="http://schemas.openxmlformats.org/drawingml/2006/table">
            <a:tbl>
              <a:tblPr firstRow="1" bandRow="1">
                <a:tableStyleId>{073A0DAA-6AF3-43AB-8588-CEC1D06C72B9}</a:tableStyleId>
              </a:tblPr>
              <a:tblGrid>
                <a:gridCol w="2228850"/>
                <a:gridCol w="2228850"/>
                <a:gridCol w="2228850"/>
                <a:gridCol w="2228850"/>
              </a:tblGrid>
              <a:tr h="370840">
                <a:tc>
                  <a:txBody>
                    <a:bodyPr/>
                    <a:lstStyle/>
                    <a:p>
                      <a:pPr algn="ctr"/>
                      <a:r>
                        <a:rPr lang="ar-EG" sz="2400" dirty="0" smtClean="0">
                          <a:solidFill>
                            <a:schemeClr val="tx1"/>
                          </a:solidFill>
                        </a:rPr>
                        <a:t>أهم أعماله</a:t>
                      </a:r>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ar-EG" sz="2400" dirty="0" smtClean="0">
                          <a:solidFill>
                            <a:schemeClr val="tx1"/>
                          </a:solidFill>
                        </a:rPr>
                        <a:t>الملك </a:t>
                      </a:r>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ar-EG" sz="2400" dirty="0" smtClean="0">
                          <a:solidFill>
                            <a:schemeClr val="tx1"/>
                          </a:solidFill>
                        </a:rPr>
                        <a:t>الأسرة</a:t>
                      </a:r>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ar-EG" sz="2400" dirty="0" smtClean="0">
                          <a:solidFill>
                            <a:schemeClr val="tx1"/>
                          </a:solidFill>
                        </a:rPr>
                        <a:t>العصر</a:t>
                      </a:r>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EG" dirty="0" smtClean="0"/>
                        <a:t>معركة </a:t>
                      </a:r>
                      <a:r>
                        <a:rPr lang="ar-EG" dirty="0" err="1" smtClean="0"/>
                        <a:t>قادش</a:t>
                      </a:r>
                      <a:endParaRPr lang="en-US" dirty="0" smtClean="0"/>
                    </a:p>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ar-EG" dirty="0" smtClean="0"/>
                        <a:t>رمسيس الثاني</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ar-EG" dirty="0" smtClean="0"/>
                        <a:t>19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r>
              <a:tr h="370840">
                <a:tc>
                  <a:txBody>
                    <a:bodyPr/>
                    <a:lstStyle/>
                    <a:p>
                      <a:pPr algn="ctr"/>
                      <a:endParaRPr lang="en-US" dirty="0" smtClean="0"/>
                    </a:p>
                    <a:p>
                      <a:pPr algn="ctr"/>
                      <a:r>
                        <a:rPr lang="ar-EG" dirty="0" smtClean="0"/>
                        <a:t>لوحة إسرائيل</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ar-EG" dirty="0" err="1" smtClean="0"/>
                        <a:t>مرنبتاح</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r>
              <a:tr h="370840">
                <a:tc>
                  <a:txBody>
                    <a:bodyPr/>
                    <a:lstStyle/>
                    <a:p>
                      <a:pPr algn="ctr"/>
                      <a:endParaRPr lang="en-US" dirty="0" smtClean="0"/>
                    </a:p>
                    <a:p>
                      <a:pPr algn="ctr"/>
                      <a:r>
                        <a:rPr lang="ar-EG" dirty="0" smtClean="0"/>
                        <a:t>حروبه - ومعبده</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ar-EG" dirty="0" smtClean="0"/>
                        <a:t>رمسيس الثالث</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ar-EG" dirty="0" smtClean="0"/>
                        <a:t>20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r>
              <a:tr h="370840">
                <a:tc>
                  <a:txBody>
                    <a:bodyPr/>
                    <a:lstStyle/>
                    <a:p>
                      <a:pPr algn="ctr"/>
                      <a:endParaRPr lang="en-US" dirty="0" smtClean="0"/>
                    </a:p>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ar-EG" dirty="0" smtClean="0"/>
                        <a:t>21 - 30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ar-EG" b="1" dirty="0" smtClean="0"/>
                        <a:t>العصر المتأخر</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r>
            </a:tbl>
          </a:graphicData>
        </a:graphic>
      </p:graphicFrame>
      <p:sp>
        <p:nvSpPr>
          <p:cNvPr id="12292" name="Slide Number Placeholder 3"/>
          <p:cNvSpPr>
            <a:spLocks noGrp="1"/>
          </p:cNvSpPr>
          <p:nvPr>
            <p:ph type="sldNum" sz="quarter" idx="4294967295"/>
          </p:nvPr>
        </p:nvSpPr>
        <p:spPr bwMode="auto">
          <a:xfrm>
            <a:off x="2105025" y="6376988"/>
            <a:ext cx="571500" cy="365125"/>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F33BD9F5-3EE8-4070-BED2-CDD6FC36E51A}" type="slidenum">
              <a:rPr lang="en-US" smtClean="0"/>
              <a:pPr fontAlgn="base">
                <a:spcBef>
                  <a:spcPct val="0"/>
                </a:spcBef>
                <a:spcAft>
                  <a:spcPct val="0"/>
                </a:spcAft>
                <a:defRPr/>
              </a:pPr>
              <a:t>21</a:t>
            </a:fld>
            <a:endParaRPr lang="en-US"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1646</TotalTime>
  <Words>1266</Words>
  <Application>Microsoft Office PowerPoint</Application>
  <PresentationFormat>A4 Paper (210x297 mm)</PresentationFormat>
  <Paragraphs>187</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Slide 1</vt:lpstr>
      <vt:lpstr>المحاضرة السادسة</vt:lpstr>
      <vt:lpstr>عناصر المحاضرة</vt:lpstr>
      <vt:lpstr>  الأسرة التاسعة عشرة :-  </vt:lpstr>
      <vt:lpstr>  </vt:lpstr>
      <vt:lpstr>  </vt:lpstr>
      <vt:lpstr>  </vt:lpstr>
      <vt:lpstr>   ونتيجة لما سبق يعتبر الملك رمسيس الثاني :  </vt:lpstr>
      <vt:lpstr>  الملك مرنبتاح :  </vt:lpstr>
      <vt:lpstr>الأسرة 20 :</vt:lpstr>
      <vt:lpstr>  عصر الفوضى الأخير في مصر القديمة :   </vt:lpstr>
      <vt:lpstr>  </vt:lpstr>
      <vt:lpstr>  الملك دارا الأول :- </vt:lpstr>
      <vt:lpstr>  </vt:lpstr>
      <vt:lpstr>  الملك "نختنبو الأول"  </vt:lpstr>
      <vt:lpstr>الملك "نختنبو الثاني" :</vt:lpstr>
      <vt:lpstr>  </vt:lpstr>
      <vt:lpstr>   النتائج التي ترتبت على عصر الفوضى الأخير في مصر:   </vt:lpstr>
      <vt:lpstr>الخلاصة :</vt:lpstr>
      <vt:lpstr>Slide 20</vt:lpstr>
      <vt:lpstr>Slide 21</vt:lpstr>
      <vt:lpstr>Slide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A-h</cp:lastModifiedBy>
  <cp:revision>195</cp:revision>
  <dcterms:created xsi:type="dcterms:W3CDTF">2009-10-14T19:14:34Z</dcterms:created>
  <dcterms:modified xsi:type="dcterms:W3CDTF">2014-11-04T17:47:25Z</dcterms:modified>
</cp:coreProperties>
</file>