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7" r:id="rId4"/>
    <p:sldId id="268" r:id="rId5"/>
    <p:sldId id="269" r:id="rId6"/>
    <p:sldId id="272" r:id="rId7"/>
    <p:sldId id="273" r:id="rId8"/>
    <p:sldId id="274" r:id="rId9"/>
    <p:sldId id="275" r:id="rId10"/>
    <p:sldId id="276" r:id="rId11"/>
    <p:sldId id="277" r:id="rId12"/>
    <p:sldId id="278" r:id="rId13"/>
    <p:sldId id="279" r:id="rId14"/>
    <p:sldId id="280" r:id="rId15"/>
    <p:sldId id="270" r:id="rId16"/>
    <p:sldId id="281" r:id="rId17"/>
    <p:sldId id="282" r:id="rId18"/>
    <p:sldId id="283" r:id="rId19"/>
    <p:sldId id="284" r:id="rId20"/>
    <p:sldId id="285" r:id="rId21"/>
    <p:sldId id="287" r:id="rId22"/>
    <p:sldId id="286" r:id="rId23"/>
    <p:sldId id="2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varScale="1">
        <p:scale>
          <a:sx n="78" d="100"/>
          <a:sy n="78" d="100"/>
        </p:scale>
        <p:origin x="-744"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11/5/2014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024960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xmlns="" val="826739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الجغرافيا الاقتصادية </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err="1"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 محمد عبده بدرالدين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667000" y="1600200"/>
            <a:ext cx="4572000" cy="2514600"/>
          </a:xfrm>
        </p:spPr>
        <p:txBody>
          <a:bodyPr/>
          <a:lstStyle/>
          <a:p>
            <a:pPr rtl="1"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الأولى</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التعريف بالجغرافيا الاقتصادية  </a:t>
            </a: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en-US" dirty="0"/>
              <a:t/>
            </a:r>
            <a:br>
              <a:rPr lang="en-US" dirty="0"/>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609600"/>
            <a:ext cx="8915400" cy="609600"/>
          </a:xfrm>
        </p:spPr>
        <p:txBody>
          <a:bodyPr/>
          <a:lstStyle/>
          <a:p>
            <a:r>
              <a:rPr lang="ar-SA" b="1" dirty="0" smtClean="0"/>
              <a:t/>
            </a:r>
            <a:br>
              <a:rPr lang="ar-SA" b="1" dirty="0" smtClean="0"/>
            </a:br>
            <a:r>
              <a:rPr lang="ar-SA" b="1" dirty="0"/>
              <a:t/>
            </a:r>
            <a:br>
              <a:rPr lang="ar-SA" b="1" dirty="0"/>
            </a:br>
            <a:r>
              <a:rPr lang="ar-SA" b="1" dirty="0" smtClean="0"/>
              <a:t>أولا</a:t>
            </a:r>
            <a:r>
              <a:rPr lang="ar-SA" b="1" dirty="0"/>
              <a:t>: تاريخ الجغرافيا الاقتصادية:</a:t>
            </a:r>
            <a:r>
              <a:rPr lang="en-US" dirty="0"/>
              <a:t/>
            </a:r>
            <a:br>
              <a:rPr lang="en-US" dirty="0"/>
            </a:br>
            <a:r>
              <a:rPr lang="en-US" dirty="0"/>
              <a:t/>
            </a:r>
            <a:br>
              <a:rPr lang="en-US" dirty="0"/>
            </a:br>
            <a:endParaRPr lang="ar-SA" dirty="0"/>
          </a:p>
        </p:txBody>
      </p:sp>
      <p:sp>
        <p:nvSpPr>
          <p:cNvPr id="3" name="Content Placeholder 2"/>
          <p:cNvSpPr>
            <a:spLocks noGrp="1"/>
          </p:cNvSpPr>
          <p:nvPr>
            <p:ph idx="1"/>
          </p:nvPr>
        </p:nvSpPr>
        <p:spPr>
          <a:xfrm>
            <a:off x="381000" y="1524000"/>
            <a:ext cx="9296400" cy="4800600"/>
          </a:xfrm>
        </p:spPr>
        <p:txBody>
          <a:bodyPr/>
          <a:lstStyle/>
          <a:p>
            <a:pPr algn="just" rtl="1"/>
            <a:r>
              <a:rPr lang="ar-SA" b="1" dirty="0" smtClean="0"/>
              <a:t>       أدت </a:t>
            </a:r>
            <a:r>
              <a:rPr lang="ar-SA" b="1" dirty="0"/>
              <a:t>التغيرات التي طرأت على العالم، وعلى أحوال المجتمعات وتركيبها ومشاكلها خلال العصور التاريخية المختلفة إلى نشأة علوم تهتم بدراسة الظاهرات الاقتصادية، </a:t>
            </a:r>
            <a:r>
              <a:rPr lang="ar-SA" b="1" u="sng" dirty="0"/>
              <a:t>وقد بدا تعبير الجغرافية الاقتصادية </a:t>
            </a:r>
            <a:r>
              <a:rPr lang="en-US" b="1" u="sng" dirty="0"/>
              <a:t>Economic geography</a:t>
            </a:r>
            <a:r>
              <a:rPr lang="ar-SA" b="1" u="sng" dirty="0"/>
              <a:t>  في الظهور لأول مرة عام 1882.</a:t>
            </a:r>
            <a:r>
              <a:rPr lang="ar-SA" b="1" dirty="0"/>
              <a:t> على يد العالم الألماني جوتز </a:t>
            </a:r>
            <a:r>
              <a:rPr lang="en-US" b="1" dirty="0" err="1"/>
              <a:t>Gotz</a:t>
            </a:r>
            <a:r>
              <a:rPr lang="en-US" b="1" dirty="0"/>
              <a:t> </a:t>
            </a:r>
            <a:r>
              <a:rPr lang="ar-SA" b="1" dirty="0"/>
              <a:t>, ليفصلها عن الجغرافية التجارية التي كانت سائدة في أواخر القرن التاسع عشر، حيث </a:t>
            </a:r>
            <a:r>
              <a:rPr lang="ar-SA" b="1" u="sng" dirty="0">
                <a:solidFill>
                  <a:srgbClr val="FF0000"/>
                </a:solidFill>
              </a:rPr>
              <a:t>اقترح جوتز منهجا تحليليا لدراسة موارد الثروة الاقتصادية آخذا في الاعتبار مبدأ السببية </a:t>
            </a:r>
            <a:r>
              <a:rPr lang="en-US" b="1" u="sng" dirty="0">
                <a:solidFill>
                  <a:srgbClr val="FF0000"/>
                </a:solidFill>
              </a:rPr>
              <a:t>Causality </a:t>
            </a:r>
            <a:r>
              <a:rPr lang="ar-SA" b="1" u="sng" dirty="0">
                <a:solidFill>
                  <a:srgbClr val="FF0000"/>
                </a:solidFill>
              </a:rPr>
              <a:t>.</a:t>
            </a:r>
            <a:r>
              <a:rPr lang="ar-SA" b="1" dirty="0"/>
              <a:t> </a:t>
            </a:r>
            <a:r>
              <a:rPr lang="ar-SA" b="1" u="sng" dirty="0"/>
              <a:t>ويعني به البحث عن الأسباب الطبيعية والبشرية والاقتصادية التي تفسر البيانات الإحصائية. </a:t>
            </a:r>
          </a:p>
        </p:txBody>
      </p:sp>
    </p:spTree>
    <p:extLst>
      <p:ext uri="{BB962C8B-B14F-4D97-AF65-F5344CB8AC3E}">
        <p14:creationId xmlns:p14="http://schemas.microsoft.com/office/powerpoint/2010/main" xmlns="" val="371448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rtl="1"/>
            <a:r>
              <a:rPr lang="ar-SA" dirty="0" smtClean="0"/>
              <a:t>      وقد </a:t>
            </a:r>
            <a:r>
              <a:rPr lang="ar-SA" dirty="0"/>
              <a:t>حاول جوتز التفرقة بين اصطلاح اقتصادي  </a:t>
            </a:r>
            <a:r>
              <a:rPr lang="en-US" dirty="0"/>
              <a:t>Economic </a:t>
            </a:r>
            <a:r>
              <a:rPr lang="ar-SA" dirty="0"/>
              <a:t>واصطلاح تجاري </a:t>
            </a:r>
            <a:r>
              <a:rPr lang="en-US" dirty="0"/>
              <a:t>Commercial </a:t>
            </a:r>
            <a:r>
              <a:rPr lang="ar-SA" dirty="0"/>
              <a:t> </a:t>
            </a:r>
            <a:r>
              <a:rPr lang="ar-SA" u="sng" dirty="0">
                <a:solidFill>
                  <a:srgbClr val="FF0000"/>
                </a:solidFill>
              </a:rPr>
              <a:t>حيث كان من رأيه أن الجغرافيا الاقتصادية هي دراسة علمية أكاديمية اهتمت بإبراز أثر البيئة على إنتاج السلع والربط بين الحرف المختلفة والبيئة الطبيعية، والعلاقة المتبادلة بينهما,</a:t>
            </a:r>
            <a:r>
              <a:rPr lang="ar-SA" dirty="0">
                <a:solidFill>
                  <a:srgbClr val="FF0000"/>
                </a:solidFill>
              </a:rPr>
              <a:t> بينما </a:t>
            </a:r>
            <a:r>
              <a:rPr lang="ar-SA" b="1" u="sng" dirty="0"/>
              <a:t>تهتم الجغرافية التجارية </a:t>
            </a:r>
            <a:r>
              <a:rPr lang="en-US" b="1" u="sng" dirty="0"/>
              <a:t>Commercial Geography </a:t>
            </a:r>
            <a:r>
              <a:rPr lang="ar-SA" b="1" u="sng" dirty="0"/>
              <a:t>  بدراسة إنتاج السلع الرئيسية وتجارتها الدولية اعتماداً على الوصف وسرد الأرقام والجداول دون الاهتمام بالعوامل الجغرافية المؤثرة في الإنتاج والتسويق التي تهتم بها الجغرافية الاقتصادية.</a:t>
            </a:r>
          </a:p>
        </p:txBody>
      </p:sp>
    </p:spTree>
    <p:extLst>
      <p:ext uri="{BB962C8B-B14F-4D97-AF65-F5344CB8AC3E}">
        <p14:creationId xmlns:p14="http://schemas.microsoft.com/office/powerpoint/2010/main" xmlns="" val="1422165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r>
              <a:rPr lang="en-US" b="1" u="sng" dirty="0">
                <a:solidFill>
                  <a:srgbClr val="FF0000"/>
                </a:solidFill>
              </a:rPr>
              <a:t> :</a:t>
            </a:r>
            <a:r>
              <a:rPr lang="ar-SA" b="1" u="sng" dirty="0">
                <a:solidFill>
                  <a:srgbClr val="FF0000"/>
                </a:solidFill>
              </a:rPr>
              <a:t>تعريف الجغرافية الاقتصادية</a:t>
            </a:r>
            <a:endParaRPr lang="ar-SA" u="sng" dirty="0">
              <a:solidFill>
                <a:srgbClr val="FF0000"/>
              </a:solidFill>
            </a:endParaRPr>
          </a:p>
          <a:p>
            <a:pPr rtl="1"/>
            <a:r>
              <a:rPr lang="en-US" dirty="0" smtClean="0"/>
              <a:t>   </a:t>
            </a:r>
            <a:r>
              <a:rPr lang="ar-SA" dirty="0" smtClean="0"/>
              <a:t>لقد </a:t>
            </a:r>
            <a:r>
              <a:rPr lang="ar-SA" dirty="0"/>
              <a:t>تعددت التعاريف التي تناولت </a:t>
            </a:r>
            <a:r>
              <a:rPr lang="ar-SA" b="1" dirty="0"/>
              <a:t>الجغرافية الاقتصادية</a:t>
            </a:r>
            <a:r>
              <a:rPr lang="ar-SA" dirty="0"/>
              <a:t>. </a:t>
            </a:r>
            <a:endParaRPr lang="en-US" dirty="0"/>
          </a:p>
          <a:p>
            <a:pPr algn="r" rtl="1"/>
            <a:r>
              <a:rPr lang="ar-SA" dirty="0"/>
              <a:t>وقد اختلف الجغرافيون في إطلاق تعريف محدد جامع مانع على الجغرافية الاقتصادية </a:t>
            </a:r>
            <a:r>
              <a:rPr lang="ar-SA" dirty="0" smtClean="0"/>
              <a:t>فيعرفها </a:t>
            </a:r>
            <a:r>
              <a:rPr lang="ar-SA" dirty="0"/>
              <a:t>البعض</a:t>
            </a:r>
            <a:r>
              <a:rPr lang="ar-SA" dirty="0" smtClean="0"/>
              <a:t>:</a:t>
            </a:r>
          </a:p>
          <a:p>
            <a:pPr algn="r" rtl="1"/>
            <a:r>
              <a:rPr lang="ar-SA" dirty="0"/>
              <a:t>1-	ماكندر </a:t>
            </a:r>
            <a:r>
              <a:rPr lang="en-US" dirty="0"/>
              <a:t>Mackinder  : </a:t>
            </a:r>
            <a:r>
              <a:rPr lang="ar-SA" dirty="0"/>
              <a:t>عرفها بأنها العلم الذي يبحث في أوجه النشاط الاقتصادي المختلفة التي ترتبط بإنتاج وتوزيع واستهلاك موارد الثروة الاقتصادية المختلفة التي ترتبط بإنتاج وتوزيع واستهلاك موارد الثروة الاقتصادية وعلاقة ذلك </a:t>
            </a:r>
            <a:r>
              <a:rPr lang="ar-SA" dirty="0" smtClean="0"/>
              <a:t>بالمكان</a:t>
            </a:r>
            <a:endParaRPr lang="en-US" dirty="0"/>
          </a:p>
        </p:txBody>
      </p:sp>
    </p:spTree>
    <p:extLst>
      <p:ext uri="{BB962C8B-B14F-4D97-AF65-F5344CB8AC3E}">
        <p14:creationId xmlns:p14="http://schemas.microsoft.com/office/powerpoint/2010/main" xmlns="" val="529356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smtClean="0"/>
              <a:t>2-</a:t>
            </a:r>
            <a:r>
              <a:rPr lang="ar-SA" dirty="0"/>
              <a:t>	 جونز </a:t>
            </a:r>
            <a:r>
              <a:rPr lang="en-US" dirty="0" err="1"/>
              <a:t>F.johnes</a:t>
            </a:r>
            <a:r>
              <a:rPr lang="en-US" dirty="0"/>
              <a:t>, </a:t>
            </a:r>
            <a:r>
              <a:rPr lang="ar-SA" dirty="0"/>
              <a:t>عرفها بأنها دراسة العلاقة بين عوامل البيئة الطبيعية والظروف الاقتصادية وبين الحرف الإنتاجية وتوزيع منتجاتها .  </a:t>
            </a:r>
          </a:p>
          <a:p>
            <a:pPr rtl="1"/>
            <a:r>
              <a:rPr lang="ar-SA" dirty="0"/>
              <a:t>3-	وكما عرف تشيزولم </a:t>
            </a:r>
            <a:r>
              <a:rPr lang="en-US" dirty="0"/>
              <a:t>Chisholm  </a:t>
            </a:r>
            <a:r>
              <a:rPr lang="ar-SA" dirty="0"/>
              <a:t>الإنجليزي الجغرافية الاقتصادية بأنها العلم الذي يضم العوامل الجغرافية المؤثرة في إنتاج ونقل وتبادل السلع.</a:t>
            </a:r>
          </a:p>
          <a:p>
            <a:pPr rtl="1"/>
            <a:r>
              <a:rPr lang="ar-SA" dirty="0"/>
              <a:t>4-	ويعرفون هارتسهورن </a:t>
            </a:r>
            <a:r>
              <a:rPr lang="en-US" dirty="0"/>
              <a:t>R . Hartshorne  </a:t>
            </a:r>
            <a:r>
              <a:rPr lang="ar-SA" dirty="0"/>
              <a:t>الجغرافية الاقتصادية بأنها ذلك العلم الذي يهتم بدراسة العلاقات المتبادل بين الظاهرات الطبيعية والأشكال </a:t>
            </a:r>
            <a:r>
              <a:rPr lang="ar-SA" dirty="0" smtClean="0"/>
              <a:t>الاقتصادية</a:t>
            </a:r>
            <a:endParaRPr lang="en-US" dirty="0"/>
          </a:p>
          <a:p>
            <a:endParaRPr lang="ar-SA" dirty="0"/>
          </a:p>
        </p:txBody>
      </p:sp>
    </p:spTree>
    <p:extLst>
      <p:ext uri="{BB962C8B-B14F-4D97-AF65-F5344CB8AC3E}">
        <p14:creationId xmlns:p14="http://schemas.microsoft.com/office/powerpoint/2010/main" xmlns="" val="378469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a:t>. </a:t>
            </a:r>
          </a:p>
          <a:p>
            <a:pPr rtl="1"/>
            <a:r>
              <a:rPr lang="ar-SA" dirty="0"/>
              <a:t>5- ويعرف ماكفرلين </a:t>
            </a:r>
            <a:r>
              <a:rPr lang="en-US" dirty="0" err="1"/>
              <a:t>Macktarline</a:t>
            </a:r>
            <a:r>
              <a:rPr lang="en-US" dirty="0"/>
              <a:t>   </a:t>
            </a:r>
            <a:r>
              <a:rPr lang="ar-SA" dirty="0"/>
              <a:t>الجغرافية الاقتصادية بأنها العلم الذي يدرس أثر البيئة الطبيعية في النشاط الاقتصادي والعلاقات المكانية. </a:t>
            </a:r>
          </a:p>
          <a:p>
            <a:pPr rtl="1"/>
            <a:r>
              <a:rPr lang="ar-SA" dirty="0"/>
              <a:t>6- ويرى بوندز </a:t>
            </a:r>
            <a:r>
              <a:rPr lang="en-US" dirty="0"/>
              <a:t>N.  Pounds  </a:t>
            </a:r>
            <a:r>
              <a:rPr lang="ar-SA" dirty="0"/>
              <a:t>بأنها العلم الذي يدرس توزيع الأنشطة الإنتاجية على سطح الأرض.</a:t>
            </a:r>
          </a:p>
          <a:p>
            <a:pPr rtl="1"/>
            <a:r>
              <a:rPr lang="ar-SA" dirty="0"/>
              <a:t>7- أما شاو  </a:t>
            </a:r>
            <a:r>
              <a:rPr lang="en-US" dirty="0"/>
              <a:t>E. B. Shaw  </a:t>
            </a:r>
            <a:r>
              <a:rPr lang="ar-SA" dirty="0"/>
              <a:t>فقد عرف الجغرافية الاقتصادية بأنها تلك الدراسة التي تبحث في مجهودات الإنسان والمشاكل التي تواجهه في كفاحه للعيش كما تتناول توزيع الموارد والأنشطة الاقتصادية المختلفة. </a:t>
            </a:r>
          </a:p>
        </p:txBody>
      </p:sp>
    </p:spTree>
    <p:extLst>
      <p:ext uri="{BB962C8B-B14F-4D97-AF65-F5344CB8AC3E}">
        <p14:creationId xmlns:p14="http://schemas.microsoft.com/office/powerpoint/2010/main" xmlns="" val="527817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smtClean="0"/>
              <a:t>8- </a:t>
            </a:r>
            <a:r>
              <a:rPr lang="ar-SA" dirty="0"/>
              <a:t>ويعرفها جنتجنتن </a:t>
            </a:r>
            <a:r>
              <a:rPr lang="en-US" dirty="0"/>
              <a:t>E. Huntington  </a:t>
            </a:r>
            <a:r>
              <a:rPr lang="ar-SA" dirty="0"/>
              <a:t>بأنها العلم الذي يتناول توزيع الموارد ومظاهر النشاط والنظم الاقتصادية والعادات والإمكانات والقدرات المختلفة التي تساهم في الحصول على العيش. </a:t>
            </a:r>
          </a:p>
          <a:p>
            <a:pPr rtl="1"/>
            <a:r>
              <a:rPr lang="ar-SA" dirty="0"/>
              <a:t>9- كما يعرفها الكسندر </a:t>
            </a:r>
            <a:r>
              <a:rPr lang="en-US" dirty="0"/>
              <a:t>W . Alexander  </a:t>
            </a:r>
            <a:r>
              <a:rPr lang="ar-SA" dirty="0"/>
              <a:t>بأنها العلم الذي يدرس اختلافات سطح الأرض وأثر ذلك في النشاط البشرى وعلاقته بالإنتاج والتبادل والاستهلاك.</a:t>
            </a:r>
          </a:p>
          <a:p>
            <a:pPr rtl="1"/>
            <a:r>
              <a:rPr lang="ar-SA" dirty="0"/>
              <a:t>10- أما باسترون  </a:t>
            </a:r>
            <a:r>
              <a:rPr lang="en-US" dirty="0"/>
              <a:t>J. H. Paterson , </a:t>
            </a:r>
            <a:r>
              <a:rPr lang="ar-SA" dirty="0"/>
              <a:t>فيعرف الجغرافية الاقتصادية بأنها جغرافية الإنسان في كفاحه من أجل الحياة. </a:t>
            </a:r>
          </a:p>
          <a:p>
            <a:endParaRPr lang="ar-SA" dirty="0"/>
          </a:p>
        </p:txBody>
      </p:sp>
    </p:spTree>
    <p:extLst>
      <p:ext uri="{BB962C8B-B14F-4D97-AF65-F5344CB8AC3E}">
        <p14:creationId xmlns:p14="http://schemas.microsoft.com/office/powerpoint/2010/main" xmlns="" val="2125823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906962"/>
          </a:xfrm>
        </p:spPr>
        <p:txBody>
          <a:bodyPr/>
          <a:lstStyle/>
          <a:p>
            <a:r>
              <a:rPr lang="ar-SA" dirty="0" smtClean="0"/>
              <a:t>ويمكننا ان </a:t>
            </a:r>
            <a:r>
              <a:rPr lang="ar-SA" dirty="0"/>
              <a:t>نستخلص من كل هذه التعاريف أن الجغرافية الاقتصادية </a:t>
            </a:r>
            <a:r>
              <a:rPr lang="ar-SA" b="1" u="sng" dirty="0" smtClean="0">
                <a:solidFill>
                  <a:srgbClr val="FF0000"/>
                </a:solidFill>
              </a:rPr>
              <a:t>هي </a:t>
            </a:r>
            <a:r>
              <a:rPr lang="ar-SA" b="1" u="sng" dirty="0">
                <a:solidFill>
                  <a:srgbClr val="FF0000"/>
                </a:solidFill>
              </a:rPr>
              <a:t>العلم الذي يهتم بدراسة الأنشطة الاقتصادية للإنسان وعلاقة ذلك بالبيئة. </a:t>
            </a:r>
            <a:endParaRPr lang="ar-SA" b="1" u="sng" dirty="0" smtClean="0">
              <a:solidFill>
                <a:srgbClr val="FF0000"/>
              </a:solidFill>
            </a:endParaRPr>
          </a:p>
          <a:p>
            <a:pPr rtl="1"/>
            <a:r>
              <a:rPr lang="ar-SA" b="1" u="sng" dirty="0"/>
              <a:t>أهمية الجغرافيا الاقتصادية: </a:t>
            </a:r>
            <a:endParaRPr lang="en-US" u="sng" dirty="0"/>
          </a:p>
          <a:p>
            <a:pPr rtl="1"/>
            <a:r>
              <a:rPr lang="ar-SA" dirty="0"/>
              <a:t>1- فتحت آفاق معرفية في مجال الجغرافيا التقليدية .</a:t>
            </a:r>
            <a:endParaRPr lang="en-US" dirty="0"/>
          </a:p>
          <a:p>
            <a:pPr rtl="1"/>
            <a:r>
              <a:rPr lang="ar-SA" dirty="0"/>
              <a:t>2- دخلت كمنافس للعلوم التي تدرس الموارد مثل التجارة والاقتصاد والزراعة والصناعة....  </a:t>
            </a:r>
            <a:endParaRPr lang="en-US" dirty="0"/>
          </a:p>
          <a:p>
            <a:r>
              <a:rPr lang="ar-SA" dirty="0"/>
              <a:t>3- اهتم بها رجالات الحرب كونها تدرس المناطق الجغرافية للموارد الطبيعية والبشرية .</a:t>
            </a:r>
          </a:p>
        </p:txBody>
      </p:sp>
    </p:spTree>
    <p:extLst>
      <p:ext uri="{BB962C8B-B14F-4D97-AF65-F5344CB8AC3E}">
        <p14:creationId xmlns:p14="http://schemas.microsoft.com/office/powerpoint/2010/main" xmlns="" val="1468707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u="sng" dirty="0"/>
              <a:t>المراحل التي مرت بها الجغرافيا الاقتصادية: </a:t>
            </a:r>
            <a:endParaRPr lang="en-US" u="sng" dirty="0"/>
          </a:p>
          <a:p>
            <a:pPr rtl="1"/>
            <a:r>
              <a:rPr lang="ar-SA" u="sng" dirty="0">
                <a:solidFill>
                  <a:srgbClr val="FF0000"/>
                </a:solidFill>
              </a:rPr>
              <a:t>الفترة القديمة (الكلاسيكية ) 1880 – 1930 </a:t>
            </a:r>
            <a:endParaRPr lang="ar-SA" u="sng" dirty="0" smtClean="0">
              <a:solidFill>
                <a:srgbClr val="FF0000"/>
              </a:solidFill>
            </a:endParaRPr>
          </a:p>
          <a:p>
            <a:r>
              <a:rPr lang="ar-SA" b="1" dirty="0" smtClean="0"/>
              <a:t>   هي </a:t>
            </a:r>
            <a:r>
              <a:rPr lang="ar-SA" b="1" dirty="0"/>
              <a:t>بداية نشأة الجغرافيا الاقتصادية على يد العالم الألماني جوتز، وفي عام 1900 ظهر أول كتاب باسم الجغرافيا الاقتصادية في الولايات المتحدة الأمريكية على يد إلين سمبل. </a:t>
            </a:r>
            <a:r>
              <a:rPr lang="ar-SA" b="1" u="sng" dirty="0"/>
              <a:t>وبعد الحرب العالمية الأولى زاد الاهتمام بالجغرافيا الاقتصادية لتوفير البيانات والمعلومات و الخرائط الخاصة المتعلقة بتوزيع الموارد وفهم المشكلات بها.</a:t>
            </a:r>
          </a:p>
        </p:txBody>
      </p:sp>
    </p:spTree>
    <p:extLst>
      <p:ext uri="{BB962C8B-B14F-4D97-AF65-F5344CB8AC3E}">
        <p14:creationId xmlns:p14="http://schemas.microsoft.com/office/powerpoint/2010/main" xmlns="" val="363404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u="sng" dirty="0">
                <a:solidFill>
                  <a:srgbClr val="FF0000"/>
                </a:solidFill>
              </a:rPr>
              <a:t>الفترة الحديثة 1930 – 1960 </a:t>
            </a:r>
            <a:r>
              <a:rPr lang="ar-SA" b="1" u="sng" dirty="0" smtClean="0">
                <a:solidFill>
                  <a:srgbClr val="FF0000"/>
                </a:solidFill>
              </a:rPr>
              <a:t>:</a:t>
            </a:r>
            <a:endParaRPr lang="en-US" u="sng" dirty="0">
              <a:solidFill>
                <a:srgbClr val="FF0000"/>
              </a:solidFill>
            </a:endParaRPr>
          </a:p>
          <a:p>
            <a:pPr rtl="1"/>
            <a:r>
              <a:rPr lang="ar-SA" dirty="0" smtClean="0"/>
              <a:t>    </a:t>
            </a:r>
          </a:p>
          <a:p>
            <a:pPr rtl="1"/>
            <a:r>
              <a:rPr lang="ar-SA" dirty="0"/>
              <a:t> </a:t>
            </a:r>
            <a:r>
              <a:rPr lang="ar-SA" dirty="0" smtClean="0"/>
              <a:t>      </a:t>
            </a:r>
            <a:r>
              <a:rPr lang="ar-SA" b="1" dirty="0" smtClean="0"/>
              <a:t>فى هذه الفترة الزمنية حدث تطوركبير </a:t>
            </a:r>
            <a:r>
              <a:rPr lang="ar-SA" b="1" dirty="0"/>
              <a:t>في كافة مجالات العلوم ومنها الجغرافيا الاقتصادية وبدأت تتبع أسلوب الدراسة الكمية، أو المنهج الكمي في تحليل الظواهر الجغرافية في الجامعات الأمريكية والألمانية والبريطانية </a:t>
            </a:r>
            <a:r>
              <a:rPr lang="ar-SA" b="1" dirty="0" smtClean="0"/>
              <a:t>كما </a:t>
            </a:r>
            <a:r>
              <a:rPr lang="ar-SA" b="1" dirty="0"/>
              <a:t>نشطت العلوم بعد اكتشاف </a:t>
            </a:r>
            <a:r>
              <a:rPr lang="en-US" b="1" dirty="0"/>
              <a:t>GIS</a:t>
            </a:r>
            <a:r>
              <a:rPr lang="ar-SA" b="1" dirty="0"/>
              <a:t> الذي بدأ ظهوره في بداية الخمسينات بعدها تغير مفهوم الناس عن الجغرافيا .</a:t>
            </a:r>
            <a:endParaRPr lang="en-US" b="1" dirty="0"/>
          </a:p>
          <a:p>
            <a:endParaRPr lang="ar-SA" dirty="0"/>
          </a:p>
        </p:txBody>
      </p:sp>
    </p:spTree>
    <p:extLst>
      <p:ext uri="{BB962C8B-B14F-4D97-AF65-F5344CB8AC3E}">
        <p14:creationId xmlns:p14="http://schemas.microsoft.com/office/powerpoint/2010/main" xmlns="" val="155113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830762"/>
          </a:xfrm>
        </p:spPr>
        <p:txBody>
          <a:bodyPr/>
          <a:lstStyle/>
          <a:p>
            <a:pPr rtl="1"/>
            <a:r>
              <a:rPr lang="ar-SA" b="1" dirty="0"/>
              <a:t>مضمون الجغرافيا الاقتصادية : </a:t>
            </a:r>
            <a:endParaRPr lang="en-US" dirty="0"/>
          </a:p>
          <a:p>
            <a:pPr rtl="1"/>
            <a:r>
              <a:rPr lang="ar-SA" dirty="0"/>
              <a:t>ارتبط مضمون الجغرافيا بالخريطة ... وأول خريطة رسمت كانت قبل 15 ألف سنة على عظم الفيل ... وجاءت الجغرافيا الاقتصادية مستخدمة الخرائط في التوزيعات لتوضح العلاقة بين الإنسان والبيئة والموارد البيئة من هنا نجد أن مجال الجغرافيا الاقتصادية كما ذكرها د. </a:t>
            </a:r>
            <a:r>
              <a:rPr lang="ar-SA" dirty="0" smtClean="0"/>
              <a:t>محمد </a:t>
            </a:r>
            <a:r>
              <a:rPr lang="ar-SA" dirty="0"/>
              <a:t>الديب سنة 1992 ينحصر في ثلاث موضوعات : </a:t>
            </a:r>
            <a:r>
              <a:rPr lang="ar-SA" dirty="0" smtClean="0"/>
              <a:t>-</a:t>
            </a:r>
          </a:p>
          <a:p>
            <a:pPr rtl="1"/>
            <a:r>
              <a:rPr lang="ar-SA" dirty="0" smtClean="0"/>
              <a:t> 1-</a:t>
            </a:r>
            <a:r>
              <a:rPr lang="ar-SA" u="sng" dirty="0" smtClean="0">
                <a:solidFill>
                  <a:srgbClr val="FF0000"/>
                </a:solidFill>
              </a:rPr>
              <a:t>الإنتاج</a:t>
            </a:r>
            <a:r>
              <a:rPr lang="ar-SA" u="sng" dirty="0">
                <a:solidFill>
                  <a:srgbClr val="FF0000"/>
                </a:solidFill>
              </a:rPr>
              <a:t>: </a:t>
            </a:r>
            <a:r>
              <a:rPr lang="en-US" u="sng" dirty="0">
                <a:solidFill>
                  <a:srgbClr val="FF0000"/>
                </a:solidFill>
              </a:rPr>
              <a:t>Production</a:t>
            </a:r>
            <a:r>
              <a:rPr lang="ar-SA" u="sng" dirty="0">
                <a:solidFill>
                  <a:srgbClr val="FF0000"/>
                </a:solidFill>
              </a:rPr>
              <a:t> </a:t>
            </a:r>
            <a:r>
              <a:rPr lang="ar-SA" dirty="0" smtClean="0"/>
              <a:t>ويعني </a:t>
            </a:r>
            <a:r>
              <a:rPr lang="ar-SA" dirty="0"/>
              <a:t>تحويل الثروة الطبيعية إلى ثروة اقتصادية لها قيمة حقيقية وفعلية، وهو ينقسم إلى ثلاث أنماط: </a:t>
            </a:r>
          </a:p>
          <a:p>
            <a:pPr algn="r" rtl="1"/>
            <a:endParaRPr lang="en-US" dirty="0"/>
          </a:p>
        </p:txBody>
      </p:sp>
    </p:spTree>
    <p:extLst>
      <p:ext uri="{BB962C8B-B14F-4D97-AF65-F5344CB8AC3E}">
        <p14:creationId xmlns:p14="http://schemas.microsoft.com/office/powerpoint/2010/main" xmlns="" val="509344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906962"/>
          </a:xfrm>
        </p:spPr>
        <p:txBody>
          <a:bodyPr/>
          <a:lstStyle/>
          <a:p>
            <a:pPr lvl="0" algn="r" rtl="1"/>
            <a:r>
              <a:rPr lang="ar-SA" dirty="0"/>
              <a:t> </a:t>
            </a:r>
            <a:r>
              <a:rPr lang="ar-SA" b="1" u="sng" dirty="0" smtClean="0">
                <a:solidFill>
                  <a:srgbClr val="FF0000"/>
                </a:solidFill>
              </a:rPr>
              <a:t>الإنتاج </a:t>
            </a:r>
            <a:r>
              <a:rPr lang="ar-SA" b="1" u="sng" dirty="0">
                <a:solidFill>
                  <a:srgbClr val="FF0000"/>
                </a:solidFill>
              </a:rPr>
              <a:t>الأولي: </a:t>
            </a:r>
            <a:r>
              <a:rPr lang="ar-SA" u="sng" dirty="0"/>
              <a:t>وتشمل فروعه الجمع والالتقاط والصيد والقنص وقطع الغابات والأحجار والرعي والزراعة والتعدين.</a:t>
            </a:r>
            <a:endParaRPr lang="en-US" u="sng" dirty="0"/>
          </a:p>
          <a:p>
            <a:pPr lvl="0" algn="r" rtl="1"/>
            <a:r>
              <a:rPr lang="ar-SA" dirty="0"/>
              <a:t> </a:t>
            </a:r>
            <a:r>
              <a:rPr lang="ar-SA" b="1" u="sng" dirty="0">
                <a:solidFill>
                  <a:srgbClr val="FF0000"/>
                </a:solidFill>
              </a:rPr>
              <a:t>الإنتاج الثانوي</a:t>
            </a:r>
            <a:r>
              <a:rPr lang="ar-SA" b="1" u="sng" dirty="0" smtClean="0">
                <a:solidFill>
                  <a:srgbClr val="FF0000"/>
                </a:solidFill>
              </a:rPr>
              <a:t>: </a:t>
            </a:r>
            <a:r>
              <a:rPr lang="ar-SA" u="sng" dirty="0" smtClean="0"/>
              <a:t>وهو </a:t>
            </a:r>
            <a:r>
              <a:rPr lang="ar-SA" u="sng" dirty="0"/>
              <a:t>الذي يقوم بتحويل الموارد الطبيعية بالطرق الميكانيكية والكيميائية وجعلها صالحة للاستخدامات الجديدة. </a:t>
            </a:r>
            <a:r>
              <a:rPr lang="ar-SA" dirty="0"/>
              <a:t>ويشمل ذلك الصناعات التحويلية </a:t>
            </a:r>
            <a:r>
              <a:rPr lang="en-US" sz="2800" b="1" dirty="0"/>
              <a:t>Manufacturing industries </a:t>
            </a:r>
            <a:r>
              <a:rPr lang="ar-SA" sz="2800" b="1" dirty="0"/>
              <a:t> </a:t>
            </a:r>
            <a:r>
              <a:rPr lang="ar-SA" dirty="0"/>
              <a:t>.والتي من ضمنها المواد الغذائية، والغزل والنسيج، والصناعات الكيميائية....إلخ</a:t>
            </a:r>
            <a:endParaRPr lang="en-US" dirty="0"/>
          </a:p>
          <a:p>
            <a:pPr rtl="1"/>
            <a:r>
              <a:rPr lang="ar-SA" b="1" u="sng" dirty="0">
                <a:solidFill>
                  <a:srgbClr val="FF0000"/>
                </a:solidFill>
              </a:rPr>
              <a:t> الإنتاج العالي: </a:t>
            </a:r>
            <a:r>
              <a:rPr lang="ar-SA" dirty="0"/>
              <a:t>( الخدمات ) </a:t>
            </a:r>
            <a:r>
              <a:rPr lang="ar-SA" u="sng" dirty="0"/>
              <a:t>مثل البنوك والتعليم والصحة والملاهي والمصايف...إلخ</a:t>
            </a:r>
          </a:p>
        </p:txBody>
      </p:sp>
    </p:spTree>
    <p:extLst>
      <p:ext uri="{BB962C8B-B14F-4D97-AF65-F5344CB8AC3E}">
        <p14:creationId xmlns:p14="http://schemas.microsoft.com/office/powerpoint/2010/main" xmlns="" val="3390721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lvl="0" rtl="1"/>
            <a:r>
              <a:rPr lang="ar-SA" b="1" u="sng" dirty="0" smtClean="0">
                <a:solidFill>
                  <a:srgbClr val="FF0000"/>
                </a:solidFill>
              </a:rPr>
              <a:t>2-التبادل :</a:t>
            </a:r>
          </a:p>
          <a:p>
            <a:pPr lvl="0" rtl="1"/>
            <a:r>
              <a:rPr lang="ar-SA" dirty="0" smtClean="0"/>
              <a:t> </a:t>
            </a:r>
            <a:r>
              <a:rPr lang="ar-SA" dirty="0"/>
              <a:t>والذي يتحكم فيه:</a:t>
            </a:r>
            <a:endParaRPr lang="en-US" dirty="0"/>
          </a:p>
          <a:p>
            <a:pPr rtl="1"/>
            <a:r>
              <a:rPr lang="ar-SA" dirty="0"/>
              <a:t> </a:t>
            </a:r>
            <a:r>
              <a:rPr lang="ar-SA" dirty="0" smtClean="0"/>
              <a:t>   </a:t>
            </a:r>
            <a:r>
              <a:rPr lang="ar-SA" b="1" u="sng" dirty="0" smtClean="0"/>
              <a:t>أ- </a:t>
            </a:r>
            <a:r>
              <a:rPr lang="ar-SA" b="1" u="sng" dirty="0"/>
              <a:t>الموقع: </a:t>
            </a:r>
            <a:r>
              <a:rPr lang="ar-SA" dirty="0"/>
              <a:t>أي نقل السلع من  مكان لآخر والعمل على زيادة قيمة السلعة بتغير موقعها من أجل المساعدة في سد حاجات الإنسان.</a:t>
            </a:r>
            <a:endParaRPr lang="en-US" dirty="0"/>
          </a:p>
          <a:p>
            <a:pPr rtl="1"/>
            <a:r>
              <a:rPr lang="ar-SA" dirty="0" smtClean="0"/>
              <a:t>    </a:t>
            </a:r>
            <a:r>
              <a:rPr lang="ar-SA" b="1" u="sng" dirty="0"/>
              <a:t>ب- التطور </a:t>
            </a:r>
            <a:r>
              <a:rPr lang="ar-SA" b="1" u="sng" dirty="0" smtClean="0"/>
              <a:t>الاقتصادي.</a:t>
            </a:r>
            <a:endParaRPr lang="en-US" b="1" u="sng" dirty="0"/>
          </a:p>
          <a:p>
            <a:pPr rtl="1"/>
            <a:r>
              <a:rPr lang="ar-SA" dirty="0" smtClean="0"/>
              <a:t>   </a:t>
            </a:r>
            <a:r>
              <a:rPr lang="ar-SA" b="1" u="sng" dirty="0" smtClean="0"/>
              <a:t>جـ- النقل.</a:t>
            </a:r>
            <a:endParaRPr lang="en-US" b="1" u="sng" dirty="0"/>
          </a:p>
          <a:p>
            <a:r>
              <a:rPr lang="ar-SA" b="1" u="sng" dirty="0" smtClean="0"/>
              <a:t>د- الملكية .    </a:t>
            </a:r>
            <a:endParaRPr lang="ar-SA" b="1" u="sng" dirty="0"/>
          </a:p>
        </p:txBody>
      </p:sp>
    </p:spTree>
    <p:extLst>
      <p:ext uri="{BB962C8B-B14F-4D97-AF65-F5344CB8AC3E}">
        <p14:creationId xmlns:p14="http://schemas.microsoft.com/office/powerpoint/2010/main" xmlns="" val="2440796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en-US" dirty="0"/>
              <a:t> </a:t>
            </a:r>
          </a:p>
          <a:p>
            <a:pPr lvl="0" rtl="1"/>
            <a:r>
              <a:rPr lang="ar-SA" dirty="0"/>
              <a:t>  </a:t>
            </a:r>
            <a:r>
              <a:rPr lang="ar-SA" b="1" u="sng" dirty="0" smtClean="0">
                <a:solidFill>
                  <a:srgbClr val="FF0000"/>
                </a:solidFill>
              </a:rPr>
              <a:t>3-الاستهلاك:</a:t>
            </a:r>
            <a:r>
              <a:rPr lang="ar-SA" dirty="0" smtClean="0"/>
              <a:t>وهو </a:t>
            </a:r>
            <a:r>
              <a:rPr lang="ar-SA" dirty="0"/>
              <a:t>حصيلة المراحل السابقة بجميع أشكالها، وهذا يعني أن الاستهلاك هو هدف النشاط الاقتصادي بجملته. </a:t>
            </a:r>
            <a:r>
              <a:rPr lang="ar-SA" dirty="0" smtClean="0"/>
              <a:t>ونجاح </a:t>
            </a:r>
            <a:r>
              <a:rPr lang="ar-SA" dirty="0"/>
              <a:t>هذه المراحل يعتمد على قدرة الجغرافي على التحليل المكاني </a:t>
            </a:r>
            <a:r>
              <a:rPr lang="en-US" b="1" u="sng" dirty="0">
                <a:solidFill>
                  <a:srgbClr val="FF0000"/>
                </a:solidFill>
              </a:rPr>
              <a:t>Spatial Analysis </a:t>
            </a:r>
            <a:endParaRPr lang="ar-SA" b="1" u="sng" dirty="0">
              <a:solidFill>
                <a:srgbClr val="FF0000"/>
              </a:solidFill>
            </a:endParaRPr>
          </a:p>
        </p:txBody>
      </p:sp>
    </p:spTree>
    <p:extLst>
      <p:ext uri="{BB962C8B-B14F-4D97-AF65-F5344CB8AC3E}">
        <p14:creationId xmlns:p14="http://schemas.microsoft.com/office/powerpoint/2010/main" xmlns="" val="13640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فروع الجغرافيا الاقتصادية : </a:t>
            </a:r>
            <a:r>
              <a:rPr lang="en-US" dirty="0"/>
              <a:t/>
            </a:r>
            <a:br>
              <a:rPr lang="en-US" dirty="0"/>
            </a:br>
            <a:endParaRPr lang="ar-SA" dirty="0"/>
          </a:p>
        </p:txBody>
      </p:sp>
      <p:sp>
        <p:nvSpPr>
          <p:cNvPr id="3" name="Content Placeholder 2"/>
          <p:cNvSpPr>
            <a:spLocks noGrp="1"/>
          </p:cNvSpPr>
          <p:nvPr>
            <p:ph idx="1"/>
          </p:nvPr>
        </p:nvSpPr>
        <p:spPr/>
        <p:txBody>
          <a:bodyPr/>
          <a:lstStyle/>
          <a:p>
            <a:pPr rtl="1"/>
            <a:r>
              <a:rPr lang="ar-SA" dirty="0" smtClean="0"/>
              <a:t>بعد </a:t>
            </a:r>
            <a:r>
              <a:rPr lang="ar-SA" dirty="0"/>
              <a:t>بروز الجغرافيا الاقتصادية كعلم مستقل في النصف الثاني من القرن التاسع عشر ظهرت له فروع عديدة منها: - </a:t>
            </a:r>
            <a:endParaRPr lang="ar-SA" dirty="0" smtClean="0"/>
          </a:p>
          <a:p>
            <a:pPr rtl="1"/>
            <a:r>
              <a:rPr lang="ar-SA" dirty="0"/>
              <a:t>1</a:t>
            </a:r>
            <a:r>
              <a:rPr lang="ar-SA" dirty="0" smtClean="0"/>
              <a:t>- </a:t>
            </a:r>
            <a:r>
              <a:rPr lang="ar-SA" dirty="0"/>
              <a:t>جغرافية </a:t>
            </a:r>
            <a:r>
              <a:rPr lang="ar-SA" dirty="0" smtClean="0"/>
              <a:t>الزراعة.   2- </a:t>
            </a:r>
            <a:r>
              <a:rPr lang="ar-SA" dirty="0"/>
              <a:t>جغرافية الصناعة</a:t>
            </a:r>
            <a:r>
              <a:rPr lang="ar-SA" dirty="0" smtClean="0"/>
              <a:t>.                        3-جغرافية </a:t>
            </a:r>
            <a:r>
              <a:rPr lang="ar-SA" dirty="0"/>
              <a:t>المعادن </a:t>
            </a:r>
            <a:r>
              <a:rPr lang="ar-SA" dirty="0" smtClean="0"/>
              <a:t>والطاقة. </a:t>
            </a:r>
          </a:p>
          <a:p>
            <a:pPr rtl="1"/>
            <a:r>
              <a:rPr lang="ar-SA" dirty="0" smtClean="0"/>
              <a:t>4- </a:t>
            </a:r>
            <a:r>
              <a:rPr lang="ar-SA" dirty="0"/>
              <a:t>جغرافية النقل </a:t>
            </a:r>
            <a:r>
              <a:rPr lang="en-US" dirty="0"/>
              <a:t>Transport Movement</a:t>
            </a:r>
            <a:r>
              <a:rPr lang="ar-SA" dirty="0"/>
              <a:t> يعتبر أولمان الأمريكي أبو النقل في العالم عندما كتب عن حركة النقل في الموانئ </a:t>
            </a:r>
            <a:r>
              <a:rPr lang="ar-SA" dirty="0" smtClean="0"/>
              <a:t>الأمريكية وتقدم </a:t>
            </a:r>
            <a:r>
              <a:rPr lang="ar-SA" dirty="0"/>
              <a:t>وسائل النقل. </a:t>
            </a:r>
            <a:endParaRPr lang="en-US" dirty="0"/>
          </a:p>
          <a:p>
            <a:pPr rtl="1"/>
            <a:r>
              <a:rPr lang="ar-SA" dirty="0"/>
              <a:t>5- جغرافية </a:t>
            </a:r>
            <a:r>
              <a:rPr lang="ar-SA" dirty="0" smtClean="0"/>
              <a:t>التجارة. 6- </a:t>
            </a:r>
            <a:r>
              <a:rPr lang="ar-SA" dirty="0"/>
              <a:t>جغرافية </a:t>
            </a:r>
            <a:r>
              <a:rPr lang="ar-SA" dirty="0" smtClean="0"/>
              <a:t>السياحة.7- </a:t>
            </a:r>
            <a:r>
              <a:rPr lang="ar-SA" dirty="0"/>
              <a:t>جغرافية </a:t>
            </a:r>
            <a:r>
              <a:rPr lang="ar-SA" dirty="0" smtClean="0"/>
              <a:t>التسويق.</a:t>
            </a:r>
            <a:endParaRPr lang="ar-SA" dirty="0"/>
          </a:p>
        </p:txBody>
      </p:sp>
    </p:spTree>
    <p:extLst>
      <p:ext uri="{BB962C8B-B14F-4D97-AF65-F5344CB8AC3E}">
        <p14:creationId xmlns:p14="http://schemas.microsoft.com/office/powerpoint/2010/main" xmlns="" val="1553403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838200"/>
            <a:ext cx="8915400" cy="579438"/>
          </a:xfrm>
        </p:spPr>
        <p:txBody>
          <a:bodyPr/>
          <a:lstStyle/>
          <a:p>
            <a:r>
              <a:rPr lang="ar-SA" sz="2800" b="1" dirty="0"/>
              <a:t>علاقة الجغرافيا الاقتصادية بالعلوم الجغرافية وبغيرها من العلوم الأخرى:</a:t>
            </a:r>
            <a:r>
              <a:rPr lang="en-US" dirty="0"/>
              <a:t/>
            </a:r>
            <a:br>
              <a:rPr lang="en-US" dirty="0"/>
            </a:br>
            <a:endParaRPr lang="ar-SA" dirty="0"/>
          </a:p>
        </p:txBody>
      </p:sp>
      <p:sp>
        <p:nvSpPr>
          <p:cNvPr id="3" name="Content Placeholder 2"/>
          <p:cNvSpPr>
            <a:spLocks noGrp="1"/>
          </p:cNvSpPr>
          <p:nvPr>
            <p:ph idx="1"/>
          </p:nvPr>
        </p:nvSpPr>
        <p:spPr/>
        <p:txBody>
          <a:bodyPr/>
          <a:lstStyle/>
          <a:p>
            <a:pPr rtl="1"/>
            <a:r>
              <a:rPr lang="ar-SA" dirty="0" smtClean="0"/>
              <a:t>    إن </a:t>
            </a:r>
            <a:r>
              <a:rPr lang="ar-SA" dirty="0"/>
              <a:t>الإحاطة بالعلوم الأخرى شيء هام لاستيعاب النتائج الموضعية التي ينتهي إليها البحث في تلك العلوم. </a:t>
            </a:r>
            <a:r>
              <a:rPr lang="ar-SA" u="sng" dirty="0"/>
              <a:t>وهي حصيلة يجب أن يستعين بها الجغرافي في تفهم الظاهرة الجغرافية، وفي الوصول إلى تحليل وتفسير منطقي مقبول لها, وبالتالي يستطيع ابتكار نتائج تتصل بالظواهر الطبيعية التي هي موضوع دراسته. </a:t>
            </a:r>
            <a:endParaRPr lang="en-US" u="sng" dirty="0"/>
          </a:p>
          <a:p>
            <a:r>
              <a:rPr lang="ar-SA" dirty="0"/>
              <a:t>فمثلاً إذا أردنا دراسة زيت البترول نجد أن عمليات اكتشافه من اختصاص علم هندسة البترول, وعملية تنقيته وتكريره ونقله هي عملية من اختصاص صناعة البترول.  أما عمليات التسويق والتوزيع فهي عمليات تدخل في علم الاقتصاد.</a:t>
            </a:r>
          </a:p>
        </p:txBody>
      </p:sp>
    </p:spTree>
    <p:extLst>
      <p:ext uri="{BB962C8B-B14F-4D97-AF65-F5344CB8AC3E}">
        <p14:creationId xmlns:p14="http://schemas.microsoft.com/office/powerpoint/2010/main" xmlns="" val="3267704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906962"/>
          </a:xfrm>
        </p:spPr>
        <p:txBody>
          <a:bodyPr/>
          <a:lstStyle/>
          <a:p>
            <a:pPr rtl="1"/>
            <a:r>
              <a:rPr lang="ar-SA" dirty="0"/>
              <a:t> </a:t>
            </a:r>
            <a:r>
              <a:rPr lang="ar-SA" b="1" u="sng" dirty="0" smtClean="0">
                <a:solidFill>
                  <a:srgbClr val="FF0000"/>
                </a:solidFill>
              </a:rPr>
              <a:t>أما </a:t>
            </a:r>
            <a:r>
              <a:rPr lang="ar-SA" b="1" u="sng" dirty="0">
                <a:solidFill>
                  <a:srgbClr val="FF0000"/>
                </a:solidFill>
              </a:rPr>
              <a:t>دور الجغرافية الاقتصادية</a:t>
            </a:r>
            <a:r>
              <a:rPr lang="ar-SA" b="1" dirty="0">
                <a:solidFill>
                  <a:srgbClr val="FF0000"/>
                </a:solidFill>
              </a:rPr>
              <a:t> </a:t>
            </a:r>
            <a:r>
              <a:rPr lang="ar-SA" b="1" u="sng" dirty="0"/>
              <a:t>فهو دراسة مشاكل الموقع, وهل الموقع مناسب للإنتاج أم لا،  وأين ستتوفر مناطق الاستهلاك, وأين يمكن أن تقام عمليات التكرير ودراسة وسائل المواصلات واختيار أصلحها, وأثر البيئة على الإنتاج, ودراسة السلع المنافسة ومناطق إنتاجها. </a:t>
            </a:r>
            <a:endParaRPr lang="en-US" b="1" u="sng" dirty="0"/>
          </a:p>
          <a:p>
            <a:r>
              <a:rPr lang="ar-SA" b="1" dirty="0"/>
              <a:t>ومن هنا كانت الإحاطة بنتائج العلوم الطبيعية والإنسانية هامة جداً للجغرافي نظراً لأن ميدان الدراسة الجغرافية يتضمن الميدانين معاً.  ولقد أدى ذلك إلى أن وصف بعض الباحثين الجغرافية بأنها علم تركيبي بمعني أنه يتركب من مجموعة متنوعة من نتائج العلوم </a:t>
            </a:r>
            <a:r>
              <a:rPr lang="ar-SA" b="1" dirty="0" smtClean="0"/>
              <a:t>الأخرى.</a:t>
            </a:r>
            <a:endParaRPr lang="ar-SA" b="1" dirty="0"/>
          </a:p>
        </p:txBody>
      </p:sp>
    </p:spTree>
    <p:extLst>
      <p:ext uri="{BB962C8B-B14F-4D97-AF65-F5344CB8AC3E}">
        <p14:creationId xmlns:p14="http://schemas.microsoft.com/office/powerpoint/2010/main" xmlns="" val="1090966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  والجغرافية </a:t>
            </a:r>
            <a:r>
              <a:rPr lang="ar-SA" dirty="0"/>
              <a:t>الاقتصادية تأخذ اسمها من الجغرافية, وذلك يعني أنها </a:t>
            </a:r>
            <a:r>
              <a:rPr lang="ar-SA" b="1" u="sng" dirty="0"/>
              <a:t>تؤكد على دراسة المكان بخصائصه الطبيعية والبشرية, كما تأخذ صفتها من الاقتصاد.  </a:t>
            </a:r>
            <a:r>
              <a:rPr lang="ar-SA" u="sng" dirty="0">
                <a:solidFill>
                  <a:srgbClr val="FF0000"/>
                </a:solidFill>
              </a:rPr>
              <a:t>وكلمة اقتصاد هنا تعني تلك الأجزاء من العلوم التي تتعلق بالتطبيقات النافعة</a:t>
            </a:r>
            <a:r>
              <a:rPr lang="ar-SA" dirty="0"/>
              <a:t>. </a:t>
            </a:r>
            <a:r>
              <a:rPr lang="ar-SA" u="sng" dirty="0"/>
              <a:t>غير أن الجغرافية الاقتصادية لا تعني النواحي التطبيقية النافعة لعلم الجغرافية, وإنما تعني فرعاً من فروعه الكثيرة التي لكل فرع منها دوره في هذه الناحية كما أن للجغرافية الاقتصادية دورها. </a:t>
            </a:r>
          </a:p>
        </p:txBody>
      </p:sp>
    </p:spTree>
    <p:extLst>
      <p:ext uri="{BB962C8B-B14F-4D97-AF65-F5344CB8AC3E}">
        <p14:creationId xmlns:p14="http://schemas.microsoft.com/office/powerpoint/2010/main" xmlns="" val="2421506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a:t>وللجغرافية الاقتصادية علاقة </a:t>
            </a:r>
            <a:r>
              <a:rPr lang="ar-SA" u="sng" dirty="0">
                <a:solidFill>
                  <a:srgbClr val="FF0000"/>
                </a:solidFill>
              </a:rPr>
              <a:t>وثيقة بعلم الاقتصاد </a:t>
            </a:r>
            <a:r>
              <a:rPr lang="ar-SA" u="sng" dirty="0"/>
              <a:t>حيث تعالج الجغرافية الاقتصادية بعض النظريات والموضوعات والمشكلات التي يدرسها علم الاقتصاد,</a:t>
            </a:r>
            <a:r>
              <a:rPr lang="ar-SA" dirty="0"/>
              <a:t> ولذلك فإن العلاقة وثيقة بين العلمين. </a:t>
            </a:r>
            <a:r>
              <a:rPr lang="ar-SA" dirty="0" smtClean="0"/>
              <a:t>       </a:t>
            </a:r>
            <a:r>
              <a:rPr lang="ar-SA" b="1" u="sng" dirty="0" smtClean="0"/>
              <a:t>فعلى </a:t>
            </a:r>
            <a:r>
              <a:rPr lang="ar-SA" b="1" u="sng" dirty="0"/>
              <a:t>دارس الجغرافية الاقتصادية أن يلم بمبادئ وقواعد ونظريات علم الاقتصاد حتى يستطيع تفسير العوامل الاقتصادية المؤثرة في إنتاج وتبادل واستهلاك السلع والخدمات.  وعلى دارس الاقتصاد أن يدرس الجغرافية الاقتصادية التي تعالج موارد الثروة الاقتصادية التي تهدف إلى تحقيق غايات الإنسان. </a:t>
            </a:r>
          </a:p>
        </p:txBody>
      </p:sp>
    </p:spTree>
    <p:extLst>
      <p:ext uri="{BB962C8B-B14F-4D97-AF65-F5344CB8AC3E}">
        <p14:creationId xmlns:p14="http://schemas.microsoft.com/office/powerpoint/2010/main" xmlns="" val="3161781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906962"/>
          </a:xfrm>
        </p:spPr>
        <p:txBody>
          <a:bodyPr/>
          <a:lstStyle/>
          <a:p>
            <a:pPr rtl="1"/>
            <a:r>
              <a:rPr lang="ar-SA" dirty="0" smtClean="0"/>
              <a:t>    </a:t>
            </a:r>
            <a:r>
              <a:rPr lang="ar-SA" dirty="0" smtClean="0">
                <a:solidFill>
                  <a:srgbClr val="FF0000"/>
                </a:solidFill>
              </a:rPr>
              <a:t> </a:t>
            </a:r>
            <a:r>
              <a:rPr lang="ar-SA" b="1" u="sng" dirty="0" smtClean="0">
                <a:solidFill>
                  <a:srgbClr val="FF0000"/>
                </a:solidFill>
              </a:rPr>
              <a:t>فالاقتصاديون </a:t>
            </a:r>
            <a:r>
              <a:rPr lang="ar-SA" b="1" u="sng" dirty="0"/>
              <a:t>في دراستهم لغلة كالقطن يتناولون الموضوع من النواحي التي تتحكم في أسعاره, والعرض والطلب, وتقلبات الأسعار والتكاليف الإنتاج, والمنفعة الحدية, وتمويل مشروعات الإنتاج, والتخزين والتسويق</a:t>
            </a:r>
            <a:r>
              <a:rPr lang="ar-SA" dirty="0"/>
              <a:t> دون الربط والتوزيع والوصف والتعليل الذي تهتم به الجغرافية </a:t>
            </a:r>
            <a:r>
              <a:rPr lang="ar-SA" dirty="0" smtClean="0"/>
              <a:t>الاقتصادية .</a:t>
            </a:r>
            <a:r>
              <a:rPr lang="ar-SA" dirty="0"/>
              <a:t> </a:t>
            </a:r>
            <a:r>
              <a:rPr lang="ar-SA" b="1" u="sng" dirty="0">
                <a:solidFill>
                  <a:srgbClr val="FF0000"/>
                </a:solidFill>
              </a:rPr>
              <a:t>لكن الجغرافية </a:t>
            </a:r>
            <a:r>
              <a:rPr lang="ar-SA" b="1" u="sng" dirty="0"/>
              <a:t>الاقتصادية تعالج الموضوع بطريقة تختلف عن ذلك. فهي تتناول دراسة القطن من ناحية طبيعة هذه الغلة والعوامل المتحكمة في إنتاجها وتوزيعها الجغرافي وتعليل هذا التوزيع وكمية الإنتاج, أي أنها تهتم بالإنتاج في حين يهتم على الاقتصاد بالتوزيع </a:t>
            </a:r>
            <a:r>
              <a:rPr lang="ar-SA" b="1" u="sng" dirty="0" smtClean="0"/>
              <a:t>والاستهلاك</a:t>
            </a:r>
            <a:endParaRPr lang="ar-SA" b="1" u="sng" dirty="0"/>
          </a:p>
        </p:txBody>
      </p:sp>
    </p:spTree>
    <p:extLst>
      <p:ext uri="{BB962C8B-B14F-4D97-AF65-F5344CB8AC3E}">
        <p14:creationId xmlns:p14="http://schemas.microsoft.com/office/powerpoint/2010/main" xmlns="" val="1704617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295400"/>
            <a:ext cx="9258300" cy="5029200"/>
          </a:xfrm>
        </p:spPr>
        <p:txBody>
          <a:bodyPr/>
          <a:lstStyle/>
          <a:p>
            <a:pPr rtl="1"/>
            <a:r>
              <a:rPr lang="ar-SA" b="1" dirty="0" smtClean="0"/>
              <a:t>    </a:t>
            </a:r>
            <a:r>
              <a:rPr lang="ar-SA" b="1" u="sng" dirty="0" smtClean="0">
                <a:solidFill>
                  <a:srgbClr val="FF0000"/>
                </a:solidFill>
              </a:rPr>
              <a:t>كما </a:t>
            </a:r>
            <a:r>
              <a:rPr lang="ar-SA" b="1" u="sng" dirty="0">
                <a:solidFill>
                  <a:srgbClr val="FF0000"/>
                </a:solidFill>
              </a:rPr>
              <a:t>تتناول العلوم الزراعية نفس الموضوع</a:t>
            </a:r>
            <a:r>
              <a:rPr lang="ar-SA" b="1" dirty="0"/>
              <a:t>, حيث يهم دارس العلوم الزراعية في دراسة غلة مثل </a:t>
            </a:r>
            <a:r>
              <a:rPr lang="ar-SA" b="1" dirty="0" smtClean="0"/>
              <a:t>القطن، </a:t>
            </a:r>
            <a:r>
              <a:rPr lang="ar-SA" b="1" u="sng" dirty="0"/>
              <a:t>يركز على طرق الزراعة والتركيز على غلة الفدان والعوامل المؤثرة في زيادة الإنتاج والتهجين. </a:t>
            </a:r>
            <a:endParaRPr lang="en-US" b="1" u="sng" dirty="0"/>
          </a:p>
          <a:p>
            <a:r>
              <a:rPr lang="ar-SA" b="1" dirty="0" smtClean="0"/>
              <a:t>     </a:t>
            </a:r>
            <a:r>
              <a:rPr lang="ar-SA" b="1" u="sng" dirty="0" smtClean="0">
                <a:solidFill>
                  <a:srgbClr val="FF0000"/>
                </a:solidFill>
              </a:rPr>
              <a:t>كما </a:t>
            </a:r>
            <a:r>
              <a:rPr lang="ar-SA" b="1" u="sng" dirty="0">
                <a:solidFill>
                  <a:srgbClr val="FF0000"/>
                </a:solidFill>
              </a:rPr>
              <a:t>توجد علاقة بين الجغرافية الاقتصادية وعلم الإحصاء, </a:t>
            </a:r>
            <a:r>
              <a:rPr lang="ar-SA" b="1" u="sng" dirty="0"/>
              <a:t>فالجغرافية الاقتصادية تدرس السلع والخدمات وتقيس العلاقات بينها, ولا يكون ذلك دقيقاً إلا باستخدام القياس الرياضي وهذا ما يقوم به رجل الإحصاء, </a:t>
            </a:r>
            <a:r>
              <a:rPr lang="ar-SA" b="1" dirty="0"/>
              <a:t>حين يقوم بوضع القوانين الرياضية التي تصلح للاستخدام في مجال الجغرافيا الاقتصادية. ولذلك كان من </a:t>
            </a:r>
            <a:r>
              <a:rPr lang="ar-SA" b="1" u="sng" dirty="0">
                <a:solidFill>
                  <a:srgbClr val="FF0000"/>
                </a:solidFill>
              </a:rPr>
              <a:t>الضروري أن يلم دارس الجغرافية الاقتصادية بالإحصاء.</a:t>
            </a:r>
          </a:p>
        </p:txBody>
      </p:sp>
    </p:spTree>
    <p:extLst>
      <p:ext uri="{BB962C8B-B14F-4D97-AF65-F5344CB8AC3E}">
        <p14:creationId xmlns:p14="http://schemas.microsoft.com/office/powerpoint/2010/main" xmlns="" val="1548563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304800"/>
            <a:ext cx="8915400" cy="6019800"/>
          </a:xfrm>
        </p:spPr>
        <p:txBody>
          <a:bodyPr/>
          <a:lstStyle/>
          <a:p>
            <a:pPr rtl="1"/>
            <a:r>
              <a:rPr lang="ar-SA" b="1" u="sng" dirty="0"/>
              <a:t>التنمية الاقتصادية </a:t>
            </a:r>
            <a:r>
              <a:rPr lang="en-US" dirty="0"/>
              <a:t>Economic Development</a:t>
            </a:r>
          </a:p>
          <a:p>
            <a:pPr rtl="1"/>
            <a:r>
              <a:rPr lang="ar-SA" b="1" u="sng" dirty="0"/>
              <a:t>والنمو الاقتصادي </a:t>
            </a:r>
            <a:r>
              <a:rPr lang="en-US" dirty="0"/>
              <a:t>Economic growth</a:t>
            </a:r>
          </a:p>
          <a:p>
            <a:pPr rtl="1"/>
            <a:r>
              <a:rPr lang="ar-SA" dirty="0" smtClean="0"/>
              <a:t>    ارتبط </a:t>
            </a:r>
            <a:r>
              <a:rPr lang="ar-SA" dirty="0"/>
              <a:t>بالجغرافية الاقتصادية موضوعان </a:t>
            </a:r>
            <a:r>
              <a:rPr lang="ar-SA" b="1" u="sng" dirty="0"/>
              <a:t>هامان هما </a:t>
            </a:r>
            <a:r>
              <a:rPr lang="ar-SA" b="1" u="sng" dirty="0" smtClean="0"/>
              <a:t>:</a:t>
            </a:r>
          </a:p>
          <a:p>
            <a:pPr rtl="1"/>
            <a:r>
              <a:rPr lang="ar-SA" b="1" u="sng" dirty="0" smtClean="0"/>
              <a:t>النمو </a:t>
            </a:r>
            <a:r>
              <a:rPr lang="ar-SA" b="1" u="sng" dirty="0"/>
              <a:t>والتنمية </a:t>
            </a:r>
            <a:r>
              <a:rPr lang="ar-SA" dirty="0"/>
              <a:t>وهناك فرق بينهما </a:t>
            </a:r>
            <a:r>
              <a:rPr lang="ar-SA" dirty="0" smtClean="0"/>
              <a:t>وهو</a:t>
            </a:r>
          </a:p>
          <a:p>
            <a:pPr rtl="1"/>
            <a:r>
              <a:rPr lang="ar-SA" dirty="0" smtClean="0"/>
              <a:t> </a:t>
            </a:r>
            <a:r>
              <a:rPr lang="ar-SA" u="sng" dirty="0">
                <a:solidFill>
                  <a:srgbClr val="FF0000"/>
                </a:solidFill>
              </a:rPr>
              <a:t>أن </a:t>
            </a:r>
            <a:r>
              <a:rPr lang="ar-SA" b="1" u="sng" dirty="0" smtClean="0">
                <a:solidFill>
                  <a:srgbClr val="FF0000"/>
                </a:solidFill>
              </a:rPr>
              <a:t>النمو </a:t>
            </a:r>
            <a:r>
              <a:rPr lang="ar-SA" b="1" u="sng" dirty="0"/>
              <a:t>يعني زيادة الإنتاج كماً ونوعاً عن طريق دراسة العناصر التي تؤدي في النهاية إلى تلك الزيادة . وهذا ما نطلق عليه </a:t>
            </a:r>
            <a:r>
              <a:rPr lang="en-US" b="1" u="sng" dirty="0"/>
              <a:t>Imputes  </a:t>
            </a:r>
            <a:r>
              <a:rPr lang="ar-SA" b="1" u="sng" dirty="0"/>
              <a:t>مدخلات – المخرجات </a:t>
            </a:r>
            <a:r>
              <a:rPr lang="en-US" b="1" u="sng" dirty="0"/>
              <a:t>Imputes </a:t>
            </a:r>
            <a:endParaRPr lang="en-US" b="1" u="sng" dirty="0" smtClean="0"/>
          </a:p>
          <a:p>
            <a:pPr rtl="1"/>
            <a:r>
              <a:rPr lang="ar-SA" b="1" u="sng" dirty="0">
                <a:solidFill>
                  <a:srgbClr val="FF0000"/>
                </a:solidFill>
              </a:rPr>
              <a:t>أما التنمية الاقتصادية </a:t>
            </a:r>
            <a:r>
              <a:rPr lang="ar-SA" b="1" u="sng" dirty="0"/>
              <a:t>تهدف في الدول النامية إلى تطوير المجتمع وتخليصه من </a:t>
            </a:r>
            <a:r>
              <a:rPr lang="ar-SA" b="1" u="sng" dirty="0" smtClean="0"/>
              <a:t>براثن </a:t>
            </a:r>
            <a:r>
              <a:rPr lang="ar-SA" b="1" u="sng" dirty="0"/>
              <a:t>التخلف، أما في الدول المتقدمة فإن عملية التنمية تهدف إلى رفع مستوي المعيشة إلى أعلى مستوى بشكل </a:t>
            </a:r>
            <a:r>
              <a:rPr lang="ar-SA" b="1" u="sng" dirty="0" smtClean="0"/>
              <a:t>مستمر.</a:t>
            </a:r>
            <a:endParaRPr lang="ar-SA" b="1" u="sng" dirty="0"/>
          </a:p>
        </p:txBody>
      </p:sp>
    </p:spTree>
    <p:extLst>
      <p:ext uri="{BB962C8B-B14F-4D97-AF65-F5344CB8AC3E}">
        <p14:creationId xmlns:p14="http://schemas.microsoft.com/office/powerpoint/2010/main" xmlns="" val="4151949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2438</TotalTime>
  <Words>1236</Words>
  <Application>Microsoft Office PowerPoint</Application>
  <PresentationFormat>A4 Paper (210x297 mm)</PresentationFormat>
  <Paragraphs>76</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   </vt:lpstr>
      <vt:lpstr>  المحاضرة الأولى التعريف بالجغرافيا الاقتصادية    </vt:lpstr>
      <vt:lpstr>  أولا: تاريخ الجغرافيا الاقتصادية: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فروع الجغرافيا الاقتصادية :  </vt:lpstr>
      <vt:lpstr>علاقة الجغرافيا الاقتصادية بالعلوم الجغرافية وبغيرها من العلوم الأخرى: </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236</cp:revision>
  <dcterms:created xsi:type="dcterms:W3CDTF">2009-10-14T19:14:34Z</dcterms:created>
  <dcterms:modified xsi:type="dcterms:W3CDTF">2014-11-05T16:43:57Z</dcterms:modified>
</cp:coreProperties>
</file>