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268" r:id="rId5"/>
    <p:sldId id="272" r:id="rId6"/>
    <p:sldId id="273" r:id="rId7"/>
    <p:sldId id="274" r:id="rId8"/>
    <p:sldId id="275" r:id="rId9"/>
    <p:sldId id="278" r:id="rId10"/>
    <p:sldId id="277" r:id="rId11"/>
    <p:sldId id="279" r:id="rId12"/>
    <p:sldId id="280" r:id="rId13"/>
    <p:sldId id="281" r:id="rId14"/>
    <p:sldId id="282" r:id="rId15"/>
    <p:sldId id="287" r:id="rId16"/>
    <p:sldId id="283" r:id="rId17"/>
    <p:sldId id="284" r:id="rId18"/>
    <p:sldId id="285" r:id="rId19"/>
    <p:sldId id="286" r:id="rId20"/>
    <p:sldId id="276" r:id="rId21"/>
    <p:sldId id="269" r:id="rId22"/>
    <p:sldId id="290" r:id="rId23"/>
    <p:sldId id="288" r:id="rId24"/>
    <p:sldId id="28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78" d="100"/>
          <a:sy n="78" d="100"/>
        </p:scale>
        <p:origin x="-744" y="-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11/5/2014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xmlns="" val="2024960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extLst>
      <p:ext uri="{BB962C8B-B14F-4D97-AF65-F5344CB8AC3E}">
        <p14:creationId xmlns:p14="http://schemas.microsoft.com/office/powerpoint/2010/main" xmlns="" val="826739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الجغرافيا الاقتصادية</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err="1"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 محمد عبده بدرالدين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2667000" y="2133600"/>
            <a:ext cx="4572000" cy="1371600"/>
          </a:xfrm>
        </p:spPr>
        <p:txBody>
          <a:bodyPr/>
          <a:lstStyle/>
          <a:p>
            <a:pPr rtl="1" eaLnBrk="1" hangingPunct="1">
              <a:defRPr/>
            </a:pP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المحاضرة الثالثة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الموارد الاقتصادية  </a:t>
            </a:r>
            <a:r>
              <a:rPr lang="ar-SA" spc="-150" dirty="0">
                <a:solidFill>
                  <a:srgbClr val="376092"/>
                </a:solidFill>
                <a:latin typeface="ae_AlMateen" pitchFamily="2" charset="-78"/>
                <a:cs typeface="ae_AlMateen" pitchFamily="2" charset="-78"/>
              </a:rPr>
              <a:t/>
            </a:r>
            <a:br>
              <a:rPr lang="ar-SA" spc="-150" dirty="0">
                <a:solidFill>
                  <a:srgbClr val="376092"/>
                </a:solidFill>
                <a:latin typeface="ae_AlMateen" pitchFamily="2" charset="-78"/>
                <a:cs typeface="ae_AlMateen" pitchFamily="2" charset="-78"/>
              </a:rPr>
            </a:br>
            <a:r>
              <a:rPr lang="en-US" dirty="0"/>
              <a:t/>
            </a:r>
            <a:br>
              <a:rPr lang="en-US" dirty="0"/>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600200"/>
            <a:ext cx="8915400" cy="4724400"/>
          </a:xfrm>
        </p:spPr>
        <p:txBody>
          <a:bodyPr/>
          <a:lstStyle/>
          <a:p>
            <a:pPr rtl="1"/>
            <a:r>
              <a:rPr lang="ar-SA" dirty="0" smtClean="0"/>
              <a:t> </a:t>
            </a:r>
            <a:r>
              <a:rPr lang="ar-SA" b="1" u="sng" dirty="0" smtClean="0">
                <a:solidFill>
                  <a:srgbClr val="FF0000"/>
                </a:solidFill>
              </a:rPr>
              <a:t>       الموارد </a:t>
            </a:r>
            <a:r>
              <a:rPr lang="ar-SA" b="1" u="sng" dirty="0">
                <a:solidFill>
                  <a:srgbClr val="FF0000"/>
                </a:solidFill>
              </a:rPr>
              <a:t>الطبيعية </a:t>
            </a:r>
            <a:r>
              <a:rPr lang="ar-SA" b="1" u="sng" dirty="0" smtClean="0">
                <a:solidFill>
                  <a:srgbClr val="FF0000"/>
                </a:solidFill>
              </a:rPr>
              <a:t>هى هبات من الله </a:t>
            </a:r>
            <a:r>
              <a:rPr lang="ar-SA" b="1" u="sng" dirty="0">
                <a:solidFill>
                  <a:srgbClr val="FF0000"/>
                </a:solidFill>
              </a:rPr>
              <a:t>للخلق وللطبيعة أيضا </a:t>
            </a:r>
            <a:r>
              <a:rPr lang="ar-SA" dirty="0"/>
              <a:t>!! </a:t>
            </a:r>
            <a:r>
              <a:rPr lang="ar-SA" b="1" u="sng" dirty="0"/>
              <a:t>وهي موزعة بشكل غير </a:t>
            </a:r>
            <a:r>
              <a:rPr lang="ar-SA" b="1" u="sng" dirty="0" smtClean="0"/>
              <a:t>منتظم (بحكمه يعلمها الله )على امتداد سطح الكرة الارضية  </a:t>
            </a:r>
            <a:r>
              <a:rPr lang="ar-SA" b="1" u="sng" dirty="0" smtClean="0">
                <a:solidFill>
                  <a:srgbClr val="FF0000"/>
                </a:solidFill>
              </a:rPr>
              <a:t>وتنقسم </a:t>
            </a:r>
            <a:r>
              <a:rPr lang="ar-SA" b="1" u="sng" dirty="0">
                <a:solidFill>
                  <a:srgbClr val="FF0000"/>
                </a:solidFill>
              </a:rPr>
              <a:t>إلى موارد متجددة </a:t>
            </a:r>
            <a:r>
              <a:rPr lang="ar-SA" b="1" u="sng" dirty="0" smtClean="0">
                <a:solidFill>
                  <a:srgbClr val="FF0000"/>
                </a:solidFill>
              </a:rPr>
              <a:t>وموارد غير </a:t>
            </a:r>
            <a:r>
              <a:rPr lang="ar-SA" b="1" u="sng" dirty="0">
                <a:solidFill>
                  <a:srgbClr val="FF0000"/>
                </a:solidFill>
              </a:rPr>
              <a:t>متجددة</a:t>
            </a:r>
            <a:r>
              <a:rPr lang="ar-SA" b="1" u="sng" dirty="0" smtClean="0">
                <a:solidFill>
                  <a:srgbClr val="FF0000"/>
                </a:solidFill>
              </a:rPr>
              <a:t>.</a:t>
            </a:r>
            <a:r>
              <a:rPr lang="ar-SA" b="1" u="sng" dirty="0">
                <a:solidFill>
                  <a:srgbClr val="FF0000"/>
                </a:solidFill>
              </a:rPr>
              <a:t> </a:t>
            </a:r>
            <a:endParaRPr lang="ar-SA" b="1" u="sng" dirty="0" smtClean="0">
              <a:solidFill>
                <a:srgbClr val="FF0000"/>
              </a:solidFill>
            </a:endParaRPr>
          </a:p>
          <a:p>
            <a:pPr rtl="1"/>
            <a:r>
              <a:rPr lang="ar-SA" dirty="0"/>
              <a:t> </a:t>
            </a:r>
            <a:r>
              <a:rPr lang="ar-SA" dirty="0" smtClean="0"/>
              <a:t>    </a:t>
            </a:r>
            <a:r>
              <a:rPr lang="ar-SA" b="1" u="sng" dirty="0" smtClean="0">
                <a:solidFill>
                  <a:srgbClr val="FF0000"/>
                </a:solidFill>
              </a:rPr>
              <a:t>ويقصد </a:t>
            </a:r>
            <a:r>
              <a:rPr lang="ar-SA" b="1" u="sng" dirty="0">
                <a:solidFill>
                  <a:srgbClr val="FF0000"/>
                </a:solidFill>
              </a:rPr>
              <a:t>بالموارد الطبيعية المخزون الاستراتيجي المستخدم وغير المستخدم الذي تستفيد منه البشرية وغيرها من الكائنات الحية في الطبيعة</a:t>
            </a:r>
            <a:r>
              <a:rPr lang="ar-SA" dirty="0"/>
              <a:t>، مثل الهواء والماء والشمس والصخور والتربة والمعادن والنباتات الطبيعية والحيوانات. أي أنها تشتمل على الغلاف الصخري والغلاف المائي والغلاف </a:t>
            </a:r>
            <a:r>
              <a:rPr lang="ar-SA" dirty="0" smtClean="0"/>
              <a:t>الجوى.</a:t>
            </a:r>
            <a:endParaRPr lang="en-US" dirty="0"/>
          </a:p>
        </p:txBody>
      </p:sp>
    </p:spTree>
    <p:extLst>
      <p:ext uri="{BB962C8B-B14F-4D97-AF65-F5344CB8AC3E}">
        <p14:creationId xmlns:p14="http://schemas.microsoft.com/office/powerpoint/2010/main" xmlns="" val="371448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b="1" dirty="0" smtClean="0"/>
              <a:t>       يعرف </a:t>
            </a:r>
            <a:r>
              <a:rPr lang="en-US" b="1" dirty="0" err="1" smtClean="0"/>
              <a:t>zimmermann</a:t>
            </a:r>
            <a:r>
              <a:rPr lang="ar-SA" b="1" dirty="0" smtClean="0"/>
              <a:t> </a:t>
            </a:r>
            <a:r>
              <a:rPr lang="ar-SA" b="1" u="sng" dirty="0" smtClean="0"/>
              <a:t>الموارد بأنها العملية أو الوظيفة التى يباشرها الانسان لسد حاجة من حاجياته ولايمكن ان نعتبر اى عنصر من عناصر البيئة مورد طبيعي –مصدر للثروة أو الانتاج – الا اذا كان له فائدة فى بلوغ غاية من غايات الإنسان </a:t>
            </a:r>
            <a:r>
              <a:rPr lang="ar-SA" b="1" dirty="0" smtClean="0"/>
              <a:t>، فعملية الانتاج تعتمد على استغلال الانسان للموارد الطبيعية .</a:t>
            </a:r>
          </a:p>
          <a:p>
            <a:pPr rtl="1"/>
            <a:r>
              <a:rPr lang="ar-SA" b="1" u="sng" dirty="0" smtClean="0">
                <a:solidFill>
                  <a:srgbClr val="FF0000"/>
                </a:solidFill>
              </a:rPr>
              <a:t>        وتعرف الموارد الطبيعية بانها منح الطبيعة للانسان من صخور ومعادن وطاقة وتربة وماء وحيوان ونبات طبيعي ، واستغلال الانسان لهذه الموارد الطبيعية يعطيها قيمة واهمية</a:t>
            </a:r>
            <a:r>
              <a:rPr lang="ar-SA" b="1" dirty="0"/>
              <a:t> </a:t>
            </a:r>
            <a:r>
              <a:rPr lang="ar-SA" b="1" u="sng" dirty="0">
                <a:solidFill>
                  <a:srgbClr val="FF0000"/>
                </a:solidFill>
              </a:rPr>
              <a:t>لذا تتحول الى موارد اقتصادية </a:t>
            </a:r>
            <a:r>
              <a:rPr lang="ar-SA" b="1" u="sng" dirty="0" smtClean="0">
                <a:solidFill>
                  <a:srgbClr val="FF0000"/>
                </a:solidFill>
              </a:rPr>
              <a:t>.</a:t>
            </a:r>
            <a:endParaRPr lang="ar-SA" b="1" u="sng" dirty="0">
              <a:solidFill>
                <a:srgbClr val="FF0000"/>
              </a:solidFill>
            </a:endParaRPr>
          </a:p>
        </p:txBody>
      </p:sp>
    </p:spTree>
    <p:extLst>
      <p:ext uri="{BB962C8B-B14F-4D97-AF65-F5344CB8AC3E}">
        <p14:creationId xmlns:p14="http://schemas.microsoft.com/office/powerpoint/2010/main" xmlns="" val="142216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17638"/>
            <a:ext cx="8915400" cy="4906962"/>
          </a:xfrm>
        </p:spPr>
        <p:txBody>
          <a:bodyPr/>
          <a:lstStyle/>
          <a:p>
            <a:pPr rtl="1"/>
            <a:r>
              <a:rPr lang="ar-SA" b="1" dirty="0" smtClean="0"/>
              <a:t>       فقبل </a:t>
            </a:r>
            <a:r>
              <a:rPr lang="ar-SA" b="1" dirty="0"/>
              <a:t>اكتشاف زيت البترول فى المنطقة العربية </a:t>
            </a:r>
            <a:r>
              <a:rPr lang="ar-SA" b="1" u="sng" dirty="0">
                <a:solidFill>
                  <a:srgbClr val="FF0000"/>
                </a:solidFill>
              </a:rPr>
              <a:t>كان مصدرا للثروة كامنا فى باطن الارض وعندما اكتشفه الانسان أصبح موردا طبيعيا ولكن عندما استغلة بالفعل تحول واصبح مورد اقتصادى .</a:t>
            </a:r>
          </a:p>
          <a:p>
            <a:pPr rtl="1"/>
            <a:r>
              <a:rPr lang="ar-SA" b="1" dirty="0" smtClean="0"/>
              <a:t>       ويجب التفرقة بين </a:t>
            </a:r>
            <a:r>
              <a:rPr lang="ar-SA" b="1" dirty="0"/>
              <a:t>الموارد الطبيعية الاقتصادية ، والموارد الطبيعية غير الاقتصادية ، </a:t>
            </a:r>
            <a:r>
              <a:rPr lang="ar-SA" b="1" u="sng" dirty="0">
                <a:solidFill>
                  <a:srgbClr val="FF0000"/>
                </a:solidFill>
              </a:rPr>
              <a:t>اذا يقصد بالتعبير الاول كل الموارد التى يمكن تحويلها بشكل مباشر الى موارد اقتصادية كالغابات والصخور والمعادن ،</a:t>
            </a:r>
            <a:r>
              <a:rPr lang="ar-SA" b="1" dirty="0"/>
              <a:t> </a:t>
            </a:r>
            <a:r>
              <a:rPr lang="ar-SA" b="1" u="sng" dirty="0"/>
              <a:t>اما الموارد الطبيعية غير الاقتصادية فتشمل العوامل الطبيعية المؤثرة فى عمليات الانتاج الزراعى كالمناخ والتربة والماء .</a:t>
            </a:r>
          </a:p>
          <a:p>
            <a:endParaRPr lang="ar-SA" dirty="0"/>
          </a:p>
        </p:txBody>
      </p:sp>
    </p:spTree>
    <p:extLst>
      <p:ext uri="{BB962C8B-B14F-4D97-AF65-F5344CB8AC3E}">
        <p14:creationId xmlns:p14="http://schemas.microsoft.com/office/powerpoint/2010/main" xmlns="" val="1598330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t>وليست كل الموارد الاقتصادية طبيعية فى الاساس ، فهناك الموارد البشرية التى يمكن تقسيمها الى قسمين :</a:t>
            </a:r>
          </a:p>
          <a:p>
            <a:r>
              <a:rPr lang="ar-SA" b="1" u="sng" dirty="0" smtClean="0">
                <a:solidFill>
                  <a:srgbClr val="FF0000"/>
                </a:solidFill>
              </a:rPr>
              <a:t>الموارد البشرية : </a:t>
            </a:r>
            <a:r>
              <a:rPr lang="ar-SA" b="1" u="sng" dirty="0" smtClean="0"/>
              <a:t>ويقصد بها الانسان كعامل من عوامل الانتاج الاقتصادية ، فهو الذى اعطى لعناصر البيئة الطبيعية اهميتها فاصبحت موارد تستغل لاشباع حاجاته وتحقيق رغباتة المتعددة .</a:t>
            </a:r>
          </a:p>
          <a:p>
            <a:r>
              <a:rPr lang="ar-SA" b="1" u="sng" dirty="0" smtClean="0">
                <a:solidFill>
                  <a:srgbClr val="FF0000"/>
                </a:solidFill>
              </a:rPr>
              <a:t>الموارد الحضارية : </a:t>
            </a:r>
            <a:r>
              <a:rPr lang="ar-SA" b="1" u="sng" dirty="0" smtClean="0"/>
              <a:t>ويقصد بها معرفة الانسان والاته وتنظيماته وابتكارته فى مجالات الانتاج المختلفة ، وتقدمه الحضارى الذى زاد من قدرته على استغلال الموارد الطبيعية .</a:t>
            </a:r>
            <a:endParaRPr lang="ar-SA" b="1" u="sng" dirty="0"/>
          </a:p>
        </p:txBody>
      </p:sp>
    </p:spTree>
    <p:extLst>
      <p:ext uri="{BB962C8B-B14F-4D97-AF65-F5344CB8AC3E}">
        <p14:creationId xmlns:p14="http://schemas.microsoft.com/office/powerpoint/2010/main" xmlns="" val="3894533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17638"/>
            <a:ext cx="8915400" cy="4906962"/>
          </a:xfrm>
        </p:spPr>
        <p:txBody>
          <a:bodyPr/>
          <a:lstStyle/>
          <a:p>
            <a:r>
              <a:rPr lang="ar-SA" b="1" dirty="0" smtClean="0"/>
              <a:t>  وعلى </a:t>
            </a:r>
            <a:r>
              <a:rPr lang="ar-SA" b="1" dirty="0"/>
              <a:t>سبيل المثال نجد ان الانسان مع تقدمه الحضارى </a:t>
            </a:r>
            <a:r>
              <a:rPr lang="ar-SA" b="1" u="sng" dirty="0"/>
              <a:t>استطاع استخدام الرياح والمياه فى توليد الطاقة مما قلل من جهد الانسان ، وهذا اعطاه فرصة لا ستغلال جزء من قدراته فى ابتكار اساليب جديدة فى الحياة مكنته من تطوير منتجاته بحيث تتلائم واحتياجاته المتعددة .</a:t>
            </a:r>
          </a:p>
          <a:p>
            <a:r>
              <a:rPr lang="ar-SA" b="1" dirty="0" smtClean="0"/>
              <a:t>     يتضح مما سبق </a:t>
            </a:r>
            <a:r>
              <a:rPr lang="ar-SA" b="1" u="sng" dirty="0" smtClean="0"/>
              <a:t>ان تقدم الانسان وتطوره انما يتوقف اساسا على الموارد الطبيعية وعلى المصادر الكامنه فى الطبيعة والتى يتوقف اكتشافها واستغلالها على مدى مهارة الانسان وتقدمه الحضارى والتى تمكنه من استغلال منح الطبيعة من صخور ومعادن لاشباع حاجياته المتعددة.</a:t>
            </a:r>
            <a:endParaRPr lang="ar-SA" b="1" u="sng" dirty="0"/>
          </a:p>
        </p:txBody>
      </p:sp>
    </p:spTree>
    <p:extLst>
      <p:ext uri="{BB962C8B-B14F-4D97-AF65-F5344CB8AC3E}">
        <p14:creationId xmlns:p14="http://schemas.microsoft.com/office/powerpoint/2010/main" xmlns="" val="494855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ونظرا لتعدد الزوايا التى تدرس من خلالها الموارد فقد تباينت الاسس التى تقسم على اساسها ،وفيما يلى عرض لاهم تلك الاسس :</a:t>
            </a:r>
          </a:p>
          <a:p>
            <a:r>
              <a:rPr lang="ar-SA" b="1" dirty="0" smtClean="0"/>
              <a:t>1</a:t>
            </a:r>
            <a:r>
              <a:rPr lang="ar-SA" b="1" u="sng" dirty="0" smtClean="0">
                <a:solidFill>
                  <a:srgbClr val="FF0000"/>
                </a:solidFill>
              </a:rPr>
              <a:t>-التوزيع الجغرافى </a:t>
            </a:r>
          </a:p>
          <a:p>
            <a:r>
              <a:rPr lang="ar-SA" b="1" u="sng" dirty="0" smtClean="0">
                <a:solidFill>
                  <a:srgbClr val="FF0000"/>
                </a:solidFill>
              </a:rPr>
              <a:t>2-القدرة على التجديد والاستمرار </a:t>
            </a:r>
          </a:p>
          <a:p>
            <a:r>
              <a:rPr lang="ar-SA" b="1" u="sng" dirty="0" smtClean="0">
                <a:solidFill>
                  <a:srgbClr val="FF0000"/>
                </a:solidFill>
              </a:rPr>
              <a:t>3-طبيعة التكوين </a:t>
            </a:r>
          </a:p>
          <a:p>
            <a:r>
              <a:rPr lang="ar-SA" b="1" u="sng" dirty="0" smtClean="0">
                <a:solidFill>
                  <a:srgbClr val="FF0000"/>
                </a:solidFill>
              </a:rPr>
              <a:t>4-الأصل</a:t>
            </a:r>
            <a:r>
              <a:rPr lang="ar-SA" b="1" dirty="0" smtClean="0"/>
              <a:t> </a:t>
            </a:r>
            <a:endParaRPr lang="ar-SA" b="1" dirty="0"/>
          </a:p>
        </p:txBody>
      </p:sp>
    </p:spTree>
    <p:extLst>
      <p:ext uri="{BB962C8B-B14F-4D97-AF65-F5344CB8AC3E}">
        <p14:creationId xmlns:p14="http://schemas.microsoft.com/office/powerpoint/2010/main" xmlns="" val="3964962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solidFill>
                  <a:srgbClr val="FF0000"/>
                </a:solidFill>
              </a:rPr>
              <a:t>1-تقسيم الموارد على اساس التوزيع الجغرافى:</a:t>
            </a:r>
          </a:p>
          <a:p>
            <a:r>
              <a:rPr lang="ar-SA" dirty="0" smtClean="0"/>
              <a:t>يمكن توزيع الموارد على اساس توزيعها الجغرافى الى اربعة اقسام</a:t>
            </a:r>
          </a:p>
          <a:p>
            <a:r>
              <a:rPr lang="ar-SA" b="1" u="sng" dirty="0" smtClean="0">
                <a:solidFill>
                  <a:srgbClr val="FF0000"/>
                </a:solidFill>
              </a:rPr>
              <a:t>أ-موارد توزيعها الجغرافى واسع :</a:t>
            </a:r>
          </a:p>
          <a:p>
            <a:r>
              <a:rPr lang="ar-SA" dirty="0" smtClean="0"/>
              <a:t>  </a:t>
            </a:r>
            <a:r>
              <a:rPr lang="ar-SA" b="1" u="sng" dirty="0" smtClean="0"/>
              <a:t>ويقصد بها الموارد المنتشرة فى كل مكان على سطح الارض والتى لاتوجد اى صعوبة فى الحصول عليها </a:t>
            </a:r>
            <a:r>
              <a:rPr lang="ar-SA" b="1" dirty="0" smtClean="0"/>
              <a:t>كعنصر الاوكسجين فى الهواء الذى يتنفسه الانسان فى كل مكان على سطح الارض بدون مجهود وبلا مقابل ، وأشعة الشمس وان كانت لا تتوافر فى اماكن معينة على سطح الارض الا فى فترات محدودة من السنة .</a:t>
            </a:r>
            <a:endParaRPr lang="ar-SA" b="1" dirty="0"/>
          </a:p>
        </p:txBody>
      </p:sp>
    </p:spTree>
    <p:extLst>
      <p:ext uri="{BB962C8B-B14F-4D97-AF65-F5344CB8AC3E}">
        <p14:creationId xmlns:p14="http://schemas.microsoft.com/office/powerpoint/2010/main" xmlns="" val="88478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876800"/>
          </a:xfrm>
        </p:spPr>
        <p:txBody>
          <a:bodyPr/>
          <a:lstStyle/>
          <a:p>
            <a:r>
              <a:rPr lang="ar-SA" b="1" u="sng" dirty="0" smtClean="0">
                <a:solidFill>
                  <a:srgbClr val="FF0000"/>
                </a:solidFill>
              </a:rPr>
              <a:t>ب-موارد توزيعها الجغرافى متوسط :</a:t>
            </a:r>
          </a:p>
          <a:p>
            <a:r>
              <a:rPr lang="ar-SA" b="1" u="sng" dirty="0" smtClean="0"/>
              <a:t>وهى الموارد التى تتوافر بشكل متوسط فى اماكن واسعة على سطح الارض ،ويمثلها الاراضى الزراعية المنتشرة فى معظم دول العالم ، ومع ذلك تختلف قيمتها من مكان لاخر</a:t>
            </a:r>
            <a:r>
              <a:rPr lang="ar-SA" dirty="0" smtClean="0"/>
              <a:t> تبعا للعاملين التاليين :</a:t>
            </a:r>
          </a:p>
          <a:p>
            <a:r>
              <a:rPr lang="ar-SA" b="1" u="sng" dirty="0" smtClean="0"/>
              <a:t>1-خصائصها الطبيعية والكيميائية ومدى خصوبتها .</a:t>
            </a:r>
          </a:p>
          <a:p>
            <a:r>
              <a:rPr lang="ar-SA" b="1" u="sng" dirty="0" smtClean="0"/>
              <a:t>2-العلاقة بين الانسان والارض ،</a:t>
            </a:r>
            <a:r>
              <a:rPr lang="ar-SA" b="1" dirty="0" smtClean="0"/>
              <a:t>فاذا كانت الزراعة تمثل الحرفة السائدة بين السكان وارتفعت نسبة العاملين بها الى اجمالى العاملين ارتفعت قيمة الارض . </a:t>
            </a:r>
            <a:endParaRPr lang="ar-SA" b="1" dirty="0"/>
          </a:p>
        </p:txBody>
      </p:sp>
    </p:spTree>
    <p:extLst>
      <p:ext uri="{BB962C8B-B14F-4D97-AF65-F5344CB8AC3E}">
        <p14:creationId xmlns:p14="http://schemas.microsoft.com/office/powerpoint/2010/main" xmlns="" val="1312299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بينما تقل هذه القيمة اذا كانت الزراعة تمثل حرفة ثانوية </a:t>
            </a:r>
            <a:r>
              <a:rPr lang="ar-SA" b="1" dirty="0" smtClean="0"/>
              <a:t>.</a:t>
            </a:r>
          </a:p>
          <a:p>
            <a:r>
              <a:rPr lang="ar-SA" b="1" dirty="0"/>
              <a:t> </a:t>
            </a:r>
            <a:r>
              <a:rPr lang="ar-SA" b="1" dirty="0" smtClean="0"/>
              <a:t>  </a:t>
            </a:r>
            <a:r>
              <a:rPr lang="ar-SA" b="1" dirty="0"/>
              <a:t>وترتفع قيمة الارض ايضا فى المناطق التى تتسم باذدحامها بالسكان وتقل فيها مساحة الاراضى الزراعية كما هو الحال فى مصر ، بينما تنخفض هذه القيمة فى الاقاليم حديثة العمران نسبيا حيث يقل اذدحام السكان وتتوفر الاراضى الزراعية كما هو الحال فى كندا </a:t>
            </a:r>
            <a:r>
              <a:rPr lang="ar-SA" b="1" dirty="0" smtClean="0"/>
              <a:t>واستراليا.</a:t>
            </a:r>
            <a:endParaRPr lang="ar-SA" b="1" dirty="0"/>
          </a:p>
        </p:txBody>
      </p:sp>
    </p:spTree>
    <p:extLst>
      <p:ext uri="{BB962C8B-B14F-4D97-AF65-F5344CB8AC3E}">
        <p14:creationId xmlns:p14="http://schemas.microsoft.com/office/powerpoint/2010/main" xmlns="" val="2425734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b="1" u="sng" dirty="0" smtClean="0">
              <a:solidFill>
                <a:srgbClr val="FF0000"/>
              </a:solidFill>
            </a:endParaRPr>
          </a:p>
          <a:p>
            <a:r>
              <a:rPr lang="ar-SA" b="1" u="sng" dirty="0" smtClean="0">
                <a:solidFill>
                  <a:srgbClr val="FF0000"/>
                </a:solidFill>
              </a:rPr>
              <a:t>3-موارد </a:t>
            </a:r>
            <a:r>
              <a:rPr lang="ar-SA" b="1" u="sng" dirty="0">
                <a:solidFill>
                  <a:srgbClr val="FF0000"/>
                </a:solidFill>
              </a:rPr>
              <a:t>توزيعها الجغرافى محدود : </a:t>
            </a:r>
          </a:p>
          <a:p>
            <a:r>
              <a:rPr lang="ar-SA" b="1" dirty="0" smtClean="0"/>
              <a:t>  </a:t>
            </a:r>
            <a:r>
              <a:rPr lang="ar-SA" b="1" u="sng" dirty="0" smtClean="0"/>
              <a:t>ويمثلها </a:t>
            </a:r>
            <a:r>
              <a:rPr lang="ar-SA" b="1" u="sng" dirty="0"/>
              <a:t>بعض الموارد المعدنية التى يرتبط توزيعها الجغرافى بتكوينات جيولوجية محدودة الانتشار </a:t>
            </a:r>
            <a:r>
              <a:rPr lang="ar-SA" b="1" dirty="0"/>
              <a:t>، فالميكا مثلا يتركز معظم انتاجها فى الولايات المتحدة التى يشكل متوسط انتاجها السنوى مايعادل 70% من جملة الانتاج العالمى ، بينما يكون انتاج الهند 23% ، اما باقى المية ونسبتها 7% فتتوزع على عدد قليل من دول </a:t>
            </a:r>
            <a:r>
              <a:rPr lang="ar-SA" b="1" dirty="0" smtClean="0"/>
              <a:t>العالم . </a:t>
            </a:r>
            <a:r>
              <a:rPr lang="en-US" b="1" dirty="0" smtClean="0"/>
              <a:t> </a:t>
            </a:r>
            <a:endParaRPr lang="ar-SA" b="1" dirty="0"/>
          </a:p>
          <a:p>
            <a:endParaRPr lang="ar-SA" b="1" dirty="0"/>
          </a:p>
        </p:txBody>
      </p:sp>
    </p:spTree>
    <p:extLst>
      <p:ext uri="{BB962C8B-B14F-4D97-AF65-F5344CB8AC3E}">
        <p14:creationId xmlns:p14="http://schemas.microsoft.com/office/powerpoint/2010/main" xmlns="" val="594806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678363"/>
          </a:xfrm>
        </p:spPr>
        <p:txBody>
          <a:bodyPr/>
          <a:lstStyle/>
          <a:p>
            <a:r>
              <a:rPr lang="ar-SA" b="1" u="sng" dirty="0" smtClean="0">
                <a:solidFill>
                  <a:srgbClr val="FF0000"/>
                </a:solidFill>
              </a:rPr>
              <a:t>4-موارد توزيعها الجغرافى محدود جدا :</a:t>
            </a:r>
          </a:p>
          <a:p>
            <a:pPr rtl="1"/>
            <a:r>
              <a:rPr lang="ar-SA" b="1" dirty="0" smtClean="0"/>
              <a:t>  </a:t>
            </a:r>
            <a:r>
              <a:rPr lang="ar-SA" b="1" u="sng" dirty="0" smtClean="0"/>
              <a:t>وهى الموارد التى يكاد يتركز توزيعها الجغرافى فى اماكن محدودة جدا على سطح الارض </a:t>
            </a:r>
            <a:r>
              <a:rPr lang="ar-SA" b="1" dirty="0" smtClean="0"/>
              <a:t>، ويمثل النيكل هذا القسم من الموارد ، اذ انتجت كندا وحدها عام 1960 اكثر من 65% من اجمالى انتاج العالم ، ويستخرج معظم الانتاج الكندى من منطقة واحدة هى منطقة صد بري</a:t>
            </a:r>
            <a:r>
              <a:rPr lang="en-US" b="1" dirty="0" err="1" smtClean="0"/>
              <a:t>sudberry</a:t>
            </a:r>
            <a:r>
              <a:rPr lang="en-US" b="1" dirty="0" smtClean="0"/>
              <a:t> </a:t>
            </a:r>
            <a:r>
              <a:rPr lang="en-US" b="1" dirty="0"/>
              <a:t> </a:t>
            </a:r>
            <a:r>
              <a:rPr lang="ar-SA" b="1" dirty="0" smtClean="0"/>
              <a:t> شمال بحيرة هورن .</a:t>
            </a:r>
          </a:p>
          <a:p>
            <a:pPr rtl="1"/>
            <a:r>
              <a:rPr lang="ar-SA" b="1" dirty="0" smtClean="0"/>
              <a:t>    </a:t>
            </a:r>
            <a:r>
              <a:rPr lang="ar-SA" b="1" u="sng" dirty="0" smtClean="0"/>
              <a:t>وقد ادى تباين التوزيع الجغرافى للموارد على سطح الارض الى اختلاف توزيع الانسان والى تعدد انشطته الاقتصادية والى نشاط حركة التجارة الدولية للموارد المختلفة .</a:t>
            </a:r>
            <a:endParaRPr lang="ar-SA" b="1" u="sng" dirty="0"/>
          </a:p>
        </p:txBody>
      </p:sp>
    </p:spTree>
    <p:extLst>
      <p:ext uri="{BB962C8B-B14F-4D97-AF65-F5344CB8AC3E}">
        <p14:creationId xmlns:p14="http://schemas.microsoft.com/office/powerpoint/2010/main" xmlns="" val="4099000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17638"/>
            <a:ext cx="8915400" cy="4708525"/>
          </a:xfrm>
        </p:spPr>
        <p:txBody>
          <a:bodyPr/>
          <a:lstStyle/>
          <a:p>
            <a:r>
              <a:rPr lang="ar-SA" b="1" u="sng" dirty="0" smtClean="0">
                <a:solidFill>
                  <a:srgbClr val="FF0000"/>
                </a:solidFill>
              </a:rPr>
              <a:t>2-تقسيم الموارد على اساس مدى قدرتها على التجدد والاستمرار:</a:t>
            </a:r>
          </a:p>
          <a:p>
            <a:r>
              <a:rPr lang="ar-SA" dirty="0" smtClean="0"/>
              <a:t>تقسم الموارد على اساس مدى قدرتها على التجدد والاستمرار الى :</a:t>
            </a:r>
          </a:p>
          <a:p>
            <a:r>
              <a:rPr lang="ar-SA" dirty="0" smtClean="0">
                <a:solidFill>
                  <a:srgbClr val="FF0000"/>
                </a:solidFill>
              </a:rPr>
              <a:t>         </a:t>
            </a:r>
            <a:r>
              <a:rPr lang="ar-SA" b="1" u="sng" dirty="0" smtClean="0">
                <a:solidFill>
                  <a:srgbClr val="FF0000"/>
                </a:solidFill>
              </a:rPr>
              <a:t>موارد متجددة</a:t>
            </a:r>
            <a:r>
              <a:rPr lang="ar-SA" dirty="0" smtClean="0">
                <a:solidFill>
                  <a:srgbClr val="FF0000"/>
                </a:solidFill>
              </a:rPr>
              <a:t>              </a:t>
            </a:r>
            <a:r>
              <a:rPr lang="ar-SA" b="1" u="sng" dirty="0" smtClean="0">
                <a:solidFill>
                  <a:srgbClr val="FF0000"/>
                </a:solidFill>
              </a:rPr>
              <a:t>موارد غير متجددة </a:t>
            </a:r>
            <a:endParaRPr lang="en-US" b="1" u="sng" dirty="0" smtClean="0">
              <a:solidFill>
                <a:srgbClr val="FF0000"/>
              </a:solidFill>
            </a:endParaRPr>
          </a:p>
          <a:p>
            <a:r>
              <a:rPr lang="ar-SA" b="1" u="sng" dirty="0" smtClean="0"/>
              <a:t>الموارد المتجددة :</a:t>
            </a:r>
          </a:p>
          <a:p>
            <a:r>
              <a:rPr lang="ar-SA" dirty="0" smtClean="0"/>
              <a:t>  </a:t>
            </a:r>
            <a:r>
              <a:rPr lang="ar-SA" b="1" u="sng" dirty="0" smtClean="0"/>
              <a:t>يقصد بها الموارد التى لا تنفذ حيث تتجدد باستمرار اما لطبيعتها الخاصة كالاكسجين فى الهواء ، واما لتنظيم الانسان عمليات استغلالها كالماء والتربة والموارد الحيوانية والموارد الغابية ، </a:t>
            </a:r>
            <a:r>
              <a:rPr lang="ar-SA" b="1" dirty="0" smtClean="0"/>
              <a:t>فالانسان يحاول المحافظة على خصوبة التربة بوسائل مختلفة مثل اتباع الدورات الزراعية واستخدام المخصبات .</a:t>
            </a:r>
            <a:endParaRPr lang="en-US" b="1" dirty="0" smtClean="0"/>
          </a:p>
        </p:txBody>
      </p:sp>
    </p:spTree>
    <p:extLst>
      <p:ext uri="{BB962C8B-B14F-4D97-AF65-F5344CB8AC3E}">
        <p14:creationId xmlns:p14="http://schemas.microsoft.com/office/powerpoint/2010/main" xmlns="" val="2936778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7200" y="0"/>
            <a:ext cx="8991599" cy="6126163"/>
          </a:xfrm>
          <a:prstGeom prst="rect">
            <a:avLst/>
          </a:prstGeom>
        </p:spPr>
      </p:pic>
    </p:spTree>
    <p:extLst>
      <p:ext uri="{BB962C8B-B14F-4D97-AF65-F5344CB8AC3E}">
        <p14:creationId xmlns:p14="http://schemas.microsoft.com/office/powerpoint/2010/main" xmlns="" val="2791238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876800"/>
          </a:xfrm>
        </p:spPr>
        <p:txBody>
          <a:bodyPr/>
          <a:lstStyle/>
          <a:p>
            <a:pPr rtl="1"/>
            <a:r>
              <a:rPr lang="ar-SA" b="1" u="sng" dirty="0" smtClean="0">
                <a:solidFill>
                  <a:srgbClr val="FF0000"/>
                </a:solidFill>
              </a:rPr>
              <a:t>    وقد يعمل الانسان على تجديد الموارد الطبيعية وتنميتها لتسد احتياجاته المتطورة منها </a:t>
            </a:r>
            <a:r>
              <a:rPr lang="ar-SA" b="1" dirty="0" smtClean="0"/>
              <a:t>، مثال ذلك شجرة المطاط الطبيعية المعروفة باسم الهيفيا </a:t>
            </a:r>
            <a:r>
              <a:rPr lang="en-US" b="1" dirty="0" err="1" smtClean="0"/>
              <a:t>Hevea</a:t>
            </a:r>
            <a:r>
              <a:rPr lang="ar-SA" b="1" dirty="0" smtClean="0"/>
              <a:t>والتى كانت تنمو بريا ،وقد ظلت استخدمات هذه المادة محدودة لمدة طويلة من الزمن ،حتى تمكن العالم </a:t>
            </a:r>
            <a:r>
              <a:rPr lang="en-US" b="1" dirty="0" smtClean="0"/>
              <a:t>Goodyear</a:t>
            </a:r>
            <a:r>
              <a:rPr lang="ar-SA" b="1" dirty="0" smtClean="0"/>
              <a:t> عام 1839 من التوصل الى عملية كبرتة المطاط مما مكن من استخدامه فى العديد من احتياجات الانسان فى المجالات المختلفة ، لذا ازدادت الحاجة الى هذا المورد الطبيعى الذى اصبح انتاج حوض الامزون منه غير كافى وباهظ التكاليف ،لذا نقلت زراعته الى جنوب شرق اسيا مما اذى الى زيادة كمية المنتج من المطاط .</a:t>
            </a:r>
            <a:endParaRPr lang="ar-SA" b="1" dirty="0"/>
          </a:p>
        </p:txBody>
      </p:sp>
    </p:spTree>
    <p:extLst>
      <p:ext uri="{BB962C8B-B14F-4D97-AF65-F5344CB8AC3E}">
        <p14:creationId xmlns:p14="http://schemas.microsoft.com/office/powerpoint/2010/main" xmlns="" val="735029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754563"/>
          </a:xfrm>
        </p:spPr>
        <p:txBody>
          <a:bodyPr/>
          <a:lstStyle/>
          <a:p>
            <a:r>
              <a:rPr lang="ar-SA" b="1" u="sng" dirty="0" smtClean="0">
                <a:solidFill>
                  <a:srgbClr val="FF0000"/>
                </a:solidFill>
              </a:rPr>
              <a:t>الموارد غير المتجددة :</a:t>
            </a:r>
          </a:p>
          <a:p>
            <a:r>
              <a:rPr lang="ar-SA" b="1" dirty="0" smtClean="0"/>
              <a:t>  </a:t>
            </a:r>
            <a:r>
              <a:rPr lang="ar-SA" b="1" u="sng" dirty="0" smtClean="0"/>
              <a:t>وهى الموارد القابلة للنفاذ اما لاهمال الانسان واسرافه فى استغلالها ، واما لا نها لا تتجدد بطيعتها . </a:t>
            </a:r>
            <a:r>
              <a:rPr lang="ar-SA" b="1" dirty="0" smtClean="0"/>
              <a:t>وتتمثل الموارد القابلة للنفاذ لاهمال الانسان واسرافه فى الموارد التى منحته الطبيعة اياها ثم اسرف فى استغلالها لسد حاجياته </a:t>
            </a:r>
            <a:r>
              <a:rPr lang="ar-SA" b="1" u="sng" dirty="0" smtClean="0"/>
              <a:t>بانانية مطلقة دون ان يضع فى اعتباره احتياجات الاجيال القادمة منها </a:t>
            </a:r>
            <a:r>
              <a:rPr lang="ar-SA" b="1" dirty="0" smtClean="0"/>
              <a:t>.مثل اسراف الانسان فى قطع الغابات وتوسعه فى تربية الحيوانات بشكل يفوق طاقة المراعى الطبيعية ، وايضا اسراف الانسان فى صيد الكائنات البحرية كالحيتان هدد بانقراضها . </a:t>
            </a:r>
            <a:endParaRPr lang="ar-SA" b="1" dirty="0"/>
          </a:p>
        </p:txBody>
      </p:sp>
    </p:spTree>
    <p:extLst>
      <p:ext uri="{BB962C8B-B14F-4D97-AF65-F5344CB8AC3E}">
        <p14:creationId xmlns:p14="http://schemas.microsoft.com/office/powerpoint/2010/main" xmlns="" val="1182296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95400"/>
            <a:ext cx="8915400" cy="5105400"/>
          </a:xfrm>
        </p:spPr>
        <p:txBody>
          <a:bodyPr/>
          <a:lstStyle/>
          <a:p>
            <a:r>
              <a:rPr lang="ar-SA" b="1" u="sng" dirty="0" smtClean="0">
                <a:solidFill>
                  <a:srgbClr val="FF0000"/>
                </a:solidFill>
              </a:rPr>
              <a:t>اما النوع الثانى من الموارد فهى التى لايستطيع الانسان المحافظة عليها وتنميتها لانها لا تتجدد ،بل ان استغلالها يعنى تدميرها تماما كاستغلال زيت البترول او رواسب الفحم ، لذا فالانسان الذى خلق قيمة للعناصر الطبيعية هو ايضا مدمرها .</a:t>
            </a:r>
          </a:p>
          <a:p>
            <a:r>
              <a:rPr lang="ar-SA" b="1" u="sng" dirty="0" smtClean="0"/>
              <a:t>وتتمثل الموارد غير المتجددة اساسا فى الموارد المعدنية التى تعتمد عليها الحضارة البشرية المعاصرة ، لذلك علت اصوات تحذر الانسان من ان الموارد المعدنية المخزونة لاتكفى الا لفترات محدودة ، لذا يجب تنظيم استغلالها ، فمثلا خامات الحديد المعروفة فى الوقت الحاضر لا تكفى حاجة الاسواق العالمية بمعدل استهلاكها الا لمدة مائتى عام فقط.</a:t>
            </a:r>
            <a:endParaRPr lang="ar-SA" b="1" u="sng" dirty="0"/>
          </a:p>
        </p:txBody>
      </p:sp>
    </p:spTree>
    <p:extLst>
      <p:ext uri="{BB962C8B-B14F-4D97-AF65-F5344CB8AC3E}">
        <p14:creationId xmlns:p14="http://schemas.microsoft.com/office/powerpoint/2010/main" xmlns="" val="4103057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0"/>
            <a:ext cx="8915400" cy="4953000"/>
          </a:xfrm>
        </p:spPr>
        <p:txBody>
          <a:bodyPr/>
          <a:lstStyle/>
          <a:p>
            <a:pPr rtl="1"/>
            <a:r>
              <a:rPr lang="ar-SA" b="1" dirty="0" smtClean="0"/>
              <a:t>        </a:t>
            </a:r>
            <a:r>
              <a:rPr lang="ar-SA" b="1" u="sng" dirty="0" smtClean="0"/>
              <a:t>ورغم ذلك ليس هناك خوف على مستقبل الحضارة البشرية المعتمدة على الموارد المعدنية ، فلازالت هناك اماكن واسعة من سطح الارض لم يتم مسحها جيولوجيا </a:t>
            </a:r>
            <a:r>
              <a:rPr lang="ar-SA" b="1" dirty="0" smtClean="0"/>
              <a:t>، كما </a:t>
            </a:r>
            <a:r>
              <a:rPr lang="ar-SA" b="1" u="sng" dirty="0" smtClean="0"/>
              <a:t>ان الانسان كثيرا مايكتشف مناجم جديدة للموارد المعدنية كما يستحدث اساليب مبتكرة فى العمليات الانتاجية تزيد من حجم الموارد المكتشفة ، كما استطاع الانسان اعادة استعمال بعض المعادن الخردة عن طريق صهرها واعادة تشكيلها مرة اخرى .</a:t>
            </a:r>
          </a:p>
          <a:p>
            <a:pPr rtl="1"/>
            <a:r>
              <a:rPr lang="ar-SA" b="1" dirty="0" smtClean="0"/>
              <a:t>       </a:t>
            </a:r>
            <a:r>
              <a:rPr lang="ar-SA" b="1" u="sng" dirty="0" smtClean="0"/>
              <a:t>كما ان هناك العديد من الموارد المعدنية فى القشرة الارضية لم يستخلصها الانسان بعد ، ومع تقدمه الحضارى والتقنى سوف يتمكن من استخلاصها والاستفادة منها .</a:t>
            </a:r>
            <a:endParaRPr lang="ar-SA" b="1" u="sng" dirty="0"/>
          </a:p>
        </p:txBody>
      </p:sp>
    </p:spTree>
    <p:extLst>
      <p:ext uri="{BB962C8B-B14F-4D97-AF65-F5344CB8AC3E}">
        <p14:creationId xmlns:p14="http://schemas.microsoft.com/office/powerpoint/2010/main" xmlns="" val="624202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9448799" cy="6400800"/>
          </a:xfrm>
          <a:prstGeom prst="rect">
            <a:avLst/>
          </a:prstGeom>
        </p:spPr>
      </p:pic>
    </p:spTree>
    <p:extLst>
      <p:ext uri="{BB962C8B-B14F-4D97-AF65-F5344CB8AC3E}">
        <p14:creationId xmlns:p14="http://schemas.microsoft.com/office/powerpoint/2010/main" xmlns="" val="2689162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تقسيم الموارد على اساس طبيعة تكوينها : </a:t>
            </a:r>
          </a:p>
          <a:p>
            <a:r>
              <a:rPr lang="ar-SA" b="1" dirty="0" smtClean="0"/>
              <a:t>يمكن تقسيم الموارد حسب طبيعة تكوينها الى قسمين رئيسيين هما </a:t>
            </a:r>
            <a:r>
              <a:rPr lang="ar-SA" b="1" u="sng" dirty="0" smtClean="0">
                <a:solidFill>
                  <a:srgbClr val="FF0000"/>
                </a:solidFill>
              </a:rPr>
              <a:t>الموارد العضوية : </a:t>
            </a:r>
          </a:p>
          <a:p>
            <a:r>
              <a:rPr lang="ar-SA" b="1" u="sng" dirty="0" smtClean="0"/>
              <a:t>  واهمها الموارد النباتية والحيوانية ، بالاضافة الى زيت البترول ورواسب الفحم والفوسفات ، وهناك عناصر من الحياة العضوية لايمكن اعتبارها موارد طبيعية لانها لا تساعد فى العمليات الانتاجية بل تعطلها ، مثال ذلك الحشرات والطفيليات والنباتات الضارة .</a:t>
            </a:r>
            <a:endParaRPr lang="ar-SA" b="1" u="sng" dirty="0"/>
          </a:p>
        </p:txBody>
      </p:sp>
    </p:spTree>
    <p:extLst>
      <p:ext uri="{BB962C8B-B14F-4D97-AF65-F5344CB8AC3E}">
        <p14:creationId xmlns:p14="http://schemas.microsoft.com/office/powerpoint/2010/main" xmlns="" val="529356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p:cNvPicPr>
            <a:picLocks noGrp="1" noChangeAspect="1"/>
          </p:cNvPicPr>
          <p:nvPr>
            <p:ph idx="1"/>
          </p:nvPr>
        </p:nvPicPr>
        <p:blipFill>
          <a:blip r:embed="rId2"/>
          <a:stretch>
            <a:fillRect/>
          </a:stretch>
        </p:blipFill>
        <p:spPr>
          <a:xfrm>
            <a:off x="495300" y="274638"/>
            <a:ext cx="8915399" cy="5851525"/>
          </a:xfrm>
          <a:prstGeom prst="rect">
            <a:avLst/>
          </a:prstGeom>
        </p:spPr>
      </p:pic>
    </p:spTree>
    <p:extLst>
      <p:ext uri="{BB962C8B-B14F-4D97-AF65-F5344CB8AC3E}">
        <p14:creationId xmlns:p14="http://schemas.microsoft.com/office/powerpoint/2010/main" xmlns="" val="2084970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u="sng" dirty="0" smtClean="0">
                <a:solidFill>
                  <a:srgbClr val="FF0000"/>
                </a:solidFill>
              </a:rPr>
              <a:t>الموارد </a:t>
            </a:r>
            <a:r>
              <a:rPr lang="ar-SA" b="1" u="sng" dirty="0">
                <a:solidFill>
                  <a:srgbClr val="FF0000"/>
                </a:solidFill>
              </a:rPr>
              <a:t>غير العضوية :</a:t>
            </a:r>
            <a:r>
              <a:rPr lang="ar-SA" b="1" dirty="0"/>
              <a:t> </a:t>
            </a:r>
            <a:endParaRPr lang="ar-SA" b="1" dirty="0" smtClean="0"/>
          </a:p>
          <a:p>
            <a:r>
              <a:rPr lang="ar-SA" b="1" u="sng" dirty="0" smtClean="0"/>
              <a:t> اهمها </a:t>
            </a:r>
            <a:r>
              <a:rPr lang="ar-SA" b="1" u="sng" dirty="0"/>
              <a:t>الصخور ، وماتحتويه القشرة الارضية من موارد مختلفة لايدخل فى تكوينها اى عنصر عضوى كالملح الصخرى ، كما يضم هذا القسم العناصر الكيميائية الموجودة فى الهواء كالاوكسجين ، بالاضافة الى معظم الموارد المعدنية .</a:t>
            </a:r>
          </a:p>
          <a:p>
            <a:r>
              <a:rPr lang="en-US" b="1" dirty="0" smtClean="0">
                <a:solidFill>
                  <a:srgbClr val="FF0000"/>
                </a:solidFill>
              </a:rPr>
              <a:t>:</a:t>
            </a:r>
            <a:r>
              <a:rPr lang="ar-SA" b="1" dirty="0" smtClean="0">
                <a:solidFill>
                  <a:srgbClr val="FF0000"/>
                </a:solidFill>
              </a:rPr>
              <a:t>كما </a:t>
            </a:r>
            <a:r>
              <a:rPr lang="ar-SA" b="1" dirty="0">
                <a:solidFill>
                  <a:srgbClr val="FF0000"/>
                </a:solidFill>
              </a:rPr>
              <a:t>تقسم الموارد على اساس الاصل الى</a:t>
            </a:r>
            <a:r>
              <a:rPr lang="ar-SA" b="1" dirty="0"/>
              <a:t> </a:t>
            </a:r>
            <a:endParaRPr lang="ar-SA" b="1" dirty="0" smtClean="0"/>
          </a:p>
          <a:p>
            <a:r>
              <a:rPr lang="en-US" b="1" dirty="0" smtClean="0"/>
              <a:t>:</a:t>
            </a:r>
            <a:r>
              <a:rPr lang="ar-SA" b="1" dirty="0" smtClean="0"/>
              <a:t>الموارد </a:t>
            </a:r>
            <a:r>
              <a:rPr lang="ar-SA" b="1" dirty="0"/>
              <a:t>الطبيعية </a:t>
            </a:r>
            <a:endParaRPr lang="ar-SA" b="1" dirty="0" smtClean="0"/>
          </a:p>
          <a:p>
            <a:r>
              <a:rPr lang="ar-SA" b="1" dirty="0" smtClean="0"/>
              <a:t>والموارد </a:t>
            </a:r>
            <a:r>
              <a:rPr lang="ar-SA" b="1" dirty="0"/>
              <a:t>البشرية </a:t>
            </a:r>
            <a:r>
              <a:rPr lang="ar-SA" b="1" dirty="0" smtClean="0"/>
              <a:t>: كما </a:t>
            </a:r>
            <a:r>
              <a:rPr lang="ar-SA" b="1" dirty="0"/>
              <a:t>يتضح من الشكل التالى </a:t>
            </a:r>
            <a:r>
              <a:rPr lang="ar-SA" b="1" dirty="0" smtClean="0"/>
              <a:t>:</a:t>
            </a:r>
            <a:endParaRPr lang="ar-SA" b="1" dirty="0"/>
          </a:p>
          <a:p>
            <a:endParaRPr lang="ar-SA" b="1" dirty="0"/>
          </a:p>
        </p:txBody>
      </p:sp>
    </p:spTree>
    <p:extLst>
      <p:ext uri="{BB962C8B-B14F-4D97-AF65-F5344CB8AC3E}">
        <p14:creationId xmlns:p14="http://schemas.microsoft.com/office/powerpoint/2010/main" xmlns="" val="3077608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Content Placeholder 3"/>
          <p:cNvPicPr>
            <a:picLocks noGrp="1" noChangeAspect="1"/>
          </p:cNvPicPr>
          <p:nvPr>
            <p:ph idx="1"/>
          </p:nvPr>
        </p:nvPicPr>
        <p:blipFill>
          <a:blip r:embed="rId2"/>
          <a:stretch>
            <a:fillRect/>
          </a:stretch>
        </p:blipFill>
        <p:spPr>
          <a:xfrm>
            <a:off x="495300" y="274638"/>
            <a:ext cx="8915400" cy="5851525"/>
          </a:xfrm>
          <a:prstGeom prst="rect">
            <a:avLst/>
          </a:prstGeom>
        </p:spPr>
      </p:pic>
    </p:spTree>
    <p:extLst>
      <p:ext uri="{BB962C8B-B14F-4D97-AF65-F5344CB8AC3E}">
        <p14:creationId xmlns:p14="http://schemas.microsoft.com/office/powerpoint/2010/main" xmlns="" val="1602992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2569</TotalTime>
  <Words>1361</Words>
  <Application>Microsoft Office PowerPoint</Application>
  <PresentationFormat>A4 Paper (210x297 mm)</PresentationFormat>
  <Paragraphs>65</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vt:lpstr>
      <vt:lpstr>  المحاضرة الثالثة  الموارد الاقتصادية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cp:lastModifiedBy>
  <cp:revision>244</cp:revision>
  <dcterms:created xsi:type="dcterms:W3CDTF">2009-10-14T19:14:34Z</dcterms:created>
  <dcterms:modified xsi:type="dcterms:W3CDTF">2014-11-05T17:00:18Z</dcterms:modified>
</cp:coreProperties>
</file>