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7" r:id="rId4"/>
    <p:sldId id="268" r:id="rId5"/>
    <p:sldId id="269" r:id="rId6"/>
    <p:sldId id="270" r:id="rId7"/>
    <p:sldId id="276" r:id="rId8"/>
    <p:sldId id="272" r:id="rId9"/>
    <p:sldId id="275" r:id="rId10"/>
    <p:sldId id="271"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126" autoAdjust="0"/>
    <p:restoredTop sz="94664" autoAdjust="0"/>
  </p:normalViewPr>
  <p:slideViewPr>
    <p:cSldViewPr>
      <p:cViewPr varScale="1">
        <p:scale>
          <a:sx n="78" d="100"/>
          <a:sy n="78" d="100"/>
        </p:scale>
        <p:origin x="-876"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590800" y="1905000"/>
            <a:ext cx="4572000" cy="2209800"/>
          </a:xfrm>
        </p:spPr>
        <p:txBody>
          <a:bodyPr/>
          <a:lstStyle/>
          <a:p>
            <a:pPr rtl="1"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ar-SA" sz="4800" b="1" spc="-150" dirty="0" smtClean="0">
                <a:solidFill>
                  <a:srgbClr val="376092"/>
                </a:solidFill>
                <a:latin typeface="ae_AlMateen" pitchFamily="2" charset="-78"/>
                <a:cs typeface="ae_AlMateen" pitchFamily="2" charset="-78"/>
              </a:rPr>
              <a:t>المحاضرة الخامسة </a:t>
            </a:r>
            <a:br>
              <a:rPr lang="ar-SA" sz="4800" b="1" spc="-150" dirty="0" smtClean="0">
                <a:solidFill>
                  <a:srgbClr val="376092"/>
                </a:solidFill>
                <a:latin typeface="ae_AlMateen" pitchFamily="2" charset="-78"/>
                <a:cs typeface="ae_AlMateen" pitchFamily="2" charset="-78"/>
              </a:rPr>
            </a:br>
            <a:r>
              <a:rPr lang="ar-SA" sz="4800" b="1" spc="-150" dirty="0" smtClean="0">
                <a:solidFill>
                  <a:srgbClr val="376092"/>
                </a:solidFill>
                <a:latin typeface="ae_AlMateen" pitchFamily="2" charset="-78"/>
                <a:cs typeface="ae_AlMateen" pitchFamily="2" charset="-78"/>
              </a:rPr>
              <a:t>العوامل البشرية </a:t>
            </a:r>
            <a:br>
              <a:rPr lang="ar-SA" sz="4800" b="1" spc="-150" dirty="0" smtClean="0">
                <a:solidFill>
                  <a:srgbClr val="376092"/>
                </a:solidFill>
                <a:latin typeface="ae_AlMateen" pitchFamily="2" charset="-78"/>
                <a:cs typeface="ae_AlMateen" pitchFamily="2" charset="-78"/>
              </a:rPr>
            </a:br>
            <a:r>
              <a:rPr lang="ar-SA" sz="4800" b="1" spc="-150" dirty="0" smtClean="0">
                <a:solidFill>
                  <a:srgbClr val="376092"/>
                </a:solidFill>
                <a:latin typeface="ae_AlMateen" pitchFamily="2" charset="-78"/>
                <a:cs typeface="ae_AlMateen" pitchFamily="2" charset="-78"/>
              </a:rPr>
              <a:t>المؤثرة فى الانتاج </a:t>
            </a: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en-US" dirty="0"/>
              <a:t/>
            </a:r>
            <a:br>
              <a:rPr lang="en-US" dirty="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36688"/>
            <a:ext cx="8915400" cy="4887912"/>
          </a:xfrm>
        </p:spPr>
        <p:txBody>
          <a:bodyPr/>
          <a:lstStyle/>
          <a:p>
            <a:r>
              <a:rPr lang="ar-SA" b="1" u="sng" dirty="0" smtClean="0">
                <a:solidFill>
                  <a:srgbClr val="FF0000"/>
                </a:solidFill>
              </a:rPr>
              <a:t>  يعد الانسان فى الجغرافيا الاقتصادية هو العامل الانتاجى الاول ، فهو الذى يقوم بالعمل ،لذا يعطى لعناصر البيئة الطبيعية قيمتها ، ويكسبها اهمية ،والانسان هو منتج السلع و مستهلكها </a:t>
            </a:r>
            <a:r>
              <a:rPr lang="ar-SA" b="1" dirty="0" smtClean="0"/>
              <a:t>،لذا نجده يسعى فى كل مكان على سطح الارض لاستغلال عناصر البيئة الطبيعية وتسخيرها لتوفير حاجياته المختلفة مستغلا قدراته ومكانته ، </a:t>
            </a:r>
            <a:r>
              <a:rPr lang="ar-SA" b="1" u="sng" dirty="0" smtClean="0"/>
              <a:t>لذا من الاهمية بمكان دراسة سكان العالم من حيث توزيعهم وقدراتهم التى تتوقف الى حد كبير على مستواهم الحضارى والمعيشي بالاضافة الى حالتهم الصحية والتعليمية مما يمكن من من اعطاء صورة واضحة عن مدى توفر الايدى العاملة ونوعيتها ومستواها فى جهات العالم المختلفة </a:t>
            </a:r>
            <a:r>
              <a:rPr lang="ar-SA" b="1" dirty="0" smtClean="0"/>
              <a:t>.</a:t>
            </a:r>
            <a:endParaRPr lang="ar-SA" b="1" dirty="0"/>
          </a:p>
        </p:txBody>
      </p:sp>
    </p:spTree>
    <p:extLst>
      <p:ext uri="{BB962C8B-B14F-4D97-AF65-F5344CB8AC3E}">
        <p14:creationId xmlns:p14="http://schemas.microsoft.com/office/powerpoint/2010/main" xmlns="" val="371448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17638"/>
            <a:ext cx="8915400" cy="4708525"/>
          </a:xfrm>
        </p:spPr>
        <p:txBody>
          <a:bodyPr/>
          <a:lstStyle/>
          <a:p>
            <a:r>
              <a:rPr lang="ar-SA" b="1" u="sng" dirty="0" smtClean="0">
                <a:solidFill>
                  <a:srgbClr val="FF0000"/>
                </a:solidFill>
              </a:rPr>
              <a:t>توزيع السكان :</a:t>
            </a:r>
          </a:p>
          <a:p>
            <a:r>
              <a:rPr lang="ar-SA" b="1" dirty="0" smtClean="0"/>
              <a:t>   </a:t>
            </a:r>
            <a:r>
              <a:rPr lang="ar-SA" b="1" u="sng" dirty="0" smtClean="0"/>
              <a:t>يختلف توزيع السكان من مكان لاخر على سطح ،فيلاحظ ان هناك مناطق تتركز فيها اعداد كبيرة من السكان بينما يقل هذا التركيز فى مناطق اخرى ، فى حين يكاد ينعدم السكان فى مناطق ثالثة ،</a:t>
            </a:r>
            <a:r>
              <a:rPr lang="ar-SA" b="1" dirty="0" smtClean="0"/>
              <a:t> وهذا يعنى </a:t>
            </a:r>
            <a:r>
              <a:rPr lang="ar-SA" b="1" u="sng" dirty="0" smtClean="0"/>
              <a:t>ان سكان العالم غير موزعين توزيعا عادلا فى المناطق المختلفة ، ويرجع ذلك الى عدة عوامل اهمها العوامل الطبيعية (كالمناخ ومظاهر السطح )التى تؤثر فى العمليات الانتاجية ، والموارد الطبيعية التى يمكن ان يستغلها الانسان وتعمل على تجمعه باعداد متباينة .</a:t>
            </a:r>
            <a:endParaRPr lang="ar-SA" b="1" u="sng" dirty="0"/>
          </a:p>
        </p:txBody>
      </p:sp>
    </p:spTree>
    <p:extLst>
      <p:ext uri="{BB962C8B-B14F-4D97-AF65-F5344CB8AC3E}">
        <p14:creationId xmlns:p14="http://schemas.microsoft.com/office/powerpoint/2010/main" xmlns="" val="142216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a:t>
            </a:r>
            <a:r>
              <a:rPr lang="ar-SA" b="1" u="sng" dirty="0" smtClean="0"/>
              <a:t>الى </a:t>
            </a:r>
            <a:r>
              <a:rPr lang="ar-SA" b="1" u="sng" dirty="0"/>
              <a:t>جانب العوامل البشرية التى تشمل المواليد </a:t>
            </a:r>
            <a:r>
              <a:rPr lang="ar-SA" b="1" u="sng" dirty="0" smtClean="0"/>
              <a:t>والوفيات والهجرة </a:t>
            </a:r>
            <a:r>
              <a:rPr lang="ar-SA" b="1" u="sng" dirty="0"/>
              <a:t>التى تؤدى الى تباين معدلات نمو السكان فى الجهات المختلفة ،بالاضافة الى الحرف الانتاجية ومدى توافر طرق ووسائل النقل وعدد اخر من العوامل .</a:t>
            </a:r>
          </a:p>
          <a:p>
            <a:r>
              <a:rPr lang="ar-SA" b="1" dirty="0"/>
              <a:t>كان القرن العشرون قرنا غير مسبوق في نواحي النمو </a:t>
            </a:r>
            <a:r>
              <a:rPr lang="ar-SA" b="1" dirty="0" smtClean="0"/>
              <a:t>السكاني. </a:t>
            </a:r>
            <a:r>
              <a:rPr lang="ar-SA" b="1" u="sng" dirty="0">
                <a:solidFill>
                  <a:srgbClr val="FF0000"/>
                </a:solidFill>
              </a:rPr>
              <a:t>فعلى مدى مائة عام من 1900 إلى 2000 نما سكان العالم من 1.6 </a:t>
            </a:r>
            <a:r>
              <a:rPr lang="ar-SA" b="1" u="sng" dirty="0" smtClean="0">
                <a:solidFill>
                  <a:srgbClr val="FF0000"/>
                </a:solidFill>
              </a:rPr>
              <a:t>مليار </a:t>
            </a:r>
            <a:r>
              <a:rPr lang="ar-SA" b="1" u="sng" dirty="0">
                <a:solidFill>
                  <a:srgbClr val="FF0000"/>
                </a:solidFill>
              </a:rPr>
              <a:t>نسمة إلى 6.1 </a:t>
            </a:r>
            <a:r>
              <a:rPr lang="ar-SA" b="1" u="sng" dirty="0" smtClean="0">
                <a:solidFill>
                  <a:srgbClr val="FF0000"/>
                </a:solidFill>
              </a:rPr>
              <a:t>مليار </a:t>
            </a:r>
            <a:r>
              <a:rPr lang="ar-SA" b="1" u="sng" dirty="0">
                <a:solidFill>
                  <a:srgbClr val="FF0000"/>
                </a:solidFill>
              </a:rPr>
              <a:t>نسمة </a:t>
            </a:r>
            <a:r>
              <a:rPr lang="ar-SA" b="1" u="sng" dirty="0" smtClean="0">
                <a:solidFill>
                  <a:srgbClr val="FF0000"/>
                </a:solidFill>
              </a:rPr>
              <a:t>،</a:t>
            </a:r>
            <a:r>
              <a:rPr lang="ar-SA" b="1" u="sng" dirty="0">
                <a:solidFill>
                  <a:srgbClr val="FF0000"/>
                </a:solidFill>
              </a:rPr>
              <a:t> وحدثت 80 في المائة من هذه الزيادة منذ عام 1950 </a:t>
            </a:r>
            <a:r>
              <a:rPr lang="ar-SA" b="1" u="sng" dirty="0" smtClean="0">
                <a:solidFill>
                  <a:srgbClr val="FF0000"/>
                </a:solidFill>
              </a:rPr>
              <a:t>.</a:t>
            </a:r>
            <a:r>
              <a:rPr lang="ar-SA" b="1" dirty="0" smtClean="0"/>
              <a:t>وتسبب </a:t>
            </a:r>
            <a:r>
              <a:rPr lang="ar-SA" b="1" dirty="0"/>
              <a:t>في حدوث هذه الزيادة السريعة للسكان </a:t>
            </a:r>
            <a:r>
              <a:rPr lang="ar-SA" b="1" u="sng" dirty="0"/>
              <a:t>الانخفاضات الكبيرة في معدلات الوفيات </a:t>
            </a:r>
            <a:r>
              <a:rPr lang="ar-SA" b="1" dirty="0" smtClean="0"/>
              <a:t>وخاصة</a:t>
            </a:r>
            <a:endParaRPr lang="ar-SA" b="1" dirty="0"/>
          </a:p>
        </p:txBody>
      </p:sp>
    </p:spTree>
    <p:extLst>
      <p:ext uri="{BB962C8B-B14F-4D97-AF65-F5344CB8AC3E}">
        <p14:creationId xmlns:p14="http://schemas.microsoft.com/office/powerpoint/2010/main" xmlns="" val="529356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95400"/>
            <a:ext cx="8915400" cy="5029200"/>
          </a:xfrm>
        </p:spPr>
        <p:txBody>
          <a:bodyPr/>
          <a:lstStyle/>
          <a:p>
            <a:r>
              <a:rPr lang="ar-SA" b="1" dirty="0" smtClean="0"/>
              <a:t>  في </a:t>
            </a:r>
            <a:r>
              <a:rPr lang="ar-SA" b="1" dirty="0"/>
              <a:t>المناطق الأقل نموا </a:t>
            </a:r>
            <a:r>
              <a:rPr lang="ar-SA" b="1" u="sng" dirty="0"/>
              <a:t>التي ارتفع فيها متوسط العمر المتوقع عند الميلاد بما يزيد على 20 عاما خلال النصف الثاني من القرن</a:t>
            </a:r>
            <a:r>
              <a:rPr lang="ar-SA" b="1" dirty="0"/>
              <a:t>. </a:t>
            </a:r>
            <a:r>
              <a:rPr lang="ar-SA" b="1" dirty="0" smtClean="0"/>
              <a:t>  </a:t>
            </a:r>
            <a:r>
              <a:rPr lang="ar-SA" b="1" u="sng" dirty="0" smtClean="0">
                <a:solidFill>
                  <a:srgbClr val="FF0000"/>
                </a:solidFill>
              </a:rPr>
              <a:t>ونتيجة </a:t>
            </a:r>
            <a:r>
              <a:rPr lang="ar-SA" b="1" u="sng" dirty="0">
                <a:solidFill>
                  <a:srgbClr val="FF0000"/>
                </a:solidFill>
              </a:rPr>
              <a:t>لذلك، زاد عدد سكان العالم مرتين ونصف المرة تقريبا منذ عام 1950، </a:t>
            </a:r>
            <a:r>
              <a:rPr lang="ar-SA" b="1" dirty="0"/>
              <a:t>وبلغ معدل النمو العالمي ذروته وهي 2.04 في المائة في السنة خلال أواخر الستينات. </a:t>
            </a:r>
            <a:r>
              <a:rPr lang="ar-SA" b="1" u="sng" dirty="0"/>
              <a:t>وفي أواخر الثمانينات كانت الزيادات التي تضاف إلى عدد السكان سنويا وقدرها 86 مليون نسمة هي الأكبر على مدى التاريخ.</a:t>
            </a:r>
            <a:r>
              <a:rPr lang="ar-SA" b="1" dirty="0"/>
              <a:t> </a:t>
            </a:r>
            <a:r>
              <a:rPr lang="ar-SA" b="1" u="sng" dirty="0">
                <a:solidFill>
                  <a:srgbClr val="FF0000"/>
                </a:solidFill>
              </a:rPr>
              <a:t>وقد أضاف العالم البليون الأخير إلى إجمالي سكانه خلال فترة اثنتي عشرة سنة فقط (من 1987 إلى 1999) وهي أقصر فترة في التاريخ لزيادة سكانية قدرها بليون نسمة.</a:t>
            </a:r>
          </a:p>
          <a:p>
            <a:endParaRPr lang="ar-SA" b="1" dirty="0"/>
          </a:p>
        </p:txBody>
      </p:sp>
    </p:spTree>
    <p:extLst>
      <p:ext uri="{BB962C8B-B14F-4D97-AF65-F5344CB8AC3E}">
        <p14:creationId xmlns:p14="http://schemas.microsoft.com/office/powerpoint/2010/main" xmlns="" val="1364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عدد سكان العالم المقدر والمتوقع فى الفترة من 1950-2050</a:t>
            </a:r>
            <a:endParaRPr lang="ar-SA" sz="3200" dirty="0"/>
          </a:p>
        </p:txBody>
      </p:sp>
      <p:pic>
        <p:nvPicPr>
          <p:cNvPr id="4" name="Content Placeholder 3"/>
          <p:cNvPicPr>
            <a:picLocks noGrp="1" noChangeAspect="1"/>
          </p:cNvPicPr>
          <p:nvPr>
            <p:ph idx="1"/>
          </p:nvPr>
        </p:nvPicPr>
        <p:blipFill>
          <a:blip r:embed="rId2"/>
          <a:stretch>
            <a:fillRect/>
          </a:stretch>
        </p:blipFill>
        <p:spPr>
          <a:xfrm>
            <a:off x="495300" y="1600200"/>
            <a:ext cx="8915400" cy="4525963"/>
          </a:xfrm>
          <a:prstGeom prst="rect">
            <a:avLst/>
          </a:prstGeom>
        </p:spPr>
      </p:pic>
    </p:spTree>
    <p:extLst>
      <p:ext uri="{BB962C8B-B14F-4D97-AF65-F5344CB8AC3E}">
        <p14:creationId xmlns:p14="http://schemas.microsoft.com/office/powerpoint/2010/main" xmlns="" val="4142803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17638"/>
            <a:ext cx="8915400" cy="4708525"/>
          </a:xfrm>
        </p:spPr>
        <p:txBody>
          <a:bodyPr/>
          <a:lstStyle/>
          <a:p>
            <a:r>
              <a:rPr lang="ar-SA" sz="2800" b="1" dirty="0" smtClean="0"/>
              <a:t>   إلا </a:t>
            </a:r>
            <a:r>
              <a:rPr lang="ar-SA" sz="2800" b="1" dirty="0"/>
              <a:t>أن نمو سكان العالم انخفض بشكل واضح مع انخفاض معدلات الخصوبة. ففي الفترة بين 1965-1970 و 2000-2005 انخفض معدل الخصوبة في العالم من 4.9 مولود إلى 2.7 مولود لكل امرأة. وتشير التقديرات إلى أن معدل النمو الراهن يبلغ 1.2 في المائة سنويا، </a:t>
            </a:r>
            <a:r>
              <a:rPr lang="ar-SA" sz="2800" b="1" u="sng" dirty="0">
                <a:solidFill>
                  <a:srgbClr val="FF0000"/>
                </a:solidFill>
              </a:rPr>
              <a:t>وأن صافي عدد الأفراد الذين يضافون سنويا إلى سكان العالم يبلغ 77 مليون نسمة.</a:t>
            </a:r>
            <a:r>
              <a:rPr lang="ar-SA" sz="2800" b="1" dirty="0"/>
              <a:t> ورغم الانخفاض الحاصل في معدل الخصوبة ووصولها إلى مستويات معتدلة نسبيا، إلا </a:t>
            </a:r>
            <a:r>
              <a:rPr lang="ar-SA" sz="2800" b="1" u="sng" dirty="0"/>
              <a:t>أن عدد المواليد في ازدياد نتيجة لنمو عدد النساء في سن الإنجاب. </a:t>
            </a:r>
            <a:r>
              <a:rPr lang="ar-SA" sz="2800" b="1" dirty="0"/>
              <a:t>وفي الفترة 1965-1970 كان المعدل السنوي المتوســط لعـدد المواليد في أقل المناطق نموا يبلغ 101 مليـــون نسمــــة، أما الآن فيقدر هذا العدد بحوالي 120 مليون نسمة.</a:t>
            </a:r>
            <a:endParaRPr lang="en-US" sz="2800" b="1" dirty="0"/>
          </a:p>
          <a:p>
            <a:endParaRPr lang="ar-SA" b="1" dirty="0"/>
          </a:p>
        </p:txBody>
      </p:sp>
    </p:spTree>
    <p:extLst>
      <p:ext uri="{BB962C8B-B14F-4D97-AF65-F5344CB8AC3E}">
        <p14:creationId xmlns:p14="http://schemas.microsoft.com/office/powerpoint/2010/main" xmlns="" val="184322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95300" y="1371600"/>
            <a:ext cx="8915400" cy="4953000"/>
          </a:xfrm>
        </p:spPr>
        <p:txBody>
          <a:bodyPr/>
          <a:lstStyle/>
          <a:p>
            <a:pPr rtl="1"/>
            <a:r>
              <a:rPr lang="ar-SA" b="1" dirty="0" smtClean="0"/>
              <a:t>    وبعد ان كان عدد سكان العالم 3635 مليون نسمه عام 1970 اصبح 4830 مليون نسمه عام 1985 ، 5294 مليون عام 1990،5734 مليون عام 1995 ،بلغ 6.9مليار نسمة عام 2010. </a:t>
            </a:r>
            <a:r>
              <a:rPr lang="ar-SA" b="1" u="sng" dirty="0" smtClean="0">
                <a:solidFill>
                  <a:srgbClr val="FF0000"/>
                </a:solidFill>
              </a:rPr>
              <a:t>وتتصدر اسيا قارات العالم من حيث عدد السكان الذى بلغ 4.2 مليار بنسبة 60% من جملة سكان العالم </a:t>
            </a:r>
            <a:r>
              <a:rPr lang="ar-SA" b="1" dirty="0" smtClean="0"/>
              <a:t>، </a:t>
            </a:r>
            <a:r>
              <a:rPr lang="ar-SA" b="1" u="sng" dirty="0" smtClean="0"/>
              <a:t>وجاءات افريقيا فى الترتيب الثانى حيث تجاوز عدد سكانها المليار نسمة فى نفس العام بعد ان كان 624 مليون نسمة عام 1990 ، وهى بذلك تضم مانسبته 15% من جملة سكان العالم </a:t>
            </a:r>
            <a:r>
              <a:rPr lang="ar-SA" b="1" dirty="0" smtClean="0"/>
              <a:t>.</a:t>
            </a:r>
            <a:r>
              <a:rPr lang="ar-SA" b="1" u="sng" dirty="0" smtClean="0"/>
              <a:t>وجاءت قارة اوروبا فى الترتيب الثالث من حيث عدد السكان حيث بلغ عدد سكانها 942</a:t>
            </a:r>
            <a:endParaRPr lang="ar-SA" b="1" u="sng" dirty="0"/>
          </a:p>
        </p:txBody>
      </p:sp>
    </p:spTree>
    <p:extLst>
      <p:ext uri="{BB962C8B-B14F-4D97-AF65-F5344CB8AC3E}">
        <p14:creationId xmlns:p14="http://schemas.microsoft.com/office/powerpoint/2010/main" xmlns="" val="3533778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a:t>
            </a:r>
          </a:p>
          <a:p>
            <a:r>
              <a:rPr lang="ar-SA" b="1" dirty="0"/>
              <a:t> </a:t>
            </a:r>
            <a:r>
              <a:rPr lang="ar-SA" b="1" dirty="0" smtClean="0"/>
              <a:t>   مليون </a:t>
            </a:r>
            <a:r>
              <a:rPr lang="ar-SA" b="1" dirty="0"/>
              <a:t>نسمه ، بعد ان كان 500 مليون نسمة عام 1990 ، </a:t>
            </a:r>
            <a:r>
              <a:rPr lang="ar-SA" b="1" u="sng" dirty="0"/>
              <a:t>وهى بذلك تضم 13.6% من جملة سكان العالم عام 2010 </a:t>
            </a:r>
            <a:r>
              <a:rPr lang="ar-SA" b="1" dirty="0"/>
              <a:t>.وجاءت الامريكتين فى الترتيب الرابع باجمالى 740 مليون نسمة وهو يعادل مانسبته 10.7% من جملة سكان العالم </a:t>
            </a:r>
            <a:r>
              <a:rPr lang="ar-SA" b="1" u="sng" dirty="0"/>
              <a:t>وفى الترتيب الاخير تاتى الاقيانوسية بعدد سكان بلغ 36 </a:t>
            </a:r>
            <a:r>
              <a:rPr lang="ar-SA" b="1" u="sng" dirty="0" smtClean="0"/>
              <a:t>مليون نسمه بعد ان كان 27.4 مليون </a:t>
            </a:r>
            <a:r>
              <a:rPr lang="ar-SA" b="1" u="sng" dirty="0"/>
              <a:t>نسمة </a:t>
            </a:r>
            <a:r>
              <a:rPr lang="ar-SA" b="1" u="sng" dirty="0" smtClean="0"/>
              <a:t> عام 1990وهو </a:t>
            </a:r>
            <a:r>
              <a:rPr lang="ar-SA" b="1" u="sng" dirty="0"/>
              <a:t>مايعادل 0.4% من جملة سكان العالم .</a:t>
            </a:r>
          </a:p>
          <a:p>
            <a:endParaRPr lang="ar-SA" b="1" dirty="0"/>
          </a:p>
        </p:txBody>
      </p:sp>
    </p:spTree>
    <p:extLst>
      <p:ext uri="{BB962C8B-B14F-4D97-AF65-F5344CB8AC3E}">
        <p14:creationId xmlns:p14="http://schemas.microsoft.com/office/powerpoint/2010/main" xmlns="" val="1241507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dirty="0" smtClean="0"/>
              <a:t>تطورتوزيع سكان العالم                     </a:t>
            </a:r>
            <a:endParaRPr lang="ar-SA" sz="2800" dirty="0"/>
          </a:p>
        </p:txBody>
      </p:sp>
      <p:sp>
        <p:nvSpPr>
          <p:cNvPr id="5" name="Slide Number Placeholder 4"/>
          <p:cNvSpPr>
            <a:spLocks noGrp="1"/>
          </p:cNvSpPr>
          <p:nvPr>
            <p:ph type="sldNum" sz="quarter" idx="10"/>
          </p:nvPr>
        </p:nvSpPr>
        <p:spPr/>
        <p:txBody>
          <a:bodyPr/>
          <a:lstStyle/>
          <a:p>
            <a:pPr>
              <a:defRPr/>
            </a:pPr>
            <a:fld id="{1EE5AF3C-69A6-42BB-A57F-334D5D8057CA}" type="slidenum">
              <a:rPr lang="ar-SA" smtClean="0"/>
              <a:pPr>
                <a:defRPr/>
              </a:pPr>
              <a:t>11</a:t>
            </a:fld>
            <a:endParaRPr lang="en-US"/>
          </a:p>
        </p:txBody>
      </p:sp>
      <p:pic>
        <p:nvPicPr>
          <p:cNvPr id="7" name="Picture 6"/>
          <p:cNvPicPr>
            <a:picLocks noChangeAspect="1"/>
          </p:cNvPicPr>
          <p:nvPr/>
        </p:nvPicPr>
        <p:blipFill>
          <a:blip r:embed="rId2"/>
          <a:stretch>
            <a:fillRect/>
          </a:stretch>
        </p:blipFill>
        <p:spPr>
          <a:xfrm>
            <a:off x="990600" y="0"/>
            <a:ext cx="9067800" cy="5334001"/>
          </a:xfrm>
          <a:prstGeom prst="rect">
            <a:avLst/>
          </a:prstGeom>
        </p:spPr>
      </p:pic>
    </p:spTree>
    <p:extLst>
      <p:ext uri="{BB962C8B-B14F-4D97-AF65-F5344CB8AC3E}">
        <p14:creationId xmlns:p14="http://schemas.microsoft.com/office/powerpoint/2010/main" xmlns="" val="2584722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9029700" cy="4953000"/>
          </a:xfrm>
        </p:spPr>
        <p:txBody>
          <a:bodyPr/>
          <a:lstStyle/>
          <a:p>
            <a:r>
              <a:rPr lang="ar-SA" b="1" u="sng" dirty="0" smtClean="0"/>
              <a:t>ويختلف توزيع السكان من مكان لاخر داخل القارة الواحدة ، لذا يمكن تحديد </a:t>
            </a:r>
            <a:r>
              <a:rPr lang="ar-SA" b="1" u="sng" dirty="0" smtClean="0">
                <a:solidFill>
                  <a:srgbClr val="FF0000"/>
                </a:solidFill>
              </a:rPr>
              <a:t>اكثر جهات العالم ازدحاما بالسكان باربع مناطق رئيسية :</a:t>
            </a:r>
          </a:p>
          <a:p>
            <a:r>
              <a:rPr lang="ar-SA" b="1" u="sng" dirty="0" smtClean="0">
                <a:solidFill>
                  <a:srgbClr val="FF0000"/>
                </a:solidFill>
              </a:rPr>
              <a:t>1-الجزء الجنوبى من قارة اسيا </a:t>
            </a:r>
            <a:r>
              <a:rPr lang="ar-SA" b="1" dirty="0" smtClean="0"/>
              <a:t>الذى يضم الهند وباكستان وبنجلادش وتايلاند وكمبوديا وماليزيا ، ويضم هذا الجزء 46% من سكان قارة اسيا اى مايوازى ربع سكان العالم .</a:t>
            </a:r>
          </a:p>
          <a:p>
            <a:r>
              <a:rPr lang="ar-SA" b="1" u="sng" dirty="0" smtClean="0">
                <a:solidFill>
                  <a:srgbClr val="FF0000"/>
                </a:solidFill>
              </a:rPr>
              <a:t>2-الجزء الشرقى من قارة اسيا </a:t>
            </a:r>
            <a:r>
              <a:rPr lang="ar-SA" b="1" dirty="0" smtClean="0"/>
              <a:t>والذى يضم الصين وكوريا وتايوان والفلبين وفيتنام وهونج كونج ولاوس وسنغافورة ومنغوليا ، ويكون هذا الجزء مايقرب من 48% من سكان القارة اى مايعادل 28% من سكان العالم .</a:t>
            </a:r>
            <a:endParaRPr lang="ar-SA" b="1" dirty="0"/>
          </a:p>
        </p:txBody>
      </p:sp>
    </p:spTree>
    <p:extLst>
      <p:ext uri="{BB962C8B-B14F-4D97-AF65-F5344CB8AC3E}">
        <p14:creationId xmlns:p14="http://schemas.microsoft.com/office/powerpoint/2010/main" xmlns="" val="7560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3-قارة اوروبا وخاصة الاجزاء الغربية منها </a:t>
            </a:r>
            <a:r>
              <a:rPr lang="ar-SA" b="1" dirty="0" smtClean="0"/>
              <a:t>حيث تنتشر المنشأت الصناعية والتعدينية المختلفة  وتضم 13.6 % من سكان العالم .وتعد المانيا وايطاليا اكثر الدول الاوروبية ازدحاما بالسكان.</a:t>
            </a:r>
          </a:p>
          <a:p>
            <a:r>
              <a:rPr lang="ar-SA" b="1" u="sng" dirty="0" smtClean="0">
                <a:solidFill>
                  <a:srgbClr val="FF0000"/>
                </a:solidFill>
              </a:rPr>
              <a:t>4-الاجزاء الشرقية من قارة امريكا الشمالية </a:t>
            </a:r>
            <a:r>
              <a:rPr lang="ar-SA" b="1" dirty="0" smtClean="0"/>
              <a:t>والتى تضم النطاق الجنوبى من كندا والنطاق الشمالى الشرقى من الولايات المتحدة وازدحام السكان هنا اقل من مثيلة فى اسيا واوروبا حيث لم تتعدى نسبة السكان فى القارة 5% من سكان العالم عام 1995.</a:t>
            </a:r>
            <a:endParaRPr lang="ar-SA" b="1" dirty="0"/>
          </a:p>
        </p:txBody>
      </p:sp>
    </p:spTree>
    <p:extLst>
      <p:ext uri="{BB962C8B-B14F-4D97-AF65-F5344CB8AC3E}">
        <p14:creationId xmlns:p14="http://schemas.microsoft.com/office/powerpoint/2010/main" xmlns="" val="4215354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r>
              <a:rPr lang="ar-SA" b="1" u="sng" dirty="0" smtClean="0">
                <a:solidFill>
                  <a:srgbClr val="FF0000"/>
                </a:solidFill>
              </a:rPr>
              <a:t>كثافة السكان :</a:t>
            </a:r>
          </a:p>
          <a:p>
            <a:r>
              <a:rPr lang="ar-SA" b="1" dirty="0" smtClean="0"/>
              <a:t>   </a:t>
            </a:r>
            <a:r>
              <a:rPr lang="ar-SA" b="1" u="sng" dirty="0" smtClean="0"/>
              <a:t>من الاهمية بمكان دراسة كثافة السكان فى العالم لتتبع العلافة بين الانسان والارض ،وقياس مدى ازدحام المكان بالسكان. </a:t>
            </a:r>
            <a:r>
              <a:rPr lang="ar-SA" b="1" u="sng" dirty="0" err="1" smtClean="0"/>
              <a:t>فالاعداد</a:t>
            </a:r>
            <a:r>
              <a:rPr lang="ar-SA" b="1" u="sng" dirty="0" smtClean="0"/>
              <a:t> المطلقة للسكان لا تفسر الكثير فى الجغرافيا الاقتصادية ، لذا من الضرورى ربط هذه الاعداد بالارض وقدرتها الانتاجية وبالتالى قدرتها على اعالة السكان </a:t>
            </a:r>
            <a:r>
              <a:rPr lang="ar-SA" b="1" u="sng" dirty="0" smtClean="0">
                <a:solidFill>
                  <a:srgbClr val="FF0000"/>
                </a:solidFill>
              </a:rPr>
              <a:t>وهى ماتعرف بالكثافة العامة للسكان وهى نسبة عدد السكان الى مساحة محدودة من الارض . وهذه الكثافة لاتعطى صورة واضحة وحقيقية عن العلاقة بين الانسان والارض .</a:t>
            </a:r>
            <a:endParaRPr lang="ar-SA" b="1" u="sng" dirty="0">
              <a:solidFill>
                <a:srgbClr val="FF0000"/>
              </a:solidFill>
            </a:endParaRPr>
          </a:p>
        </p:txBody>
      </p:sp>
    </p:spTree>
    <p:extLst>
      <p:ext uri="{BB962C8B-B14F-4D97-AF65-F5344CB8AC3E}">
        <p14:creationId xmlns:p14="http://schemas.microsoft.com/office/powerpoint/2010/main" xmlns="" val="2309301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19200"/>
            <a:ext cx="8915400" cy="5105400"/>
          </a:xfrm>
        </p:spPr>
        <p:txBody>
          <a:bodyPr/>
          <a:lstStyle/>
          <a:p>
            <a:r>
              <a:rPr lang="ar-SA" b="1" u="sng" dirty="0" smtClean="0"/>
              <a:t>فمثلا عدد سكان مصر 85 مليون نسمة ، ومساحتها مايقرب من واحد مليون كم مربع ، وبالتالى فان كثافة السكان العامة فى مصر تصل الى 85 نسمة / كم مربع ، </a:t>
            </a:r>
            <a:r>
              <a:rPr lang="ar-SA" b="1" dirty="0" smtClean="0">
                <a:solidFill>
                  <a:srgbClr val="0070C0"/>
                </a:solidFill>
              </a:rPr>
              <a:t>وهذا الرقم لايعطى صورة حقيقية لتوزيع السكان فى مصر اذ ان 97 % من سكان مصر يتركزون فى الوادى والدلتا فقط على تصل الى 4% من مساحة مصر بينما باقى المساحة 96% يعيش فيها 3% من السكان. </a:t>
            </a:r>
            <a:endParaRPr lang="ar-SA" b="1" dirty="0">
              <a:solidFill>
                <a:srgbClr val="0070C0"/>
              </a:solidFill>
            </a:endParaRPr>
          </a:p>
          <a:p>
            <a:r>
              <a:rPr lang="ar-SA" b="1" dirty="0" smtClean="0"/>
              <a:t> لذا </a:t>
            </a:r>
            <a:r>
              <a:rPr lang="ar-SA" b="1" u="sng" dirty="0" smtClean="0">
                <a:solidFill>
                  <a:srgbClr val="FF0000"/>
                </a:solidFill>
              </a:rPr>
              <a:t>وعند محاولة اعطاء صورة واضحة عن العلاقة بين السكان والارض التى يعيشون عليها يجب ان يوضع فى الاعتبار القدرة الانتاجية للارض لان ذلك يبين هل الاقليم يكون بيئة طاردة للسكان، </a:t>
            </a:r>
            <a:r>
              <a:rPr lang="ar-SA" b="1" u="sng" dirty="0">
                <a:solidFill>
                  <a:srgbClr val="FF0000"/>
                </a:solidFill>
              </a:rPr>
              <a:t>ام مازال قادرا على استيعاب اعداد اخرى منهم ، </a:t>
            </a:r>
          </a:p>
        </p:txBody>
      </p:sp>
    </p:spTree>
    <p:extLst>
      <p:ext uri="{BB962C8B-B14F-4D97-AF65-F5344CB8AC3E}">
        <p14:creationId xmlns:p14="http://schemas.microsoft.com/office/powerpoint/2010/main" xmlns="" val="1977117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  </a:t>
            </a:r>
            <a:r>
              <a:rPr lang="ar-SA" b="1" u="sng" dirty="0" smtClean="0"/>
              <a:t>ومثل </a:t>
            </a:r>
            <a:r>
              <a:rPr lang="ar-SA" b="1" u="sng" dirty="0"/>
              <a:t>هذه الدراسة تمكننا من الحكم على مستوى معيشة السكان الذى يتوقف اساسا على على كل من الموارد الطبيعية واعداد السكان اللازمة </a:t>
            </a:r>
            <a:r>
              <a:rPr lang="ar-SA" b="1" u="sng" dirty="0" smtClean="0"/>
              <a:t>لاستغلالها ، </a:t>
            </a:r>
            <a:r>
              <a:rPr lang="ar-SA" b="1" u="sng" dirty="0" smtClean="0">
                <a:solidFill>
                  <a:srgbClr val="FF0000"/>
                </a:solidFill>
              </a:rPr>
              <a:t>ولذ يهتم فى مثل هذه الدراسات بالكثافة الفزيولوجية التى تربط بين عدد السكان ومساحة الارض المستغلة فعلا ، ومعنى ذلك انه عند حساب الكثافة الفزيولوجية فى مصر تستبعد المساحات الصحراوية غير المستثمرة ، لذا تصل الكثافة الفزيولوجية فى مصر الى مايقرب من 2000نسمة / كم مربع.</a:t>
            </a:r>
            <a:endParaRPr lang="ar-SA" b="1" u="sng" dirty="0">
              <a:solidFill>
                <a:srgbClr val="FF0000"/>
              </a:solidFill>
            </a:endParaRPr>
          </a:p>
        </p:txBody>
      </p:sp>
    </p:spTree>
    <p:extLst>
      <p:ext uri="{BB962C8B-B14F-4D97-AF65-F5344CB8AC3E}">
        <p14:creationId xmlns:p14="http://schemas.microsoft.com/office/powerpoint/2010/main" xmlns="" val="91452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a:t>
            </a:r>
          </a:p>
          <a:p>
            <a:r>
              <a:rPr lang="ar-SA" b="1" dirty="0"/>
              <a:t> </a:t>
            </a:r>
            <a:r>
              <a:rPr lang="ar-SA" b="1" dirty="0" smtClean="0"/>
              <a:t>  </a:t>
            </a:r>
            <a:r>
              <a:rPr lang="ar-SA" b="1" u="sng" dirty="0" smtClean="0"/>
              <a:t>وعند تتبع خريطة توزيع السكان فى العالم نلاحظ ان هناك اقاليم كثيفة جدا بالسكان بينما هناك اقاليم قليلة السكان </a:t>
            </a:r>
            <a:r>
              <a:rPr lang="ar-SA" b="1" dirty="0" smtClean="0"/>
              <a:t>، ويتبادر الى الذهن العديد من الاسئلة منها </a:t>
            </a:r>
            <a:r>
              <a:rPr lang="ar-SA" b="1" u="sng" dirty="0" smtClean="0">
                <a:solidFill>
                  <a:srgbClr val="FF0000"/>
                </a:solidFill>
              </a:rPr>
              <a:t>مااسباب هذا التباين الواضح والشديد فى توزيع السكان ، وهل الاقاليم كثيفة السكان فى العالم قادرة على استيعاب اعداد اخرى ، وهل الاقاليم الاقل كثافة ستظل هكذا طويل</a:t>
            </a:r>
            <a:r>
              <a:rPr lang="ar-SA" b="1" dirty="0" smtClean="0"/>
              <a:t>ا ؟؟؟ وللاجابة على هذه الاسئلة يمكن </a:t>
            </a:r>
            <a:r>
              <a:rPr lang="ar-SA" b="1" u="sng" dirty="0" smtClean="0"/>
              <a:t>تقسيم العالم حسب كثافة السكان الى الاقاليم التالية :</a:t>
            </a:r>
            <a:endParaRPr lang="ar-SA" b="1" u="sng" dirty="0"/>
          </a:p>
        </p:txBody>
      </p:sp>
    </p:spTree>
    <p:extLst>
      <p:ext uri="{BB962C8B-B14F-4D97-AF65-F5344CB8AC3E}">
        <p14:creationId xmlns:p14="http://schemas.microsoft.com/office/powerpoint/2010/main" xmlns="" val="3506655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r>
              <a:rPr lang="ar-SA" b="1" u="sng" dirty="0" smtClean="0">
                <a:solidFill>
                  <a:srgbClr val="FF0000"/>
                </a:solidFill>
              </a:rPr>
              <a:t>اولا : اقاليم كثيفة السكان :</a:t>
            </a:r>
          </a:p>
          <a:p>
            <a:r>
              <a:rPr lang="ar-SA" b="1" dirty="0" smtClean="0"/>
              <a:t>  </a:t>
            </a:r>
            <a:r>
              <a:rPr lang="ar-SA" b="1" u="sng" dirty="0" smtClean="0"/>
              <a:t>وتشمل النطاقات التى تزيد فيها الكثافة السكانية عن 125 نسمة/ميل مربع وتتوزع فى اربعة نطاقات رئيسية هى :</a:t>
            </a:r>
          </a:p>
          <a:p>
            <a:r>
              <a:rPr lang="ar-SA" b="1" u="sng" dirty="0" smtClean="0">
                <a:solidFill>
                  <a:srgbClr val="FF0000"/>
                </a:solidFill>
              </a:rPr>
              <a:t>1-شرقى وجنوب شرقى اسيا </a:t>
            </a:r>
            <a:r>
              <a:rPr lang="ar-SA" b="1" dirty="0" smtClean="0"/>
              <a:t>حيث تضم تلك الجهات اكثر مناطق العالم كثيفة السكان تركزا فى نطاق واحد ، وهو </a:t>
            </a:r>
            <a:r>
              <a:rPr lang="ar-SA" b="1" u="sng" dirty="0" smtClean="0">
                <a:solidFill>
                  <a:srgbClr val="FF0000"/>
                </a:solidFill>
              </a:rPr>
              <a:t>يضم كل دول شرق وجنوب اسيا التى يكون سكانها اكثر من نصف سكان العالم وهم يعيشون فى مساحة محدودة من الارض تقدر ب 10.5 مليون كم مربع وهو مايوازى 7.3% من جملة مساحة اليابس </a:t>
            </a:r>
            <a:r>
              <a:rPr lang="ar-SA" b="1" dirty="0" smtClean="0"/>
              <a:t>،لذلك ترتفع الكثافة لتصل الى 6000نسمة /كم مربع فى هونج كونج.</a:t>
            </a:r>
            <a:endParaRPr lang="ar-SA" b="1" dirty="0"/>
          </a:p>
        </p:txBody>
      </p:sp>
    </p:spTree>
    <p:extLst>
      <p:ext uri="{BB962C8B-B14F-4D97-AF65-F5344CB8AC3E}">
        <p14:creationId xmlns:p14="http://schemas.microsoft.com/office/powerpoint/2010/main" xmlns="" val="2574992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9105900" cy="4953000"/>
          </a:xfrm>
        </p:spPr>
        <p:txBody>
          <a:bodyPr/>
          <a:lstStyle/>
          <a:p>
            <a:r>
              <a:rPr lang="ar-SA" b="1" u="sng" dirty="0" smtClean="0"/>
              <a:t>ويرجع الارتفاع الكبير لكثافة السكان فى هذه الجهات اما الى التقدم الصناعى الهائل كما هو الحال فى اليابان والصين ، واما الى ملائمة العوامل الطبيعية لقيام زراعة كثيفة ناجحة </a:t>
            </a:r>
            <a:r>
              <a:rPr lang="ar-SA" b="1" dirty="0" smtClean="0"/>
              <a:t>عملت على استيعاب اعداد كبيرة من البشر ، ومن هذه العوامل ملائمة المناخ للزراعة ، </a:t>
            </a:r>
            <a:r>
              <a:rPr lang="ar-SA" b="1" u="sng" dirty="0" smtClean="0"/>
              <a:t>وارتفاع خصوبة التربة وبالتالى ارتفاع قدرتها الانتاجية </a:t>
            </a:r>
            <a:r>
              <a:rPr lang="ar-SA" b="1" u="sng" dirty="0" smtClean="0">
                <a:solidFill>
                  <a:srgbClr val="FF0000"/>
                </a:solidFill>
              </a:rPr>
              <a:t>2-غربى ووسط اوروبا </a:t>
            </a:r>
            <a:r>
              <a:rPr lang="ar-SA" b="1" dirty="0" smtClean="0"/>
              <a:t>حيث ترتفع كثافة السكان بشكل واضح وكبير وخاصة فى هولندا والمملكة المتحدة وايطاليا ، </a:t>
            </a:r>
            <a:r>
              <a:rPr lang="ar-SA" b="1" u="sng" dirty="0" smtClean="0">
                <a:solidFill>
                  <a:srgbClr val="FF0000"/>
                </a:solidFill>
              </a:rPr>
              <a:t>ويرجع ارتفاع الكثافة هنا الى تعدد الحرف الانتاجية التى يمارسها الانسان والتقدم الصناعى الكبير والنشاط الاستعمارى لدول القارة وموقعها الجغرافى الممتاز مما انعش دولها اقتصاديا </a:t>
            </a:r>
            <a:r>
              <a:rPr lang="ar-SA" b="1" dirty="0" smtClean="0"/>
              <a:t>وعمل على ارتفاع الكثافة السكانية .</a:t>
            </a:r>
            <a:endParaRPr lang="ar-SA" b="1" dirty="0"/>
          </a:p>
        </p:txBody>
      </p:sp>
    </p:spTree>
    <p:extLst>
      <p:ext uri="{BB962C8B-B14F-4D97-AF65-F5344CB8AC3E}">
        <p14:creationId xmlns:p14="http://schemas.microsoft.com/office/powerpoint/2010/main" xmlns="" val="2152581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ويلاحظ ارتفاع كثافة السكان بشكل واضح فى مناطق المدن الكبرى وبالقرب من المنشأت الصناعية وحول المناجم ، ويعتبر تعدد الحرف التى يمارسها الانسان فى القارة من اهم اسباب ارتفاع كثافة السكان </a:t>
            </a:r>
            <a:r>
              <a:rPr lang="ar-SA" b="1" dirty="0" smtClean="0"/>
              <a:t>حيث تزاول هنا وبنجاح كبير حرف قطع الاخشاب والتعدين والصناعة والتجارة والنقل والخدمات المختلفة والسياحة والصيد البحرى والزراعة .</a:t>
            </a:r>
          </a:p>
          <a:p>
            <a:r>
              <a:rPr lang="ar-SA" b="1" u="sng" dirty="0" smtClean="0">
                <a:solidFill>
                  <a:srgbClr val="FF0000"/>
                </a:solidFill>
              </a:rPr>
              <a:t>3- بعض جهات شرقى امريكا الشمالية </a:t>
            </a:r>
            <a:r>
              <a:rPr lang="ar-SA" b="1" dirty="0" smtClean="0"/>
              <a:t>وخاصة ساحل المحيط الاطلسى وحول البحيرات العظمى ، حيث تتوطن اهم المراكز الصناعية فى الولايات المتحدة وكندا . </a:t>
            </a:r>
            <a:endParaRPr lang="ar-SA" b="1" dirty="0"/>
          </a:p>
        </p:txBody>
      </p:sp>
    </p:spTree>
    <p:extLst>
      <p:ext uri="{BB962C8B-B14F-4D97-AF65-F5344CB8AC3E}">
        <p14:creationId xmlns:p14="http://schemas.microsoft.com/office/powerpoint/2010/main" xmlns="" val="1121326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وتتركز مساحات واسعة من الاراضى الزراعية جيدة الانتاج ، </a:t>
            </a:r>
            <a:r>
              <a:rPr lang="ar-SA" b="1" u="sng" dirty="0" smtClean="0"/>
              <a:t>وقد ساعد على ارتفاع كثافة السكان فى هذا الجزء من القارة سهولة اتصالها بالقارة الاوروبية واعتدال عناصر المناخ وتباين خصائصها مما ساعد على تنوع المحاصيل المزروعة ، بالاضافة الى توافر العديد من الموارد الطبيعية سواء كانت معدنية او غابية او بحرية .</a:t>
            </a:r>
          </a:p>
          <a:p>
            <a:r>
              <a:rPr lang="ar-SA" b="1" u="sng" dirty="0" smtClean="0">
                <a:solidFill>
                  <a:srgbClr val="FF0000"/>
                </a:solidFill>
              </a:rPr>
              <a:t>4-نطاقات اخرى متفرقة </a:t>
            </a:r>
            <a:r>
              <a:rPr lang="ar-SA" b="1" u="sng" dirty="0" smtClean="0"/>
              <a:t>يرجع ارتفاع كثافة سكانها اما الى اعتدال مناخها وجودة  اراضيها الزراعية وامكان زراعة الارض اكثر من مرة فى السنة الواحدة كوادى النيل ودلتاه فى مصر ، </a:t>
            </a:r>
            <a:endParaRPr lang="ar-SA" b="1" u="sng" dirty="0"/>
          </a:p>
        </p:txBody>
      </p:sp>
    </p:spTree>
    <p:extLst>
      <p:ext uri="{BB962C8B-B14F-4D97-AF65-F5344CB8AC3E}">
        <p14:creationId xmlns:p14="http://schemas.microsoft.com/office/powerpoint/2010/main" xmlns="" val="551382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a:t>واما الى النشاط الصناعى الكبير وتوافر مساحات زراعية واسعة كحوض نهر البو فى ايطاليا ، حيث توجد اهم المناطق الزراعية وتتوطن اضخم المراكز الصناعية (ميلان، تورين ) وفى اقليم برشلونة الصناعى وحوض نهر ابرو فى اسبانيا</a:t>
            </a:r>
            <a:r>
              <a:rPr lang="ar-SA" b="1" dirty="0" smtClean="0"/>
              <a:t>.</a:t>
            </a:r>
          </a:p>
          <a:p>
            <a:endParaRPr lang="ar-SA" b="1" dirty="0" smtClean="0"/>
          </a:p>
          <a:p>
            <a:r>
              <a:rPr lang="ar-SA" b="1" u="sng" dirty="0" smtClean="0">
                <a:solidFill>
                  <a:srgbClr val="FF0000"/>
                </a:solidFill>
              </a:rPr>
              <a:t>ثانيا : اقاليم متوسطة الكثافة السكانية :</a:t>
            </a:r>
          </a:p>
          <a:p>
            <a:r>
              <a:rPr lang="ar-SA" b="1" dirty="0" smtClean="0"/>
              <a:t>وهى التى تتراوح كثافة السكان فيها بين 25-125 نسمة فى الميل المربع، ويمكن تقسيمها الى قسمين :</a:t>
            </a:r>
            <a:endParaRPr lang="ar-SA" b="1" dirty="0"/>
          </a:p>
        </p:txBody>
      </p:sp>
    </p:spTree>
    <p:extLst>
      <p:ext uri="{BB962C8B-B14F-4D97-AF65-F5344CB8AC3E}">
        <p14:creationId xmlns:p14="http://schemas.microsoft.com/office/powerpoint/2010/main" xmlns="" val="1606863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
            </a:r>
            <a:br>
              <a:rPr lang="ar-SA" b="1" dirty="0"/>
            </a:br>
            <a:r>
              <a:rPr lang="ar-SA" b="1" u="sng" dirty="0">
                <a:solidFill>
                  <a:srgbClr val="FF0000"/>
                </a:solidFill>
              </a:rPr>
              <a:t>1</a:t>
            </a:r>
            <a:r>
              <a:rPr lang="ar-SA" sz="3200" b="1" u="sng" dirty="0">
                <a:solidFill>
                  <a:srgbClr val="FF0000"/>
                </a:solidFill>
              </a:rPr>
              <a:t>-اقاليم حديثة التعمير نسبيا حيث تنتشر </a:t>
            </a:r>
            <a:r>
              <a:rPr lang="ar-SA" sz="3200" b="1" u="sng" dirty="0" err="1">
                <a:solidFill>
                  <a:srgbClr val="FF0000"/>
                </a:solidFill>
              </a:rPr>
              <a:t>فى</a:t>
            </a:r>
            <a:r>
              <a:rPr lang="ar-SA" sz="3200" b="1" u="sng" dirty="0">
                <a:solidFill>
                  <a:srgbClr val="FF0000"/>
                </a:solidFill>
              </a:rPr>
              <a:t> العالم الجديد </a:t>
            </a:r>
            <a:r>
              <a:rPr lang="ar-SA" sz="3200" b="1" dirty="0">
                <a:solidFill>
                  <a:srgbClr val="FF0000"/>
                </a:solidFill>
              </a:rPr>
              <a:t>ومنها</a:t>
            </a:r>
            <a:r>
              <a:rPr lang="ar-SA" b="1" dirty="0"/>
              <a:t/>
            </a:r>
            <a:br>
              <a:rPr lang="ar-SA" b="1" dirty="0"/>
            </a:br>
            <a:endParaRPr lang="ar-SA" dirty="0"/>
          </a:p>
        </p:txBody>
      </p:sp>
      <p:sp>
        <p:nvSpPr>
          <p:cNvPr id="3" name="Content Placeholder 2"/>
          <p:cNvSpPr>
            <a:spLocks noGrp="1"/>
          </p:cNvSpPr>
          <p:nvPr>
            <p:ph idx="1"/>
          </p:nvPr>
        </p:nvSpPr>
        <p:spPr/>
        <p:txBody>
          <a:bodyPr/>
          <a:lstStyle/>
          <a:p>
            <a:r>
              <a:rPr lang="ar-SA" b="1" u="sng" dirty="0" smtClean="0">
                <a:solidFill>
                  <a:srgbClr val="FF0000"/>
                </a:solidFill>
              </a:rPr>
              <a:t>أ-معظم </a:t>
            </a:r>
            <a:r>
              <a:rPr lang="ar-SA" b="1" u="sng" dirty="0">
                <a:solidFill>
                  <a:srgbClr val="FF0000"/>
                </a:solidFill>
              </a:rPr>
              <a:t>الجهات الشرقية والوسطى من امريكا الشمالية </a:t>
            </a:r>
            <a:r>
              <a:rPr lang="ar-SA" b="1" dirty="0"/>
              <a:t>، حيث الاراضى الزراعية الواسعة ، وتلائم عناصر المناخ هذا النشاط الزراعى .</a:t>
            </a:r>
          </a:p>
          <a:p>
            <a:r>
              <a:rPr lang="ar-SA" b="1" u="sng" dirty="0" smtClean="0">
                <a:solidFill>
                  <a:srgbClr val="FF0000"/>
                </a:solidFill>
              </a:rPr>
              <a:t>ب-معظم </a:t>
            </a:r>
            <a:r>
              <a:rPr lang="ar-SA" b="1" u="sng" dirty="0">
                <a:solidFill>
                  <a:srgbClr val="FF0000"/>
                </a:solidFill>
              </a:rPr>
              <a:t>جهات امريكا الوسطى </a:t>
            </a:r>
            <a:r>
              <a:rPr lang="ar-SA" b="1" dirty="0"/>
              <a:t>حيث اعتدال العناصر المناخية وخاصة درجات الحرارة مع ارتفاع منسوب سطح الارض وفى السهول الساحلية حيث تسقط الامطار.</a:t>
            </a:r>
          </a:p>
          <a:p>
            <a:pPr rtl="1"/>
            <a:r>
              <a:rPr lang="ar-SA" b="1" u="sng" dirty="0" smtClean="0">
                <a:solidFill>
                  <a:srgbClr val="FF0000"/>
                </a:solidFill>
              </a:rPr>
              <a:t>ج-بعض </a:t>
            </a:r>
            <a:r>
              <a:rPr lang="ar-SA" b="1" u="sng" dirty="0">
                <a:solidFill>
                  <a:srgbClr val="FF0000"/>
                </a:solidFill>
              </a:rPr>
              <a:t>جهات امريكا الجنوبية </a:t>
            </a:r>
            <a:r>
              <a:rPr lang="ar-SA" b="1" dirty="0"/>
              <a:t>وخاصة فى حوض نهر الامزون والاجزاء الساحلية المطلة على المحيط الاطلسى </a:t>
            </a:r>
            <a:r>
              <a:rPr lang="ar-SA" b="1" dirty="0" smtClean="0"/>
              <a:t>.</a:t>
            </a:r>
            <a:endParaRPr lang="ar-SA" b="1" dirty="0"/>
          </a:p>
        </p:txBody>
      </p:sp>
    </p:spTree>
    <p:extLst>
      <p:ext uri="{BB962C8B-B14F-4D97-AF65-F5344CB8AC3E}">
        <p14:creationId xmlns:p14="http://schemas.microsoft.com/office/powerpoint/2010/main" xmlns="" val="757457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د-جهات </a:t>
            </a:r>
            <a:r>
              <a:rPr lang="ar-SA" b="1" u="sng" dirty="0">
                <a:solidFill>
                  <a:srgbClr val="FF0000"/>
                </a:solidFill>
              </a:rPr>
              <a:t>متفرقة من استراليا </a:t>
            </a:r>
            <a:r>
              <a:rPr lang="ar-SA" b="1" dirty="0"/>
              <a:t>حيث تنتشر الاراضى الزراعية والمراعى الطبيعية وبعض الموارد المعدنية .</a:t>
            </a:r>
          </a:p>
          <a:p>
            <a:r>
              <a:rPr lang="en-US" b="1" dirty="0" smtClean="0"/>
              <a:t> </a:t>
            </a:r>
            <a:r>
              <a:rPr lang="ar-SA" b="1" u="sng" dirty="0" smtClean="0"/>
              <a:t>ويستخدم </a:t>
            </a:r>
            <a:r>
              <a:rPr lang="ar-SA" b="1" u="sng" dirty="0"/>
              <a:t>الانسان فى هذه الاقاليم حديثة التعمير الالات الحديثة فى العمليات الانتاجية المختلفة لتعويض النقص فى الايدى العاملة والذى يشكل مشكلة تعانى منها تلك الجهات ، وعموما يعيش معظم سكان هذه الجهات فى مستوى معيشى مرتفع ، ويمكن لهذه الجهات استيعاب اعداد كبيرة من السكان الجدد تمكنها من استغلال الموارد الطبيعية المتوفرة بشكل كبير .</a:t>
            </a:r>
          </a:p>
          <a:p>
            <a:endParaRPr lang="ar-SA" b="1" dirty="0"/>
          </a:p>
        </p:txBody>
      </p:sp>
    </p:spTree>
    <p:extLst>
      <p:ext uri="{BB962C8B-B14F-4D97-AF65-F5344CB8AC3E}">
        <p14:creationId xmlns:p14="http://schemas.microsoft.com/office/powerpoint/2010/main" xmlns="" val="649935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2- اقاليم متفرقة من العالم القديم تتمثل فى :</a:t>
            </a:r>
          </a:p>
          <a:p>
            <a:r>
              <a:rPr lang="ar-SA" b="1" u="sng" dirty="0" smtClean="0">
                <a:solidFill>
                  <a:srgbClr val="FF0000"/>
                </a:solidFill>
              </a:rPr>
              <a:t>أ-جهات متفرقة فى القارة الافريقية </a:t>
            </a:r>
            <a:r>
              <a:rPr lang="ar-SA" b="1" u="sng" dirty="0" smtClean="0"/>
              <a:t>تتمثل فى السهول الساحلية فى شمال غرب القارة والاجزاء الجنوبية والاجزاء المحيطة ببحيرة فيكتوريا ،وحول وادى النيل الاوسط فى السودان والجزء الادنى من نهر الكونغو .</a:t>
            </a:r>
          </a:p>
          <a:p>
            <a:r>
              <a:rPr lang="ar-SA" b="1" u="sng" dirty="0" smtClean="0">
                <a:solidFill>
                  <a:srgbClr val="FF0000"/>
                </a:solidFill>
              </a:rPr>
              <a:t>ب- بعض جهات قارة اسيا </a:t>
            </a:r>
            <a:r>
              <a:rPr lang="ar-SA" b="1" u="sng" dirty="0" smtClean="0"/>
              <a:t>حيث تقل الامطار نسبيا ويتباين منسوب سطح الارض ، اذ دفع الاكتظاظ السكانى فى الشلاق والجنوب الى اتجاه بعض السكان صوب المناطق الافقر لاستغلال مواردها المحدودة .</a:t>
            </a:r>
            <a:endParaRPr lang="ar-SA" b="1" u="sng" dirty="0"/>
          </a:p>
        </p:txBody>
      </p:sp>
    </p:spTree>
    <p:extLst>
      <p:ext uri="{BB962C8B-B14F-4D97-AF65-F5344CB8AC3E}">
        <p14:creationId xmlns:p14="http://schemas.microsoft.com/office/powerpoint/2010/main" xmlns="" val="3950776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9029700" cy="4754563"/>
          </a:xfrm>
        </p:spPr>
        <p:txBody>
          <a:bodyPr/>
          <a:lstStyle/>
          <a:p>
            <a:r>
              <a:rPr lang="ar-SA" b="1" u="sng" dirty="0" smtClean="0">
                <a:solidFill>
                  <a:srgbClr val="FF0000"/>
                </a:solidFill>
              </a:rPr>
              <a:t>ج- جهات متفرقة فى قارة اوروبا </a:t>
            </a:r>
            <a:r>
              <a:rPr lang="ar-SA" b="1" u="sng" dirty="0" smtClean="0"/>
              <a:t>وخاصة فى الجنوب والشرق حيث تنتشر حرفة الزراعة ، بالاضافة الى الجزء الجنوبى من شبه جزيرة اسكنديناوه وبعض جهات بولندا وفنلندا وروسيا البيضاء .</a:t>
            </a:r>
          </a:p>
          <a:p>
            <a:r>
              <a:rPr lang="ar-SA" b="1" u="sng" dirty="0" smtClean="0">
                <a:solidFill>
                  <a:srgbClr val="FF0000"/>
                </a:solidFill>
              </a:rPr>
              <a:t>ثالثا : اقاليم منخفضة الكثافة :</a:t>
            </a:r>
          </a:p>
          <a:p>
            <a:r>
              <a:rPr lang="ar-SA" b="1" u="sng" dirty="0" smtClean="0"/>
              <a:t>وهى التى تتراوح فيه الكثافة بين 2- الى اقل من 25 نسمة فى الميل المربع وتتمثل فى </a:t>
            </a:r>
            <a:r>
              <a:rPr lang="ar-SA" b="1" dirty="0" smtClean="0"/>
              <a:t>:</a:t>
            </a:r>
          </a:p>
          <a:p>
            <a:r>
              <a:rPr lang="ar-SA" b="1" u="sng" dirty="0" smtClean="0">
                <a:solidFill>
                  <a:srgbClr val="FF0000"/>
                </a:solidFill>
              </a:rPr>
              <a:t>ا-نطاق الاقاليم المدارية فى وسط افريقيا وبعض جهات جنوب شرقى اسيا ، </a:t>
            </a:r>
            <a:r>
              <a:rPr lang="ar-SA" b="1" u="sng" dirty="0" smtClean="0"/>
              <a:t>ويرجع انخفاض كثافة السكان الى عدة عوامل منها اقتران درجة الحرارة المرتفعة بالرطوبة النسبية العالية، وكثافة الغطاء</a:t>
            </a:r>
            <a:endParaRPr lang="ar-SA" b="1" u="sng" dirty="0"/>
          </a:p>
        </p:txBody>
      </p:sp>
    </p:spTree>
    <p:extLst>
      <p:ext uri="{BB962C8B-B14F-4D97-AF65-F5344CB8AC3E}">
        <p14:creationId xmlns:p14="http://schemas.microsoft.com/office/powerpoint/2010/main" xmlns="" val="1446257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9029700" cy="4754563"/>
          </a:xfrm>
        </p:spPr>
        <p:txBody>
          <a:bodyPr/>
          <a:lstStyle/>
          <a:p>
            <a:r>
              <a:rPr lang="ar-SA" b="1" u="sng" dirty="0"/>
              <a:t>النباتى وانتشار الاوبئة وصعوبة النقل </a:t>
            </a:r>
            <a:r>
              <a:rPr lang="ar-SA" b="1" dirty="0"/>
              <a:t>. </a:t>
            </a:r>
            <a:r>
              <a:rPr lang="ar-SA" b="1" u="sng" dirty="0">
                <a:solidFill>
                  <a:srgbClr val="FF0000"/>
                </a:solidFill>
              </a:rPr>
              <a:t>وينتشر فى هذا الجزء حرفة الجمع والالتقاط والصيد البرى والرعى والزراعة البسيطة </a:t>
            </a:r>
            <a:r>
              <a:rPr lang="ar-SA" b="1" u="sng" dirty="0" smtClean="0">
                <a:solidFill>
                  <a:srgbClr val="FF0000"/>
                </a:solidFill>
              </a:rPr>
              <a:t>.</a:t>
            </a:r>
          </a:p>
          <a:p>
            <a:r>
              <a:rPr lang="ar-SA" b="1" u="sng" dirty="0" smtClean="0">
                <a:solidFill>
                  <a:srgbClr val="FF0000"/>
                </a:solidFill>
              </a:rPr>
              <a:t>ب-اقاليم الحشائش فى وسط القارة الاسيوية </a:t>
            </a:r>
            <a:r>
              <a:rPr lang="ar-SA" b="1" dirty="0" smtClean="0"/>
              <a:t>، </a:t>
            </a:r>
            <a:r>
              <a:rPr lang="ar-SA" b="1" u="sng" dirty="0" smtClean="0"/>
              <a:t>وهى مناطق قليلة الامطار وذات موقع جغرافى داخلى ، ويمثل الرعى اهم الحرف فى تلك الجهات التى تعانى من ذبذبة الامطار من عام الى اخر لذا تتعرض باستمرار الى اخطار المجاعات.</a:t>
            </a:r>
          </a:p>
          <a:p>
            <a:r>
              <a:rPr lang="ar-SA" b="1" u="sng" dirty="0" smtClean="0">
                <a:solidFill>
                  <a:srgbClr val="FF0000"/>
                </a:solidFill>
              </a:rPr>
              <a:t>ج-بعض الجهات الباردة فى شمالى اوراسيا </a:t>
            </a:r>
            <a:r>
              <a:rPr lang="ar-SA" b="1" u="sng" dirty="0" smtClean="0"/>
              <a:t>وخاصة فى حوض انهار اوب وينسى ولينا وبعض جهات روسيا الاوروبية ، وتغطى هذه المناطق الغابات المخروطية لذا تنتشر حرفة قطع الاخشاب .</a:t>
            </a:r>
          </a:p>
          <a:p>
            <a:endParaRPr lang="ar-SA" b="1" dirty="0"/>
          </a:p>
        </p:txBody>
      </p:sp>
    </p:spTree>
    <p:extLst>
      <p:ext uri="{BB962C8B-B14F-4D97-AF65-F5344CB8AC3E}">
        <p14:creationId xmlns:p14="http://schemas.microsoft.com/office/powerpoint/2010/main" xmlns="" val="3460012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b="1" u="sng" dirty="0" smtClean="0">
                <a:solidFill>
                  <a:srgbClr val="FF0000"/>
                </a:solidFill>
              </a:rPr>
              <a:t>د-بعض الجهات حديثة العمران </a:t>
            </a:r>
            <a:r>
              <a:rPr lang="ar-SA" b="1" u="sng" dirty="0" smtClean="0"/>
              <a:t>والتى تتمثل اساسا فى الاجزاء الشرقية من كنداونطاق الحشائش فى امريكا الشمالية بالاضافة الى نطاق القمح فى الارجنتين واجزاء من الساحل فى شرقى وجنوب غربى استراليا </a:t>
            </a:r>
            <a:r>
              <a:rPr lang="ar-SA" b="1" dirty="0" smtClean="0"/>
              <a:t>ومعظم اجزاء من جزيرة </a:t>
            </a:r>
            <a:r>
              <a:rPr lang="ar-SA" b="1" u="sng" dirty="0" smtClean="0"/>
              <a:t>نيوزيلندا.ويرجع انخفاض الكثافة فى تلك المناطق الى القيود المفروضة على هجرة السكان كما هو الحال فى منع هجرة العناصر الاسيوية والافريقية الى استراليا حفاظا على سيادة الاوروبيين على تلك المناطق.</a:t>
            </a:r>
          </a:p>
        </p:txBody>
      </p:sp>
    </p:spTree>
    <p:extLst>
      <p:ext uri="{BB962C8B-B14F-4D97-AF65-F5344CB8AC3E}">
        <p14:creationId xmlns:p14="http://schemas.microsoft.com/office/powerpoint/2010/main" xmlns="" val="1228270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9144000" cy="4754563"/>
          </a:xfrm>
        </p:spPr>
        <p:txBody>
          <a:bodyPr/>
          <a:lstStyle/>
          <a:p>
            <a:pPr rtl="1"/>
            <a:r>
              <a:rPr lang="ar-SA" b="1" u="sng" dirty="0">
                <a:solidFill>
                  <a:srgbClr val="FF0000"/>
                </a:solidFill>
              </a:rPr>
              <a:t>رابعا : اقاليم نادرة الكثافة السكانية :</a:t>
            </a:r>
          </a:p>
          <a:p>
            <a:pPr rtl="1"/>
            <a:r>
              <a:rPr lang="ar-SA" b="1" u="sng" dirty="0">
                <a:solidFill>
                  <a:srgbClr val="FF0000"/>
                </a:solidFill>
              </a:rPr>
              <a:t>وهى الاقاليم التى تقل فيها كثافة السكان عن شخصين فى الكيلو متر المربع </a:t>
            </a:r>
            <a:r>
              <a:rPr lang="ar-SA" b="1" dirty="0"/>
              <a:t>، </a:t>
            </a:r>
            <a:r>
              <a:rPr lang="ar-SA" b="1" u="sng" dirty="0"/>
              <a:t>ويرجع انخفاض الكثافة الى فقر الموارد الطبيعية وقسوة الظروف الطبيعية التى لاتمكن من استقرار السكان الا فى حالات خاصة كاكتشاف موارد معدنية وتتمثل تلك الاقاليم فى </a:t>
            </a:r>
            <a:r>
              <a:rPr lang="ar-SA" b="1" dirty="0"/>
              <a:t>:</a:t>
            </a:r>
          </a:p>
          <a:p>
            <a:r>
              <a:rPr lang="ar-SA" b="1" u="sng" dirty="0" smtClean="0">
                <a:solidFill>
                  <a:srgbClr val="FF0000"/>
                </a:solidFill>
              </a:rPr>
              <a:t>1-الاقاليم الصحراوية الحارة </a:t>
            </a:r>
            <a:r>
              <a:rPr lang="ar-SA" b="1" dirty="0" smtClean="0"/>
              <a:t>متمثلة فى الصحراء الكبرى الافريقية وصحراء شبه الجزيرة العربية وبعض جهات هضبة ايران وجهات من صحراء اريزونا وكاليفورنيا فى امريكا الشمالية . </a:t>
            </a:r>
            <a:r>
              <a:rPr lang="ar-SA" b="1" u="sng" dirty="0" smtClean="0">
                <a:solidFill>
                  <a:srgbClr val="FF0000"/>
                </a:solidFill>
              </a:rPr>
              <a:t>وفى هذه المناطق يندر سقوط الامطار وترتفع درجات الحرارة بشكل كبير</a:t>
            </a:r>
            <a:endParaRPr lang="ar-SA" b="1" u="sng" dirty="0">
              <a:solidFill>
                <a:srgbClr val="FF0000"/>
              </a:solidFill>
            </a:endParaRPr>
          </a:p>
        </p:txBody>
      </p:sp>
    </p:spTree>
    <p:extLst>
      <p:ext uri="{BB962C8B-B14F-4D97-AF65-F5344CB8AC3E}">
        <p14:creationId xmlns:p14="http://schemas.microsoft.com/office/powerpoint/2010/main" xmlns="" val="3548157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a:t>لذا اصبحت تلك المناطق بيئات غير صالحة لسكنى الانسان الا فى مناطق الواحات ، حيث تقوم اعداد قليلة من السكان باحتراف الزراعة البسيطة معتمدة على المياة الجوفية بالاضافة الى رعى الجمال والاغنام وخاصة عقب سقوط الامطار القليلة </a:t>
            </a:r>
            <a:r>
              <a:rPr lang="ar-SA" b="1" u="sng" dirty="0" smtClean="0"/>
              <a:t>.</a:t>
            </a:r>
          </a:p>
          <a:p>
            <a:r>
              <a:rPr lang="ar-SA" b="1" dirty="0" smtClean="0"/>
              <a:t>2</a:t>
            </a:r>
            <a:r>
              <a:rPr lang="ar-SA" b="1" u="sng" dirty="0" smtClean="0">
                <a:solidFill>
                  <a:srgbClr val="FF0000"/>
                </a:solidFill>
              </a:rPr>
              <a:t>-الاقاليم الصحراوية الجليدية </a:t>
            </a:r>
            <a:r>
              <a:rPr lang="ar-SA" b="1" dirty="0" smtClean="0"/>
              <a:t>فى شمالى كل من امريكا الشمالية واوروبا واسيا ، </a:t>
            </a:r>
            <a:r>
              <a:rPr lang="ar-SA" b="1" u="sng" dirty="0" smtClean="0"/>
              <a:t>حيث تنخفض درجة الحرارة ويقصر فصل النمو مما لا يسمح بقيام حرفة الزراعة ، وتقتصر الحياة هنا على غطاء فقير من الحشائش يساعد على رعى حيوان الرنه فى شمالى اوراسيا.</a:t>
            </a:r>
            <a:endParaRPr lang="ar-SA" b="1" u="sng" dirty="0"/>
          </a:p>
        </p:txBody>
      </p:sp>
    </p:spTree>
    <p:extLst>
      <p:ext uri="{BB962C8B-B14F-4D97-AF65-F5344CB8AC3E}">
        <p14:creationId xmlns:p14="http://schemas.microsoft.com/office/powerpoint/2010/main" xmlns="" val="1028856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915400" cy="5257800"/>
          </a:xfrm>
        </p:spPr>
        <p:txBody>
          <a:bodyPr/>
          <a:lstStyle/>
          <a:p>
            <a:r>
              <a:rPr lang="ar-SA" b="1" u="sng" dirty="0" smtClean="0">
                <a:solidFill>
                  <a:srgbClr val="FF0000"/>
                </a:solidFill>
              </a:rPr>
              <a:t>3-الاقاليم المدارية المطيرة </a:t>
            </a:r>
            <a:r>
              <a:rPr lang="ar-SA" b="1" u="sng" dirty="0" smtClean="0"/>
              <a:t>حيث تنتشر الغابات الاستوائية الكثيفة سواء فى حوض نهر الامزون فى امريكا الجنوبية ، او فى الجهات الداخلية فى وسط افريقيا </a:t>
            </a:r>
            <a:r>
              <a:rPr lang="ar-SA" b="1" dirty="0" smtClean="0"/>
              <a:t>، </a:t>
            </a:r>
            <a:r>
              <a:rPr lang="ar-SA" b="1" u="sng" dirty="0" smtClean="0">
                <a:solidFill>
                  <a:srgbClr val="FF0000"/>
                </a:solidFill>
              </a:rPr>
              <a:t>وقد ساعدت كثافة الغطاء النباتى وصعوبة النقل وانتشار المستنقعات والاوبئة والامراض وافتقار تلك المناطق الى وسائل وطرق النقل على ندرة السكان.</a:t>
            </a:r>
          </a:p>
          <a:p>
            <a:r>
              <a:rPr lang="ar-SA" b="1" u="sng" dirty="0" smtClean="0">
                <a:solidFill>
                  <a:srgbClr val="FF0000"/>
                </a:solidFill>
              </a:rPr>
              <a:t>4-الاقاليم الجبلية المرتفعة :</a:t>
            </a:r>
            <a:r>
              <a:rPr lang="ar-SA" b="1" u="sng" dirty="0" smtClean="0"/>
              <a:t>حيث ادى انخفاض درجات الحرارة بفعل الارتفاع عن سطح البحر الى قصر فصل النمو </a:t>
            </a:r>
            <a:r>
              <a:rPr lang="ar-SA" b="1" u="sng" dirty="0" err="1" smtClean="0"/>
              <a:t>بالاضافة</a:t>
            </a:r>
            <a:r>
              <a:rPr lang="ar-SA" b="1" u="sng" dirty="0" smtClean="0"/>
              <a:t> الى </a:t>
            </a:r>
            <a:r>
              <a:rPr lang="ar-SA" b="1" u="sng" dirty="0" err="1" smtClean="0"/>
              <a:t>التضرس</a:t>
            </a:r>
            <a:r>
              <a:rPr lang="ar-SA" b="1" u="sng" dirty="0" smtClean="0"/>
              <a:t> الشديد وصعوبة الحركة والانتقال</a:t>
            </a:r>
            <a:r>
              <a:rPr lang="ar-SA" b="1" dirty="0" smtClean="0"/>
              <a:t> </a:t>
            </a:r>
            <a:r>
              <a:rPr lang="ar-SA" b="1" u="sng" dirty="0" smtClean="0">
                <a:solidFill>
                  <a:srgbClr val="FF0000"/>
                </a:solidFill>
              </a:rPr>
              <a:t>الامر الذى فرض عزلة شديدة على تلك المناطق ، لذا يواجه السكان </a:t>
            </a:r>
            <a:r>
              <a:rPr lang="ar-SA" b="1" u="sng" dirty="0" err="1" smtClean="0">
                <a:solidFill>
                  <a:srgbClr val="FF0000"/>
                </a:solidFill>
              </a:rPr>
              <a:t>فى</a:t>
            </a:r>
            <a:r>
              <a:rPr lang="ar-SA" b="1" u="sng" dirty="0" smtClean="0">
                <a:solidFill>
                  <a:srgbClr val="FF0000"/>
                </a:solidFill>
              </a:rPr>
              <a:t> تلك المناطق صعوبة كبيرة لاستغلا تلك الموارد </a:t>
            </a:r>
            <a:r>
              <a:rPr lang="ar-SA" b="1" u="sng" dirty="0" err="1" smtClean="0">
                <a:solidFill>
                  <a:srgbClr val="FF0000"/>
                </a:solidFill>
              </a:rPr>
              <a:t>فى</a:t>
            </a:r>
            <a:r>
              <a:rPr lang="ar-SA" b="1" u="sng" dirty="0" smtClean="0">
                <a:solidFill>
                  <a:srgbClr val="FF0000"/>
                </a:solidFill>
              </a:rPr>
              <a:t> حالة وجودها.</a:t>
            </a:r>
            <a:endParaRPr lang="ar-SA" b="1" u="sng" dirty="0">
              <a:solidFill>
                <a:srgbClr val="FF0000"/>
              </a:solidFill>
            </a:endParaRPr>
          </a:p>
        </p:txBody>
      </p:sp>
    </p:spTree>
    <p:extLst>
      <p:ext uri="{BB962C8B-B14F-4D97-AF65-F5344CB8AC3E}">
        <p14:creationId xmlns:p14="http://schemas.microsoft.com/office/powerpoint/2010/main" xmlns="" val="2517046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3050</TotalTime>
  <Words>2305</Words>
  <Application>Microsoft Office PowerPoint</Application>
  <PresentationFormat>A4 Paper (210x297 mm)</PresentationFormat>
  <Paragraphs>74</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   </vt:lpstr>
      <vt:lpstr>  المحاضرة الخامسة  العوامل البشرية  المؤثرة فى الانتاج   </vt:lpstr>
      <vt:lpstr>Slide 3</vt:lpstr>
      <vt:lpstr>Slide 4</vt:lpstr>
      <vt:lpstr>Slide 5</vt:lpstr>
      <vt:lpstr>Slide 6</vt:lpstr>
      <vt:lpstr>عدد سكان العالم المقدر والمتوقع فى الفترة من 1950-2050</vt:lpstr>
      <vt:lpstr>Slide 8</vt:lpstr>
      <vt:lpstr>Slide 9</vt:lpstr>
      <vt:lpstr>Slide 10</vt:lpstr>
      <vt:lpstr>تطورتوزيع سكان العالم                     </vt:lpstr>
      <vt:lpstr>Slide 12</vt:lpstr>
      <vt:lpstr>Slide 13</vt:lpstr>
      <vt:lpstr>Slide 14</vt:lpstr>
      <vt:lpstr>Slide 15</vt:lpstr>
      <vt:lpstr>Slide 16</vt:lpstr>
      <vt:lpstr>Slide 17</vt:lpstr>
      <vt:lpstr>Slide 18</vt:lpstr>
      <vt:lpstr>Slide 19</vt:lpstr>
      <vt:lpstr>Slide 20</vt:lpstr>
      <vt:lpstr>Slide 21</vt:lpstr>
      <vt:lpstr>Slide 22</vt:lpstr>
      <vt:lpstr> 1-اقاليم حديثة التعمير نسبيا حيث تنتشر فى العالم الجديد ومنها </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255</cp:revision>
  <dcterms:created xsi:type="dcterms:W3CDTF">2009-10-14T19:14:34Z</dcterms:created>
  <dcterms:modified xsi:type="dcterms:W3CDTF">2014-11-05T17:05:47Z</dcterms:modified>
</cp:coreProperties>
</file>