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268" r:id="rId5"/>
    <p:sldId id="269" r:id="rId6"/>
    <p:sldId id="270" r:id="rId7"/>
    <p:sldId id="271" r:id="rId8"/>
    <p:sldId id="272" r:id="rId9"/>
    <p:sldId id="273" r:id="rId10"/>
    <p:sldId id="274" r:id="rId11"/>
    <p:sldId id="283" r:id="rId12"/>
    <p:sldId id="275" r:id="rId13"/>
    <p:sldId id="276" r:id="rId14"/>
    <p:sldId id="277" r:id="rId15"/>
    <p:sldId id="278" r:id="rId16"/>
    <p:sldId id="279" r:id="rId17"/>
    <p:sldId id="280" r:id="rId18"/>
    <p:sldId id="284" r:id="rId19"/>
    <p:sldId id="281" r:id="rId20"/>
    <p:sldId id="282" r:id="rId21"/>
    <p:sldId id="285" r:id="rId22"/>
    <p:sldId id="289" r:id="rId23"/>
    <p:sldId id="286" r:id="rId24"/>
    <p:sldId id="290" r:id="rId25"/>
    <p:sldId id="287" r:id="rId26"/>
    <p:sldId id="288"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955" autoAdjust="0"/>
    <p:restoredTop sz="94664" autoAdjust="0"/>
  </p:normalViewPr>
  <p:slideViewPr>
    <p:cSldViewPr>
      <p:cViewPr varScale="1">
        <p:scale>
          <a:sx n="78" d="100"/>
          <a:sy n="78" d="100"/>
        </p:scale>
        <p:origin x="-996"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11/5/2014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0249608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extLst>
      <p:ext uri="{BB962C8B-B14F-4D97-AF65-F5344CB8AC3E}">
        <p14:creationId xmlns:p14="http://schemas.microsoft.com/office/powerpoint/2010/main" xmlns="" val="826739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الجغرافيا الاقتصادية</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err="1" smtClean="0">
                <a:solidFill>
                  <a:srgbClr val="7F7F7F"/>
                </a:solidFill>
                <a:latin typeface="Calibri" pitchFamily="34" charset="0"/>
                <a:cs typeface="Times New Roman" pitchFamily="18" charset="0"/>
              </a:rPr>
              <a:t>د.</a:t>
            </a:r>
            <a:r>
              <a:rPr lang="ar-SA" sz="2600" b="1" dirty="0" smtClean="0">
                <a:solidFill>
                  <a:srgbClr val="7F7F7F"/>
                </a:solidFill>
                <a:latin typeface="Calibri" pitchFamily="34" charset="0"/>
                <a:cs typeface="Times New Roman" pitchFamily="18" charset="0"/>
              </a:rPr>
              <a:t> محمد عبده بدرالدين</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2667000" y="2133600"/>
            <a:ext cx="4572000" cy="1371600"/>
          </a:xfrm>
        </p:spPr>
        <p:txBody>
          <a:bodyPr/>
          <a:lstStyle/>
          <a:p>
            <a:pPr rtl="1" eaLnBrk="1" hangingPunct="1">
              <a:defRPr/>
            </a:pP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المحاضرة السابعة</a:t>
            </a:r>
            <a:r>
              <a:rPr lang="ar-EG" spc="-150" dirty="0" smtClean="0">
                <a:solidFill>
                  <a:srgbClr val="376092"/>
                </a:solidFill>
                <a:latin typeface="ae_AlMateen" pitchFamily="2" charset="-78"/>
                <a:cs typeface="ae_AlMateen" pitchFamily="2" charset="-78"/>
              </a:rPr>
              <a:t/>
            </a:r>
            <a:br>
              <a:rPr lang="ar-EG" spc="-150" dirty="0" smtClean="0">
                <a:solidFill>
                  <a:srgbClr val="376092"/>
                </a:solidFill>
                <a:latin typeface="ae_AlMateen" pitchFamily="2" charset="-78"/>
                <a:cs typeface="ae_AlMateen" pitchFamily="2" charset="-78"/>
              </a:rPr>
            </a:br>
            <a:r>
              <a:rPr lang="ar-EG" spc="-150" dirty="0" smtClean="0">
                <a:solidFill>
                  <a:srgbClr val="376092"/>
                </a:solidFill>
                <a:latin typeface="ae_AlMateen" pitchFamily="2" charset="-78"/>
                <a:cs typeface="ae_AlMateen" pitchFamily="2" charset="-78"/>
              </a:rPr>
              <a:t>الحرف البدائية المتخلفة </a:t>
            </a: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en-US" dirty="0"/>
              <a:t/>
            </a:r>
            <a:br>
              <a:rPr lang="en-US" dirty="0"/>
            </a:b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838200"/>
            <a:ext cx="8915400" cy="5287963"/>
          </a:xfrm>
        </p:spPr>
        <p:txBody>
          <a:bodyPr/>
          <a:lstStyle/>
          <a:p>
            <a:r>
              <a:rPr lang="en-US" b="1" u="sng" dirty="0" smtClean="0">
                <a:solidFill>
                  <a:srgbClr val="FF0000"/>
                </a:solidFill>
              </a:rPr>
              <a:t>:</a:t>
            </a:r>
            <a:r>
              <a:rPr lang="ar-EG" b="1" u="sng" dirty="0" smtClean="0">
                <a:solidFill>
                  <a:srgbClr val="FF0000"/>
                </a:solidFill>
              </a:rPr>
              <a:t>الحرف المتخلفة </a:t>
            </a:r>
          </a:p>
          <a:p>
            <a:pPr rtl="1"/>
            <a:r>
              <a:rPr lang="en-US" b="1" u="sng" dirty="0" smtClean="0">
                <a:solidFill>
                  <a:srgbClr val="FF0000"/>
                </a:solidFill>
              </a:rPr>
              <a:t>      </a:t>
            </a:r>
            <a:r>
              <a:rPr lang="ar-EG" b="1" u="sng" dirty="0" smtClean="0">
                <a:solidFill>
                  <a:srgbClr val="FF0000"/>
                </a:solidFill>
              </a:rPr>
              <a:t>تظهر هذه الحرف ارتبط الانسان بالبيئة الطبيعية الى حد كبير فى فترة كانت قدراته البسيطة تعادل مستوى حاجياته المحدودة، </a:t>
            </a:r>
            <a:r>
              <a:rPr lang="ar-EG" b="1" u="sng" dirty="0" smtClean="0"/>
              <a:t>وتمثل هذه الحرف بداية ارتقاء الانسان للسلم الحضارى </a:t>
            </a:r>
            <a:r>
              <a:rPr lang="ar-EG" b="1" dirty="0" smtClean="0"/>
              <a:t>،</a:t>
            </a:r>
            <a:r>
              <a:rPr lang="ar-EG" b="1" u="sng" dirty="0" smtClean="0">
                <a:solidFill>
                  <a:srgbClr val="FF0000"/>
                </a:solidFill>
              </a:rPr>
              <a:t>وتعد حرفتى جمع الطعام والصيد البدائى اقدم الحرف التى مارسها الانسان </a:t>
            </a:r>
            <a:r>
              <a:rPr lang="ar-EG" b="1" u="sng" dirty="0" smtClean="0"/>
              <a:t>، حيث يقتصر مجهود الانسان على جمع هبات الطبيعة فى بيئته من ثمار وأعشاب ، بالاضافة الى صيد الحيوانات البرية والطيور .</a:t>
            </a:r>
          </a:p>
          <a:p>
            <a:pPr rtl="1"/>
            <a:r>
              <a:rPr lang="en-US" b="1" dirty="0" smtClean="0"/>
              <a:t>       </a:t>
            </a:r>
            <a:r>
              <a:rPr lang="ar-EG" b="1" u="sng" dirty="0" smtClean="0">
                <a:solidFill>
                  <a:srgbClr val="FF0000"/>
                </a:solidFill>
              </a:rPr>
              <a:t>معنى ذلك ان الانسان كان غير منتج بالمعنى الصحيح ، غير مجدد للموارد الطبيعية انما مجرد جامع للطعام ،مدمر للموارد .</a:t>
            </a:r>
            <a:endParaRPr lang="ar-SA" b="1" u="sng" dirty="0">
              <a:solidFill>
                <a:srgbClr val="FF0000"/>
              </a:solidFill>
            </a:endParaRPr>
          </a:p>
        </p:txBody>
      </p:sp>
    </p:spTree>
    <p:extLst>
      <p:ext uri="{BB962C8B-B14F-4D97-AF65-F5344CB8AC3E}">
        <p14:creationId xmlns:p14="http://schemas.microsoft.com/office/powerpoint/2010/main" xmlns="" val="371448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EG" b="1" u="sng" dirty="0" smtClean="0">
                <a:solidFill>
                  <a:srgbClr val="FF0000"/>
                </a:solidFill>
              </a:rPr>
              <a:t>ويعد احتراف الانسان للرعى البدائى بداية مرحلة اكثر تطورا </a:t>
            </a:r>
            <a:r>
              <a:rPr lang="ar-EG" b="1" u="sng" dirty="0" smtClean="0"/>
              <a:t>حيث نجح فى إستئناس الحيوان البرى واخضاعة لارادته ثم تنميته عن طريق التنقل من مكان لآخر بحثا عن الكلأ والمياه</a:t>
            </a:r>
            <a:r>
              <a:rPr lang="ar-EG" b="1" dirty="0" smtClean="0"/>
              <a:t> </a:t>
            </a:r>
            <a:r>
              <a:rPr lang="ar-EG" b="1" u="sng" dirty="0" smtClean="0">
                <a:solidFill>
                  <a:srgbClr val="FF0000"/>
                </a:solidFill>
              </a:rPr>
              <a:t>وبذلك استطاع الانسان الاول انتاج حاجة من حاجياته . </a:t>
            </a:r>
          </a:p>
          <a:p>
            <a:pPr rtl="1"/>
            <a:r>
              <a:rPr lang="en-US" b="1" dirty="0" smtClean="0"/>
              <a:t>       </a:t>
            </a:r>
            <a:r>
              <a:rPr lang="ar-EG" b="1" u="sng" dirty="0" smtClean="0"/>
              <a:t>وتمثل الزراعة البدائية أحدث حرف هذا القسم ممارسة واكثرها تطورا واعظمها اثرا </a:t>
            </a:r>
            <a:r>
              <a:rPr lang="ar-EG" b="1" u="sng" dirty="0" smtClean="0">
                <a:solidFill>
                  <a:srgbClr val="FF0000"/>
                </a:solidFill>
              </a:rPr>
              <a:t>اذ مكنت الانسان من الاستقرار الى حد ما لاول مرة ، كما كانت اول حرفة يحترفها الانسان وتستطيع توفير الغذا لاعداد كبيرة نسبيا من البشر .</a:t>
            </a:r>
            <a:endParaRPr lang="ar-SA" b="1" u="sng" dirty="0">
              <a:solidFill>
                <a:srgbClr val="FF0000"/>
              </a:solidFill>
            </a:endParaRPr>
          </a:p>
        </p:txBody>
      </p:sp>
    </p:spTree>
    <p:extLst>
      <p:ext uri="{BB962C8B-B14F-4D97-AF65-F5344CB8AC3E}">
        <p14:creationId xmlns:p14="http://schemas.microsoft.com/office/powerpoint/2010/main" xmlns="" val="1422165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 </a:t>
            </a:r>
            <a:r>
              <a:rPr lang="ar-EG" b="1" u="sng" dirty="0" smtClean="0">
                <a:solidFill>
                  <a:srgbClr val="FF0000"/>
                </a:solidFill>
              </a:rPr>
              <a:t>وتتمثل اشهرمناطق العزلة التى تقطنها الجماعات البشرية المتخلفة فى بعض الجهات الشمالية من استراليا </a:t>
            </a:r>
            <a:r>
              <a:rPr lang="ar-EG" b="1" u="sng" dirty="0" smtClean="0"/>
              <a:t>حيث يعيش الاستراليون الاصليون ، وبعض جهات جنوب شرق اسيا حيث تعيش جماعات بدائية مثل السيمانج والسكاى ، وفى صحراء كلهارى فى افريقيا حيث قبائل البوشمن وفى الغابات المدارية المطيرة حيث جماعات الفانج والاقزام ، وجماعات الهنود الحمر فى حوض الامزون ، وكذلك جماعات الاسكيمو وهنود شيبيوا  فى امريكا الشمالية .</a:t>
            </a:r>
            <a:endParaRPr lang="ar-SA" b="1" u="sng" dirty="0"/>
          </a:p>
        </p:txBody>
      </p:sp>
    </p:spTree>
    <p:extLst>
      <p:ext uri="{BB962C8B-B14F-4D97-AF65-F5344CB8AC3E}">
        <p14:creationId xmlns:p14="http://schemas.microsoft.com/office/powerpoint/2010/main" xmlns="" val="529356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914400"/>
            <a:ext cx="8915400" cy="5211763"/>
          </a:xfrm>
        </p:spPr>
        <p:txBody>
          <a:bodyPr/>
          <a:lstStyle/>
          <a:p>
            <a:r>
              <a:rPr lang="ar-EG" b="1" u="sng" dirty="0" smtClean="0">
                <a:solidFill>
                  <a:srgbClr val="FF0000"/>
                </a:solidFill>
              </a:rPr>
              <a:t>السمات المميزة للحرف المتخلفة :</a:t>
            </a:r>
          </a:p>
          <a:p>
            <a:pPr rtl="1"/>
            <a:r>
              <a:rPr lang="ar-SA" b="1" u="sng" dirty="0" smtClean="0">
                <a:solidFill>
                  <a:srgbClr val="FF0000"/>
                </a:solidFill>
              </a:rPr>
              <a:t>1-</a:t>
            </a:r>
            <a:r>
              <a:rPr lang="ar-EG" b="1" u="sng" dirty="0" smtClean="0">
                <a:solidFill>
                  <a:srgbClr val="FF0000"/>
                </a:solidFill>
              </a:rPr>
              <a:t>يلاحظ انها اكثر انتشارا فى العالم القديم عنها فى العالم الجديد ، </a:t>
            </a:r>
            <a:r>
              <a:rPr lang="ar-EG" b="1" u="sng" dirty="0" smtClean="0"/>
              <a:t>وربما يرجع ذلك الى قدم تعمير تلك المناطق من العالم ، بالاضافة الى تعدد مناطق العزلة الجغرافية فى العالم القديم .</a:t>
            </a:r>
          </a:p>
          <a:p>
            <a:pPr rtl="1"/>
            <a:r>
              <a:rPr lang="ar-SA" b="1" u="sng" dirty="0" smtClean="0">
                <a:solidFill>
                  <a:srgbClr val="FF0000"/>
                </a:solidFill>
              </a:rPr>
              <a:t>2-</a:t>
            </a:r>
            <a:r>
              <a:rPr lang="ar-EG" b="1" u="sng" dirty="0" smtClean="0">
                <a:solidFill>
                  <a:srgbClr val="FF0000"/>
                </a:solidFill>
              </a:rPr>
              <a:t>اعداد السكان فى النطاقات التى يمارس فيها تلك الحرف قليلة ، </a:t>
            </a:r>
            <a:r>
              <a:rPr lang="ar-EG" b="1" dirty="0" smtClean="0"/>
              <a:t>كما ان كثافة السكان منخفضة لانها انشطة لا تستطيع اشباع اعداد كبيرة من السكان .</a:t>
            </a:r>
          </a:p>
          <a:p>
            <a:pPr rtl="1"/>
            <a:r>
              <a:rPr lang="ar-SA" b="1" u="sng" dirty="0" smtClean="0">
                <a:solidFill>
                  <a:srgbClr val="FF0000"/>
                </a:solidFill>
              </a:rPr>
              <a:t>3-</a:t>
            </a:r>
            <a:r>
              <a:rPr lang="ar-EG" b="1" u="sng" dirty="0" smtClean="0">
                <a:solidFill>
                  <a:srgbClr val="FF0000"/>
                </a:solidFill>
              </a:rPr>
              <a:t>تحتفى فى هذه المناطق الملكية الفردية لتحل محلها ملكية الجماعة او القبيلة </a:t>
            </a:r>
            <a:r>
              <a:rPr lang="ar-EG" b="1" dirty="0" smtClean="0"/>
              <a:t>، </a:t>
            </a:r>
            <a:r>
              <a:rPr lang="ar-EG" b="1" u="sng" dirty="0" smtClean="0"/>
              <a:t>وتهدف تلك الانشطة الى تغطية حاجة الجماعة من الاحتياجات الضرورية البسيطة .</a:t>
            </a:r>
            <a:endParaRPr lang="ar-SA" b="1" u="sng" dirty="0"/>
          </a:p>
        </p:txBody>
      </p:sp>
    </p:spTree>
    <p:extLst>
      <p:ext uri="{BB962C8B-B14F-4D97-AF65-F5344CB8AC3E}">
        <p14:creationId xmlns:p14="http://schemas.microsoft.com/office/powerpoint/2010/main" xmlns="" val="13640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4-</a:t>
            </a:r>
            <a:r>
              <a:rPr lang="ar-EG" b="1" u="sng" dirty="0" smtClean="0">
                <a:solidFill>
                  <a:srgbClr val="FF0000"/>
                </a:solidFill>
              </a:rPr>
              <a:t>تتسم تلك الحرف ببدائية الاساليب وتخلف الادوات المستخدمة فيها</a:t>
            </a:r>
            <a:r>
              <a:rPr lang="ar-EG" b="1" dirty="0" smtClean="0"/>
              <a:t> ،</a:t>
            </a:r>
            <a:r>
              <a:rPr lang="ar-EG" b="1" u="sng" dirty="0" smtClean="0"/>
              <a:t>لذا تعد المهارات الفردية المتنوعة أهم خصائص الانسان فى تلك النطاقات حتى يستطيع التغلب على عناصر الطبيعة ويحصل على حاجته من الطعام والملبس .</a:t>
            </a:r>
          </a:p>
          <a:p>
            <a:r>
              <a:rPr lang="ar-SA" b="1" dirty="0" smtClean="0"/>
              <a:t>5</a:t>
            </a:r>
            <a:r>
              <a:rPr lang="ar-SA" b="1" u="sng" dirty="0" smtClean="0">
                <a:solidFill>
                  <a:srgbClr val="FF0000"/>
                </a:solidFill>
              </a:rPr>
              <a:t>-</a:t>
            </a:r>
            <a:r>
              <a:rPr lang="ar-EG" b="1" u="sng" dirty="0" smtClean="0">
                <a:solidFill>
                  <a:srgbClr val="FF0000"/>
                </a:solidFill>
              </a:rPr>
              <a:t>تفتقر تلك المناطق الى وجود شبكات داخلية من الطرق ، كما لا توجد طرق تربطها بالعالم الخارجى </a:t>
            </a:r>
            <a:r>
              <a:rPr lang="ar-EG" b="1" dirty="0" smtClean="0"/>
              <a:t>، </a:t>
            </a:r>
            <a:r>
              <a:rPr lang="ar-EG" b="1" u="sng" dirty="0" smtClean="0"/>
              <a:t>وهى بذلك لا تساهم فى التجارة العالمية للمنتجات المختلفة ، نظرا لان الهدف الاساسى للانتاج هو سد الاحتياجات الاساسية المطلوبة فقط . </a:t>
            </a:r>
            <a:endParaRPr lang="ar-SA" b="1" u="sng" dirty="0"/>
          </a:p>
        </p:txBody>
      </p:sp>
    </p:spTree>
    <p:extLst>
      <p:ext uri="{BB962C8B-B14F-4D97-AF65-F5344CB8AC3E}">
        <p14:creationId xmlns:p14="http://schemas.microsoft.com/office/powerpoint/2010/main" xmlns="" val="1241507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   6- </a:t>
            </a:r>
            <a:r>
              <a:rPr lang="ar-EG" b="1" u="sng" dirty="0" smtClean="0">
                <a:solidFill>
                  <a:srgbClr val="FF0000"/>
                </a:solidFill>
              </a:rPr>
              <a:t>تمثل تلك الحرف مراحل تاريخية مرت بها اساليب الانتاج بشكل تدريجى </a:t>
            </a:r>
            <a:r>
              <a:rPr lang="ar-EG" b="1" dirty="0" smtClean="0"/>
              <a:t>، </a:t>
            </a:r>
            <a:r>
              <a:rPr lang="ar-EG" b="1" u="sng" dirty="0" smtClean="0"/>
              <a:t>وليس من الضرورى حدوثها فى كل جهات العالم ، لذا يقتصر وجودها عىل جهات محدودة على سطح الارض .</a:t>
            </a:r>
          </a:p>
          <a:p>
            <a:pPr rtl="1"/>
            <a:r>
              <a:rPr lang="ar-SA" b="1" u="sng" dirty="0" smtClean="0">
                <a:solidFill>
                  <a:srgbClr val="FF0000"/>
                </a:solidFill>
              </a:rPr>
              <a:t>       </a:t>
            </a:r>
            <a:r>
              <a:rPr lang="ar-EG" b="1" u="sng" dirty="0" smtClean="0">
                <a:solidFill>
                  <a:srgbClr val="FF0000"/>
                </a:solidFill>
              </a:rPr>
              <a:t>حرفة جمع الطعام :</a:t>
            </a:r>
            <a:r>
              <a:rPr lang="en-US" b="1" u="sng" dirty="0" err="1" smtClean="0">
                <a:solidFill>
                  <a:srgbClr val="FF0000"/>
                </a:solidFill>
              </a:rPr>
              <a:t>Primaitive</a:t>
            </a:r>
            <a:r>
              <a:rPr lang="en-US" b="1" u="sng" dirty="0" smtClean="0">
                <a:solidFill>
                  <a:srgbClr val="FF0000"/>
                </a:solidFill>
              </a:rPr>
              <a:t> Gathering</a:t>
            </a:r>
          </a:p>
          <a:p>
            <a:pPr rtl="1"/>
            <a:r>
              <a:rPr lang="ar-SA" b="1" dirty="0" smtClean="0"/>
              <a:t> </a:t>
            </a:r>
            <a:r>
              <a:rPr lang="ar-EG" b="1" u="sng" dirty="0" err="1" smtClean="0"/>
              <a:t>هى</a:t>
            </a:r>
            <a:r>
              <a:rPr lang="ar-EG" b="1" u="sng" dirty="0" smtClean="0"/>
              <a:t> من اقدم الحرف التى مارسها الانسان على سطح الارض </a:t>
            </a:r>
            <a:r>
              <a:rPr lang="ar-EG" b="1" dirty="0" smtClean="0"/>
              <a:t>،فقد كان الانسان القديم يقوم بجمع ثمار الاشجار والحشرات والطيور </a:t>
            </a:r>
            <a:r>
              <a:rPr lang="ar-EG" b="1" u="sng" dirty="0" smtClean="0"/>
              <a:t>بهدف الحصول على حاجته وحاجة اسرته وقبيلته من الطعام والملبس . </a:t>
            </a:r>
            <a:endParaRPr lang="en-US" b="1" u="sng" dirty="0"/>
          </a:p>
        </p:txBody>
      </p:sp>
    </p:spTree>
    <p:extLst>
      <p:ext uri="{BB962C8B-B14F-4D97-AF65-F5344CB8AC3E}">
        <p14:creationId xmlns:p14="http://schemas.microsoft.com/office/powerpoint/2010/main" xmlns="" val="2564663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19200"/>
            <a:ext cx="8915400" cy="5105400"/>
          </a:xfrm>
        </p:spPr>
        <p:txBody>
          <a:bodyPr/>
          <a:lstStyle/>
          <a:p>
            <a:pPr rtl="1"/>
            <a:r>
              <a:rPr lang="ar-SA" b="1" dirty="0" smtClean="0"/>
              <a:t> </a:t>
            </a:r>
            <a:r>
              <a:rPr lang="ar-EG" b="1" u="sng" dirty="0" smtClean="0"/>
              <a:t>ونتج </a:t>
            </a:r>
            <a:r>
              <a:rPr lang="ar-EG" b="1" u="sng" dirty="0"/>
              <a:t>عن التطور الحضارى للانسان واتباعة اساليب احدث فى سبيل الحصول على الغذاء والملبس ان اخذت هذه الحرفة فى الانقراض حتى كادت تختفى</a:t>
            </a:r>
            <a:r>
              <a:rPr lang="ar-EG" b="1" dirty="0"/>
              <a:t> </a:t>
            </a:r>
            <a:r>
              <a:rPr lang="ar-EG" b="1" dirty="0">
                <a:solidFill>
                  <a:srgbClr val="FF0000"/>
                </a:solidFill>
              </a:rPr>
              <a:t>واصبح وجودها قاصرا على بعض المجتمعات البدائية المنعزلة التى لا تيعدى ساكنيها بضعة الآف من السكان، وتتركز حرفة جمع الطعام فى نطاقيين مناخيين هما </a:t>
            </a:r>
            <a:r>
              <a:rPr lang="ar-EG" b="1" dirty="0"/>
              <a:t>:</a:t>
            </a:r>
          </a:p>
          <a:p>
            <a:pPr rtl="1"/>
            <a:r>
              <a:rPr lang="ar-SA" b="1" dirty="0" smtClean="0"/>
              <a:t>   </a:t>
            </a:r>
            <a:r>
              <a:rPr lang="ar-EG" b="1" u="sng" dirty="0" smtClean="0">
                <a:solidFill>
                  <a:srgbClr val="FF0000"/>
                </a:solidFill>
              </a:rPr>
              <a:t>النطاق </a:t>
            </a:r>
            <a:r>
              <a:rPr lang="ar-EG" b="1" u="sng" dirty="0">
                <a:solidFill>
                  <a:srgbClr val="FF0000"/>
                </a:solidFill>
              </a:rPr>
              <a:t>الأول :</a:t>
            </a:r>
            <a:r>
              <a:rPr lang="ar-EG" b="1" u="sng" dirty="0"/>
              <a:t>ويتمثل فى نطاق العروض الباردة  فى شمال اوراسيا وشمالى امريكا الشمالية</a:t>
            </a:r>
            <a:r>
              <a:rPr lang="ar-EG" b="1" dirty="0"/>
              <a:t> حيث قبائل الاسكيمو وبعض جماعات الهنود الحمر . كما ينتشر فى قارة امريكا الجنوبية فى شيلي حيث تعيش قبائل التيهو والبيلشي </a:t>
            </a:r>
            <a:r>
              <a:rPr lang="ar-EG" b="1" dirty="0" smtClean="0"/>
              <a:t>.</a:t>
            </a:r>
            <a:endParaRPr lang="en-US" b="1" dirty="0"/>
          </a:p>
        </p:txBody>
      </p:sp>
    </p:spTree>
    <p:extLst>
      <p:ext uri="{BB962C8B-B14F-4D97-AF65-F5344CB8AC3E}">
        <p14:creationId xmlns:p14="http://schemas.microsoft.com/office/powerpoint/2010/main" xmlns="" val="720016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EG" b="1" u="sng" dirty="0" smtClean="0">
                <a:solidFill>
                  <a:srgbClr val="FF0000"/>
                </a:solidFill>
              </a:rPr>
              <a:t>النطاق </a:t>
            </a:r>
            <a:r>
              <a:rPr lang="ar-EG" b="1" u="sng" dirty="0">
                <a:solidFill>
                  <a:srgbClr val="FF0000"/>
                </a:solidFill>
              </a:rPr>
              <a:t>الثانى : </a:t>
            </a:r>
            <a:r>
              <a:rPr lang="ar-EG" b="1" u="sng" dirty="0"/>
              <a:t>يتمثل فى العروض المدارية فى وسط افريقيا حيث يعيش الاقزام فى حوض الكونغو بالاضافة الى قبائل البوشمن فى صحراء كلهارى ، </a:t>
            </a:r>
            <a:r>
              <a:rPr lang="ar-EG" b="1" dirty="0"/>
              <a:t>وفى حوض الامزون فى امريكا الجنوبية وفى ماليزيا وتايلاند وفى جنوبى الصين حيث تعيش جماعات السيمانج والسكاى، كذلك فى شمال قارة استراليا حيث الاستراليون الاصليون</a:t>
            </a:r>
            <a:r>
              <a:rPr lang="ar-EG" b="1" dirty="0" smtClean="0"/>
              <a:t>.</a:t>
            </a:r>
          </a:p>
          <a:p>
            <a:pPr rtl="1"/>
            <a:r>
              <a:rPr lang="ar-SA" b="1" dirty="0" smtClean="0"/>
              <a:t>  </a:t>
            </a:r>
            <a:r>
              <a:rPr lang="ar-EG" b="1" u="sng" dirty="0" smtClean="0">
                <a:solidFill>
                  <a:srgbClr val="FF0000"/>
                </a:solidFill>
              </a:rPr>
              <a:t>وتتسم تلك الجماعات بانها غير مستقرة وتعيش على الترحال المستمر بحثا عن مصادر جديدة للغذاء </a:t>
            </a:r>
            <a:r>
              <a:rPr lang="ar-EG" b="1" dirty="0" smtClean="0"/>
              <a:t>، </a:t>
            </a:r>
            <a:r>
              <a:rPr lang="ar-EG" b="1" u="sng" dirty="0" smtClean="0"/>
              <a:t>وتعيش تلك الجماعات فى مستوى حضارى متخلف يشابه المستوى الذى  عاش فيه</a:t>
            </a:r>
            <a:endParaRPr lang="en-US" b="1" u="sng" dirty="0"/>
          </a:p>
        </p:txBody>
      </p:sp>
    </p:spTree>
    <p:extLst>
      <p:ext uri="{BB962C8B-B14F-4D97-AF65-F5344CB8AC3E}">
        <p14:creationId xmlns:p14="http://schemas.microsoft.com/office/powerpoint/2010/main" xmlns="" val="2488186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t>توزيع مناطق تواجد حرفة جمع الطعام </a:t>
            </a:r>
            <a:endParaRPr lang="en-US" dirty="0"/>
          </a:p>
        </p:txBody>
      </p:sp>
      <p:sp>
        <p:nvSpPr>
          <p:cNvPr id="5" name="Slide Number Placeholder 4"/>
          <p:cNvSpPr>
            <a:spLocks noGrp="1"/>
          </p:cNvSpPr>
          <p:nvPr>
            <p:ph type="sldNum" sz="quarter" idx="10"/>
          </p:nvPr>
        </p:nvSpPr>
        <p:spPr/>
        <p:txBody>
          <a:bodyPr/>
          <a:lstStyle/>
          <a:p>
            <a:pPr>
              <a:defRPr/>
            </a:pPr>
            <a:fld id="{1EE5AF3C-69A6-42BB-A57F-334D5D8057CA}" type="slidenum">
              <a:rPr lang="ar-SA" smtClean="0"/>
              <a:pPr>
                <a:defRPr/>
              </a:pPr>
              <a:t>11</a:t>
            </a:fld>
            <a:endParaRPr lang="en-US"/>
          </a:p>
        </p:txBody>
      </p:sp>
      <p:pic>
        <p:nvPicPr>
          <p:cNvPr id="1026" name="Picture 2"/>
          <p:cNvPicPr>
            <a:picLocks noGrp="1" noChangeAspect="1" noChangeArrowheads="1"/>
          </p:cNvPicPr>
          <p:nvPr>
            <p:ph type="pic" idx="1"/>
          </p:nvPr>
        </p:nvPicPr>
        <p:blipFill>
          <a:blip r:embed="rId2">
            <a:extLst>
              <a:ext uri="{28A0092B-C50C-407E-A947-70E740481C1C}">
                <a14:useLocalDpi xmlns:a14="http://schemas.microsoft.com/office/drawing/2010/main" xmlns="" val="0"/>
              </a:ext>
            </a:extLst>
          </a:blip>
          <a:srcRect l="1204" r="1204"/>
          <a:stretch>
            <a:fillRect/>
          </a:stretch>
        </p:blipFill>
        <p:spPr bwMode="auto">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90366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52400"/>
            <a:ext cx="8915400" cy="5973763"/>
          </a:xfrm>
        </p:spPr>
        <p:txBody>
          <a:bodyPr/>
          <a:lstStyle/>
          <a:p>
            <a:pPr rtl="1"/>
            <a:r>
              <a:rPr lang="ar-EG" b="1" u="sng" dirty="0">
                <a:solidFill>
                  <a:srgbClr val="FF0000"/>
                </a:solidFill>
              </a:rPr>
              <a:t>الانسان منذ زمن بعيد  ، بدليل عدم وجود لغة مكتوبة </a:t>
            </a:r>
            <a:r>
              <a:rPr lang="ar-EG" b="1" dirty="0"/>
              <a:t>، </a:t>
            </a:r>
            <a:r>
              <a:rPr lang="ar-EG" b="1" u="sng" dirty="0"/>
              <a:t>واستخدام ادوات بدائية وانتشار الاوبئة والامراض بينهم مما نتج عنه عدم زيادة اعدادهم الابدرجة محدودة تتناسب وكمية المواد الغذائية التى يمكن الحصول عليها من البيئة الطبيعية .</a:t>
            </a:r>
          </a:p>
          <a:p>
            <a:pPr rtl="1"/>
            <a:r>
              <a:rPr lang="ar-SA" b="1" dirty="0" smtClean="0"/>
              <a:t>    </a:t>
            </a:r>
            <a:r>
              <a:rPr lang="ar-EG" b="1" u="sng" dirty="0" smtClean="0"/>
              <a:t>وتعتمد </a:t>
            </a:r>
            <a:r>
              <a:rPr lang="ar-EG" b="1" u="sng" dirty="0"/>
              <a:t>هذه الجماعات على الطبيعة فى توفير حاجاتهم المختلفة ،فهم يحصلون على غذائهم من الطبيعة كما يستخدمون جلود الحيوانات فى صنع ملابسهم واحيانا مساكنهم ، بالاضافة الى استخدام الاحجار والاخشاب والعظام فى صنع ادواتهم اليومية البسيطة.</a:t>
            </a:r>
          </a:p>
          <a:p>
            <a:pPr rtl="1"/>
            <a:r>
              <a:rPr lang="ar-SA" b="1" dirty="0" smtClean="0"/>
              <a:t>    </a:t>
            </a:r>
            <a:r>
              <a:rPr lang="ar-EG" b="1" dirty="0" smtClean="0">
                <a:solidFill>
                  <a:srgbClr val="FF0000"/>
                </a:solidFill>
              </a:rPr>
              <a:t>كما </a:t>
            </a:r>
            <a:r>
              <a:rPr lang="ar-EG" b="1" dirty="0">
                <a:solidFill>
                  <a:srgbClr val="FF0000"/>
                </a:solidFill>
              </a:rPr>
              <a:t>تتبادل هذه الجماعات البدائية بعض منتجاتها سواء كانت حيوانية او نباتية بمنتجات اخرى تنتجها الجماعات الزراعية المجاورة لها.</a:t>
            </a:r>
            <a:endParaRPr lang="en-US" b="1" dirty="0">
              <a:solidFill>
                <a:srgbClr val="FF0000"/>
              </a:solidFill>
            </a:endParaRPr>
          </a:p>
          <a:p>
            <a:endParaRPr lang="en-US" b="1" dirty="0"/>
          </a:p>
          <a:p>
            <a:endParaRPr lang="en-US" b="1" dirty="0"/>
          </a:p>
        </p:txBody>
      </p:sp>
    </p:spTree>
    <p:extLst>
      <p:ext uri="{BB962C8B-B14F-4D97-AF65-F5344CB8AC3E}">
        <p14:creationId xmlns:p14="http://schemas.microsoft.com/office/powerpoint/2010/main" xmlns="" val="4216756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754563"/>
          </a:xfrm>
        </p:spPr>
        <p:txBody>
          <a:bodyPr/>
          <a:lstStyle/>
          <a:p>
            <a:pPr algn="r" rtl="1"/>
            <a:r>
              <a:rPr lang="ar-EG" b="1" u="sng" dirty="0" smtClean="0">
                <a:solidFill>
                  <a:srgbClr val="FF0000"/>
                </a:solidFill>
              </a:rPr>
              <a:t>2-الصيد البرى </a:t>
            </a:r>
            <a:r>
              <a:rPr lang="en-US" b="1" u="sng" dirty="0" smtClean="0">
                <a:solidFill>
                  <a:srgbClr val="FF0000"/>
                </a:solidFill>
              </a:rPr>
              <a:t>Primitive Hunting</a:t>
            </a:r>
            <a:endParaRPr lang="ar-EG" b="1" u="sng" dirty="0" smtClean="0">
              <a:solidFill>
                <a:srgbClr val="FF0000"/>
              </a:solidFill>
            </a:endParaRPr>
          </a:p>
          <a:p>
            <a:pPr algn="r" rtl="1"/>
            <a:r>
              <a:rPr lang="ar-SA" b="1" dirty="0" smtClean="0">
                <a:solidFill>
                  <a:srgbClr val="FF0000"/>
                </a:solidFill>
              </a:rPr>
              <a:t>    </a:t>
            </a:r>
            <a:r>
              <a:rPr lang="ar-EG" b="1" dirty="0" smtClean="0">
                <a:solidFill>
                  <a:srgbClr val="FF0000"/>
                </a:solidFill>
              </a:rPr>
              <a:t>يشمل صيد البر وصيد البحر </a:t>
            </a:r>
            <a:r>
              <a:rPr lang="ar-EG" b="1" u="sng" dirty="0" smtClean="0"/>
              <a:t>ويرتبط الصيد البرى بحرفة جمع الطعام ، وقد وجد ان الحيوانات التى يقتنصها الانسان البدائى تقدم له العديد من المنتجات </a:t>
            </a:r>
            <a:r>
              <a:rPr lang="ar-EG" b="1" dirty="0" smtClean="0"/>
              <a:t>، </a:t>
            </a:r>
            <a:r>
              <a:rPr lang="ar-EG" b="1" dirty="0" smtClean="0">
                <a:solidFill>
                  <a:srgbClr val="FF0000"/>
                </a:solidFill>
              </a:rPr>
              <a:t>فبالاضافة الى اهميتها كعنصر غذائى تستخدم جلودها فى صنع الاسلحة وبعض الادوات البسيطة </a:t>
            </a:r>
            <a:r>
              <a:rPr lang="ar-EG" b="1" dirty="0" smtClean="0"/>
              <a:t>.</a:t>
            </a:r>
            <a:r>
              <a:rPr lang="ar-EG" b="1" u="sng" dirty="0" smtClean="0"/>
              <a:t>وتقوم الجماعات البدائية التى تعيش عند الاطراف الشمالية لاوراسيا وامريكا الشمالية وخاصة الاسكيمو بصيد الحيوانات ذات الفراء ، وتبادل الفراء الثمين بالمنتجات المختلفة التى يحتاجون اليها .</a:t>
            </a:r>
            <a:endParaRPr lang="en-US" b="1" u="sng" dirty="0"/>
          </a:p>
        </p:txBody>
      </p:sp>
    </p:spTree>
    <p:extLst>
      <p:ext uri="{BB962C8B-B14F-4D97-AF65-F5344CB8AC3E}">
        <p14:creationId xmlns:p14="http://schemas.microsoft.com/office/powerpoint/2010/main" xmlns="" val="1747048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SA" b="1" dirty="0" smtClean="0"/>
              <a:t>     </a:t>
            </a:r>
          </a:p>
          <a:p>
            <a:pPr rtl="1"/>
            <a:r>
              <a:rPr lang="ar-SA" b="1" u="sng" dirty="0">
                <a:solidFill>
                  <a:srgbClr val="FF0000"/>
                </a:solidFill>
              </a:rPr>
              <a:t> </a:t>
            </a:r>
            <a:r>
              <a:rPr lang="ar-SA" b="1" u="sng" dirty="0" smtClean="0">
                <a:solidFill>
                  <a:srgbClr val="FF0000"/>
                </a:solidFill>
              </a:rPr>
              <a:t>     </a:t>
            </a:r>
            <a:r>
              <a:rPr lang="ar-EG" b="1" u="sng" dirty="0" smtClean="0">
                <a:solidFill>
                  <a:srgbClr val="FF0000"/>
                </a:solidFill>
              </a:rPr>
              <a:t>اما الصيد البحرى المتمثل فى صيد الاسماك فهو من الحرف القديمة التى مارسها الانسان مستخدما الرماح فى بداية الامر ثم الشباك البسيطة فى مرحلة تالية </a:t>
            </a:r>
            <a:r>
              <a:rPr lang="ar-EG" b="1" dirty="0" smtClean="0"/>
              <a:t>، </a:t>
            </a:r>
            <a:r>
              <a:rPr lang="ar-EG" b="1" u="sng" dirty="0" smtClean="0"/>
              <a:t>ويعد الاسكيمو اشهر الجماعات البسيطة التى تعتمد على الصيد البحرى فى توفير حاجاتهم الضرورية ،</a:t>
            </a:r>
            <a:r>
              <a:rPr lang="ar-EG" b="1" dirty="0" smtClean="0"/>
              <a:t> حيث يقومون بصيد كلاب البحر وعجول البحر ، </a:t>
            </a:r>
            <a:r>
              <a:rPr lang="ar-EG" b="1" u="sng" dirty="0" smtClean="0"/>
              <a:t>ويستخدمون منتجات هذه الحيوانات البحرية من شحوم وجلود وعظام فى اغراض الحياة المختلفة. </a:t>
            </a:r>
            <a:endParaRPr lang="en-US" b="1" u="sng" dirty="0"/>
          </a:p>
        </p:txBody>
      </p:sp>
    </p:spTree>
    <p:extLst>
      <p:ext uri="{BB962C8B-B14F-4D97-AF65-F5344CB8AC3E}">
        <p14:creationId xmlns:p14="http://schemas.microsoft.com/office/powerpoint/2010/main" xmlns="" val="1264880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EG" b="1" u="sng" dirty="0" smtClean="0">
                <a:solidFill>
                  <a:srgbClr val="FF0000"/>
                </a:solidFill>
              </a:rPr>
              <a:t>3-الرعي البدائى :</a:t>
            </a:r>
            <a:r>
              <a:rPr lang="en-US" b="1" u="sng" dirty="0" smtClean="0">
                <a:solidFill>
                  <a:srgbClr val="FF0000"/>
                </a:solidFill>
              </a:rPr>
              <a:t>Primitive Herding</a:t>
            </a:r>
          </a:p>
          <a:p>
            <a:pPr rtl="1"/>
            <a:r>
              <a:rPr lang="ar-SA" b="1" dirty="0" smtClean="0"/>
              <a:t>     </a:t>
            </a:r>
            <a:r>
              <a:rPr lang="ar-EG" b="1" u="sng" dirty="0" smtClean="0"/>
              <a:t>يمثل مرحلة متقدمة تلت مرحلة الجمع والصيد ،وقد سبقها مرحلة استئناس الانسان لبعض الحيوانات مما ادى الى ظهور الرعي كحرفة ،</a:t>
            </a:r>
            <a:r>
              <a:rPr lang="ar-EG" b="1" dirty="0" smtClean="0"/>
              <a:t> </a:t>
            </a:r>
            <a:r>
              <a:rPr lang="ar-EG" b="1" dirty="0" smtClean="0">
                <a:solidFill>
                  <a:srgbClr val="FF0000"/>
                </a:solidFill>
              </a:rPr>
              <a:t>وبذلك استطاع الانسان لاول مرة التحكم فى انتاج حاجة من حاجياته </a:t>
            </a:r>
            <a:r>
              <a:rPr lang="ar-EG" b="1" dirty="0" smtClean="0"/>
              <a:t>، </a:t>
            </a:r>
            <a:r>
              <a:rPr lang="ar-EG" b="1" u="sng" dirty="0" smtClean="0"/>
              <a:t>وتختلف هذه الحرفة عن الحرفتين السابقتين فى ان الانسان الذى يمارسها لا يعتبر عالة على الطبيعة اذ يبذل جهده فى حدود طاقته وامكاناته </a:t>
            </a:r>
            <a:r>
              <a:rPr lang="ar-EG" b="1" u="sng" dirty="0" err="1" smtClean="0"/>
              <a:t>فى</a:t>
            </a:r>
            <a:r>
              <a:rPr lang="ar-EG" b="1" u="sng" dirty="0" smtClean="0"/>
              <a:t> سبيل</a:t>
            </a:r>
            <a:r>
              <a:rPr lang="ar-SA" b="1" u="sng" dirty="0" smtClean="0"/>
              <a:t> </a:t>
            </a:r>
            <a:r>
              <a:rPr lang="ar-EG" b="1" u="sng" dirty="0" smtClean="0"/>
              <a:t>تنمية الانتاج الذى يتمثل فى الحيوانات التى تسد حاجة من حاجياته</a:t>
            </a:r>
            <a:r>
              <a:rPr lang="ar-EG" b="1" dirty="0" smtClean="0"/>
              <a:t>.</a:t>
            </a:r>
            <a:endParaRPr lang="en-US" b="1" dirty="0"/>
          </a:p>
        </p:txBody>
      </p:sp>
    </p:spTree>
    <p:extLst>
      <p:ext uri="{BB962C8B-B14F-4D97-AF65-F5344CB8AC3E}">
        <p14:creationId xmlns:p14="http://schemas.microsoft.com/office/powerpoint/2010/main" xmlns="" val="983016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    </a:t>
            </a:r>
          </a:p>
          <a:p>
            <a:r>
              <a:rPr lang="ar-SA" b="1" dirty="0"/>
              <a:t> </a:t>
            </a:r>
            <a:r>
              <a:rPr lang="ar-SA" b="1" dirty="0" smtClean="0"/>
              <a:t>  </a:t>
            </a:r>
            <a:r>
              <a:rPr lang="ar-EG" b="1" u="sng" dirty="0" smtClean="0">
                <a:solidFill>
                  <a:srgbClr val="FF0000"/>
                </a:solidFill>
              </a:rPr>
              <a:t>وتكاد تتركز مناطق الرعى البدائى فى العالم القديم بينما تختفى من قارات امريكا الجنوبية واستراليا ومعظم امريكا الشمالية . </a:t>
            </a:r>
            <a:r>
              <a:rPr lang="ar-EG" b="1" u="sng" dirty="0" smtClean="0"/>
              <a:t>ويمكن تحديد مناطق تركز هذا النشاط فى نطاقين هما :</a:t>
            </a:r>
          </a:p>
          <a:p>
            <a:r>
              <a:rPr lang="ar-EG" b="1" u="sng" dirty="0" smtClean="0">
                <a:solidFill>
                  <a:srgbClr val="FF0000"/>
                </a:solidFill>
              </a:rPr>
              <a:t>النطاق الاول : </a:t>
            </a:r>
            <a:r>
              <a:rPr lang="ar-EG" b="1" u="sng" dirty="0" smtClean="0"/>
              <a:t>الى الشمال من خط الاستواء فى شكل حزام طويل من وسط القارة الاسيوية الى الاطراف الغربية للصحراء الكبرى عند المحيط الاطلسى ، وهو نطاق يمتد لمسافة 8000 ميل ، وصحراء ثار فى باكستان وشريط ضيق فى شمال قارات اسيا واوربا وامريكا الشمالية .</a:t>
            </a:r>
            <a:endParaRPr lang="en-US" b="1" u="sng" dirty="0"/>
          </a:p>
        </p:txBody>
      </p:sp>
    </p:spTree>
    <p:extLst>
      <p:ext uri="{BB962C8B-B14F-4D97-AF65-F5344CB8AC3E}">
        <p14:creationId xmlns:p14="http://schemas.microsoft.com/office/powerpoint/2010/main" xmlns="" val="1015559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EG" b="1" u="sng" dirty="0" smtClean="0">
                <a:solidFill>
                  <a:srgbClr val="FF0000"/>
                </a:solidFill>
              </a:rPr>
              <a:t>النطاق الثانى : </a:t>
            </a:r>
            <a:r>
              <a:rPr lang="ar-EG" b="1" u="sng" dirty="0" smtClean="0"/>
              <a:t>يقع جنوب خط الاستواء وهو محدود فى مساحته وانتشاره حيث يقتصر على الاجزاء الجنوبية الغربية من قارة افريقيا والاجزاء الغربية من جزيرة مدغشقر .</a:t>
            </a:r>
          </a:p>
          <a:p>
            <a:r>
              <a:rPr lang="en-US" b="1" dirty="0" smtClean="0"/>
              <a:t> </a:t>
            </a:r>
            <a:r>
              <a:rPr lang="ar-EG" b="1" u="sng" dirty="0" smtClean="0">
                <a:solidFill>
                  <a:srgbClr val="FF0000"/>
                </a:solidFill>
              </a:rPr>
              <a:t>وتتسم تلك المناطق بانها قليلة الامطار ، لذا فغطائها النباتى فقير يتمثل فى حشائش فقيرة ، وامكانياتها الزراعية محدودة </a:t>
            </a:r>
            <a:r>
              <a:rPr lang="ar-EG" b="1" dirty="0" smtClean="0"/>
              <a:t>،وينطبق ذلك على مناطق شمالى اوراسيا وامريكا الشمالية </a:t>
            </a:r>
            <a:r>
              <a:rPr lang="ar-EG" b="1" u="sng" dirty="0" smtClean="0">
                <a:solidFill>
                  <a:srgbClr val="FF0000"/>
                </a:solidFill>
              </a:rPr>
              <a:t>حيث يقصر فصل النمو وتنخفض درجات الحرارة معظم شهور السنة ، لذا تتسم تلك المناطق بفقر المراعى ، وعليه نجد ان الرعاة فى ترحال دائم بحثا عن الكلا والمياه.</a:t>
            </a:r>
            <a:endParaRPr lang="en-US" b="1" u="sng" dirty="0">
              <a:solidFill>
                <a:srgbClr val="FF0000"/>
              </a:solidFill>
            </a:endParaRPr>
          </a:p>
        </p:txBody>
      </p:sp>
    </p:spTree>
    <p:extLst>
      <p:ext uri="{BB962C8B-B14F-4D97-AF65-F5344CB8AC3E}">
        <p14:creationId xmlns:p14="http://schemas.microsoft.com/office/powerpoint/2010/main" xmlns="" val="903725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sz="2400" dirty="0" smtClean="0"/>
              <a:t>توزيع مناطق الرعي البدائى فى العالم </a:t>
            </a:r>
            <a:endParaRPr lang="en-US" sz="2400" dirty="0"/>
          </a:p>
        </p:txBody>
      </p:sp>
      <p:sp>
        <p:nvSpPr>
          <p:cNvPr id="5" name="Slide Number Placeholder 4"/>
          <p:cNvSpPr>
            <a:spLocks noGrp="1"/>
          </p:cNvSpPr>
          <p:nvPr>
            <p:ph type="sldNum" sz="quarter" idx="10"/>
          </p:nvPr>
        </p:nvSpPr>
        <p:spPr/>
        <p:txBody>
          <a:bodyPr/>
          <a:lstStyle/>
          <a:p>
            <a:pPr>
              <a:defRPr/>
            </a:pPr>
            <a:fld id="{1EE5AF3C-69A6-42BB-A57F-334D5D8057CA}" type="slidenum">
              <a:rPr lang="ar-SA" smtClean="0"/>
              <a:pPr>
                <a:defRPr/>
              </a:pPr>
              <a:t>18</a:t>
            </a:fld>
            <a:endParaRPr lang="en-US"/>
          </a:p>
        </p:txBody>
      </p:sp>
      <p:pic>
        <p:nvPicPr>
          <p:cNvPr id="2050" name="Picture 2"/>
          <p:cNvPicPr>
            <a:picLocks noGrp="1" noChangeAspect="1" noChangeArrowheads="1"/>
          </p:cNvPicPr>
          <p:nvPr>
            <p:ph type="pic" idx="1"/>
          </p:nvPr>
        </p:nvPicPr>
        <p:blipFill>
          <a:blip r:embed="rId2">
            <a:extLst>
              <a:ext uri="{28A0092B-C50C-407E-A947-70E740481C1C}">
                <a14:useLocalDpi xmlns:a14="http://schemas.microsoft.com/office/drawing/2010/main" xmlns="" val="0"/>
              </a:ext>
            </a:extLst>
          </a:blip>
          <a:srcRect t="982" b="982"/>
          <a:stretch>
            <a:fillRect/>
          </a:stretch>
        </p:blipFill>
        <p:spPr bwMode="auto">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35220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600200"/>
            <a:ext cx="8915400" cy="4724400"/>
          </a:xfrm>
        </p:spPr>
        <p:txBody>
          <a:bodyPr/>
          <a:lstStyle/>
          <a:p>
            <a:r>
              <a:rPr lang="ar-EG" b="1" u="sng" dirty="0" smtClean="0"/>
              <a:t>ولا يعرف الرعاة فى تنقلاتهم الحدود السياسية التى قد تمر خلال مناطق الرعى ، لذا تنشا الكثير من المشكلات بين الدول كما هو الحال بين مصر والسودان .</a:t>
            </a:r>
          </a:p>
          <a:p>
            <a:r>
              <a:rPr lang="ar-EG" b="1" u="sng" dirty="0" smtClean="0">
                <a:solidFill>
                  <a:srgbClr val="FF0000"/>
                </a:solidFill>
              </a:rPr>
              <a:t>ويمكن تقسيم تحركات الرعاة وهجراتهم الفصلية الى قسمين هما :</a:t>
            </a:r>
            <a:r>
              <a:rPr lang="en-US" b="1" u="sng" dirty="0" smtClean="0">
                <a:solidFill>
                  <a:srgbClr val="FF0000"/>
                </a:solidFill>
              </a:rPr>
              <a:t>  </a:t>
            </a:r>
            <a:endParaRPr lang="ar-EG" b="1" u="sng" dirty="0" smtClean="0">
              <a:solidFill>
                <a:srgbClr val="FF0000"/>
              </a:solidFill>
            </a:endParaRPr>
          </a:p>
          <a:p>
            <a:r>
              <a:rPr lang="ar-EG" b="1" u="sng" dirty="0" smtClean="0">
                <a:solidFill>
                  <a:srgbClr val="FF0000"/>
                </a:solidFill>
              </a:rPr>
              <a:t>التحركات والهجرات الافقية </a:t>
            </a:r>
            <a:r>
              <a:rPr lang="ar-EG" b="1" u="sng" dirty="0" smtClean="0"/>
              <a:t>والتى يكون سببها تباين كمية الامطار واختلاف فصليتها ، فالجماعات الرعوية فى الصحراء الكبرى </a:t>
            </a:r>
            <a:r>
              <a:rPr lang="ar-EG" b="1" dirty="0" smtClean="0"/>
              <a:t>تتحرك شمالا حيث الامطار الشتوية ونمو الاعشاب ، فى حين تتجه جنوبا فى فصل الصيف لجفاف المناطق الشمالية ونمو الاعشاب فى الاجزاء الجنوبية .</a:t>
            </a:r>
            <a:endParaRPr lang="en-US" b="1" dirty="0"/>
          </a:p>
        </p:txBody>
      </p:sp>
    </p:spTree>
    <p:extLst>
      <p:ext uri="{BB962C8B-B14F-4D97-AF65-F5344CB8AC3E}">
        <p14:creationId xmlns:p14="http://schemas.microsoft.com/office/powerpoint/2010/main" xmlns="" val="368776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EG" b="1" u="sng" dirty="0" smtClean="0">
                <a:solidFill>
                  <a:srgbClr val="FF0000"/>
                </a:solidFill>
              </a:rPr>
              <a:t>اما الحركات والهجرات الراسية </a:t>
            </a:r>
            <a:r>
              <a:rPr lang="ar-EG" b="1" u="sng" dirty="0" smtClean="0"/>
              <a:t>فترجع اساسا الى تباين درجة الحرارة فخلال الصيف يتجه الرعاة بقطعانهم الى بعض المناطق الجبلية المرتفعة للاستفادة بالمروج والاعشاب التى تغطى قمم تلك المناطق ،</a:t>
            </a:r>
            <a:r>
              <a:rPr lang="ar-EG" b="1" dirty="0" smtClean="0"/>
              <a:t> ومع بداية الخريف وانخفاض درجة الحرارة على المرتفعات وبتساقط الجليد يتجة الرعاة بقطعانهم الى الاراضى المنخفضة هربا من البرودة الشديدة .</a:t>
            </a:r>
          </a:p>
          <a:p>
            <a:r>
              <a:rPr lang="ar-EG" b="1" u="sng" dirty="0" smtClean="0"/>
              <a:t>ويسود بين تلك الجماعات الرعوية اسلوب الحياة القبلية التى تفرض على الرعاة روح التعاون لمواجهة قسوة الظروف الطبيعية والاخطار الخارجية . </a:t>
            </a:r>
            <a:endParaRPr lang="en-US" b="1" u="sng" dirty="0"/>
          </a:p>
        </p:txBody>
      </p:sp>
    </p:spTree>
    <p:extLst>
      <p:ext uri="{BB962C8B-B14F-4D97-AF65-F5344CB8AC3E}">
        <p14:creationId xmlns:p14="http://schemas.microsoft.com/office/powerpoint/2010/main" xmlns="" val="1642325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EG" b="1" u="sng" dirty="0" smtClean="0">
                <a:solidFill>
                  <a:srgbClr val="FF0000"/>
                </a:solidFill>
              </a:rPr>
              <a:t>وتختلف حيوانات الر</a:t>
            </a:r>
            <a:r>
              <a:rPr lang="ar-SA" b="1" u="sng" dirty="0">
                <a:solidFill>
                  <a:srgbClr val="FF0000"/>
                </a:solidFill>
              </a:rPr>
              <a:t>ع</a:t>
            </a:r>
            <a:r>
              <a:rPr lang="ar-EG" b="1" u="sng" dirty="0" smtClean="0">
                <a:solidFill>
                  <a:srgbClr val="FF0000"/>
                </a:solidFill>
              </a:rPr>
              <a:t>ى من مكان الى اخر تبعا لتباين المراعى الطبيعية التى تعد انعكاسا للظروف الطبيعية </a:t>
            </a:r>
            <a:r>
              <a:rPr lang="ar-EG" b="1" dirty="0" smtClean="0"/>
              <a:t>، </a:t>
            </a:r>
            <a:r>
              <a:rPr lang="ar-EG" b="1" u="sng" dirty="0" smtClean="0"/>
              <a:t>فتربى الماعز والابل فى المناطق ذات الاعشاب الفقيرة ، بينما الاغنام فى المناطق الاغنى نسبيا ، فى حين تربى الرنه فى الاجزاء الشمالية من روسيا </a:t>
            </a:r>
            <a:r>
              <a:rPr lang="ar-EG" b="1" dirty="0" smtClean="0"/>
              <a:t>، </a:t>
            </a:r>
            <a:r>
              <a:rPr lang="ar-EG" b="1" dirty="0" smtClean="0">
                <a:solidFill>
                  <a:srgbClr val="FF0000"/>
                </a:solidFill>
              </a:rPr>
              <a:t>اما الماشية والخيول فتربى فى مناطق الحشائش الغنية </a:t>
            </a:r>
            <a:r>
              <a:rPr lang="ar-EG" b="1" dirty="0" smtClean="0"/>
              <a:t>. </a:t>
            </a:r>
            <a:r>
              <a:rPr lang="ar-EG" b="1" u="sng" dirty="0" smtClean="0"/>
              <a:t>ويمثل الحيوان فى مناطق الرعى البدائى اساس الحياة الاقتصادية اذا يحصل منه الرعاة على مواد غذائية تتمثل فى اللحم واللبن والجبن ، وتستخدم الشحوم كوقود والجلود فى صناعة الملابس والعظام فى صناعة الالات والاسلحة.</a:t>
            </a:r>
            <a:endParaRPr lang="en-US" b="1" u="sng" dirty="0"/>
          </a:p>
        </p:txBody>
      </p:sp>
    </p:spTree>
    <p:extLst>
      <p:ext uri="{BB962C8B-B14F-4D97-AF65-F5344CB8AC3E}">
        <p14:creationId xmlns:p14="http://schemas.microsoft.com/office/powerpoint/2010/main" xmlns="" val="1419027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EG" b="1" u="sng" dirty="0" smtClean="0">
                <a:solidFill>
                  <a:srgbClr val="FF0000"/>
                </a:solidFill>
              </a:rPr>
              <a:t>4- الزراعة البدائية :</a:t>
            </a:r>
          </a:p>
          <a:p>
            <a:r>
              <a:rPr lang="ar-EG" b="1" u="sng" dirty="0" smtClean="0">
                <a:solidFill>
                  <a:srgbClr val="FF0000"/>
                </a:solidFill>
              </a:rPr>
              <a:t>تمثل خطوة متقدمة خطاها الانسان على طريق استخدام قدراته فى النمو لاستغلال البيئة الطبيعية لتوفير حاجياته المتعددة. </a:t>
            </a:r>
            <a:r>
              <a:rPr lang="ar-EG" b="1" u="sng" dirty="0" smtClean="0"/>
              <a:t>فقد تمكن الانسان بصورة بدائية من استغلال التربة وعناصرالمناخ لانتاج بعض المحاصيل الزراعية التى غيرت اسلوبه فى اماكن عدة على سطح الارض .</a:t>
            </a:r>
            <a:r>
              <a:rPr lang="ar-EG" b="1" dirty="0" smtClean="0"/>
              <a:t> </a:t>
            </a:r>
            <a:r>
              <a:rPr lang="ar-EG" b="1" u="sng" dirty="0" smtClean="0"/>
              <a:t>اذ ساعدت لاول مرة فى استقرارة فى مكان معين بدلا من تنقلة لمسافات طويلة ، كما ان نوعية الانتاج وكميته شجعت على تجمع الانسان باعداد كبيرة نسبيا تفوق اعدادة فى مناطق الحرف البدائية الاخرى .</a:t>
            </a:r>
            <a:endParaRPr lang="en-US" b="1" u="sng" dirty="0"/>
          </a:p>
        </p:txBody>
      </p:sp>
    </p:spTree>
    <p:extLst>
      <p:ext uri="{BB962C8B-B14F-4D97-AF65-F5344CB8AC3E}">
        <p14:creationId xmlns:p14="http://schemas.microsoft.com/office/powerpoint/2010/main" xmlns="" val="1872191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EG" b="1" u="sng" dirty="0" smtClean="0">
                <a:solidFill>
                  <a:srgbClr val="FF0000"/>
                </a:solidFill>
              </a:rPr>
              <a:t>وتتوزع المناطق التى تمارس فيها الزراعة البدائية فى :</a:t>
            </a:r>
          </a:p>
          <a:p>
            <a:r>
              <a:rPr lang="ar-EG" b="1" u="sng" dirty="0" smtClean="0"/>
              <a:t>1-قارة اسيا حيث تتواجد فى الاجزاء الداخلية من كمبوديا وتايلاند وبعض مناطق جنوب الصين ، كما توجد فى جر نيوغينيا وسومطرة وبعض جزر المحيط الهادى المدارية .</a:t>
            </a:r>
          </a:p>
          <a:p>
            <a:r>
              <a:rPr lang="ar-EG" b="1" dirty="0" smtClean="0"/>
              <a:t>2</a:t>
            </a:r>
            <a:r>
              <a:rPr lang="ar-EG" b="1" u="sng" dirty="0" smtClean="0"/>
              <a:t>-قارة افريقيا : فى نطاق يمتد من جنوب الصحراء الكبرى شمالا الى خط يمتد من انجولا الى موزمبيق فى اتجاه من الشمال الغربي الى الجنوب الشرقى ، يحده المحيط الاطلسى فى الغرب والمحيط الهندى شرقا.</a:t>
            </a:r>
            <a:endParaRPr lang="en-US" b="1" u="sng" dirty="0"/>
          </a:p>
        </p:txBody>
      </p:sp>
    </p:spTree>
    <p:extLst>
      <p:ext uri="{BB962C8B-B14F-4D97-AF65-F5344CB8AC3E}">
        <p14:creationId xmlns:p14="http://schemas.microsoft.com/office/powerpoint/2010/main" xmlns="" val="4175118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sz="2400" dirty="0" smtClean="0"/>
              <a:t>توزيع مناطق الزراعة البدائية فى العالم </a:t>
            </a:r>
            <a:endParaRPr lang="en-US" sz="2400" dirty="0"/>
          </a:p>
        </p:txBody>
      </p:sp>
      <p:sp>
        <p:nvSpPr>
          <p:cNvPr id="5" name="Slide Number Placeholder 4"/>
          <p:cNvSpPr>
            <a:spLocks noGrp="1"/>
          </p:cNvSpPr>
          <p:nvPr>
            <p:ph type="sldNum" sz="quarter" idx="10"/>
          </p:nvPr>
        </p:nvSpPr>
        <p:spPr/>
        <p:txBody>
          <a:bodyPr/>
          <a:lstStyle/>
          <a:p>
            <a:pPr>
              <a:defRPr/>
            </a:pPr>
            <a:fld id="{1EE5AF3C-69A6-42BB-A57F-334D5D8057CA}" type="slidenum">
              <a:rPr lang="ar-SA" smtClean="0"/>
              <a:pPr>
                <a:defRPr/>
              </a:pPr>
              <a:t>24</a:t>
            </a:fld>
            <a:endParaRPr lang="en-US"/>
          </a:p>
        </p:txBody>
      </p:sp>
      <p:pic>
        <p:nvPicPr>
          <p:cNvPr id="3074" name="Picture 2"/>
          <p:cNvPicPr>
            <a:picLocks noGrp="1" noChangeAspect="1" noChangeArrowheads="1"/>
          </p:cNvPicPr>
          <p:nvPr>
            <p:ph type="pic" idx="1"/>
          </p:nvPr>
        </p:nvPicPr>
        <p:blipFill>
          <a:blip r:embed="rId2">
            <a:extLst>
              <a:ext uri="{28A0092B-C50C-407E-A947-70E740481C1C}">
                <a14:useLocalDpi xmlns:a14="http://schemas.microsoft.com/office/drawing/2010/main" xmlns="" val="0"/>
              </a:ext>
            </a:extLst>
          </a:blip>
          <a:srcRect t="1948" b="1948"/>
          <a:stretch>
            <a:fillRect/>
          </a:stretch>
        </p:blipFill>
        <p:spPr bwMode="auto">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46227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EG" b="1" dirty="0" smtClean="0"/>
              <a:t>3</a:t>
            </a:r>
            <a:r>
              <a:rPr lang="ar-EG" b="1" u="sng" dirty="0" smtClean="0"/>
              <a:t>-امريكا اللاتينية : ينتشر هذا النمط من جنوبى المكسيك شمالا حتى الاجزاء الجنوبية من بوليفيا جنوبا ، ومن مرتفعات الانديز غربا الى المحيط الاطلسى شرقا ، كما تنتشر فى جزر البحر الكاريبى .</a:t>
            </a:r>
            <a:r>
              <a:rPr lang="ar-EG" b="1" u="sng" dirty="0" smtClean="0">
                <a:solidFill>
                  <a:srgbClr val="FF0000"/>
                </a:solidFill>
              </a:rPr>
              <a:t>ولا تمثل الزراعة البدائية الحرفة الوحيدة فى تلك النطاقات ولكنها الحرفة السائدة لوجود بعض الحرف الاخرى </a:t>
            </a:r>
            <a:r>
              <a:rPr lang="ar-EG" b="1" dirty="0" smtClean="0"/>
              <a:t>.</a:t>
            </a:r>
            <a:r>
              <a:rPr lang="ar-EG" b="1" u="sng" dirty="0" smtClean="0"/>
              <a:t>وتتركز هذه الحرفة فى مناطق يسودها المناخ المدارى المطير ، لذا تنتشر محاصيل الدخن واليام والكاسافا والذرة والموز . </a:t>
            </a:r>
            <a:r>
              <a:rPr lang="ar-EG" b="1" u="sng" dirty="0" smtClean="0">
                <a:solidFill>
                  <a:srgbClr val="FF0000"/>
                </a:solidFill>
              </a:rPr>
              <a:t>ويعرف هذا النمط من الزراعة بالزراعة البدائية لبدائية الاساليب المستخدمة ، وبدائية الالات المستعملة فى العمليات الزراعية ، </a:t>
            </a:r>
            <a:endParaRPr lang="en-US" b="1" u="sng" dirty="0">
              <a:solidFill>
                <a:srgbClr val="FF0000"/>
              </a:solidFill>
            </a:endParaRPr>
          </a:p>
        </p:txBody>
      </p:sp>
    </p:spTree>
    <p:extLst>
      <p:ext uri="{BB962C8B-B14F-4D97-AF65-F5344CB8AC3E}">
        <p14:creationId xmlns:p14="http://schemas.microsoft.com/office/powerpoint/2010/main" xmlns="" val="4277702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en-US" b="1" u="sng" dirty="0" smtClean="0"/>
              <a:t>        </a:t>
            </a:r>
            <a:r>
              <a:rPr lang="ar-EG" b="1" u="sng" dirty="0" smtClean="0"/>
              <a:t>فالزراع </a:t>
            </a:r>
            <a:r>
              <a:rPr lang="ar-EG" b="1" u="sng" dirty="0"/>
              <a:t>لا يعرفون حرث الارض وتسميدها لرفع قدرتها الانتاجية ، </a:t>
            </a:r>
            <a:r>
              <a:rPr lang="ar-EG" b="1" u="sng" dirty="0" smtClean="0"/>
              <a:t> ولا </a:t>
            </a:r>
            <a:r>
              <a:rPr lang="ar-EG" b="1" u="sng" dirty="0"/>
              <a:t>يستخدمون سوى العصى المعكوفة فى تقليب </a:t>
            </a:r>
            <a:r>
              <a:rPr lang="ar-EG" b="1" dirty="0" smtClean="0">
                <a:solidFill>
                  <a:srgbClr val="FF0000"/>
                </a:solidFill>
              </a:rPr>
              <a:t>الارض.ورغم بساطة هذا النمط من الزراعة الا انه يحتاج الى جهد كبير يتمثل فى اضطرار الانسان الى قطع اشجار الغابة بادواته البسيطة ومقاومة ظروف البيئة الطبيعية وحماية المساحة المزروعة من مهاجمة قطعان الحيوانات المتوحشة ، </a:t>
            </a:r>
            <a:r>
              <a:rPr lang="ar-EG" b="1" u="sng" dirty="0" smtClean="0"/>
              <a:t>ومن الملاحظ ايضا ان انتاج الجماعات البشرية البدائية محدود ولا يوجد كميات فائضة يمكن مبادلتها او بيعها للجماعات البشرية الاخرى المجاورة .</a:t>
            </a:r>
            <a:endParaRPr lang="en-US" b="1" u="sng" dirty="0"/>
          </a:p>
        </p:txBody>
      </p:sp>
    </p:spTree>
    <p:extLst>
      <p:ext uri="{BB962C8B-B14F-4D97-AF65-F5344CB8AC3E}">
        <p14:creationId xmlns:p14="http://schemas.microsoft.com/office/powerpoint/2010/main" xmlns="" val="4219774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2985</TotalTime>
  <Words>1714</Words>
  <Application>Microsoft Office PowerPoint</Application>
  <PresentationFormat>A4 Paper (210x297 mm)</PresentationFormat>
  <Paragraphs>65</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   </vt:lpstr>
      <vt:lpstr>  المحاضرة السابعة الحرف البدائية المتخلفة   </vt:lpstr>
      <vt:lpstr>Slide 3</vt:lpstr>
      <vt:lpstr>Slide 4</vt:lpstr>
      <vt:lpstr>Slide 5</vt:lpstr>
      <vt:lpstr>Slide 6</vt:lpstr>
      <vt:lpstr>Slide 7</vt:lpstr>
      <vt:lpstr>Slide 8</vt:lpstr>
      <vt:lpstr>Slide 9</vt:lpstr>
      <vt:lpstr>Slide 10</vt:lpstr>
      <vt:lpstr>توزيع مناطق تواجد حرفة جمع الطعام </vt:lpstr>
      <vt:lpstr>Slide 12</vt:lpstr>
      <vt:lpstr>Slide 13</vt:lpstr>
      <vt:lpstr>Slide 14</vt:lpstr>
      <vt:lpstr>Slide 15</vt:lpstr>
      <vt:lpstr>Slide 16</vt:lpstr>
      <vt:lpstr>Slide 17</vt:lpstr>
      <vt:lpstr>توزيع مناطق الرعي البدائى فى العالم </vt:lpstr>
      <vt:lpstr>Slide 19</vt:lpstr>
      <vt:lpstr>Slide 20</vt:lpstr>
      <vt:lpstr>Slide 21</vt:lpstr>
      <vt:lpstr>Slide 22</vt:lpstr>
      <vt:lpstr>Slide 23</vt:lpstr>
      <vt:lpstr>توزيع مناطق الزراعة البدائية فى العالم </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250</cp:revision>
  <dcterms:created xsi:type="dcterms:W3CDTF">2009-10-14T19:14:34Z</dcterms:created>
  <dcterms:modified xsi:type="dcterms:W3CDTF">2014-11-05T17:09:51Z</dcterms:modified>
</cp:coreProperties>
</file>