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13" r:id="rId2"/>
    <p:sldId id="257" r:id="rId3"/>
    <p:sldId id="267" r:id="rId4"/>
    <p:sldId id="259" r:id="rId5"/>
    <p:sldId id="287" r:id="rId6"/>
    <p:sldId id="288" r:id="rId7"/>
    <p:sldId id="306" r:id="rId8"/>
    <p:sldId id="289" r:id="rId9"/>
    <p:sldId id="290" r:id="rId10"/>
    <p:sldId id="291" r:id="rId11"/>
    <p:sldId id="292" r:id="rId12"/>
    <p:sldId id="293" r:id="rId13"/>
    <p:sldId id="294" r:id="rId14"/>
    <p:sldId id="295" r:id="rId15"/>
    <p:sldId id="299" r:id="rId16"/>
    <p:sldId id="300"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266" r:id="rId31"/>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529" autoAdjust="0"/>
  </p:normalViewPr>
  <p:slideViewPr>
    <p:cSldViewPr>
      <p:cViewPr>
        <p:scale>
          <a:sx n="75" d="100"/>
          <a:sy n="75" d="100"/>
        </p:scale>
        <p:origin x="-834" y="-16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717E680B-E3DE-4CDF-8129-6C6D83A0C2BC}" type="datetimeFigureOut">
              <a:rPr lang="en-US"/>
              <a:pPr>
                <a:defRPr/>
              </a:pPr>
              <a:t>11/26/2014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0">
              <a:defRPr sz="1200">
                <a:latin typeface="Calibri" pitchFamily="34" charset="0"/>
                <a:cs typeface="Arial" charset="0"/>
              </a:defRPr>
            </a:lvl1pPr>
          </a:lstStyle>
          <a:p>
            <a:pPr>
              <a:defRPr/>
            </a:pPr>
            <a:fld id="{DEE20EEF-428A-4D08-A3EA-DB4334EB0482}"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E63758-BC4D-4B18-9608-E3AFAD629892}"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C966E678-C00E-41DF-B9F1-AEF0B843E171}"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4B30D739-EBCD-4991-BD55-2539FACCB01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F2FAA20-20FE-438E-909F-955AED2E2DC8}"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41376538-511E-40D2-9762-FD1D5870D92F}"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022C0655-6BBF-4EDE-B4CD-32CFA211227F}"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0B271BE5-1241-4384-8317-2D931699D874}"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D0FB5FA-2C22-4D52-B4A3-73E99726702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1AEC0F0-266D-492F-8EC5-EA08600A09E7}"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85D834-C932-4FAD-9E1B-C27F6A44C444}"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CFAC808-E1CC-49C5-B795-533A58A7498E}"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pPr>
              <a:defRPr/>
            </a:pPr>
            <a:fld id="{098EB400-B6C3-4F14-91A3-83457E195ED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828" r:id="rId1"/>
    <p:sldLayoutId id="2147483829" r:id="rId2"/>
    <p:sldLayoutId id="2147483820" r:id="rId3"/>
    <p:sldLayoutId id="214748383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54864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i="1" dirty="0" smtClean="0">
                <a:solidFill>
                  <a:srgbClr val="898989"/>
                </a:solidFill>
                <a:latin typeface="Calibri" pitchFamily="34" charset="0"/>
              </a:rPr>
              <a:t>نظام التعليم المطور للانتساب</a:t>
            </a:r>
            <a:endParaRPr lang="ar-SA" sz="2800" b="1" i="1" dirty="0" smtClean="0">
              <a:solidFill>
                <a:srgbClr val="898989"/>
              </a:solidFill>
              <a:latin typeface="Calibri" pitchFamily="34" charset="0"/>
            </a:endParaRPr>
          </a:p>
          <a:p>
            <a:pPr algn="ctr" rtl="0">
              <a:spcBef>
                <a:spcPct val="20000"/>
              </a:spcBef>
              <a:buFont typeface="Arial" pitchFamily="34" charset="0"/>
              <a:buNone/>
            </a:pPr>
            <a:r>
              <a:rPr lang="ar-EG" sz="2800" b="1" i="1" dirty="0" smtClean="0">
                <a:solidFill>
                  <a:srgbClr val="898989"/>
                </a:solidFill>
                <a:latin typeface="Calibri" pitchFamily="34" charset="0"/>
              </a:rPr>
              <a:t>كلية</a:t>
            </a:r>
            <a:r>
              <a:rPr lang="ar-SA" sz="2800" b="1" i="1" dirty="0" smtClean="0">
                <a:solidFill>
                  <a:srgbClr val="898989"/>
                </a:solidFill>
                <a:latin typeface="Calibri" pitchFamily="34" charset="0"/>
              </a:rPr>
              <a:t>الآداب</a:t>
            </a:r>
            <a:endParaRPr lang="en-US" sz="2800" b="1" i="1" dirty="0" smtClean="0">
              <a:solidFill>
                <a:srgbClr val="898989"/>
              </a:solidFill>
              <a:latin typeface="Calibri" pitchFamily="34" charset="0"/>
            </a:endParaRPr>
          </a:p>
          <a:p>
            <a:pPr algn="ctr" rtl="0">
              <a:spcBef>
                <a:spcPct val="20000"/>
              </a:spcBef>
              <a:buFont typeface="Arial" pitchFamily="34" charset="0"/>
              <a:buNone/>
            </a:pPr>
            <a:r>
              <a:rPr lang="ar-SA" sz="2800" b="1" i="1" dirty="0" smtClean="0">
                <a:solidFill>
                  <a:srgbClr val="898989"/>
                </a:solidFill>
                <a:latin typeface="Calibri" pitchFamily="34" charset="0"/>
              </a:rPr>
              <a:t>قسم الدراسات الاجتماعية</a:t>
            </a:r>
          </a:p>
          <a:p>
            <a:pPr algn="r" rtl="0">
              <a:spcBef>
                <a:spcPct val="20000"/>
              </a:spcBef>
              <a:buFont typeface="Arial" pitchFamily="34" charset="0"/>
              <a:buNone/>
            </a:pPr>
            <a:r>
              <a:rPr lang="ar-SA" sz="2800" b="1" i="1" dirty="0" smtClean="0">
                <a:solidFill>
                  <a:srgbClr val="898989"/>
                </a:solidFill>
                <a:latin typeface="Calibri" pitchFamily="34" charset="0"/>
              </a:rPr>
              <a:t>            شعبة التاريخ</a:t>
            </a:r>
          </a:p>
          <a:p>
            <a:pPr algn="ctr" rtl="0">
              <a:spcBef>
                <a:spcPct val="20000"/>
              </a:spcBef>
              <a:buFont typeface="Arial" pitchFamily="34" charset="0"/>
              <a:buNone/>
            </a:pP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pPr>
            <a:endParaRPr lang="en-US" sz="2800" b="1" dirty="0" smtClean="0">
              <a:solidFill>
                <a:srgbClr val="376092"/>
              </a:solidFill>
              <a:latin typeface="AYM Wadiy S_U normal."/>
              <a:cs typeface="Times New Roman" pitchFamily="18" charset="0"/>
            </a:endParaRPr>
          </a:p>
          <a:p>
            <a:pPr algn="ctr">
              <a:lnSpc>
                <a:spcPct val="80000"/>
              </a:lnSpc>
            </a:pPr>
            <a:endParaRPr lang="en-US" sz="2800" b="1" dirty="0" smtClean="0">
              <a:solidFill>
                <a:srgbClr val="376092"/>
              </a:solidFill>
              <a:latin typeface="AYM Wadiy S_U normal."/>
              <a:cs typeface="Times New Roman" pitchFamily="18" charset="0"/>
            </a:endParaRPr>
          </a:p>
          <a:p>
            <a:pPr algn="ctr">
              <a:lnSpc>
                <a:spcPct val="80000"/>
              </a:lnSpc>
            </a:pPr>
            <a:endParaRPr lang="en-US" sz="3200" b="1" i="1" dirty="0" smtClean="0">
              <a:solidFill>
                <a:srgbClr val="376092"/>
              </a:solidFill>
              <a:latin typeface="AYM Wadiy S_U normal."/>
              <a:cs typeface="Times New Roman" pitchFamily="18" charset="0"/>
            </a:endParaRPr>
          </a:p>
          <a:p>
            <a:pPr algn="ctr">
              <a:lnSpc>
                <a:spcPct val="80000"/>
              </a:lnSpc>
            </a:pPr>
            <a:r>
              <a:rPr lang="ar-EG" sz="3200" b="1" i="1" dirty="0" smtClean="0">
                <a:solidFill>
                  <a:srgbClr val="376092"/>
                </a:solidFill>
                <a:latin typeface="AYM Wadiy S_U normal."/>
                <a:cs typeface="Times New Roman" pitchFamily="18" charset="0"/>
              </a:rPr>
              <a:t>اسم المقرر</a:t>
            </a:r>
            <a:endParaRPr lang="ar-SA" sz="3200" b="1" i="1" dirty="0" smtClean="0">
              <a:solidFill>
                <a:srgbClr val="376092"/>
              </a:solidFill>
              <a:latin typeface="AYM Wadiy S_U normal."/>
              <a:cs typeface="Times New Roman" pitchFamily="18" charset="0"/>
            </a:endParaRPr>
          </a:p>
          <a:p>
            <a:pPr algn="ctr">
              <a:lnSpc>
                <a:spcPct val="80000"/>
              </a:lnSpc>
            </a:pPr>
            <a:r>
              <a:rPr lang="ar-SA" sz="3200" b="1" i="1" dirty="0" smtClean="0">
                <a:solidFill>
                  <a:srgbClr val="376092"/>
                </a:solidFill>
                <a:latin typeface="AYM Wadiy S_U normal."/>
                <a:cs typeface="Times New Roman" pitchFamily="18" charset="0"/>
              </a:rPr>
              <a:t>تاريخ الجزيرة العربية القديم</a:t>
            </a:r>
          </a:p>
          <a:p>
            <a:pPr algn="ctr">
              <a:lnSpc>
                <a:spcPct val="80000"/>
              </a:lnSpc>
            </a:pPr>
            <a:r>
              <a:rPr lang="ar-EG" sz="3200" b="1" i="1" dirty="0" smtClean="0">
                <a:solidFill>
                  <a:srgbClr val="7F7F7F"/>
                </a:solidFill>
                <a:latin typeface="Calibri" pitchFamily="34" charset="0"/>
                <a:cs typeface="Times New Roman" pitchFamily="18" charset="0"/>
              </a:rPr>
              <a:t>الفصل الدراسي</a:t>
            </a:r>
            <a:r>
              <a:rPr lang="ar-SA" sz="3200" b="1" i="1" dirty="0" smtClean="0">
                <a:solidFill>
                  <a:srgbClr val="7F7F7F"/>
                </a:solidFill>
                <a:latin typeface="Calibri" pitchFamily="34" charset="0"/>
                <a:cs typeface="Times New Roman" pitchFamily="18" charset="0"/>
              </a:rPr>
              <a:t> الأول</a:t>
            </a:r>
            <a:r>
              <a:rPr lang="ar-EG" sz="3200" b="1" i="1" dirty="0" smtClean="0">
                <a:solidFill>
                  <a:srgbClr val="7F7F7F"/>
                </a:solidFill>
                <a:latin typeface="Calibri" pitchFamily="34" charset="0"/>
                <a:cs typeface="Times New Roman" pitchFamily="18" charset="0"/>
              </a:rPr>
              <a:t/>
            </a:r>
            <a:br>
              <a:rPr lang="ar-EG" sz="3200" b="1" i="1" dirty="0" smtClean="0">
                <a:solidFill>
                  <a:srgbClr val="7F7F7F"/>
                </a:solidFill>
                <a:latin typeface="Calibri" pitchFamily="34" charset="0"/>
                <a:cs typeface="Times New Roman" pitchFamily="18" charset="0"/>
              </a:rPr>
            </a:br>
            <a:r>
              <a:rPr lang="ar-EG" sz="3200" b="1" i="1" dirty="0" smtClean="0">
                <a:solidFill>
                  <a:srgbClr val="7F7F7F"/>
                </a:solidFill>
                <a:latin typeface="Calibri" pitchFamily="34" charset="0"/>
                <a:cs typeface="Times New Roman" pitchFamily="18" charset="0"/>
              </a:rPr>
              <a:t>العام الدراسي 143</a:t>
            </a:r>
            <a:r>
              <a:rPr lang="ar-SA" sz="3200" b="1" i="1" dirty="0" smtClean="0">
                <a:solidFill>
                  <a:srgbClr val="7F7F7F"/>
                </a:solidFill>
                <a:latin typeface="Calibri" pitchFamily="34" charset="0"/>
                <a:cs typeface="Times New Roman" pitchFamily="18" charset="0"/>
              </a:rPr>
              <a:t>1</a:t>
            </a:r>
            <a:r>
              <a:rPr lang="ar-EG" sz="3200" b="1" i="1" dirty="0" smtClean="0">
                <a:solidFill>
                  <a:srgbClr val="7F7F7F"/>
                </a:solidFill>
                <a:latin typeface="Calibri" pitchFamily="34" charset="0"/>
                <a:cs typeface="Times New Roman" pitchFamily="18" charset="0"/>
              </a:rPr>
              <a:t> – 143</a:t>
            </a:r>
            <a:r>
              <a:rPr lang="ar-SA" sz="3200" b="1" i="1" dirty="0" smtClean="0">
                <a:solidFill>
                  <a:srgbClr val="7F7F7F"/>
                </a:solidFill>
                <a:latin typeface="Calibri" pitchFamily="34" charset="0"/>
                <a:cs typeface="Times New Roman" pitchFamily="18" charset="0"/>
              </a:rPr>
              <a:t>2هـ</a:t>
            </a:r>
            <a:endParaRPr lang="en-US" sz="3200" b="1" i="1" dirty="0" smtClean="0">
              <a:solidFill>
                <a:srgbClr val="7F7F7F"/>
              </a:solidFill>
              <a:latin typeface="Calibri" pitchFamily="34" charset="0"/>
            </a:endParaRPr>
          </a:p>
          <a:p>
            <a:pPr algn="ctr">
              <a:lnSpc>
                <a:spcPct val="80000"/>
              </a:lnSpc>
            </a:pPr>
            <a:r>
              <a:rPr lang="ar-SA" sz="3200" b="1" i="1" dirty="0" smtClean="0">
                <a:solidFill>
                  <a:srgbClr val="7F7F7F"/>
                </a:solidFill>
                <a:latin typeface="Calibri" pitchFamily="34" charset="0"/>
                <a:cs typeface="Times New Roman" pitchFamily="18" charset="0"/>
              </a:rPr>
              <a:t>د. أحمد عبد المنعم </a:t>
            </a:r>
            <a:r>
              <a:rPr lang="ar-SA" sz="3200" b="1" i="1" dirty="0" err="1" smtClean="0">
                <a:solidFill>
                  <a:srgbClr val="7F7F7F"/>
                </a:solidFill>
                <a:latin typeface="Calibri" pitchFamily="34" charset="0"/>
                <a:cs typeface="Times New Roman" pitchFamily="18" charset="0"/>
              </a:rPr>
              <a:t>سيدأحمد</a:t>
            </a:r>
            <a:endParaRPr lang="ar-SA" sz="3200" b="1" i="1" dirty="0" smtClean="0">
              <a:solidFill>
                <a:srgbClr val="7F7F7F"/>
              </a:solidFill>
              <a:latin typeface="Calibri" pitchFamily="34" charset="0"/>
              <a:cs typeface="Times New Roman" pitchFamily="18" charset="0"/>
            </a:endParaRPr>
          </a:p>
          <a:p>
            <a:pPr algn="ctr">
              <a:lnSpc>
                <a:spcPct val="80000"/>
              </a:lnSpc>
            </a:pPr>
            <a:r>
              <a:rPr lang="en-US" sz="3200" b="1" i="1" dirty="0" smtClean="0">
                <a:solidFill>
                  <a:srgbClr val="0070C0"/>
                </a:solidFill>
              </a:rPr>
              <a:t>ahsmohamed@kfu.edu.sa</a:t>
            </a:r>
            <a:r>
              <a:rPr lang="ar-SA" sz="3200" b="1" i="1" dirty="0" smtClean="0">
                <a:solidFill>
                  <a:srgbClr val="0070C0"/>
                </a:solidFill>
              </a:rPr>
              <a:t> البريد:</a:t>
            </a:r>
            <a:r>
              <a:rPr lang="en-US" sz="3200" b="1" i="1" dirty="0" smtClean="0">
                <a:solidFill>
                  <a:srgbClr val="0070C0"/>
                </a:solidFill>
              </a:rPr>
              <a:t> </a:t>
            </a:r>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مستطيل 12"/>
          <p:cNvSpPr/>
          <p:nvPr/>
        </p:nvSpPr>
        <p:spPr>
          <a:xfrm rot="10800000" flipV="1">
            <a:off x="228600" y="5029200"/>
            <a:ext cx="5638800" cy="584775"/>
          </a:xfrm>
          <a:prstGeom prst="rect">
            <a:avLst/>
          </a:prstGeom>
        </p:spPr>
        <p:txBody>
          <a:bodyPr wrap="square">
            <a:spAutoFit/>
          </a:bodyPr>
          <a:lstStyle/>
          <a:p>
            <a:r>
              <a:rPr lang="ar-SA" sz="3200" b="1" dirty="0" smtClean="0"/>
              <a:t>التليفون : 5800000  تحويله  1518</a:t>
            </a:r>
            <a:endParaRPr lang="en-US"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b="1" dirty="0" smtClean="0">
                <a:solidFill>
                  <a:srgbClr val="376092"/>
                </a:solidFill>
                <a:cs typeface="Arial" pitchFamily="34" charset="0"/>
              </a:rPr>
              <a:t/>
            </a:r>
            <a:br>
              <a:rPr lang="en-US" b="1" dirty="0" smtClean="0">
                <a:solidFill>
                  <a:srgbClr val="376092"/>
                </a:solidFill>
                <a:cs typeface="Arial" pitchFamily="34" charset="0"/>
              </a:rPr>
            </a:br>
            <a:r>
              <a:rPr lang="ar-SA" sz="5400" b="1" dirty="0" smtClean="0">
                <a:solidFill>
                  <a:schemeClr val="tx1"/>
                </a:solidFill>
                <a:cs typeface="+mj-cs"/>
              </a:rPr>
              <a:t>المحاضرة العاشرة</a:t>
            </a:r>
            <a:r>
              <a:rPr lang="ar-SA" b="1" dirty="0" smtClean="0">
                <a:solidFill>
                  <a:srgbClr val="376092"/>
                </a:solidFill>
                <a:cs typeface="Arial" pitchFamily="34" charset="0"/>
              </a:rPr>
              <a:t/>
            </a:r>
            <a:br>
              <a:rPr lang="ar-SA" b="1" dirty="0" smtClean="0">
                <a:solidFill>
                  <a:srgbClr val="376092"/>
                </a:solidFill>
                <a:cs typeface="Arial" pitchFamily="34" charset="0"/>
              </a:rPr>
            </a:b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sz="6600" b="1" dirty="0" smtClean="0">
                <a:solidFill>
                  <a:schemeClr val="tx1"/>
                </a:solidFill>
                <a:cs typeface="+mj-cs"/>
              </a:rPr>
              <a:t> </a:t>
            </a:r>
            <a:r>
              <a:rPr lang="ar-SA" sz="6600" b="1" dirty="0" smtClean="0">
                <a:solidFill>
                  <a:schemeClr val="tx1"/>
                </a:solidFill>
                <a:cs typeface="+mj-cs"/>
              </a:rPr>
              <a:t>الغساسنة</a:t>
            </a:r>
            <a:endParaRPr lang="en-US" sz="6600" b="1" dirty="0" smtClean="0">
              <a:solidFill>
                <a:schemeClr val="tx1"/>
              </a:solidFill>
              <a:cs typeface="+mj-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BCA9B558-B0ED-4A32-88C8-BD79954DDCCC}"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6"/>
          <p:cNvSpPr>
            <a:spLocks noGrp="1"/>
          </p:cNvSpPr>
          <p:nvPr>
            <p:ph type="title"/>
          </p:nvPr>
        </p:nvSpPr>
        <p:spPr/>
        <p:txBody>
          <a:bodyPr/>
          <a:lstStyle/>
          <a:p>
            <a:pPr eaLnBrk="1" hangingPunct="1"/>
            <a:r>
              <a:rPr lang="ar-SA" b="1" dirty="0" smtClean="0">
                <a:solidFill>
                  <a:schemeClr val="tx1"/>
                </a:solidFill>
                <a:cs typeface="Traditional Arabic" pitchFamily="2" charset="-78"/>
              </a:rPr>
              <a:t>عناصر المحاضرة</a:t>
            </a:r>
            <a:endParaRPr lang="en-US" b="1" dirty="0" smtClean="0">
              <a:solidFill>
                <a:schemeClr val="tx1"/>
              </a:solidFill>
              <a:cs typeface="Traditional Arabic" pitchFamily="2" charset="-78"/>
            </a:endParaRPr>
          </a:p>
        </p:txBody>
      </p:sp>
      <p:sp>
        <p:nvSpPr>
          <p:cNvPr id="7171" name="Text Placeholder 5"/>
          <p:cNvSpPr>
            <a:spLocks noGrp="1"/>
          </p:cNvSpPr>
          <p:nvPr>
            <p:ph idx="1"/>
          </p:nvPr>
        </p:nvSpPr>
        <p:spPr/>
        <p:txBody>
          <a:bodyPr/>
          <a:lstStyle/>
          <a:p>
            <a:pPr rtl="1">
              <a:buFont typeface="Wingdings" pitchFamily="2" charset="2"/>
              <a:buChar char="Ø"/>
            </a:pPr>
            <a:r>
              <a:rPr lang="ar-SA" sz="4400" b="1" dirty="0" smtClean="0">
                <a:cs typeface="Traditional Arabic" pitchFamily="2" charset="-78"/>
              </a:rPr>
              <a:t> </a:t>
            </a:r>
            <a:r>
              <a:rPr lang="ar-SA" sz="3600" b="1" dirty="0" smtClean="0">
                <a:cs typeface="Traditional Arabic" pitchFamily="2" charset="-78"/>
              </a:rPr>
              <a:t>تمهيد .</a:t>
            </a:r>
          </a:p>
          <a:p>
            <a:pPr rtl="1">
              <a:buFont typeface="Wingdings" pitchFamily="2" charset="2"/>
              <a:buChar char="Ø"/>
            </a:pPr>
            <a:r>
              <a:rPr lang="ar-SA" sz="3600" b="1" dirty="0" smtClean="0">
                <a:cs typeface="Traditional Arabic" pitchFamily="2" charset="-78"/>
              </a:rPr>
              <a:t> مملكة الغساسنة .</a:t>
            </a:r>
          </a:p>
          <a:p>
            <a:pPr rtl="1">
              <a:buFont typeface="Wingdings" pitchFamily="2" charset="2"/>
              <a:buChar char="Ø"/>
            </a:pPr>
            <a:r>
              <a:rPr lang="ar-SA" sz="3600" b="1" dirty="0" smtClean="0">
                <a:cs typeface="Traditional Arabic" pitchFamily="2" charset="-78"/>
              </a:rPr>
              <a:t> تاريخ الغساسنة .</a:t>
            </a:r>
          </a:p>
          <a:p>
            <a:pPr rtl="1">
              <a:buFont typeface="Wingdings" pitchFamily="2" charset="2"/>
              <a:buChar char="Ø"/>
            </a:pPr>
            <a:r>
              <a:rPr lang="ar-SA" sz="3600" b="1" dirty="0" smtClean="0">
                <a:cs typeface="Traditional Arabic" pitchFamily="2" charset="-78"/>
              </a:rPr>
              <a:t> أصل الغساسنة والظروف التي أدت إلى قيام دولتهم .</a:t>
            </a:r>
          </a:p>
          <a:p>
            <a:pPr rtl="1">
              <a:buFont typeface="Wingdings" pitchFamily="2" charset="2"/>
              <a:buChar char="Ø"/>
            </a:pPr>
            <a:r>
              <a:rPr lang="ar-SA" sz="3600" b="1" dirty="0" smtClean="0">
                <a:cs typeface="Traditional Arabic" pitchFamily="2" charset="-78"/>
              </a:rPr>
              <a:t> ملوك الغساسنة .</a:t>
            </a:r>
          </a:p>
          <a:p>
            <a:pPr rtl="1">
              <a:buFont typeface="Wingdings" pitchFamily="2" charset="2"/>
              <a:buChar char="Ø"/>
            </a:pPr>
            <a:r>
              <a:rPr lang="ar-SA" sz="3600" b="1" dirty="0" smtClean="0">
                <a:cs typeface="Traditional Arabic" pitchFamily="2" charset="-78"/>
              </a:rPr>
              <a:t> حضارة الغساسنة .</a:t>
            </a:r>
          </a:p>
          <a:p>
            <a:pPr rtl="1">
              <a:buFont typeface="Wingdings" pitchFamily="2" charset="2"/>
              <a:buChar char="Ø"/>
            </a:pPr>
            <a:endParaRPr lang="ar-SA" sz="3600" b="1" dirty="0" smtClean="0">
              <a:cs typeface="Traditional Arabic" pitchFamily="2" charset="-78"/>
            </a:endParaRPr>
          </a:p>
          <a:p>
            <a:pPr rtl="1">
              <a:buFont typeface="Wingdings" pitchFamily="2" charset="2"/>
              <a:buChar char="Ø"/>
            </a:pPr>
            <a:endParaRPr lang="ar-EG" sz="3600" b="1" dirty="0" smtClean="0">
              <a:cs typeface="Traditional Arabic" pitchFamily="2" charset="-78"/>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78ED212B-3CD8-492B-A443-E7ECAE8454E9}"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609600"/>
            <a:ext cx="8915400" cy="1143000"/>
          </a:xfrm>
        </p:spPr>
        <p:txBody>
          <a:bodyPr/>
          <a:lstStyle/>
          <a:p>
            <a:pPr eaLnBrk="1" hangingPunct="1">
              <a:defRPr/>
            </a:pPr>
            <a:r>
              <a:rPr lang="ar-SA" b="1" dirty="0" smtClean="0">
                <a:solidFill>
                  <a:schemeClr val="tx1"/>
                </a:solidFill>
                <a:cs typeface="Traditional Arabic" pitchFamily="2" charset="-78"/>
              </a:rPr>
              <a:t> تمهيد</a:t>
            </a:r>
            <a:r>
              <a:rPr lang="en-US" dirty="0" smtClean="0"/>
              <a:t/>
            </a:r>
            <a:br>
              <a:rPr lang="en-US" dirty="0" smtClean="0"/>
            </a:br>
            <a:r>
              <a:rPr lang="ar-SA" b="1" dirty="0" smtClean="0">
                <a:solidFill>
                  <a:schemeClr val="tx1"/>
                </a:solidFill>
                <a:cs typeface="Traditional Arabic" pitchFamily="2" charset="-78"/>
              </a:rPr>
              <a:t> </a:t>
            </a:r>
          </a:p>
        </p:txBody>
      </p:sp>
      <p:sp>
        <p:nvSpPr>
          <p:cNvPr id="8195" name="Content Placeholder 2"/>
          <p:cNvSpPr>
            <a:spLocks noGrp="1"/>
          </p:cNvSpPr>
          <p:nvPr>
            <p:ph idx="1"/>
          </p:nvPr>
        </p:nvSpPr>
        <p:spPr>
          <a:xfrm>
            <a:off x="228600" y="1295400"/>
            <a:ext cx="9144000" cy="4678363"/>
          </a:xfrm>
        </p:spPr>
        <p:txBody>
          <a:bodyPr/>
          <a:lstStyle/>
          <a:p>
            <a:pPr algn="just" rtl="1"/>
            <a:r>
              <a:rPr lang="ar-SA" sz="4000" dirty="0" smtClean="0">
                <a:cs typeface="Traditional Arabic" pitchFamily="2" charset="-78"/>
              </a:rPr>
              <a:t>       في أثناء الفترة التي كانت فيها دولة تدمر تتوارى في الظلام بعيدا عن المسرح السياسي والحضاري ، كان بدو شبه الجزيرة العربية يمتلؤن بقوة جديدة فالظروف الاقتصادية التي أحاطت باليمن ، من انهيار سد مأرب ، ثم حدوث سيل العرم ، وغيره من أحداث ، أدت إلى اضمحلال دولة حمير اليمنية ، كل ذلك وغيره كان سببا في أن تهاجر قبائل بأسرها من جنوب بلاد العرب إلى شمالها ، بحثا عن أرض جديدة.</a:t>
            </a:r>
            <a:endParaRPr lang="en-US" sz="4000" dirty="0" smtClean="0">
              <a:cs typeface="Traditional Arabic" pitchFamily="2" charset="-78"/>
            </a:endParaRPr>
          </a:p>
          <a:p>
            <a:pPr algn="justLow" rtl="1"/>
            <a:endParaRPr lang="en-US" sz="4000" dirty="0" smtClean="0">
              <a:cs typeface="Traditional Arabic" pitchFamily="2" charset="-78"/>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CB9012D8-1647-4885-B415-3BE4200D95B9}"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eaLnBrk="1" hangingPunct="1"/>
            <a:r>
              <a:rPr lang="ar-SA" b="1" dirty="0" smtClean="0">
                <a:solidFill>
                  <a:schemeClr val="tx1"/>
                </a:solidFill>
                <a:cs typeface="Traditional Arabic" pitchFamily="2" charset="-78"/>
              </a:rPr>
              <a:t> </a:t>
            </a:r>
          </a:p>
        </p:txBody>
      </p:sp>
      <p:sp>
        <p:nvSpPr>
          <p:cNvPr id="9219" name="Content Placeholder 2"/>
          <p:cNvSpPr>
            <a:spLocks noGrp="1"/>
          </p:cNvSpPr>
          <p:nvPr>
            <p:ph idx="4294967295"/>
          </p:nvPr>
        </p:nvSpPr>
        <p:spPr>
          <a:xfrm>
            <a:off x="228600" y="1295400"/>
            <a:ext cx="9144000" cy="4678363"/>
          </a:xfrm>
        </p:spPr>
        <p:txBody>
          <a:bodyPr/>
          <a:lstStyle/>
          <a:p>
            <a:pPr algn="justLow" rtl="1">
              <a:buNone/>
            </a:pPr>
            <a:r>
              <a:rPr lang="ar-SA" sz="3600" b="1" dirty="0" smtClean="0">
                <a:cs typeface="Traditional Arabic" pitchFamily="2" charset="-78"/>
              </a:rPr>
              <a:t>        </a:t>
            </a:r>
            <a:r>
              <a:rPr lang="ar-SA" sz="4400" dirty="0" smtClean="0">
                <a:cs typeface="Traditional Arabic" pitchFamily="2" charset="-78"/>
              </a:rPr>
              <a:t>وكانت النتيجة الأخيرة لهذه الحركة أن ذاق الفرس والروم مر العذاب  من هجرة الأعراب وغزواتهم   فانشئوا على أطراف الصحراء الحصون ومدوا الطرق العسكرية ليأمنوا غارات قبائل البدو ، وليسهلوا طرق التجارة ، واتخذ الفرس قبائل من العرب عرفوا باللخمنيين أو المناذرة ، كما اتخذ الرومان أولاً  قبائل من بني سليح ، ثم قبائل من بني غسان أعوانا لهم .</a:t>
            </a:r>
            <a:endParaRPr lang="en-US" sz="4400" dirty="0" smtClean="0">
              <a:cs typeface="Traditional Arabic" pitchFamily="2"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557F5170-981F-4E0F-978B-B6E6FA18D8D4}" type="slidenum">
              <a:rPr lang="ar-SA" sz="1200">
                <a:solidFill>
                  <a:schemeClr val="bg1"/>
                </a:solidFill>
                <a:latin typeface="Calibri" pitchFamily="34" charset="0"/>
              </a:rPr>
              <a:pPr algn="r"/>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tx1"/>
                </a:solidFill>
                <a:cs typeface="Traditional Arabic" pitchFamily="2" charset="-78"/>
              </a:rPr>
              <a:t>مملكة الغساسنة </a:t>
            </a:r>
          </a:p>
        </p:txBody>
      </p:sp>
      <p:sp>
        <p:nvSpPr>
          <p:cNvPr id="10243"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جاءت عقب البتراء وتدمر دولتان جديدتان على أطراف الصحراء ففي القرن الخامس والسادس  الميلادي ، ازدهرت حول دمشق مملكة الغساسنة ، وفي نفس الوقت ازدهرت دويلة اللخمنيين في الحيرة بالقرب من ضفاف الفرات  وكانت هاتان الدولتان تابعتين لإمبراطوريتي بيزنطة وفارس - وكانتا بمثابة مركزي حراسة لهما على حدود الصحراء ، وقد نتج عن هذه السياسة التي سارت عليها الإمبراطوريتان القديمتان دوام الحرب بين دولتي</a:t>
            </a:r>
            <a:endParaRPr lang="en-US" sz="4000" dirty="0" smtClean="0">
              <a:cs typeface="Traditional Arabic" pitchFamily="2" charset="-78"/>
            </a:endParaRPr>
          </a:p>
        </p:txBody>
      </p:sp>
      <p:sp>
        <p:nvSpPr>
          <p:cNvPr id="1024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6816D6E7-1ED2-4B49-B228-881D5CD2D002}" type="slidenum">
              <a:rPr lang="ar-SA" sz="1200">
                <a:solidFill>
                  <a:schemeClr val="bg1"/>
                </a:solidFill>
                <a:latin typeface="Calibri" pitchFamily="34" charset="0"/>
              </a:rPr>
              <a:pPr algn="r"/>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800" b="1" dirty="0" smtClean="0">
                <a:solidFill>
                  <a:schemeClr val="tx1"/>
                </a:solidFill>
                <a:cs typeface="Traditional Arabic" pitchFamily="2" charset="-78"/>
              </a:rPr>
              <a:t> </a:t>
            </a:r>
            <a:endParaRPr lang="en-US" sz="4800" b="1" dirty="0">
              <a:solidFill>
                <a:schemeClr val="tx1"/>
              </a:solidFill>
              <a:cs typeface="Traditional Arabic" pitchFamily="2" charset="-78"/>
            </a:endParaRPr>
          </a:p>
        </p:txBody>
      </p:sp>
      <p:sp>
        <p:nvSpPr>
          <p:cNvPr id="11267" name="عنصر نائب للمحتوى 2"/>
          <p:cNvSpPr>
            <a:spLocks noGrp="1"/>
          </p:cNvSpPr>
          <p:nvPr>
            <p:ph idx="1"/>
          </p:nvPr>
        </p:nvSpPr>
        <p:spPr>
          <a:xfrm>
            <a:off x="457200" y="1600200"/>
            <a:ext cx="8915400" cy="4525963"/>
          </a:xfrm>
        </p:spPr>
        <p:txBody>
          <a:bodyPr/>
          <a:lstStyle/>
          <a:p>
            <a:pPr algn="just" rtl="1"/>
            <a:r>
              <a:rPr lang="ar-SA" sz="4400" dirty="0" smtClean="0">
                <a:cs typeface="Traditional Arabic" pitchFamily="2" charset="-78"/>
              </a:rPr>
              <a:t>   </a:t>
            </a:r>
          </a:p>
          <a:p>
            <a:pPr algn="just" rtl="1"/>
            <a:r>
              <a:rPr lang="ar-SA" sz="4800" dirty="0" smtClean="0">
                <a:cs typeface="Traditional Arabic" pitchFamily="2" charset="-78"/>
              </a:rPr>
              <a:t>    </a:t>
            </a:r>
            <a:r>
              <a:rPr lang="ar-SA" sz="4800" dirty="0" err="1" smtClean="0">
                <a:cs typeface="Traditional Arabic" pitchFamily="2" charset="-78"/>
              </a:rPr>
              <a:t>المناذرة</a:t>
            </a:r>
            <a:r>
              <a:rPr lang="ar-SA" sz="4800" dirty="0" smtClean="0">
                <a:cs typeface="Traditional Arabic" pitchFamily="2" charset="-78"/>
              </a:rPr>
              <a:t> و الغساسنة - وهما أبناء عم ومن دم واحد - ولكنهما اضمحلتا واختلفتا قبيل الفتح الإسلامي العظيم ، تاركتين الإمبراطوريتين وجها لوجه مع الهداة الجدد ، حملة لواء الإسلام ، وهداية القرآن   وسنة المصطفى -  صلوات الله وسلامه عليه- .</a:t>
            </a:r>
            <a:endParaRPr lang="en-US" sz="4800" dirty="0" smtClean="0">
              <a:cs typeface="Traditional Arabic" pitchFamily="2" charset="-78"/>
            </a:endParaRPr>
          </a:p>
          <a:p>
            <a:pPr algn="just" rtl="1"/>
            <a:r>
              <a:rPr lang="ar-SA" sz="4800" dirty="0" smtClean="0">
                <a:cs typeface="Traditional Arabic" pitchFamily="2" charset="-78"/>
              </a:rPr>
              <a:t> </a:t>
            </a:r>
            <a:endParaRPr lang="en-US" sz="4800" dirty="0" smtClean="0">
              <a:cs typeface="Traditional Arabic" pitchFamily="2" charset="-78"/>
            </a:endParaRPr>
          </a:p>
        </p:txBody>
      </p:sp>
      <p:sp>
        <p:nvSpPr>
          <p:cNvPr id="11268" name="عنصر نائب لرقم الشريحة 3"/>
          <p:cNvSpPr>
            <a:spLocks noGrp="1"/>
          </p:cNvSpPr>
          <p:nvPr>
            <p:ph type="sldNum" sz="quarter" idx="10"/>
          </p:nvPr>
        </p:nvSpPr>
        <p:spPr bwMode="auto">
          <a:noFill/>
          <a:ln>
            <a:miter lim="800000"/>
            <a:headEnd/>
            <a:tailEnd/>
          </a:ln>
        </p:spPr>
        <p:txBody>
          <a:bodyPr/>
          <a:lstStyle/>
          <a:p>
            <a:fld id="{6BA814B2-A120-416D-BA47-F2EA62C4BAC3}" type="slidenum">
              <a:rPr lang="ar-SA" smtClean="0">
                <a:cs typeface="Arial" pitchFamily="34" charset="0"/>
              </a:rPr>
              <a:pPr/>
              <a:t>7</a:t>
            </a:fld>
            <a:endParaRPr lang="en-US" smtClean="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a:xfrm>
            <a:off x="533400" y="304800"/>
            <a:ext cx="8915400" cy="1143000"/>
          </a:xfrm>
        </p:spPr>
        <p:txBody>
          <a:bodyPr/>
          <a:lstStyle/>
          <a:p>
            <a:pPr rtl="1" eaLnBrk="1" hangingPunct="1"/>
            <a:r>
              <a:rPr lang="ar-SA" b="1" dirty="0" smtClean="0">
                <a:solidFill>
                  <a:schemeClr val="tx1"/>
                </a:solidFill>
                <a:cs typeface="Traditional Arabic" pitchFamily="2" charset="-78"/>
              </a:rPr>
              <a:t> </a:t>
            </a:r>
          </a:p>
        </p:txBody>
      </p:sp>
      <p:sp>
        <p:nvSpPr>
          <p:cNvPr id="12291" name="Content Placeholder 2"/>
          <p:cNvSpPr>
            <a:spLocks noGrp="1"/>
          </p:cNvSpPr>
          <p:nvPr>
            <p:ph idx="4294967295"/>
          </p:nvPr>
        </p:nvSpPr>
        <p:spPr>
          <a:xfrm>
            <a:off x="0" y="1371600"/>
            <a:ext cx="9448800" cy="5211763"/>
          </a:xfrm>
        </p:spPr>
        <p:txBody>
          <a:bodyPr/>
          <a:lstStyle/>
          <a:p>
            <a:pPr algn="justLow" rtl="1">
              <a:buNone/>
            </a:pPr>
            <a:r>
              <a:rPr lang="ar-SA" sz="4400" dirty="0" smtClean="0">
                <a:cs typeface="Traditional Arabic" pitchFamily="2" charset="-78"/>
              </a:rPr>
              <a:t> وهكذا قامت دولة الغساسنة للروم ، مقابل دولة المناذرة للفرس   بمعنى أنها كانت دولة حاجزة اتخذ منها الروم مجنايقيهم شر هجمات البدو عليهم من أطراف الصحراء من جهة  وليثيروهم من جهة أخرى ، هذا أن المناذرة أنما كانوا يجمعون الضرائب من القبائل العربية القريبة منهم ، ويقدمونها للفرس  كما كان الغساسنة يجمعون مثل هذه الضرائب للروم .</a:t>
            </a:r>
            <a:endParaRPr lang="en-US" sz="4400" dirty="0" smtClean="0">
              <a:cs typeface="Traditional Arabic" pitchFamily="2" charset="-78"/>
            </a:endParaRPr>
          </a:p>
          <a:p>
            <a:pPr algn="justLow" rtl="1">
              <a:buNone/>
            </a:pPr>
            <a:endParaRPr lang="en-US" sz="4000" dirty="0" smtClean="0">
              <a:cs typeface="Traditional Arabic" pitchFamily="2" charset="-78"/>
            </a:endParaRPr>
          </a:p>
          <a:p>
            <a:pPr rtl="1"/>
            <a:endParaRPr lang="en-US" sz="4400" dirty="0" smtClean="0">
              <a:cs typeface="Traditional Arabic" pitchFamily="2" charset="-78"/>
            </a:endParaRPr>
          </a:p>
          <a:p>
            <a:pPr lvl="1" algn="justLow" rtl="1" eaLnBrk="1" hangingPunct="1">
              <a:buFont typeface="Arial" pitchFamily="34" charset="0"/>
              <a:buNone/>
            </a:pPr>
            <a:r>
              <a:rPr lang="ar-SA" sz="4400" dirty="0" smtClean="0">
                <a:cs typeface="Traditional Arabic" pitchFamily="2" charset="-78"/>
              </a:rPr>
              <a:t> </a:t>
            </a:r>
          </a:p>
        </p:txBody>
      </p:sp>
      <p:sp>
        <p:nvSpPr>
          <p:cNvPr id="1229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CA7064F3-DE83-4497-BB3D-AAAB7C6AD096}" type="slidenum">
              <a:rPr lang="ar-SA" sz="1200">
                <a:solidFill>
                  <a:schemeClr val="bg1"/>
                </a:solidFill>
                <a:latin typeface="Calibri" pitchFamily="34" charset="0"/>
              </a:rPr>
              <a:pPr algn="r"/>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304800" y="685800"/>
            <a:ext cx="8915400" cy="1143000"/>
          </a:xfrm>
        </p:spPr>
        <p:txBody>
          <a:bodyPr/>
          <a:lstStyle/>
          <a:p>
            <a:pPr eaLnBrk="1" hangingPunct="1"/>
            <a:r>
              <a:rPr lang="ar-SA" b="1" dirty="0" smtClean="0">
                <a:solidFill>
                  <a:schemeClr val="tx1"/>
                </a:solidFill>
                <a:cs typeface="Traditional Arabic" pitchFamily="2" charset="-78"/>
              </a:rPr>
              <a:t> تاريخ الغساسنة :</a:t>
            </a:r>
            <a:r>
              <a:rPr lang="en-US" dirty="0" smtClean="0"/>
              <a:t/>
            </a:r>
            <a:br>
              <a:rPr lang="en-US" dirty="0" smtClean="0"/>
            </a:br>
            <a:r>
              <a:rPr lang="ar-SA" b="1" dirty="0" smtClean="0">
                <a:solidFill>
                  <a:schemeClr val="tx1"/>
                </a:solidFill>
                <a:cs typeface="Traditional Arabic" pitchFamily="2" charset="-78"/>
              </a:rPr>
              <a:t> </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13315" name="Content Placeholder 2"/>
          <p:cNvSpPr>
            <a:spLocks noGrp="1"/>
          </p:cNvSpPr>
          <p:nvPr>
            <p:ph idx="4294967295"/>
          </p:nvPr>
        </p:nvSpPr>
        <p:spPr>
          <a:xfrm>
            <a:off x="228600" y="1295400"/>
            <a:ext cx="9144000" cy="4678363"/>
          </a:xfrm>
        </p:spPr>
        <p:txBody>
          <a:bodyPr/>
          <a:lstStyle/>
          <a:p>
            <a:pPr algn="just" rtl="1">
              <a:buNone/>
            </a:pPr>
            <a:r>
              <a:rPr lang="ar-SA" sz="4000" dirty="0" smtClean="0">
                <a:cs typeface="Traditional Arabic" pitchFamily="2" charset="-78"/>
              </a:rPr>
              <a:t>        إن تاريخ دولة الغساسنة غامض لقلة المصادر </a:t>
            </a:r>
            <a:r>
              <a:rPr lang="ar-SA" sz="4000" dirty="0" err="1" smtClean="0">
                <a:cs typeface="Traditional Arabic" pitchFamily="2" charset="-78"/>
              </a:rPr>
              <a:t>و</a:t>
            </a:r>
            <a:r>
              <a:rPr lang="ar-SA" sz="4000" dirty="0" smtClean="0">
                <a:cs typeface="Traditional Arabic" pitchFamily="2" charset="-78"/>
              </a:rPr>
              <a:t> لامتزاج الحقائق فيه بالأساطير ، ولضياع معظم آثار بني غسان ،  وان المؤرخين يختلفون في عدد الملوك وأسمائهم ، ولعل السبب في هذا الاختلاف أنما هو اختلاط أخبار آل غسان بالقبائل العربية التي سبقتهم إلى سورية  أضف إلى ذلك أن هذا الاختلاط أو الخلاف بين مؤرخي العرب على عدد ملوك آل غسان ، إنما هو دليل على ما يحيط بأسرة "آل جفنة"من غموض ، وفي الواقع أن تاريخ الأسرة بكاملة غامض ، حتى أصل الأسرة نفسها . </a:t>
            </a:r>
            <a:endParaRPr lang="ar-SA" sz="4000" dirty="0" smtClean="0">
              <a:latin typeface="Traditional Arabic" pitchFamily="2" charset="-78"/>
              <a:cs typeface="Traditional Arabic" pitchFamily="2" charset="-78"/>
            </a:endParaRPr>
          </a:p>
        </p:txBody>
      </p:sp>
      <p:sp>
        <p:nvSpPr>
          <p:cNvPr id="1331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D2066CE6-7DCA-485F-B135-6EB5FD4045CA}" type="slidenum">
              <a:rPr lang="ar-SA" sz="1200">
                <a:solidFill>
                  <a:schemeClr val="bg1"/>
                </a:solidFill>
                <a:latin typeface="Calibri" pitchFamily="34" charset="0"/>
              </a:rPr>
              <a:pPr algn="r"/>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457200" y="457200"/>
            <a:ext cx="8915400" cy="1143000"/>
          </a:xfrm>
        </p:spPr>
        <p:txBody>
          <a:bodyPr/>
          <a:lstStyle/>
          <a:p>
            <a:pPr eaLnBrk="1" hangingPunct="1"/>
            <a:r>
              <a:rPr lang="ar-SA" b="1" dirty="0" smtClean="0">
                <a:solidFill>
                  <a:schemeClr val="tx1"/>
                </a:solidFill>
                <a:cs typeface="Traditional Arabic" pitchFamily="2" charset="-78"/>
              </a:rPr>
              <a:t> </a:t>
            </a:r>
            <a:endParaRPr lang="ar-SA" sz="4800" b="1" dirty="0" smtClean="0">
              <a:solidFill>
                <a:schemeClr val="tx1"/>
              </a:solidFill>
              <a:cs typeface="Traditional Arabic" pitchFamily="2" charset="-78"/>
            </a:endParaRPr>
          </a:p>
        </p:txBody>
      </p:sp>
      <p:sp>
        <p:nvSpPr>
          <p:cNvPr id="14339" name="Content Placeholder 2"/>
          <p:cNvSpPr>
            <a:spLocks noGrp="1"/>
          </p:cNvSpPr>
          <p:nvPr>
            <p:ph idx="4294967295"/>
          </p:nvPr>
        </p:nvSpPr>
        <p:spPr>
          <a:xfrm>
            <a:off x="228600" y="1295400"/>
            <a:ext cx="9144000" cy="4678363"/>
          </a:xfrm>
        </p:spPr>
        <p:txBody>
          <a:bodyPr/>
          <a:lstStyle/>
          <a:p>
            <a:pPr algn="justLow" rtl="1">
              <a:buNone/>
            </a:pPr>
            <a:r>
              <a:rPr lang="ar-SA" sz="3600" dirty="0" smtClean="0"/>
              <a:t>      </a:t>
            </a:r>
            <a:r>
              <a:rPr lang="ar-SA" sz="4000" dirty="0" smtClean="0">
                <a:cs typeface="Traditional Arabic" pitchFamily="2" charset="-78"/>
              </a:rPr>
              <a:t>فالمؤرخون العرب يرون أن الغساسنة - وكذا المناذرة – أنما هم من عرب الجنوب .</a:t>
            </a:r>
            <a:endParaRPr lang="en-US" sz="4000" dirty="0" smtClean="0">
              <a:cs typeface="Traditional Arabic" pitchFamily="2" charset="-78"/>
            </a:endParaRPr>
          </a:p>
          <a:p>
            <a:pPr algn="justLow" rtl="1">
              <a:buNone/>
            </a:pPr>
            <a:r>
              <a:rPr lang="ar-SA" sz="4000" dirty="0" smtClean="0">
                <a:cs typeface="Traditional Arabic" pitchFamily="2" charset="-78"/>
              </a:rPr>
              <a:t>     وأما الغساسنة ، فقد استقروا في نواحي الجنوب الشرقي من دمشق ، على مقربة من الطرف الشمالي لطريق النقل الهام الذي كان يربط بين "مأرب"في الجنوب ،  "ودمشق" في الشمال ، فما أن يمضي حين من الدهر على هجرة الغساسنة  إلى الشام ، حتى تبدأ الخلافات بينهم وبين الضجاعمة وينتهي الأمر بغلبة بني غسان على بني سليح .</a:t>
            </a:r>
            <a:endParaRPr lang="en-US" sz="4000" dirty="0" smtClean="0">
              <a:cs typeface="Traditional Arabic" pitchFamily="2" charset="-78"/>
            </a:endParaRPr>
          </a:p>
          <a:p>
            <a:pPr algn="justLow" rtl="1">
              <a:buNone/>
            </a:pPr>
            <a:r>
              <a:rPr lang="ar-SA" sz="4800" dirty="0" smtClean="0">
                <a:cs typeface="Traditional Arabic" pitchFamily="2" charset="-78"/>
              </a:rPr>
              <a:t> </a:t>
            </a:r>
            <a:endParaRPr lang="en-US" sz="4800" dirty="0" smtClean="0">
              <a:cs typeface="Traditional Arabic" pitchFamily="2" charset="-78"/>
            </a:endParaRPr>
          </a:p>
          <a:p>
            <a:pPr algn="justLow" rtl="1" eaLnBrk="1" hangingPunct="1">
              <a:buNone/>
            </a:pPr>
            <a:r>
              <a:rPr lang="ar-SA" sz="5400" dirty="0" smtClean="0">
                <a:latin typeface="Traditional Arabic" pitchFamily="2" charset="-78"/>
                <a:cs typeface="Traditional Arabic" pitchFamily="2" charset="-78"/>
              </a:rPr>
              <a:t> </a:t>
            </a:r>
          </a:p>
          <a:p>
            <a:pPr rtl="1">
              <a:buNone/>
            </a:pPr>
            <a:endParaRPr lang="en-US" sz="4400" dirty="0" smtClean="0">
              <a:cs typeface="Traditional Arabic" pitchFamily="2" charset="-78"/>
            </a:endParaRPr>
          </a:p>
        </p:txBody>
      </p:sp>
      <p:sp>
        <p:nvSpPr>
          <p:cNvPr id="1434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E24AFFD1-65F7-4E6B-84F8-8241341F4C41}" type="slidenum">
              <a:rPr lang="ar-SA" sz="1200">
                <a:solidFill>
                  <a:schemeClr val="bg1"/>
                </a:solidFill>
                <a:latin typeface="Calibri" pitchFamily="34" charset="0"/>
              </a:rPr>
              <a:pPr algn="r"/>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533400" y="-228600"/>
            <a:ext cx="8915400" cy="1143000"/>
          </a:xfrm>
        </p:spPr>
        <p:txBody>
          <a:bodyPr/>
          <a:lstStyle/>
          <a:p>
            <a:pPr eaLnBrk="1" hangingPunct="1"/>
            <a:endParaRPr lang="ar-SA" sz="4800" b="1" dirty="0" smtClean="0">
              <a:solidFill>
                <a:schemeClr val="tx1"/>
              </a:solidFill>
              <a:cs typeface="Traditional Arabic" pitchFamily="2" charset="-78"/>
            </a:endParaRPr>
          </a:p>
        </p:txBody>
      </p:sp>
      <p:sp>
        <p:nvSpPr>
          <p:cNvPr id="15363" name="Content Placeholder 2"/>
          <p:cNvSpPr>
            <a:spLocks noGrp="1"/>
          </p:cNvSpPr>
          <p:nvPr>
            <p:ph idx="4294967295"/>
          </p:nvPr>
        </p:nvSpPr>
        <p:spPr>
          <a:xfrm>
            <a:off x="228600" y="1295400"/>
            <a:ext cx="9144000" cy="4678363"/>
          </a:xfrm>
        </p:spPr>
        <p:txBody>
          <a:bodyPr/>
          <a:lstStyle/>
          <a:p>
            <a:pPr algn="justLow" rtl="1">
              <a:buNone/>
            </a:pPr>
            <a:r>
              <a:rPr lang="ar-SA" sz="4000" dirty="0" smtClean="0">
                <a:cs typeface="Traditional Arabic" pitchFamily="2" charset="-78"/>
              </a:rPr>
              <a:t>      ويروي الإخباريون أن الغساسنة  أنما يسمون بعدة أسماء  منها "أزد" أنما هو اسم قبيلة ، وأما "غسان "فهو اسم ماء في تهامة نزل القوم عليه  وشربوا منه ، ومن ثم فقد عرفوا بأزد غسان ، وعرف نسلهم بالغساسنة ، ويسمون كذلك"آل ثعلبة " نسبة إلى جد لهم  يعرف باسم "ثعلبة ابن مازن"   كما يسمون كذلك "آل جفنه"  "أولاد جفنه" ، لأن أول  ملوكهم أنما كان يسمى"جفنة بن عمرو مزيقياء" </a:t>
            </a:r>
            <a:r>
              <a:rPr lang="ar-SA" sz="4400" dirty="0" smtClean="0">
                <a:cs typeface="Traditional Arabic" pitchFamily="2" charset="-78"/>
              </a:rPr>
              <a:t>.  </a:t>
            </a:r>
            <a:endParaRPr lang="ar-SA" sz="4400" b="1" dirty="0" smtClean="0">
              <a:latin typeface="Traditional Arabic" pitchFamily="2" charset="-78"/>
              <a:cs typeface="Traditional Arabic" pitchFamily="2" charset="-78"/>
            </a:endParaRPr>
          </a:p>
        </p:txBody>
      </p:sp>
      <p:sp>
        <p:nvSpPr>
          <p:cNvPr id="1536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93000BE0-9448-49FE-81EF-A38AAB6753CE}" type="slidenum">
              <a:rPr lang="ar-SA" sz="1200">
                <a:solidFill>
                  <a:schemeClr val="bg1"/>
                </a:solidFill>
                <a:latin typeface="Calibri" pitchFamily="34" charset="0"/>
              </a:rPr>
              <a:pPr algn="r"/>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533400" y="304800"/>
            <a:ext cx="8915400" cy="1143000"/>
          </a:xfrm>
        </p:spPr>
        <p:txBody>
          <a:bodyPr/>
          <a:lstStyle/>
          <a:p>
            <a:pPr eaLnBrk="1" hangingPunct="1"/>
            <a:endParaRPr lang="ar-SA" b="1" dirty="0" smtClean="0">
              <a:solidFill>
                <a:schemeClr val="tx1"/>
              </a:solidFill>
              <a:cs typeface="Arial" pitchFamily="34" charset="0"/>
            </a:endParaRPr>
          </a:p>
        </p:txBody>
      </p:sp>
      <p:sp>
        <p:nvSpPr>
          <p:cNvPr id="16387" name="Content Placeholder 2"/>
          <p:cNvSpPr>
            <a:spLocks noGrp="1"/>
          </p:cNvSpPr>
          <p:nvPr>
            <p:ph idx="4294967295"/>
          </p:nvPr>
        </p:nvSpPr>
        <p:spPr>
          <a:xfrm>
            <a:off x="228600" y="1295400"/>
            <a:ext cx="9144000" cy="4678363"/>
          </a:xfrm>
        </p:spPr>
        <p:txBody>
          <a:bodyPr/>
          <a:lstStyle/>
          <a:p>
            <a:pPr algn="justLow" rtl="1">
              <a:buNone/>
            </a:pPr>
            <a:r>
              <a:rPr lang="ar-SA" sz="4400" dirty="0" smtClean="0">
                <a:cs typeface="Traditional Arabic" pitchFamily="2" charset="-78"/>
              </a:rPr>
              <a:t> </a:t>
            </a:r>
            <a:r>
              <a:rPr lang="ar-SA" sz="3600" dirty="0" smtClean="0">
                <a:cs typeface="Traditional Arabic" pitchFamily="2" charset="-78"/>
              </a:rPr>
              <a:t> </a:t>
            </a:r>
            <a:r>
              <a:rPr lang="ar-SA" sz="4000" dirty="0" smtClean="0">
                <a:cs typeface="Traditional Arabic" pitchFamily="2" charset="-78"/>
              </a:rPr>
              <a:t>أما العاصمة السياسية لآل </a:t>
            </a:r>
            <a:r>
              <a:rPr lang="ar-SA" sz="4000" dirty="0" err="1" smtClean="0">
                <a:cs typeface="Traditional Arabic" pitchFamily="2" charset="-78"/>
              </a:rPr>
              <a:t>جفنة</a:t>
            </a:r>
            <a:r>
              <a:rPr lang="ar-SA" sz="4000" dirty="0" smtClean="0">
                <a:cs typeface="Traditional Arabic" pitchFamily="2" charset="-78"/>
              </a:rPr>
              <a:t> فيبدو أنها كانت في البدء مخيما متنقلا ، ثم استقرت بعد ذلك في "الجابية" في منطقة الجولان جنوب غربي دمشق  .</a:t>
            </a:r>
            <a:endParaRPr lang="en-US" sz="4000" dirty="0" smtClean="0">
              <a:cs typeface="Traditional Arabic" pitchFamily="2" charset="-78"/>
            </a:endParaRPr>
          </a:p>
          <a:p>
            <a:pPr algn="justLow" rtl="1">
              <a:buNone/>
            </a:pPr>
            <a:r>
              <a:rPr lang="ar-SA" sz="4000" dirty="0" smtClean="0">
                <a:cs typeface="Traditional Arabic" pitchFamily="2" charset="-78"/>
              </a:rPr>
              <a:t> وعلى أي حال ، فليس هناك من دليل  على أن الغساسنة ، قد ملكوا المدن الكبيرة في الشام كتدمر وبصري ودمشق ، إذ أنها كانت محصنة ، تتمركز فيها الحملة البيزنطية ، ولكنهم كانوا يعتمدون على الصحراء ، إذا داهمهم الخطر .</a:t>
            </a:r>
            <a:endParaRPr lang="ar-SA" sz="4000" b="1" dirty="0" smtClean="0">
              <a:latin typeface="Traditional Arabic" pitchFamily="2" charset="-78"/>
              <a:cs typeface="Traditional Arabic" pitchFamily="2" charset="-78"/>
            </a:endParaRPr>
          </a:p>
          <a:p>
            <a:pPr algn="justLow" rtl="1">
              <a:buNone/>
            </a:pPr>
            <a:endParaRPr lang="en-US" sz="4000" dirty="0" smtClean="0">
              <a:cs typeface="Traditional Arabic" pitchFamily="2" charset="-78"/>
            </a:endParaRPr>
          </a:p>
          <a:p>
            <a:pPr eaLnBrk="1" hangingPunct="1">
              <a:buFont typeface="Arial" pitchFamily="34" charset="0"/>
              <a:buNone/>
            </a:pPr>
            <a:r>
              <a:rPr lang="ar-SA" sz="4400" dirty="0" smtClean="0">
                <a:cs typeface="Traditional Arabic" pitchFamily="2" charset="-78"/>
              </a:rPr>
              <a:t>   </a:t>
            </a:r>
          </a:p>
        </p:txBody>
      </p:sp>
      <p:sp>
        <p:nvSpPr>
          <p:cNvPr id="16388"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FA35AAE-7227-485B-BA7D-D4776847113B}" type="slidenum">
              <a:rPr lang="ar-SA" sz="1200">
                <a:solidFill>
                  <a:schemeClr val="bg1"/>
                </a:solidFill>
                <a:latin typeface="Calibri" pitchFamily="34" charset="0"/>
              </a:rPr>
              <a:pPr algn="r"/>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533400" y="304800"/>
            <a:ext cx="8915400" cy="1143000"/>
          </a:xfrm>
        </p:spPr>
        <p:txBody>
          <a:bodyPr/>
          <a:lstStyle/>
          <a:p>
            <a:pPr eaLnBrk="1" hangingPunct="1"/>
            <a:r>
              <a:rPr lang="ar-SA" sz="3600" b="1" dirty="0" smtClean="0">
                <a:solidFill>
                  <a:schemeClr val="tx1"/>
                </a:solidFill>
                <a:cs typeface="Traditional Arabic" pitchFamily="2" charset="-78"/>
              </a:rPr>
              <a:t>أصل الغساسنة والظروف التي أدت إلى قيام دولتهم :</a:t>
            </a:r>
          </a:p>
        </p:txBody>
      </p:sp>
      <p:sp>
        <p:nvSpPr>
          <p:cNvPr id="17411" name="Content Placeholder 2"/>
          <p:cNvSpPr>
            <a:spLocks noGrp="1"/>
          </p:cNvSpPr>
          <p:nvPr>
            <p:ph idx="4294967295"/>
          </p:nvPr>
        </p:nvSpPr>
        <p:spPr>
          <a:xfrm>
            <a:off x="228600" y="1295400"/>
            <a:ext cx="9144000" cy="4678363"/>
          </a:xfrm>
        </p:spPr>
        <p:txBody>
          <a:bodyPr/>
          <a:lstStyle/>
          <a:p>
            <a:pPr algn="justLow" rtl="1">
              <a:buNone/>
            </a:pPr>
            <a:r>
              <a:rPr lang="ar-SA" sz="3600" b="1" dirty="0" smtClean="0"/>
              <a:t>	</a:t>
            </a:r>
            <a:r>
              <a:rPr lang="ar-SA" sz="4000" dirty="0" smtClean="0">
                <a:cs typeface="Traditional Arabic" pitchFamily="2" charset="-78"/>
              </a:rPr>
              <a:t>الغساسنة من أزد اليمن , نزحوا تحت قيادة زعيمهم عمرو بن عامر مزيقياء من جنوب الجزيرة العربية إلى بادية الشام قبل أو بعد حادثة سيل العرم وما سببه ذلك من تدهور نظم  الزراعة وأعمال الري في اليمن. ويزعم نسابو العرب أن هؤلاء الأزد لم يرحلوا إلى الشام مباشرة </a:t>
            </a:r>
            <a:r>
              <a:rPr lang="ar-SA" sz="4000" dirty="0" err="1" smtClean="0">
                <a:cs typeface="Traditional Arabic" pitchFamily="2" charset="-78"/>
              </a:rPr>
              <a:t>و</a:t>
            </a:r>
            <a:r>
              <a:rPr lang="ar-SA" sz="4000" dirty="0" smtClean="0">
                <a:cs typeface="Traditional Arabic" pitchFamily="2" charset="-78"/>
              </a:rPr>
              <a:t> أنما أقاموا حينا من الوقت في تهامة بين بلاد </a:t>
            </a:r>
            <a:r>
              <a:rPr lang="ar-SA" sz="4000" dirty="0" err="1" smtClean="0">
                <a:cs typeface="Traditional Arabic" pitchFamily="2" charset="-78"/>
              </a:rPr>
              <a:t>الأشعريين</a:t>
            </a:r>
            <a:r>
              <a:rPr lang="ar-SA" sz="4000" dirty="0" smtClean="0">
                <a:cs typeface="Traditional Arabic" pitchFamily="2" charset="-78"/>
              </a:rPr>
              <a:t> وعك على ماء يقال له غسان فنسبوا إليه ، فالغساسنة ينتسبون أذن إلى آل عمرو المعروف بمزيقياء.  </a:t>
            </a:r>
            <a:endParaRPr lang="en-US" sz="4000" dirty="0" smtClean="0">
              <a:cs typeface="Traditional Arabic" pitchFamily="2" charset="-78"/>
            </a:endParaRPr>
          </a:p>
        </p:txBody>
      </p:sp>
      <p:sp>
        <p:nvSpPr>
          <p:cNvPr id="1741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4FB91AB-97FC-4E46-9BB1-BB284F5A5E08}" type="slidenum">
              <a:rPr lang="ar-SA" sz="1200">
                <a:solidFill>
                  <a:schemeClr val="bg1"/>
                </a:solidFill>
                <a:latin typeface="Calibri" pitchFamily="34" charset="0"/>
              </a:rPr>
              <a:pPr algn="r"/>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533400" y="304800"/>
            <a:ext cx="8915400" cy="1143000"/>
          </a:xfrm>
        </p:spPr>
        <p:txBody>
          <a:bodyPr/>
          <a:lstStyle/>
          <a:p>
            <a:pPr eaLnBrk="1" hangingPunct="1">
              <a:defRPr/>
            </a:pPr>
            <a:r>
              <a:rPr lang="ar-SA" b="1" dirty="0" smtClean="0">
                <a:solidFill>
                  <a:schemeClr val="tx1"/>
                </a:solidFill>
                <a:cs typeface="Traditional Arabic" pitchFamily="2" charset="-78"/>
              </a:rPr>
              <a:t> </a:t>
            </a:r>
            <a:endParaRPr lang="ar-SA" b="1" dirty="0" smtClean="0">
              <a:solidFill>
                <a:schemeClr val="tx1"/>
              </a:solidFill>
              <a:cs typeface="Arial" pitchFamily="34" charset="0"/>
            </a:endParaRPr>
          </a:p>
        </p:txBody>
      </p:sp>
      <p:sp>
        <p:nvSpPr>
          <p:cNvPr id="18435" name="Content Placeholder 2"/>
          <p:cNvSpPr>
            <a:spLocks noGrp="1"/>
          </p:cNvSpPr>
          <p:nvPr>
            <p:ph idx="4294967295"/>
          </p:nvPr>
        </p:nvSpPr>
        <p:spPr>
          <a:xfrm>
            <a:off x="228600" y="1295400"/>
            <a:ext cx="9144000" cy="4678363"/>
          </a:xfrm>
        </p:spPr>
        <p:txBody>
          <a:bodyPr/>
          <a:lstStyle/>
          <a:p>
            <a:pPr algn="justLow" rtl="1">
              <a:buNone/>
            </a:pPr>
            <a:r>
              <a:rPr lang="ar-SA" sz="4000" dirty="0" smtClean="0"/>
              <a:t>      </a:t>
            </a:r>
            <a:r>
              <a:rPr lang="ar-SA" sz="4400" dirty="0" smtClean="0">
                <a:cs typeface="Traditional Arabic" pitchFamily="2" charset="-78"/>
              </a:rPr>
              <a:t>ويسمى الغساسنة أيضا بآل جفنه </a:t>
            </a:r>
            <a:r>
              <a:rPr lang="ar-SA" sz="4400" dirty="0" err="1" smtClean="0">
                <a:cs typeface="Traditional Arabic" pitchFamily="2" charset="-78"/>
              </a:rPr>
              <a:t>و</a:t>
            </a:r>
            <a:r>
              <a:rPr lang="ar-SA" sz="4400" dirty="0" smtClean="0">
                <a:cs typeface="Traditional Arabic" pitchFamily="2" charset="-78"/>
              </a:rPr>
              <a:t> بأولاد جفنه والى جفنه ينتسب أحد أمراء الغساسنة وهو الحارث الأول ابن ثعلبة بن عمرو الذي يسميه النابغة بالحارث الجفني وكان يسكن مشارف الشام قبل نزوح الأزد الغساسنة قوم يعرفون بالضجاعمة من قبائل بني سليح بن حلوان من قضاعة وقد غلبهم الغساسنة وحلوا محلهم . </a:t>
            </a:r>
            <a:endParaRPr lang="en-US" sz="4400" dirty="0" smtClean="0">
              <a:cs typeface="Traditional Arabic" pitchFamily="2" charset="-78"/>
            </a:endParaRPr>
          </a:p>
        </p:txBody>
      </p:sp>
      <p:sp>
        <p:nvSpPr>
          <p:cNvPr id="1843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2246C032-37E5-448A-865C-AF0B40D5B8E5}" type="slidenum">
              <a:rPr lang="ar-SA" sz="1200">
                <a:solidFill>
                  <a:schemeClr val="bg1"/>
                </a:solidFill>
                <a:latin typeface="Calibri" pitchFamily="34" charset="0"/>
              </a:rPr>
              <a:pPr algn="r"/>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533400" y="457200"/>
            <a:ext cx="8915400" cy="1143000"/>
          </a:xfrm>
        </p:spPr>
        <p:txBody>
          <a:bodyPr/>
          <a:lstStyle/>
          <a:p>
            <a:pPr eaLnBrk="1" hangingPunct="1"/>
            <a:r>
              <a:rPr lang="ar-SA" b="1" dirty="0" smtClean="0">
                <a:solidFill>
                  <a:schemeClr val="tx1"/>
                </a:solidFill>
                <a:cs typeface="Traditional Arabic" pitchFamily="2" charset="-78"/>
              </a:rPr>
              <a:t>ملوك الغساسنة:</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19459" name="Content Placeholder 2"/>
          <p:cNvSpPr>
            <a:spLocks noGrp="1"/>
          </p:cNvSpPr>
          <p:nvPr>
            <p:ph idx="4294967295"/>
          </p:nvPr>
        </p:nvSpPr>
        <p:spPr>
          <a:xfrm>
            <a:off x="228600" y="1295400"/>
            <a:ext cx="9144000" cy="4678363"/>
          </a:xfrm>
        </p:spPr>
        <p:txBody>
          <a:bodyPr/>
          <a:lstStyle/>
          <a:p>
            <a:pPr algn="justLow" rtl="1">
              <a:buNone/>
            </a:pPr>
            <a:r>
              <a:rPr lang="ar-SA" sz="4000" b="1" dirty="0" smtClean="0">
                <a:cs typeface="Traditional Arabic" pitchFamily="2" charset="-78"/>
              </a:rPr>
              <a:t>الحارث بن جبلة أعظم أمراء الغساسنة:</a:t>
            </a:r>
            <a:endParaRPr lang="en-US" sz="4000" b="1" dirty="0" smtClean="0">
              <a:cs typeface="Traditional Arabic" pitchFamily="2" charset="-78"/>
            </a:endParaRPr>
          </a:p>
          <a:p>
            <a:pPr algn="justLow" rtl="1">
              <a:buNone/>
            </a:pPr>
            <a:r>
              <a:rPr lang="ar-SA" sz="4000" dirty="0" smtClean="0">
                <a:cs typeface="Traditional Arabic" pitchFamily="2" charset="-78"/>
              </a:rPr>
              <a:t>وأول أمراء الغساسنة العظام  الحارث بن جبلة بن الحارث الجفني(529-569) الذي ذكره المؤرخ السرياني ايونيس ملالاس على أنه كان عاملا للروم وتكاد المصادر العربية تجمع على أنه ابن  امرأة تسمى ماريه ذات القرطين بنت عمرو بن جفنه  أو بنت أرقم بن ثعلبة بن </a:t>
            </a:r>
            <a:r>
              <a:rPr lang="ar-SA" sz="4000" dirty="0" err="1" smtClean="0">
                <a:cs typeface="Traditional Arabic" pitchFamily="2" charset="-78"/>
              </a:rPr>
              <a:t>جفنة</a:t>
            </a:r>
            <a:r>
              <a:rPr lang="ar-SA" sz="4000" dirty="0" smtClean="0">
                <a:cs typeface="Traditional Arabic" pitchFamily="2" charset="-78"/>
              </a:rPr>
              <a:t> بن عمرو  أو بنت ظالم ابن وهب بن معاوية  بن ثور وهو كندة أو بنت </a:t>
            </a:r>
            <a:r>
              <a:rPr lang="ar-SA" sz="4000" dirty="0" err="1" smtClean="0">
                <a:cs typeface="Traditional Arabic" pitchFamily="2" charset="-78"/>
              </a:rPr>
              <a:t>الهانى</a:t>
            </a:r>
            <a:r>
              <a:rPr lang="ar-SA" sz="4000" dirty="0" smtClean="0">
                <a:cs typeface="Traditional Arabic" pitchFamily="2" charset="-78"/>
              </a:rPr>
              <a:t>  من بني </a:t>
            </a:r>
            <a:r>
              <a:rPr lang="ar-SA" sz="4000" dirty="0" err="1" smtClean="0">
                <a:cs typeface="Traditional Arabic" pitchFamily="2" charset="-78"/>
              </a:rPr>
              <a:t>جفنة</a:t>
            </a:r>
            <a:r>
              <a:rPr lang="ar-SA" sz="4000" dirty="0" smtClean="0">
                <a:cs typeface="Traditional Arabic" pitchFamily="2" charset="-78"/>
              </a:rPr>
              <a:t>.</a:t>
            </a:r>
            <a:endParaRPr lang="en-US" sz="4000" dirty="0" smtClean="0">
              <a:cs typeface="Traditional Arabic" pitchFamily="2" charset="-78"/>
            </a:endParaRPr>
          </a:p>
        </p:txBody>
      </p:sp>
      <p:sp>
        <p:nvSpPr>
          <p:cNvPr id="1946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833208B5-0B9D-4E87-8952-1E8BFB55007E}" type="slidenum">
              <a:rPr lang="ar-SA" sz="1200">
                <a:solidFill>
                  <a:schemeClr val="bg1"/>
                </a:solidFill>
                <a:latin typeface="Calibri" pitchFamily="34" charset="0"/>
              </a:rPr>
              <a:pPr algn="r"/>
              <a:t>15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3600" dirty="0" smtClean="0">
                <a:cs typeface="Traditional Arabic" pitchFamily="2" charset="-78"/>
              </a:rPr>
              <a:t>      وفي سنة 541م اشترك الحارث في الحملة البيزنطية لمحاربة الفرس تحت قيادة </a:t>
            </a:r>
            <a:r>
              <a:rPr lang="ar-SA" sz="3600" dirty="0" err="1" smtClean="0">
                <a:cs typeface="Traditional Arabic" pitchFamily="2" charset="-78"/>
              </a:rPr>
              <a:t>بليزاريوس</a:t>
            </a:r>
            <a:r>
              <a:rPr lang="ar-SA" sz="3600" dirty="0" smtClean="0">
                <a:cs typeface="Traditional Arabic" pitchFamily="2" charset="-78"/>
              </a:rPr>
              <a:t> ، ولم يكد  الحارث يعبر  نهر دجلة  حتى ارتد  إلى  مواقعه  السابقة  عن طريق أخر غير الطرق  الذي سلكه معظم  الجيش وفد أثار تصرفه هذا الشك في أخلاصة للروم ،  ويبدو أن الحارث أنف  من الاشتراك في حملة  يقودها قائد بيزنطي وأنه كان يعمل على الإنفراد بالقيادة  ولعله  انسحب  لمجرد حدوث  خلاف بينه وبين  قائد الحملة والأرجح أن انسحابه  يرجع  إلى  أنفته  من أن يكون  تابعا لبليزاريوس بدليل  أنه لم يكد  يمضي على حملة بليزاريوس ثلاث سنوات حتى اشتبك الحارث في قتال عنيف  مع المنذر بن النعمان  المعروف بابن السماء في</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endParaRPr lang="ar-SA" sz="4000" dirty="0" smtClean="0">
              <a:cs typeface="Traditional Arabic" pitchFamily="2" charset="-78"/>
            </a:endParaRPr>
          </a:p>
          <a:p>
            <a:pPr algn="justLow" rtl="1">
              <a:buNone/>
            </a:pPr>
            <a:r>
              <a:rPr lang="ar-SA" sz="4000" dirty="0" smtClean="0">
                <a:cs typeface="Traditional Arabic" pitchFamily="2" charset="-78"/>
              </a:rPr>
              <a:t>     سنة 455م وانتهى القتال بهزيمة الحارث بن جبلة ووقع أحد أبنائه أسيرا  في يد المنذر  فقدمه ضحية للإلهة </a:t>
            </a:r>
            <a:r>
              <a:rPr lang="ar-SA" sz="4000" dirty="0" err="1" smtClean="0">
                <a:cs typeface="Traditional Arabic" pitchFamily="2" charset="-78"/>
              </a:rPr>
              <a:t>العزى</a:t>
            </a:r>
            <a:r>
              <a:rPr lang="ar-SA" sz="4000" dirty="0" smtClean="0">
                <a:cs typeface="Traditional Arabic" pitchFamily="2" charset="-78"/>
              </a:rPr>
              <a:t> .</a:t>
            </a:r>
            <a:endParaRPr lang="en-US" sz="4000" dirty="0" smtClean="0">
              <a:cs typeface="Traditional Arabic" pitchFamily="2" charset="-78"/>
            </a:endParaRPr>
          </a:p>
          <a:p>
            <a:pPr algn="justLow" rtl="1">
              <a:buNone/>
            </a:pPr>
            <a:r>
              <a:rPr lang="ar-SA" sz="4000" dirty="0" smtClean="0">
                <a:cs typeface="Traditional Arabic" pitchFamily="2" charset="-78"/>
              </a:rPr>
              <a:t>   ولم يسكت  الحارث على تلك الهزيمة فجمع جموعه  واشتبك  من جديد مع المنذر  في موقعة  انتهت هذه المرة بهزيمة المنذر  وفرارة من المعركة  تاركا  ولدين  من أولادة أسيرين  في أيدي الغساسنة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000" dirty="0" smtClean="0">
                <a:cs typeface="Traditional Arabic" pitchFamily="2" charset="-78"/>
              </a:rPr>
              <a:t> ولم ينتهي الصراع بينهما إلا بعد أن قتل المنذر ملك الحيرة نفسه في موقعة دارت بينه وبين خصمه الحارث بالقرب من </a:t>
            </a:r>
            <a:r>
              <a:rPr lang="ar-SA" sz="4000" dirty="0" err="1" smtClean="0">
                <a:cs typeface="Traditional Arabic" pitchFamily="2" charset="-78"/>
              </a:rPr>
              <a:t>قنسرين</a:t>
            </a:r>
            <a:r>
              <a:rPr lang="ar-SA" sz="4000" dirty="0" smtClean="0">
                <a:cs typeface="Traditional Arabic" pitchFamily="2" charset="-78"/>
              </a:rPr>
              <a:t> في سنة 554م ، وفيها سقط أحد أبناء الحارث ويدعي جبلة قتيلاً ، ولعل هذه المعركة هي التي عرفت في أخبار العرب ب"يوم حليمة” ذلك لان حليمة بنت الحارث هذه- طبقا للرواية العربية- كانت تحرض الرجال على القتال، أو لان أباها قد أعلن أنها سوف تكون زوجة لمن يقتل المنذر ، أو لأنها كانت قد أقبلت على مائة من المحاربين تطيب أجسامهم وتلبسهم الاكفان والدروع.</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000" dirty="0" smtClean="0">
                <a:cs typeface="Traditional Arabic" pitchFamily="2" charset="-78"/>
              </a:rPr>
              <a:t>     وعلى أي حال ، فهناك ما يشير إلى أن الحارث قد اعتنق النصرانية على المذهب المونوفيزيتي" القائل بوجود طبيعة واحدة للسيد المسيح ، وليس طبيعيتين –الواحدة ألهيه ، والأخرى بشرية.</a:t>
            </a:r>
            <a:endParaRPr lang="en-US" sz="4000" dirty="0" smtClean="0">
              <a:cs typeface="Traditional Arabic" pitchFamily="2" charset="-78"/>
            </a:endParaRPr>
          </a:p>
          <a:p>
            <a:pPr algn="justLow" rtl="1">
              <a:buNone/>
            </a:pPr>
            <a:r>
              <a:rPr lang="ar-SA" sz="4000" dirty="0" smtClean="0">
                <a:cs typeface="Traditional Arabic" pitchFamily="2" charset="-78"/>
              </a:rPr>
              <a:t>     ومهما يكن من أمر ، فلقد وصلت دولة الغساسنة وقت ذاك إلى ذروة اتساعها ، فقد كانت تمتد من قرب البتراء إلى الرصافة شمالي تدمر ، وأصبحت "بصري" التي بنيت"كاتدرائيتها"في عام 512م العاصمة الدينية في المنطقة ، فضلا عن شهرتها كمركز تجاري هام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19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زيارة الحارث للقسطنطينية :</a:t>
            </a:r>
            <a:r>
              <a:rPr lang="en-US" b="1" dirty="0" smtClean="0">
                <a:cs typeface="Traditional Arabic" pitchFamily="2" charset="-78"/>
              </a:rPr>
              <a:t/>
            </a:r>
            <a:br>
              <a:rPr lang="en-US" b="1"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400" dirty="0" smtClean="0">
                <a:cs typeface="Traditional Arabic" pitchFamily="2" charset="-78"/>
              </a:rPr>
              <a:t>      وفي عام 563م زار الحارث  </a:t>
            </a:r>
            <a:r>
              <a:rPr lang="ar-SA" sz="4400" dirty="0" err="1" smtClean="0">
                <a:cs typeface="Traditional Arabic" pitchFamily="2" charset="-78"/>
              </a:rPr>
              <a:t>جستنيان</a:t>
            </a:r>
            <a:r>
              <a:rPr lang="ar-SA" sz="4400" dirty="0" smtClean="0">
                <a:cs typeface="Traditional Arabic" pitchFamily="2" charset="-78"/>
              </a:rPr>
              <a:t> في القسطنطينية فترك أثرا عميقا في نفوس رجال البلاط الإمبراطوري كشيخ عربي مهيب ، وان لم يقابل بما يجب أن يقابل به الأبطال من مظاهر الحفاوة والتكريم ، بسبب الاختلافات المذهبية ولعل السبب في هذه الزيارة ، أنما كان مفاوضة الرومان فيما يخلفه من أولاده ، فضلا عن الاتفاق على السياسة التي يجب اتخاذها ايزاء "عمرو بن المنذر"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dirty="0" smtClean="0">
                <a:cs typeface="Traditional Arabic" pitchFamily="2" charset="-78"/>
              </a:rPr>
              <a:t> </a:t>
            </a:r>
            <a:r>
              <a:rPr lang="ar-SA" b="1" dirty="0" smtClean="0">
                <a:solidFill>
                  <a:schemeClr val="tx1"/>
                </a:solidFill>
                <a:cs typeface="Traditional Arabic" pitchFamily="2" charset="-78"/>
              </a:rPr>
              <a:t> </a:t>
            </a: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000" dirty="0" smtClean="0">
                <a:cs typeface="Traditional Arabic" pitchFamily="2" charset="-78"/>
              </a:rPr>
              <a:t> </a:t>
            </a:r>
          </a:p>
          <a:p>
            <a:pPr algn="justLow" rtl="1">
              <a:buNone/>
            </a:pPr>
            <a:r>
              <a:rPr lang="ar-SA" sz="4000" dirty="0" smtClean="0">
                <a:cs typeface="Traditional Arabic" pitchFamily="2" charset="-78"/>
              </a:rPr>
              <a:t>     </a:t>
            </a:r>
            <a:r>
              <a:rPr lang="ar-SA" sz="4800" dirty="0" smtClean="0">
                <a:cs typeface="Traditional Arabic" pitchFamily="2" charset="-78"/>
              </a:rPr>
              <a:t>وتوفي الحارث بن جبلة الذي يقال له أيضا الحارث بن أبي شمر في آخر  سنة569م أو أول عام 570م بعد أن قضى في أمارته أطول مدة في عهود أمراء  الغساسنة  وهي أربعون عاما .</a:t>
            </a:r>
            <a:endParaRPr lang="en-US" sz="48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 المنذر الغساني ( المنذر الأكبر )</a:t>
            </a: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400" dirty="0" smtClean="0">
                <a:cs typeface="Traditional Arabic" pitchFamily="2" charset="-78"/>
              </a:rPr>
              <a:t>       بعد وفاة الحارث انتقلت الأمارة إلى أبنه المنذر ، وما أن يمضي حين من الدهر ، حتى تبدأ العلاقات بين الروم وآل جفنه تتلبد بالغيوم ، ربما بسبب الخلافات المذهبية بين الفريقين وتعصب المنذر الغساني للمذهب المونوفيزيتي ، وآياً ما كان السبب فان الإمبراطور " جستين الثاني" 565-578ام. بدأ يرتاب في ولاء المنذر السياسي ، ومن ثما فقد قرر التخلص منه عن طريق البطريق "مرقيانوس“</a:t>
            </a:r>
            <a:endParaRPr lang="ar-SA" sz="6600" dirty="0" smtClean="0">
              <a:cs typeface="Traditional Arabic" pitchFamily="2" charset="-78"/>
            </a:endParaRPr>
          </a:p>
          <a:p>
            <a:pPr algn="justLow" rtl="1" eaLnBrk="1" hangingPunct="1">
              <a:buNone/>
            </a:pPr>
            <a:r>
              <a:rPr lang="ar-SA" sz="6600" dirty="0" smtClean="0">
                <a:cs typeface="Traditional Arabic" pitchFamily="2" charset="-78"/>
              </a:rPr>
              <a:t>     </a:t>
            </a:r>
          </a:p>
          <a:p>
            <a:pPr algn="justLow" rtl="1">
              <a:buNone/>
            </a:pPr>
            <a:r>
              <a:rPr lang="ar-SA" sz="6600" dirty="0" smtClean="0">
                <a:cs typeface="Traditional Arabic" pitchFamily="2" charset="-78"/>
              </a:rPr>
              <a:t>  </a:t>
            </a:r>
            <a:endParaRPr lang="en-US" sz="6600" dirty="0" smtClean="0">
              <a:cs typeface="Traditional Arabic" pitchFamily="2" charset="-78"/>
            </a:endParaRPr>
          </a:p>
          <a:p>
            <a:pPr algn="justLow" rtl="1">
              <a:buNone/>
            </a:pPr>
            <a:endParaRPr lang="en-US" sz="6000" dirty="0" smtClean="0">
              <a:cs typeface="Traditional Arabic" pitchFamily="2" charset="-78"/>
            </a:endParaRPr>
          </a:p>
          <a:p>
            <a:pPr algn="justLow" rtl="1">
              <a:buNone/>
            </a:pPr>
            <a:endParaRPr lang="en-US" sz="5400" dirty="0" smtClean="0">
              <a:cs typeface="Traditional Arabic" pitchFamily="2" charset="-78"/>
            </a:endParaRPr>
          </a:p>
          <a:p>
            <a:pPr algn="justLow" rtl="1">
              <a:buNone/>
            </a:pPr>
            <a:r>
              <a:rPr lang="ar-SA" sz="4800" dirty="0" smtClean="0">
                <a:cs typeface="Traditional Arabic" pitchFamily="2" charset="-78"/>
              </a:rPr>
              <a:t> </a:t>
            </a:r>
            <a:r>
              <a:rPr lang="ar-SA" sz="4400" dirty="0" smtClean="0">
                <a:cs typeface="Traditional Arabic" pitchFamily="2" charset="-78"/>
              </a:rPr>
              <a:t> </a:t>
            </a:r>
            <a:endParaRPr lang="en-US" sz="4400" dirty="0" smtClean="0"/>
          </a:p>
          <a:p>
            <a:pPr algn="justLow" rtl="1">
              <a:buNone/>
            </a:pPr>
            <a:r>
              <a:rPr lang="ar-SA" sz="4800" dirty="0" smtClean="0"/>
              <a:t> </a:t>
            </a:r>
            <a:endParaRPr lang="en-US" sz="4800" dirty="0" smtClean="0"/>
          </a:p>
          <a:p>
            <a:pPr algn="justLow" rtl="1">
              <a:buNone/>
            </a:pPr>
            <a:r>
              <a:rPr lang="en-US" sz="4800" dirty="0" smtClean="0"/>
              <a:t> </a:t>
            </a:r>
          </a:p>
          <a:p>
            <a:pPr algn="justLow"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a:buNone/>
            </a:pPr>
            <a:endParaRPr lang="en-US" sz="4400" dirty="0" smtClean="0">
              <a:cs typeface="Traditional Arabic" pitchFamily="2" charset="-78"/>
            </a:endParaRPr>
          </a:p>
          <a:p>
            <a:pPr algn="justLow" rtl="1">
              <a:buNone/>
            </a:pPr>
            <a:r>
              <a:rPr lang="ar-SA" sz="4800" dirty="0" smtClean="0">
                <a:cs typeface="Traditional Arabic" pitchFamily="2" charset="-78"/>
              </a:rPr>
              <a:t> </a:t>
            </a:r>
            <a:endParaRPr lang="en-US" sz="4800" dirty="0" smtClean="0">
              <a:cs typeface="Traditional Arabic" pitchFamily="2" charset="-78"/>
            </a:endParaRPr>
          </a:p>
          <a:p>
            <a:pPr algn="justLow" rtl="1" eaLnBrk="1" hangingPunct="1">
              <a:buNone/>
            </a:pP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000" dirty="0" smtClean="0">
                <a:cs typeface="Traditional Arabic" pitchFamily="2" charset="-78"/>
              </a:rPr>
              <a:t>      إلا أن المنذر – على ما يبدو – لم  يكن  غافلا عما يدور حوله ، أو أن حامل الرسالة  إلى" مرقيانوس" قد اخطأ صاحبها فسلمها إلى المنذر بدلا من البطريق ، وهكذا فر المنذر إلى البادية وتحصن بها ، بل أن هناك من يذهب إلى أنه قد انتهز الفرصة فصالح أعداءه التقليديين (ملوك الحيرة) ، وقد أدى هذا الوضع الجديد إلى أن يشن اللخمنيون  بمفردهم- أو بالاشتراك مع المنذر – الغارات على سورية ، وان يعيثوا  فيها الفساد .</a:t>
            </a:r>
            <a:endParaRPr lang="en-US" sz="4000" dirty="0" smtClean="0">
              <a:cs typeface="Traditional Arabic" pitchFamily="2" charset="-78"/>
            </a:endParaRPr>
          </a:p>
          <a:p>
            <a:pPr algn="justLow" rtl="1">
              <a:buNone/>
            </a:pPr>
            <a:r>
              <a:rPr lang="ar-SA" sz="6600" dirty="0" smtClean="0">
                <a:cs typeface="Traditional Arabic" pitchFamily="2" charset="-78"/>
              </a:rPr>
              <a:t> </a:t>
            </a:r>
            <a:endParaRPr lang="ar-SA" sz="6600" dirty="0" smtClean="0">
              <a:latin typeface="Traditional Arabic" pitchFamily="2" charset="-78"/>
              <a:cs typeface="Traditional Arabic" pitchFamily="2" charset="-78"/>
            </a:endParaRPr>
          </a:p>
          <a:p>
            <a:pPr algn="justLow"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Font typeface="Arial" pitchFamily="34" charset="0"/>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sz="4000" b="1" dirty="0" smtClean="0">
                <a:solidFill>
                  <a:schemeClr val="tx1"/>
                </a:solidFill>
                <a:cs typeface="Traditional Arabic" pitchFamily="2" charset="-78"/>
              </a:rPr>
              <a:t>زيارة المنذر للقسطنطينية :</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endParaRPr lang="ar-SA" sz="4000" dirty="0" smtClean="0">
              <a:cs typeface="Traditional Arabic" pitchFamily="2" charset="-78"/>
            </a:endParaRPr>
          </a:p>
          <a:p>
            <a:pPr algn="justLow" rtl="1">
              <a:buNone/>
            </a:pPr>
            <a:r>
              <a:rPr lang="ar-SA" sz="4000" dirty="0" smtClean="0">
                <a:cs typeface="Traditional Arabic" pitchFamily="2" charset="-78"/>
              </a:rPr>
              <a:t>      ويضطر الإمبراطور الروماني في عام 578م ، إلى عقد صلح مع المنذر في الرصافة ، وهناك ما يشير إلى أن  ملك غسان قد قام بعدة إصلاحات في الرصافة ، كما بنى  أو جدد كنيستها ، كما قام في عام 580م ، بزيارة القسطنطينية ، حيث استقبله"طيباريوس" الثاني (578-582)م استقبالا حافلا ، فضلا  عن الإنعام عليه بالهدايا وعلى والديه برتب عسكرية.</a:t>
            </a:r>
            <a:endParaRPr lang="en-US" sz="4000" dirty="0" smtClean="0">
              <a:cs typeface="Traditional Arabic" pitchFamily="2" charset="-78"/>
            </a:endParaRPr>
          </a:p>
          <a:p>
            <a:pPr algn="justLow" rtl="1">
              <a:buNone/>
            </a:pPr>
            <a:r>
              <a:rPr lang="ar-SA" sz="4000" dirty="0" smtClean="0">
                <a:cs typeface="Traditional Arabic" pitchFamily="2" charset="-78"/>
              </a:rPr>
              <a:t> </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dirty="0" smtClean="0">
                <a:cs typeface="Traditional Arabic" pitchFamily="2" charset="-78"/>
              </a:rPr>
              <a:t> </a:t>
            </a:r>
            <a:r>
              <a:rPr lang="ar-SA" b="1" dirty="0" smtClean="0">
                <a:solidFill>
                  <a:schemeClr val="tx1"/>
                </a:solidFill>
                <a:cs typeface="Traditional Arabic" pitchFamily="2" charset="-78"/>
              </a:rPr>
              <a:t>العلاقات بين المنذر والروم </a:t>
            </a: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3600" dirty="0" smtClean="0">
                <a:cs typeface="Traditional Arabic" pitchFamily="2" charset="-78"/>
              </a:rPr>
              <a:t>       سرعان  ما بدأت تسوء من جديد ، وربما كان السبب هذه المرة  فشل المحاولة  التي قام بها  الروم لغزو الفرس ، بسبب هدم  الجسر المنصوب على الفرات ، واتهام  المنذر بالخيانة علي الرغم من قيام المنذر بمهاجمة الحيرة وإحراقها لنفي هذه  التهمة عنه ، ودبر له الرومان مكيدة عن طريق ماجنوس حاكم سورية  صديق  المنذر الذى دعاه لحضور  حفل افتتاح كنيسة قد أقامها ماجنوس حيث قام بالقبض عليه بأوامر من الإمبراطور البيزنطي وتم إرساله إلى القسطنطينية مع أبنين له ، ولم يلبث طيباريوس أن توفي  وخلفه موريق  عدو المنذر اللدود ، فأمر بنفي المنذر إلي جزيرة صقلية ، كما أمر بقطع المعونة السنوية التي كانت تقدمها الدولة البيزنطية لأسرة الغساسنة .</a:t>
            </a:r>
            <a:endParaRPr lang="en-US" sz="36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609600"/>
            <a:ext cx="8915400" cy="1143000"/>
          </a:xfrm>
        </p:spPr>
        <p:txBody>
          <a:bodyPr/>
          <a:lstStyle/>
          <a:p>
            <a:pPr eaLnBrk="1" hangingPunct="1">
              <a:defRPr/>
            </a:pPr>
            <a:r>
              <a:rPr lang="ar-SA" b="1" dirty="0" err="1" smtClean="0">
                <a:solidFill>
                  <a:schemeClr val="tx1"/>
                </a:solidFill>
                <a:cs typeface="Traditional Arabic" pitchFamily="2" charset="-78"/>
              </a:rPr>
              <a:t>النعمان</a:t>
            </a:r>
            <a:r>
              <a:rPr lang="ar-SA" b="1" dirty="0" smtClean="0">
                <a:solidFill>
                  <a:schemeClr val="tx1"/>
                </a:solidFill>
                <a:cs typeface="Traditional Arabic" pitchFamily="2" charset="-78"/>
              </a:rPr>
              <a:t> بن المنذر : </a:t>
            </a: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400" dirty="0" smtClean="0">
                <a:cs typeface="Traditional Arabic" pitchFamily="2" charset="-78"/>
              </a:rPr>
              <a:t> </a:t>
            </a:r>
            <a:r>
              <a:rPr lang="ar-SA" sz="4000" dirty="0" smtClean="0">
                <a:cs typeface="Traditional Arabic" pitchFamily="2" charset="-78"/>
              </a:rPr>
              <a:t>وقد أدى هذا التصرف من جانب البيزنطيين إلى ثورة  أبناء المنذر واخذوا يهاجمون حدود الروم بقيادة " النعمان " الذي خدع حوالي عام 584م-  كما خدع أبوه  من قبل – فأرسل إلى القسطنطينية ، وهكذا تصدع ملك الغساسنة وانقسم  أمراؤهم شيعا وأحزابا وحاول الروم أن يجدوا  لهم بديلا  في القبائل العربية  لإعادة  الأمن وحماية  الحدود من عرب الحيرة ، ولكن دون جدوى.</a:t>
            </a:r>
            <a:endParaRPr lang="en-US" sz="40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جبلة بن الايهم :</a:t>
            </a:r>
            <a:r>
              <a:rPr lang="en-US" dirty="0" smtClean="0">
                <a:cs typeface="Traditional Arabic" pitchFamily="2" charset="-78"/>
              </a:rPr>
              <a:t/>
            </a:r>
            <a:br>
              <a:rPr lang="en-US"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3600" dirty="0" smtClean="0">
                <a:cs typeface="Traditional Arabic" pitchFamily="2" charset="-78"/>
              </a:rPr>
              <a:t>       تنظر الروايات العربية إلى "جبلة بن الايهم" على أنه آخر ملوك  الغساسنة وأنه  قد حارب  المسلمين  في جانب  الروم في موقعة اليرموك عام 636م ، على أن رواية أخرى  أنما تذهب  إلى أن جبلة  قد  مر  في سوق  دمشق  فأوطأ رجلا فرسه ، فوثب الرجل  فلطمه ،   فأخذه  الغسانيون فأدخلوه على " أبي  عبيدة  بن الجراح " الذي حكم بالقصاص وكان  جبلة يريد أن يقتل الرجل أو تقطع يده ، فرفض أبو عبيدة ، إلا الحكم بالبينة ( أن كان لطمك لطمته ) فخرج جبلة إلى بلاد الروم وارتد فهناك رواية ثالثة تذهب إلى أن  جبلة لم يدخل في الإسلام  أبداً.</a:t>
            </a:r>
            <a:endParaRPr lang="en-US" sz="3600" dirty="0" smtClean="0">
              <a:cs typeface="Traditional Arabic" pitchFamily="2" charset="-78"/>
            </a:endParaRPr>
          </a:p>
          <a:p>
            <a:pPr algn="justLow" rtl="1" eaLnBrk="1" hangingPunct="1">
              <a:buNone/>
            </a:pPr>
            <a:r>
              <a:rPr lang="ar-SA" sz="4800" dirty="0" smtClean="0">
                <a:cs typeface="Traditional Arabic" pitchFamily="2" charset="-78"/>
              </a:rPr>
              <a:t>  </a:t>
            </a:r>
            <a:endParaRPr lang="en-US" sz="4800" dirty="0" smtClean="0">
              <a:cs typeface="Traditional Arabic" pitchFamily="2" charset="-78"/>
            </a:endParaRPr>
          </a:p>
          <a:p>
            <a:pPr algn="justLow" rtl="1" eaLnBrk="1" hangingPunct="1">
              <a:buNone/>
            </a:pPr>
            <a:r>
              <a:rPr lang="ar-SA" sz="6000" dirty="0" smtClean="0">
                <a:cs typeface="Traditional Arabic" pitchFamily="2" charset="-78"/>
              </a:rPr>
              <a:t>   </a:t>
            </a:r>
            <a:endParaRPr lang="en-US" sz="6000" dirty="0" smtClean="0">
              <a:cs typeface="Traditional Arabic" pitchFamily="2" charset="-78"/>
            </a:endParaRPr>
          </a:p>
          <a:p>
            <a:pPr algn="justLow" rtl="1" eaLnBrk="1" hangingPunct="1">
              <a:buNone/>
            </a:pPr>
            <a:r>
              <a:rPr lang="ar-SA" sz="6000" dirty="0" smtClean="0">
                <a:cs typeface="Traditional Arabic" pitchFamily="2" charset="-78"/>
              </a:rPr>
              <a:t> </a:t>
            </a:r>
            <a:endParaRPr lang="en-US" sz="6000" dirty="0" smtClean="0">
              <a:cs typeface="Traditional Arabic" pitchFamily="2" charset="-78"/>
            </a:endParaRPr>
          </a:p>
          <a:p>
            <a:pPr algn="justLow" rtl="1" eaLnBrk="1" hangingPunct="1">
              <a:buNone/>
            </a:pPr>
            <a:r>
              <a:rPr lang="ar-SA" sz="6000" dirty="0" smtClean="0">
                <a:cs typeface="Traditional Arabic" pitchFamily="2" charset="-78"/>
              </a:rPr>
              <a:t>   </a:t>
            </a:r>
            <a:endParaRPr lang="en-US" sz="6000" dirty="0" smtClean="0">
              <a:cs typeface="Traditional Arabic" pitchFamily="2" charset="-78"/>
            </a:endParaRPr>
          </a:p>
          <a:p>
            <a:pPr algn="justLow" rtl="1" eaLnBrk="1" hangingPunct="1">
              <a:buNone/>
            </a:pPr>
            <a:r>
              <a:rPr lang="ar-SA" sz="4800" dirty="0" smtClean="0">
                <a:cs typeface="Traditional Arabic" pitchFamily="2" charset="-78"/>
              </a:rPr>
              <a:t> </a:t>
            </a:r>
            <a:endParaRPr lang="en-US" sz="4800" dirty="0" smtClean="0">
              <a:cs typeface="Traditional Arabic" pitchFamily="2" charset="-78"/>
            </a:endParaRPr>
          </a:p>
          <a:p>
            <a:pPr algn="justLow" rtl="1" eaLnBrk="1" hangingPunct="1">
              <a:buNone/>
            </a:pPr>
            <a:r>
              <a:rPr lang="ar-SA" sz="4800" dirty="0" smtClean="0">
                <a:cs typeface="Traditional Arabic" pitchFamily="2" charset="-78"/>
              </a:rPr>
              <a:t>   </a:t>
            </a:r>
            <a:endParaRPr lang="en-US" sz="4800" dirty="0" smtClean="0">
              <a:cs typeface="Traditional Arabic" pitchFamily="2" charset="-78"/>
            </a:endParaRPr>
          </a:p>
          <a:p>
            <a:pPr algn="justLow"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Font typeface="Arial" pitchFamily="34" charset="0"/>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r>
              <a:rPr lang="ar-SA" b="1" dirty="0" smtClean="0">
                <a:solidFill>
                  <a:schemeClr val="tx1"/>
                </a:solidFill>
                <a:cs typeface="Traditional Arabic" pitchFamily="2" charset="-78"/>
              </a:rPr>
              <a:t>حضارة الغساسنة</a:t>
            </a:r>
            <a:r>
              <a:rPr lang="en-US" b="1" dirty="0" smtClean="0">
                <a:cs typeface="Traditional Arabic" pitchFamily="2" charset="-78"/>
              </a:rPr>
              <a:t/>
            </a:r>
            <a:br>
              <a:rPr lang="en-US" b="1" dirty="0" smtClean="0">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000" dirty="0" smtClean="0">
                <a:cs typeface="Traditional Arabic" pitchFamily="2" charset="-78"/>
              </a:rPr>
              <a:t>     كانت ديار غسان ، كما نستنتج من أشعار العرب تمتد ما بين الجولان واليرموك ، وكانوا يقيمون بالقرب من دمشق في موضع على نهر بردى يعرف بجلق ، وكانت الجولان قاعدة لملك الغساسنة ومعسكرا لهم في بلاد الشام.</a:t>
            </a:r>
            <a:endParaRPr lang="en-US" sz="4000" dirty="0" smtClean="0">
              <a:cs typeface="Traditional Arabic" pitchFamily="2" charset="-78"/>
            </a:endParaRPr>
          </a:p>
          <a:p>
            <a:pPr algn="justLow" rtl="1">
              <a:buNone/>
            </a:pPr>
            <a:r>
              <a:rPr lang="ar-SA" sz="4000" dirty="0" smtClean="0">
                <a:cs typeface="Traditional Arabic" pitchFamily="2" charset="-78"/>
              </a:rPr>
              <a:t>وكانت </a:t>
            </a:r>
            <a:r>
              <a:rPr lang="ar-SA" sz="4000" dirty="0" err="1" smtClean="0">
                <a:cs typeface="Traditional Arabic" pitchFamily="2" charset="-78"/>
              </a:rPr>
              <a:t>للغساسنة</a:t>
            </a:r>
            <a:r>
              <a:rPr lang="ar-SA" sz="4000" dirty="0" smtClean="0">
                <a:cs typeface="Traditional Arabic" pitchFamily="2" charset="-78"/>
              </a:rPr>
              <a:t> حضارة مزدهرة متأثرة إلى حد كبير بالحضارتين الساسانية والبيزنطية ، وحضارتهم على هذا النحو تتفق مع الحضارة الأموية التي أخذت أصولها من الحضارتين الساسانية والبيزنطية أيضاً .</a:t>
            </a:r>
            <a:endParaRPr lang="en-US" sz="4000" dirty="0" smtClean="0">
              <a:cs typeface="Traditional Arabic" pitchFamily="2" charset="-78"/>
            </a:endParaRPr>
          </a:p>
          <a:p>
            <a:pPr algn="justLow" rtl="1">
              <a:buNone/>
            </a:pPr>
            <a:r>
              <a:rPr lang="ar-SA" sz="4000" dirty="0" smtClean="0">
                <a:cs typeface="Traditional Arabic" pitchFamily="2" charset="-78"/>
              </a:rPr>
              <a:t> </a:t>
            </a:r>
            <a:endParaRPr lang="en-US" sz="4000" dirty="0" smtClean="0">
              <a:cs typeface="Traditional Arabic" pitchFamily="2" charset="-78"/>
            </a:endParaRPr>
          </a:p>
          <a:p>
            <a:pPr algn="justLow" rtl="1" eaLnBrk="1" hangingPunct="1">
              <a:buNone/>
            </a:pPr>
            <a:r>
              <a:rPr lang="ar-SA" sz="4400" dirty="0" smtClean="0">
                <a:cs typeface="Traditional Arabic" pitchFamily="2" charset="-78"/>
              </a:rPr>
              <a:t>  </a:t>
            </a:r>
            <a:endParaRPr lang="en-US" sz="4400" dirty="0" smtClean="0">
              <a:cs typeface="Traditional Arabic" pitchFamily="2" charset="-78"/>
            </a:endParaRPr>
          </a:p>
          <a:p>
            <a:pPr algn="justLow" rtl="1" eaLnBrk="1" hangingPunct="1">
              <a:buFont typeface="Arial" pitchFamily="34" charset="0"/>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533400" y="304800"/>
            <a:ext cx="8915400" cy="1143000"/>
          </a:xfrm>
        </p:spPr>
        <p:txBody>
          <a:bodyPr/>
          <a:lstStyle/>
          <a:p>
            <a:pPr eaLnBrk="1" hangingPunct="1">
              <a:defRPr/>
            </a:pPr>
            <a:r>
              <a:rPr lang="en-US" dirty="0" smtClean="0">
                <a:solidFill>
                  <a:schemeClr val="accent1">
                    <a:lumMod val="75000"/>
                  </a:schemeClr>
                </a:solidFill>
                <a:latin typeface="Traditional Arabic" pitchFamily="2" charset="-78"/>
                <a:cs typeface="Traditional Arabic" pitchFamily="2" charset="-78"/>
              </a:rPr>
              <a:t/>
            </a:r>
            <a:br>
              <a:rPr lang="en-US" dirty="0" smtClean="0">
                <a:solidFill>
                  <a:schemeClr val="accent1">
                    <a:lumMod val="75000"/>
                  </a:schemeClr>
                </a:solidFill>
                <a:latin typeface="Traditional Arabic" pitchFamily="2" charset="-78"/>
                <a:cs typeface="Traditional Arabic" pitchFamily="2" charset="-78"/>
              </a:rPr>
            </a:br>
            <a:endParaRPr lang="ar-SA" b="1" dirty="0" smtClean="0">
              <a:solidFill>
                <a:schemeClr val="tx1"/>
              </a:solidFill>
              <a:cs typeface="Traditional Arabic" pitchFamily="2" charset="-78"/>
            </a:endParaRPr>
          </a:p>
        </p:txBody>
      </p:sp>
      <p:sp>
        <p:nvSpPr>
          <p:cNvPr id="20483" name="Content Placeholder 2"/>
          <p:cNvSpPr>
            <a:spLocks noGrp="1"/>
          </p:cNvSpPr>
          <p:nvPr>
            <p:ph idx="4294967295"/>
          </p:nvPr>
        </p:nvSpPr>
        <p:spPr>
          <a:xfrm>
            <a:off x="228600" y="1295400"/>
            <a:ext cx="9144000" cy="4678363"/>
          </a:xfrm>
        </p:spPr>
        <p:txBody>
          <a:bodyPr/>
          <a:lstStyle/>
          <a:p>
            <a:pPr algn="justLow" rtl="1">
              <a:buNone/>
            </a:pPr>
            <a:r>
              <a:rPr lang="ar-SA" sz="4400" dirty="0" smtClean="0">
                <a:cs typeface="Traditional Arabic" pitchFamily="2" charset="-78"/>
              </a:rPr>
              <a:t>  وقد أشتغل الغساسنة بالزراعة ، فاستغلوا مياه حوران التي تتدفق من أعلى الجبال في الزراعة ، فعمرت القرى والضياع وعدد حسان من بينها ثلاثين قرية . غير أن اهتمام أمراء غسان بالبنيان كان أعظم .</a:t>
            </a:r>
            <a:endParaRPr lang="en-US" sz="4400" dirty="0" smtClean="0">
              <a:cs typeface="Traditional Arabic" pitchFamily="2" charset="-78"/>
            </a:endParaRPr>
          </a:p>
          <a:p>
            <a:pPr algn="justLow" rtl="1">
              <a:buNone/>
            </a:pPr>
            <a:r>
              <a:rPr lang="ar-SA" sz="4400" dirty="0" smtClean="0">
                <a:cs typeface="Traditional Arabic" pitchFamily="2" charset="-78"/>
              </a:rPr>
              <a:t>ونستدل من بقايا آثار الغساسنة في الشام على أن فنهم كان أكثر تأثراً بالفنون الساسانية منها بالفنون البيزنطية . </a:t>
            </a:r>
            <a:endParaRPr lang="en-US" sz="4400" dirty="0" smtClean="0">
              <a:cs typeface="Traditional Arabic" pitchFamily="2" charset="-78"/>
            </a:endParaRPr>
          </a:p>
          <a:p>
            <a:pPr algn="justLow" rtl="1" eaLnBrk="1" hangingPunct="1">
              <a:buFont typeface="Arial" pitchFamily="34" charset="0"/>
              <a:buNone/>
            </a:pPr>
            <a:r>
              <a:rPr lang="ar-SA" sz="4400" dirty="0" smtClean="0">
                <a:cs typeface="Traditional Arabic" pitchFamily="2" charset="-78"/>
              </a:rPr>
              <a:t>   </a:t>
            </a:r>
            <a:endParaRPr lang="en-US" sz="4400" dirty="0" smtClean="0">
              <a:cs typeface="Traditional Arabic" pitchFamily="2" charset="-78"/>
            </a:endParaRPr>
          </a:p>
        </p:txBody>
      </p:sp>
      <p:sp>
        <p:nvSpPr>
          <p:cNvPr id="2048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BDB740D8-2114-4464-A702-F1633B84B239}" type="slidenum">
              <a:rPr lang="ar-SA" sz="1200">
                <a:solidFill>
                  <a:schemeClr val="bg1"/>
                </a:solidFill>
                <a:latin typeface="Calibri" pitchFamily="34" charset="0"/>
              </a:rPr>
              <a:pPr algn="r"/>
              <a:t>29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bwMode="auto">
          <a:noFill/>
          <a:ln>
            <a:miter lim="800000"/>
            <a:headEnd/>
            <a:tailEnd/>
          </a:ln>
        </p:spPr>
        <p:txBody>
          <a:bodyPr/>
          <a:lstStyle/>
          <a:p>
            <a:fld id="{1CA45124-24BC-488C-9804-3B698981A5A9}" type="slidenum">
              <a:rPr lang="ar-SA" smtClean="0">
                <a:cs typeface="Arial" pitchFamily="34" charset="0"/>
              </a:rPr>
              <a:pPr/>
              <a:t>30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765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765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pPr algn="r" rtl="1"/>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2197</TotalTime>
  <Words>1944</Words>
  <Application>Microsoft Office PowerPoint</Application>
  <PresentationFormat>A4 Paper (210x297 mm)</PresentationFormat>
  <Paragraphs>149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Slide 1</vt:lpstr>
      <vt:lpstr> المحاضرة العاشرة </vt:lpstr>
      <vt:lpstr>عناصر المحاضرة</vt:lpstr>
      <vt:lpstr> تمهيد  </vt:lpstr>
      <vt:lpstr> </vt:lpstr>
      <vt:lpstr>مملكة الغساسنة </vt:lpstr>
      <vt:lpstr> </vt:lpstr>
      <vt:lpstr> </vt:lpstr>
      <vt:lpstr> تاريخ الغساسنة :   </vt:lpstr>
      <vt:lpstr> </vt:lpstr>
      <vt:lpstr>Slide 11</vt:lpstr>
      <vt:lpstr>Slide 12</vt:lpstr>
      <vt:lpstr>أصل الغساسنة والظروف التي أدت إلى قيام دولتهم :</vt:lpstr>
      <vt:lpstr> </vt:lpstr>
      <vt:lpstr>ملوك الغساسنة: </vt:lpstr>
      <vt:lpstr> </vt:lpstr>
      <vt:lpstr> </vt:lpstr>
      <vt:lpstr> </vt:lpstr>
      <vt:lpstr> </vt:lpstr>
      <vt:lpstr> زيارة الحارث للقسطنطينية : </vt:lpstr>
      <vt:lpstr>   </vt:lpstr>
      <vt:lpstr>  المنذر الغساني ( المنذر الأكبر )</vt:lpstr>
      <vt:lpstr> </vt:lpstr>
      <vt:lpstr> زيارة المنذر للقسطنطينية : </vt:lpstr>
      <vt:lpstr>  العلاقات بين المنذر والروم </vt:lpstr>
      <vt:lpstr>النعمان بن المنذر :  </vt:lpstr>
      <vt:lpstr> جبلة بن الايهم : </vt:lpstr>
      <vt:lpstr> حضارة الغساسنة </vt:lpstr>
      <vt:lpstr> </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300</cp:revision>
  <dcterms:created xsi:type="dcterms:W3CDTF">2009-10-14T19:14:34Z</dcterms:created>
  <dcterms:modified xsi:type="dcterms:W3CDTF">2014-11-26T18:25:32Z</dcterms:modified>
</cp:coreProperties>
</file>