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13" r:id="rId2"/>
    <p:sldId id="257" r:id="rId3"/>
    <p:sldId id="267" r:id="rId4"/>
    <p:sldId id="259" r:id="rId5"/>
    <p:sldId id="287" r:id="rId6"/>
    <p:sldId id="288" r:id="rId7"/>
    <p:sldId id="306" r:id="rId8"/>
    <p:sldId id="289" r:id="rId9"/>
    <p:sldId id="290" r:id="rId10"/>
    <p:sldId id="291" r:id="rId11"/>
    <p:sldId id="292" r:id="rId12"/>
    <p:sldId id="293" r:id="rId13"/>
    <p:sldId id="294" r:id="rId14"/>
    <p:sldId id="295" r:id="rId15"/>
    <p:sldId id="299" r:id="rId16"/>
    <p:sldId id="300"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326" r:id="rId30"/>
    <p:sldId id="327" r:id="rId31"/>
    <p:sldId id="328" r:id="rId32"/>
    <p:sldId id="266" r:id="rId33"/>
  </p:sldIdLst>
  <p:sldSz cx="9906000" cy="6858000" type="A4"/>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529" autoAdjust="0"/>
  </p:normalViewPr>
  <p:slideViewPr>
    <p:cSldViewPr>
      <p:cViewPr>
        <p:scale>
          <a:sx n="75" d="100"/>
          <a:sy n="75" d="100"/>
        </p:scale>
        <p:origin x="-834"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717E680B-E3DE-4CDF-8129-6C6D83A0C2BC}" type="datetimeFigureOut">
              <a:rPr lang="en-US"/>
              <a:pPr>
                <a:defRPr/>
              </a:pPr>
              <a:t>11/26/2014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0">
              <a:defRPr sz="1200">
                <a:latin typeface="Calibri" pitchFamily="34" charset="0"/>
                <a:cs typeface="Arial" charset="0"/>
              </a:defRPr>
            </a:lvl1pPr>
          </a:lstStyle>
          <a:p>
            <a:pPr>
              <a:defRPr/>
            </a:pPr>
            <a:fld id="{DEE20EEF-428A-4D08-A3EA-DB4334EB0482}"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E63758-BC4D-4B18-9608-E3AFAD629892}"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C966E678-C00E-41DF-B9F1-AEF0B843E171}"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4B30D739-EBCD-4991-BD55-2539FACCB01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4F2FAA20-20FE-438E-909F-955AED2E2DC8}"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41376538-511E-40D2-9762-FD1D5870D92F}"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022C0655-6BBF-4EDE-B4CD-32CFA211227F}"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0B271BE5-1241-4384-8317-2D931699D874}"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9D0FB5FA-2C22-4D52-B4A3-73E997267029}"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1AEC0F0-266D-492F-8EC5-EA08600A09E7}"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A785D834-C932-4FAD-9E1B-C27F6A44C444}"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CFAC808-E1CC-49C5-B795-533A58A7498E}"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pPr>
              <a:defRPr/>
            </a:pPr>
            <a:fld id="{098EB400-B6C3-4F14-91A3-83457E195EDF}"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828" r:id="rId1"/>
    <p:sldLayoutId id="2147483829" r:id="rId2"/>
    <p:sldLayoutId id="2147483820" r:id="rId3"/>
    <p:sldLayoutId id="214748383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54864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i="1" dirty="0" smtClean="0">
                <a:solidFill>
                  <a:srgbClr val="898989"/>
                </a:solidFill>
                <a:latin typeface="Calibri" pitchFamily="34" charset="0"/>
              </a:rPr>
              <a:t>نظام التعليم المطور للانتساب</a:t>
            </a:r>
            <a:endParaRPr lang="ar-SA" sz="2800" b="1" i="1" dirty="0" smtClean="0">
              <a:solidFill>
                <a:srgbClr val="898989"/>
              </a:solidFill>
              <a:latin typeface="Calibri" pitchFamily="34" charset="0"/>
            </a:endParaRPr>
          </a:p>
          <a:p>
            <a:pPr algn="ctr" rtl="0">
              <a:spcBef>
                <a:spcPct val="20000"/>
              </a:spcBef>
              <a:buFont typeface="Arial" pitchFamily="34" charset="0"/>
              <a:buNone/>
            </a:pPr>
            <a:r>
              <a:rPr lang="ar-EG" sz="2800" b="1" i="1" dirty="0" smtClean="0">
                <a:solidFill>
                  <a:srgbClr val="898989"/>
                </a:solidFill>
                <a:latin typeface="Calibri" pitchFamily="34" charset="0"/>
              </a:rPr>
              <a:t>كلية</a:t>
            </a:r>
            <a:r>
              <a:rPr lang="ar-SA" sz="2800" b="1" i="1" dirty="0" smtClean="0">
                <a:solidFill>
                  <a:srgbClr val="898989"/>
                </a:solidFill>
                <a:latin typeface="Calibri" pitchFamily="34" charset="0"/>
              </a:rPr>
              <a:t>الآداب</a:t>
            </a:r>
            <a:endParaRPr lang="en-US" sz="2800" b="1" i="1" dirty="0" smtClean="0">
              <a:solidFill>
                <a:srgbClr val="898989"/>
              </a:solidFill>
              <a:latin typeface="Calibri" pitchFamily="34" charset="0"/>
            </a:endParaRPr>
          </a:p>
          <a:p>
            <a:pPr algn="ctr" rtl="0">
              <a:spcBef>
                <a:spcPct val="20000"/>
              </a:spcBef>
              <a:buFont typeface="Arial" pitchFamily="34" charset="0"/>
              <a:buNone/>
            </a:pPr>
            <a:r>
              <a:rPr lang="ar-SA" sz="2800" b="1" i="1" dirty="0" smtClean="0">
                <a:solidFill>
                  <a:srgbClr val="898989"/>
                </a:solidFill>
                <a:latin typeface="Calibri" pitchFamily="34" charset="0"/>
              </a:rPr>
              <a:t>قسم الدراسات الاجتماعية</a:t>
            </a:r>
          </a:p>
          <a:p>
            <a:pPr algn="r" rtl="0">
              <a:spcBef>
                <a:spcPct val="20000"/>
              </a:spcBef>
              <a:buFont typeface="Arial" pitchFamily="34" charset="0"/>
              <a:buNone/>
            </a:pPr>
            <a:r>
              <a:rPr lang="ar-SA" sz="2800" b="1" i="1" dirty="0" smtClean="0">
                <a:solidFill>
                  <a:srgbClr val="898989"/>
                </a:solidFill>
                <a:latin typeface="Calibri" pitchFamily="34" charset="0"/>
              </a:rPr>
              <a:t>            شعبة التاريخ</a:t>
            </a:r>
          </a:p>
          <a:p>
            <a:pPr algn="ctr" rtl="0">
              <a:spcBef>
                <a:spcPct val="20000"/>
              </a:spcBef>
              <a:buFont typeface="Arial" pitchFamily="34" charset="0"/>
              <a:buNone/>
            </a:pP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80000"/>
              </a:lnSpc>
            </a:pPr>
            <a:endParaRPr lang="en-US" sz="2800" b="1" dirty="0" smtClean="0">
              <a:solidFill>
                <a:srgbClr val="376092"/>
              </a:solidFill>
              <a:latin typeface="AYM Wadiy S_U normal."/>
              <a:cs typeface="Times New Roman" pitchFamily="18" charset="0"/>
            </a:endParaRPr>
          </a:p>
          <a:p>
            <a:pPr algn="ctr">
              <a:lnSpc>
                <a:spcPct val="80000"/>
              </a:lnSpc>
            </a:pPr>
            <a:endParaRPr lang="en-US" sz="2800" b="1" dirty="0" smtClean="0">
              <a:solidFill>
                <a:srgbClr val="376092"/>
              </a:solidFill>
              <a:latin typeface="AYM Wadiy S_U normal."/>
              <a:cs typeface="Times New Roman" pitchFamily="18" charset="0"/>
            </a:endParaRPr>
          </a:p>
          <a:p>
            <a:pPr algn="ctr">
              <a:lnSpc>
                <a:spcPct val="80000"/>
              </a:lnSpc>
            </a:pPr>
            <a:endParaRPr lang="en-US" sz="3200" b="1" i="1" dirty="0" smtClean="0">
              <a:solidFill>
                <a:srgbClr val="376092"/>
              </a:solidFill>
              <a:latin typeface="AYM Wadiy S_U normal."/>
              <a:cs typeface="Times New Roman" pitchFamily="18" charset="0"/>
            </a:endParaRPr>
          </a:p>
          <a:p>
            <a:pPr algn="ctr">
              <a:lnSpc>
                <a:spcPct val="80000"/>
              </a:lnSpc>
            </a:pPr>
            <a:r>
              <a:rPr lang="ar-EG" sz="3200" b="1" i="1" dirty="0" smtClean="0">
                <a:solidFill>
                  <a:srgbClr val="376092"/>
                </a:solidFill>
                <a:latin typeface="AYM Wadiy S_U normal."/>
                <a:cs typeface="Times New Roman" pitchFamily="18" charset="0"/>
              </a:rPr>
              <a:t>اسم المقرر</a:t>
            </a:r>
            <a:endParaRPr lang="ar-SA" sz="3200" b="1" i="1" dirty="0" smtClean="0">
              <a:solidFill>
                <a:srgbClr val="376092"/>
              </a:solidFill>
              <a:latin typeface="AYM Wadiy S_U normal."/>
              <a:cs typeface="Times New Roman" pitchFamily="18" charset="0"/>
            </a:endParaRPr>
          </a:p>
          <a:p>
            <a:pPr algn="ctr">
              <a:lnSpc>
                <a:spcPct val="80000"/>
              </a:lnSpc>
            </a:pPr>
            <a:r>
              <a:rPr lang="ar-SA" sz="3200" b="1" i="1" dirty="0" smtClean="0">
                <a:solidFill>
                  <a:srgbClr val="376092"/>
                </a:solidFill>
                <a:latin typeface="AYM Wadiy S_U normal."/>
                <a:cs typeface="Times New Roman" pitchFamily="18" charset="0"/>
              </a:rPr>
              <a:t>تاريخ الجزيرة العربية القديم</a:t>
            </a:r>
          </a:p>
          <a:p>
            <a:pPr algn="ctr">
              <a:lnSpc>
                <a:spcPct val="80000"/>
              </a:lnSpc>
            </a:pPr>
            <a:r>
              <a:rPr lang="ar-EG" sz="3200" b="1" i="1" dirty="0" smtClean="0">
                <a:solidFill>
                  <a:srgbClr val="7F7F7F"/>
                </a:solidFill>
                <a:latin typeface="Calibri" pitchFamily="34" charset="0"/>
                <a:cs typeface="Times New Roman" pitchFamily="18" charset="0"/>
              </a:rPr>
              <a:t>الفصل الدراسي</a:t>
            </a:r>
            <a:r>
              <a:rPr lang="ar-SA" sz="3200" b="1" i="1" dirty="0" smtClean="0">
                <a:solidFill>
                  <a:srgbClr val="7F7F7F"/>
                </a:solidFill>
                <a:latin typeface="Calibri" pitchFamily="34" charset="0"/>
                <a:cs typeface="Times New Roman" pitchFamily="18" charset="0"/>
              </a:rPr>
              <a:t> الأول</a:t>
            </a:r>
            <a:r>
              <a:rPr lang="ar-EG" sz="3200" b="1" i="1" dirty="0" smtClean="0">
                <a:solidFill>
                  <a:srgbClr val="7F7F7F"/>
                </a:solidFill>
                <a:latin typeface="Calibri" pitchFamily="34" charset="0"/>
                <a:cs typeface="Times New Roman" pitchFamily="18" charset="0"/>
              </a:rPr>
              <a:t/>
            </a:r>
            <a:br>
              <a:rPr lang="ar-EG" sz="3200" b="1" i="1" dirty="0" smtClean="0">
                <a:solidFill>
                  <a:srgbClr val="7F7F7F"/>
                </a:solidFill>
                <a:latin typeface="Calibri" pitchFamily="34" charset="0"/>
                <a:cs typeface="Times New Roman" pitchFamily="18" charset="0"/>
              </a:rPr>
            </a:br>
            <a:r>
              <a:rPr lang="ar-EG" sz="3200" b="1" i="1" dirty="0" smtClean="0">
                <a:solidFill>
                  <a:srgbClr val="7F7F7F"/>
                </a:solidFill>
                <a:latin typeface="Calibri" pitchFamily="34" charset="0"/>
                <a:cs typeface="Times New Roman" pitchFamily="18" charset="0"/>
              </a:rPr>
              <a:t>العام الدراسي 143</a:t>
            </a:r>
            <a:r>
              <a:rPr lang="ar-SA" sz="3200" b="1" i="1" dirty="0" smtClean="0">
                <a:solidFill>
                  <a:srgbClr val="7F7F7F"/>
                </a:solidFill>
                <a:latin typeface="Calibri" pitchFamily="34" charset="0"/>
                <a:cs typeface="Times New Roman" pitchFamily="18" charset="0"/>
              </a:rPr>
              <a:t>1</a:t>
            </a:r>
            <a:r>
              <a:rPr lang="ar-EG" sz="3200" b="1" i="1" dirty="0" smtClean="0">
                <a:solidFill>
                  <a:srgbClr val="7F7F7F"/>
                </a:solidFill>
                <a:latin typeface="Calibri" pitchFamily="34" charset="0"/>
                <a:cs typeface="Times New Roman" pitchFamily="18" charset="0"/>
              </a:rPr>
              <a:t> – 143</a:t>
            </a:r>
            <a:r>
              <a:rPr lang="ar-SA" sz="3200" b="1" i="1" dirty="0" smtClean="0">
                <a:solidFill>
                  <a:srgbClr val="7F7F7F"/>
                </a:solidFill>
                <a:latin typeface="Calibri" pitchFamily="34" charset="0"/>
                <a:cs typeface="Times New Roman" pitchFamily="18" charset="0"/>
              </a:rPr>
              <a:t>2هـ</a:t>
            </a:r>
            <a:endParaRPr lang="en-US" sz="3200" b="1" i="1" dirty="0" smtClean="0">
              <a:solidFill>
                <a:srgbClr val="7F7F7F"/>
              </a:solidFill>
              <a:latin typeface="Calibri" pitchFamily="34" charset="0"/>
            </a:endParaRPr>
          </a:p>
          <a:p>
            <a:pPr algn="ctr">
              <a:lnSpc>
                <a:spcPct val="80000"/>
              </a:lnSpc>
            </a:pPr>
            <a:r>
              <a:rPr lang="ar-SA" sz="3200" b="1" i="1" dirty="0" smtClean="0">
                <a:solidFill>
                  <a:srgbClr val="7F7F7F"/>
                </a:solidFill>
                <a:latin typeface="Calibri" pitchFamily="34" charset="0"/>
                <a:cs typeface="Times New Roman" pitchFamily="18" charset="0"/>
              </a:rPr>
              <a:t>د. أحمد عبد المنعم </a:t>
            </a:r>
            <a:r>
              <a:rPr lang="ar-SA" sz="3200" b="1" i="1" dirty="0" err="1" smtClean="0">
                <a:solidFill>
                  <a:srgbClr val="7F7F7F"/>
                </a:solidFill>
                <a:latin typeface="Calibri" pitchFamily="34" charset="0"/>
                <a:cs typeface="Times New Roman" pitchFamily="18" charset="0"/>
              </a:rPr>
              <a:t>سيدأحمد</a:t>
            </a:r>
            <a:endParaRPr lang="ar-SA" sz="3200" b="1" i="1" dirty="0" smtClean="0">
              <a:solidFill>
                <a:srgbClr val="7F7F7F"/>
              </a:solidFill>
              <a:latin typeface="Calibri" pitchFamily="34" charset="0"/>
              <a:cs typeface="Times New Roman" pitchFamily="18" charset="0"/>
            </a:endParaRPr>
          </a:p>
          <a:p>
            <a:pPr algn="ctr">
              <a:lnSpc>
                <a:spcPct val="80000"/>
              </a:lnSpc>
            </a:pPr>
            <a:r>
              <a:rPr lang="en-US" sz="3200" b="1" i="1" dirty="0" smtClean="0">
                <a:solidFill>
                  <a:srgbClr val="0070C0"/>
                </a:solidFill>
              </a:rPr>
              <a:t>ahsmohamed@kfu.edu.sa</a:t>
            </a:r>
            <a:r>
              <a:rPr lang="ar-SA" sz="3200" b="1" i="1" dirty="0" smtClean="0">
                <a:solidFill>
                  <a:srgbClr val="0070C0"/>
                </a:solidFill>
              </a:rPr>
              <a:t> البريد:</a:t>
            </a:r>
            <a:r>
              <a:rPr lang="en-US" sz="3200" b="1" i="1" dirty="0" smtClean="0">
                <a:solidFill>
                  <a:srgbClr val="0070C0"/>
                </a:solidFill>
              </a:rPr>
              <a:t> </a:t>
            </a:r>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3" name="مستطيل 12"/>
          <p:cNvSpPr/>
          <p:nvPr/>
        </p:nvSpPr>
        <p:spPr>
          <a:xfrm rot="10800000" flipV="1">
            <a:off x="228600" y="5029200"/>
            <a:ext cx="5638800" cy="584775"/>
          </a:xfrm>
          <a:prstGeom prst="rect">
            <a:avLst/>
          </a:prstGeom>
        </p:spPr>
        <p:txBody>
          <a:bodyPr wrap="square">
            <a:spAutoFit/>
          </a:bodyPr>
          <a:lstStyle/>
          <a:p>
            <a:r>
              <a:rPr lang="ar-SA" sz="3200" b="1" dirty="0" smtClean="0"/>
              <a:t>التليفون : 5800000  تحويله  1518</a:t>
            </a:r>
            <a:endParaRPr lang="en-US" sz="32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376092"/>
                </a:solidFill>
                <a:cs typeface="Arial" pitchFamily="34" charset="0"/>
              </a:rPr>
              <a:t>المحاضرة الحادية عشر</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7200" b="1" dirty="0" smtClean="0">
                <a:solidFill>
                  <a:schemeClr val="tx1"/>
                </a:solidFill>
                <a:cs typeface="+mj-cs"/>
              </a:rPr>
              <a:t>المناذرة</a:t>
            </a:r>
            <a:endParaRPr lang="en-US" sz="7200" b="1" dirty="0" smtClean="0">
              <a:solidFill>
                <a:schemeClr val="tx1"/>
              </a:solidFill>
              <a:cs typeface="+mj-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BCA9B558-B0ED-4A32-88C8-BD79954DDCCC}"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6"/>
          <p:cNvSpPr>
            <a:spLocks noGrp="1"/>
          </p:cNvSpPr>
          <p:nvPr>
            <p:ph type="title"/>
          </p:nvPr>
        </p:nvSpPr>
        <p:spPr/>
        <p:txBody>
          <a:bodyPr/>
          <a:lstStyle/>
          <a:p>
            <a:pPr eaLnBrk="1" hangingPunct="1"/>
            <a:r>
              <a:rPr lang="ar-SA" b="1" dirty="0" smtClean="0">
                <a:solidFill>
                  <a:schemeClr val="tx1"/>
                </a:solidFill>
                <a:cs typeface="Traditional Arabic" pitchFamily="2" charset="-78"/>
              </a:rPr>
              <a:t>عناصر المحاضرة</a:t>
            </a:r>
            <a:endParaRPr lang="en-US" b="1" dirty="0" smtClean="0">
              <a:solidFill>
                <a:schemeClr val="tx1"/>
              </a:solidFill>
              <a:cs typeface="Traditional Arabic" pitchFamily="2" charset="-78"/>
            </a:endParaRPr>
          </a:p>
        </p:txBody>
      </p:sp>
      <p:sp>
        <p:nvSpPr>
          <p:cNvPr id="7171" name="Text Placeholder 5"/>
          <p:cNvSpPr>
            <a:spLocks noGrp="1"/>
          </p:cNvSpPr>
          <p:nvPr>
            <p:ph idx="1"/>
          </p:nvPr>
        </p:nvSpPr>
        <p:spPr/>
        <p:txBody>
          <a:bodyPr/>
          <a:lstStyle/>
          <a:p>
            <a:pPr rtl="1">
              <a:buFont typeface="Wingdings" pitchFamily="2" charset="2"/>
              <a:buChar char="Ø"/>
            </a:pPr>
            <a:r>
              <a:rPr lang="ar-SA" b="1" dirty="0" smtClean="0">
                <a:cs typeface="Traditional Arabic" pitchFamily="2" charset="-78"/>
              </a:rPr>
              <a:t> </a:t>
            </a:r>
            <a:r>
              <a:rPr lang="ar-SA" sz="3600" b="1" dirty="0" smtClean="0">
                <a:cs typeface="+mj-cs"/>
              </a:rPr>
              <a:t>تمهيد .</a:t>
            </a:r>
          </a:p>
          <a:p>
            <a:pPr rtl="1">
              <a:buFont typeface="Wingdings" pitchFamily="2" charset="2"/>
              <a:buChar char="Ø"/>
            </a:pPr>
            <a:r>
              <a:rPr lang="ar-SA" sz="3600" b="1" dirty="0" smtClean="0">
                <a:cs typeface="+mj-cs"/>
              </a:rPr>
              <a:t>هـجرة التنوخيين إلى بادية العراق .</a:t>
            </a:r>
            <a:endParaRPr lang="en-US" sz="3600" b="1" dirty="0" smtClean="0">
              <a:cs typeface="+mj-cs"/>
            </a:endParaRPr>
          </a:p>
          <a:p>
            <a:pPr rtl="1">
              <a:buFont typeface="Wingdings" pitchFamily="2" charset="2"/>
              <a:buChar char="Ø"/>
            </a:pPr>
            <a:r>
              <a:rPr lang="ar-SA" sz="3600" b="1" dirty="0" smtClean="0">
                <a:cs typeface="+mj-cs"/>
              </a:rPr>
              <a:t> ملوك الحيرة مـن التنوخيين  .</a:t>
            </a:r>
          </a:p>
          <a:p>
            <a:pPr rtl="1">
              <a:buFont typeface="Wingdings" pitchFamily="2" charset="2"/>
              <a:buChar char="Ø"/>
            </a:pPr>
            <a:r>
              <a:rPr lang="ar-SA" sz="3600" b="1" dirty="0" smtClean="0">
                <a:cs typeface="+mj-cs"/>
              </a:rPr>
              <a:t> تمصير الحيرة وبداية إمارة المناذرة  أو اللخميين . </a:t>
            </a:r>
          </a:p>
          <a:p>
            <a:pPr rtl="1">
              <a:buFont typeface="Wingdings" pitchFamily="2" charset="2"/>
              <a:buChar char="Ø"/>
            </a:pPr>
            <a:r>
              <a:rPr lang="ar-SA" sz="3600" b="1" dirty="0" smtClean="0">
                <a:cs typeface="+mj-cs"/>
              </a:rPr>
              <a:t> موقع الحيرة .</a:t>
            </a:r>
          </a:p>
          <a:p>
            <a:pPr rtl="1">
              <a:buFont typeface="Wingdings" pitchFamily="2" charset="2"/>
              <a:buChar char="Ø"/>
            </a:pPr>
            <a:r>
              <a:rPr lang="ar-SA" sz="3600" b="1" dirty="0" smtClean="0">
                <a:cs typeface="+mj-cs"/>
              </a:rPr>
              <a:t> أشهر أمراء المناذرة بعد عمرو بن عدي . </a:t>
            </a:r>
          </a:p>
          <a:p>
            <a:pPr rtl="1">
              <a:buFont typeface="Wingdings" pitchFamily="2" charset="2"/>
              <a:buChar char="Ø"/>
            </a:pPr>
            <a:r>
              <a:rPr lang="ar-SA" sz="3600" b="1" dirty="0" smtClean="0">
                <a:cs typeface="+mj-cs"/>
              </a:rPr>
              <a:t>حضارة الحيرة في عصر اللخميين  .  </a:t>
            </a:r>
            <a:endParaRPr lang="ar-EG" sz="3600" b="1" dirty="0" smtClean="0">
              <a:cs typeface="+mj-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78ED212B-3CD8-492B-A443-E7ECAE8454E9}"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457200"/>
            <a:ext cx="8915400" cy="1143000"/>
          </a:xfrm>
        </p:spPr>
        <p:txBody>
          <a:bodyPr/>
          <a:lstStyle/>
          <a:p>
            <a:pPr rtl="1" eaLnBrk="1" hangingPunct="1">
              <a:defRPr/>
            </a:pPr>
            <a:r>
              <a:rPr lang="en-US" b="1" dirty="0" smtClean="0">
                <a:solidFill>
                  <a:schemeClr val="tx1"/>
                </a:solidFill>
                <a:cs typeface="Traditional Arabic" pitchFamily="2" charset="-78"/>
              </a:rPr>
              <a:t> </a:t>
            </a:r>
            <a:r>
              <a:rPr lang="ar-SA" b="1" dirty="0" smtClean="0">
                <a:solidFill>
                  <a:schemeClr val="tx1"/>
                </a:solidFill>
                <a:cs typeface="Traditional Arabic" pitchFamily="2" charset="-78"/>
              </a:rPr>
              <a:t> تمهيد</a:t>
            </a:r>
            <a:r>
              <a:rPr lang="en-US" b="1" dirty="0" smtClean="0">
                <a:cs typeface="Traditional Arabic" pitchFamily="2" charset="-78"/>
              </a:rPr>
              <a:t/>
            </a:r>
            <a:br>
              <a:rPr lang="en-US" b="1" dirty="0" smtClean="0">
                <a:cs typeface="Traditional Arabic" pitchFamily="2" charset="-78"/>
              </a:rPr>
            </a:br>
            <a:endParaRPr lang="ar-SA" b="1" dirty="0" smtClean="0">
              <a:solidFill>
                <a:schemeClr val="tx1"/>
              </a:solidFill>
              <a:cs typeface="Traditional Arabic" pitchFamily="2" charset="-78"/>
            </a:endParaRPr>
          </a:p>
        </p:txBody>
      </p:sp>
      <p:sp>
        <p:nvSpPr>
          <p:cNvPr id="8195" name="Content Placeholder 2"/>
          <p:cNvSpPr>
            <a:spLocks noGrp="1"/>
          </p:cNvSpPr>
          <p:nvPr>
            <p:ph idx="1"/>
          </p:nvPr>
        </p:nvSpPr>
        <p:spPr>
          <a:xfrm>
            <a:off x="228600" y="1295400"/>
            <a:ext cx="9144000" cy="4678363"/>
          </a:xfrm>
        </p:spPr>
        <p:txBody>
          <a:bodyPr/>
          <a:lstStyle/>
          <a:p>
            <a:pPr algn="just" rtl="1"/>
            <a:r>
              <a:rPr lang="ar-SA" sz="4000" dirty="0" smtClean="0">
                <a:cs typeface="Traditional Arabic" pitchFamily="2" charset="-78"/>
              </a:rPr>
              <a:t>       لقد كوَن المناذرة مملكة قوية من أقوى ممالك العراق العربية قبل الإسلام فكانت هذه المملكة هي امتداد للممالك العربية العراقية التي سبقتها مثل مملكة </a:t>
            </a:r>
            <a:r>
              <a:rPr lang="ar-SA" sz="4000" dirty="0" err="1" smtClean="0">
                <a:cs typeface="Traditional Arabic" pitchFamily="2" charset="-78"/>
              </a:rPr>
              <a:t>ميسان</a:t>
            </a:r>
            <a:r>
              <a:rPr lang="ar-SA" sz="4000" dirty="0" smtClean="0">
                <a:cs typeface="Traditional Arabic" pitchFamily="2" charset="-78"/>
              </a:rPr>
              <a:t> وغيرها من الممالك الأخرى وقد امتد سلطان مملكة المناذرة من العراق ومشارف الشام شمالاً حتى عمان جنوباً متضمنة البحرين وهجر وساحل الخليج العربي ، وقد  استمرت مملكتهم في الحيرة من (268م-633م).</a:t>
            </a:r>
            <a:endParaRPr lang="en-US" sz="4000" dirty="0" smtClean="0">
              <a:cs typeface="Traditional Arabic" pitchFamily="2" charset="-78"/>
            </a:endParaRPr>
          </a:p>
          <a:p>
            <a:pPr algn="just" rtl="1"/>
            <a:r>
              <a:rPr lang="ar-SA" sz="4000" dirty="0" smtClean="0">
                <a:cs typeface="Traditional Arabic" pitchFamily="2" charset="-78"/>
              </a:rPr>
              <a:t>        وكان لمملكة المناذرة سوق من أشهر أسواق العرب يقام في الحيرة وفي </a:t>
            </a:r>
            <a:r>
              <a:rPr lang="ar-SA" sz="4000" dirty="0" err="1" smtClean="0">
                <a:cs typeface="Traditional Arabic" pitchFamily="2" charset="-78"/>
              </a:rPr>
              <a:t>دومة</a:t>
            </a:r>
            <a:r>
              <a:rPr lang="ar-SA" sz="4000" dirty="0" smtClean="0">
                <a:cs typeface="Traditional Arabic" pitchFamily="2" charset="-78"/>
              </a:rPr>
              <a:t> الجندل يتبادل فيه التجار البضائع ومنها البضائع</a:t>
            </a:r>
            <a:endParaRPr lang="en-US" sz="3600" dirty="0" smtClean="0">
              <a:cs typeface="Traditional Arabic" pitchFamily="2" charset="-78"/>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CB9012D8-1647-4885-B415-3BE4200D95B9}"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eaLnBrk="1" hangingPunct="1"/>
            <a:r>
              <a:rPr lang="ar-SA" b="1" dirty="0" smtClean="0">
                <a:solidFill>
                  <a:schemeClr val="tx1"/>
                </a:solidFill>
                <a:cs typeface="Traditional Arabic" pitchFamily="2" charset="-78"/>
              </a:rPr>
              <a:t> </a:t>
            </a:r>
          </a:p>
        </p:txBody>
      </p:sp>
      <p:sp>
        <p:nvSpPr>
          <p:cNvPr id="9219"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الفارسية التي يجلبها تجار المناذرة ، وكانت العملة المستخدمة الدرهم والدينار وكذلك كانوا يتبادلون الأدب والشعر والخطب، وقد أطلق ملوك المناذرة على أنفسهم لقب "ملوك العرب" .</a:t>
            </a:r>
            <a:endParaRPr lang="en-US" sz="4000" dirty="0" smtClean="0">
              <a:cs typeface="Traditional Arabic" pitchFamily="2" charset="-78"/>
            </a:endParaRPr>
          </a:p>
          <a:p>
            <a:pPr algn="just" rtl="1">
              <a:buNone/>
            </a:pPr>
            <a:r>
              <a:rPr lang="ar-SA" sz="4000" b="1" u="sng" dirty="0" smtClean="0">
                <a:cs typeface="Traditional Arabic" pitchFamily="2" charset="-78"/>
              </a:rPr>
              <a:t>هـجرة التنوخيين إلى بادية العراق :</a:t>
            </a:r>
            <a:endParaRPr lang="en-US" sz="4000" b="1" u="sng" dirty="0" smtClean="0">
              <a:cs typeface="Traditional Arabic" pitchFamily="2" charset="-78"/>
            </a:endParaRPr>
          </a:p>
          <a:p>
            <a:pPr algn="just" rtl="1">
              <a:buNone/>
            </a:pPr>
            <a:r>
              <a:rPr lang="ar-SA" sz="4000" dirty="0" smtClean="0">
                <a:cs typeface="Traditional Arabic" pitchFamily="2" charset="-78"/>
              </a:rPr>
              <a:t>كانت بادية العراق مفتوحة دائما لهجرات العرب المقيمين بأطراف شبة الجزيرة العربية أو الوافدين من  بلاد العرب الجنوبية.</a:t>
            </a:r>
            <a:endParaRPr lang="en-US" sz="4000" dirty="0" smtClean="0">
              <a:cs typeface="Traditional Arabic" pitchFamily="2" charset="-78"/>
            </a:endParaRPr>
          </a:p>
          <a:p>
            <a:pPr algn="just" rtl="1"/>
            <a:endParaRPr lang="en-US" sz="3600" dirty="0" smtClean="0">
              <a:cs typeface="Traditional Arabic" pitchFamily="2" charset="-78"/>
            </a:endParaRPr>
          </a:p>
          <a:p>
            <a:pPr algn="justLow" rtl="1">
              <a:buNone/>
            </a:pPr>
            <a:r>
              <a:rPr lang="ar-SA" sz="3600" b="1" dirty="0" smtClean="0">
                <a:cs typeface="Traditional Arabic" pitchFamily="2" charset="-78"/>
              </a:rPr>
              <a:t>      </a:t>
            </a:r>
            <a:endParaRPr lang="en-US" sz="3600" b="1" u="sng" dirty="0" smtClean="0">
              <a:cs typeface="Traditional Arabic" pitchFamily="2"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557F5170-981F-4E0F-978B-B6E6FA18D8D4}" type="slidenum">
              <a:rPr lang="ar-SA" sz="1200">
                <a:solidFill>
                  <a:schemeClr val="bg1"/>
                </a:solidFill>
                <a:latin typeface="Calibri" pitchFamily="34" charset="0"/>
              </a:rPr>
              <a:pPr algn="r"/>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idx="4294967295"/>
          </p:nvPr>
        </p:nvSpPr>
        <p:spPr>
          <a:xfrm>
            <a:off x="533400" y="304800"/>
            <a:ext cx="8915400" cy="1143000"/>
          </a:xfrm>
        </p:spPr>
        <p:txBody>
          <a:bodyPr/>
          <a:lstStyle/>
          <a:p>
            <a:pPr eaLnBrk="1" hangingPunct="1"/>
            <a:r>
              <a:rPr lang="ar-SA" b="1" dirty="0" smtClean="0">
                <a:solidFill>
                  <a:schemeClr val="tx1"/>
                </a:solidFill>
                <a:cs typeface="Traditional Arabic" pitchFamily="2" charset="-78"/>
              </a:rPr>
              <a:t>ملوك الحيرة مـن التنوخيين </a:t>
            </a:r>
          </a:p>
        </p:txBody>
      </p:sp>
      <p:sp>
        <p:nvSpPr>
          <p:cNvPr id="1024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يـكاد يجمع الإخباريون على أن أول من ملك من تنوخ الذين استقروا في الأخبية والمظال ما بين الأنبار والحيرة مـالك بن فهم ، وكان منزله مما يلي الأنبار , ويذكر حمزة أنه ظل يقيم بها إلى أن رماه سليمة بن مالك بسهم أراده قتيلاً.</a:t>
            </a:r>
          </a:p>
          <a:p>
            <a:pPr algn="just" rtl="1">
              <a:buNone/>
            </a:pPr>
            <a:r>
              <a:rPr lang="ar-SA" sz="4000" dirty="0" smtClean="0">
                <a:cs typeface="Traditional Arabic" pitchFamily="2" charset="-78"/>
              </a:rPr>
              <a:t>  وخلفه أخوه عمـرو بن فهم في رواية , أو جذيمه بن مـالك في رواية أخرى , وقـد بالغ الإخباريون في مدحه , فذكروا أنه (كان ثاقب الرأي , بعيد المغار , شديد النكاية , ظاهر الحزم وهو أول من غزا بالجيوش , فشن الغارات على قبائل العرب).</a:t>
            </a:r>
            <a:endParaRPr lang="en-US" sz="4000" dirty="0" smtClean="0">
              <a:cs typeface="Traditional Arabic" pitchFamily="2" charset="-78"/>
            </a:endParaRPr>
          </a:p>
          <a:p>
            <a:pPr rtl="1">
              <a:buNone/>
            </a:pPr>
            <a:r>
              <a:rPr lang="ar-SA" sz="4400" dirty="0" smtClean="0"/>
              <a:t> </a:t>
            </a:r>
            <a:endParaRPr lang="en-US" sz="4400" dirty="0" smtClean="0"/>
          </a:p>
          <a:p>
            <a:pPr algn="justLow" rtl="1">
              <a:buNone/>
            </a:pPr>
            <a:r>
              <a:rPr lang="ar-SA" sz="4400" dirty="0" smtClean="0">
                <a:cs typeface="Traditional Arabic" pitchFamily="2" charset="-78"/>
              </a:rPr>
              <a:t>     </a:t>
            </a:r>
            <a:endParaRPr lang="en-US" sz="4400" dirty="0" smtClean="0"/>
          </a:p>
        </p:txBody>
      </p:sp>
      <p:sp>
        <p:nvSpPr>
          <p:cNvPr id="1024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6816D6E7-1ED2-4B49-B228-881D5CD2D002}" type="slidenum">
              <a:rPr lang="ar-SA" sz="1200">
                <a:solidFill>
                  <a:schemeClr val="bg1"/>
                </a:solidFill>
                <a:latin typeface="Calibri" pitchFamily="34" charset="0"/>
              </a:rPr>
              <a:pPr algn="r"/>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1143000"/>
          </a:xfrm>
        </p:spPr>
        <p:txBody>
          <a:bodyPr/>
          <a:lstStyle/>
          <a:p>
            <a:pPr>
              <a:defRPr/>
            </a:pPr>
            <a:r>
              <a:rPr lang="ar-SA" sz="4000" b="1" dirty="0" smtClean="0">
                <a:solidFill>
                  <a:schemeClr val="tx1"/>
                </a:solidFill>
                <a:cs typeface="Traditional Arabic" pitchFamily="2" charset="-78"/>
              </a:rPr>
              <a:t>تمصير الحيرة وبداية إمارة المناذرة  أو اللخميين:</a:t>
            </a:r>
            <a:r>
              <a:rPr lang="en-US" sz="4800" dirty="0" smtClean="0">
                <a:cs typeface="Traditional Arabic" pitchFamily="2" charset="-78"/>
              </a:rPr>
              <a:t/>
            </a:r>
            <a:br>
              <a:rPr lang="en-US" sz="4800" dirty="0" smtClean="0">
                <a:cs typeface="Traditional Arabic" pitchFamily="2" charset="-78"/>
              </a:rPr>
            </a:br>
            <a:r>
              <a:rPr lang="ar-SA" sz="4800" b="1" dirty="0" smtClean="0">
                <a:solidFill>
                  <a:schemeClr val="tx1"/>
                </a:solidFill>
                <a:cs typeface="Traditional Arabic" pitchFamily="2" charset="-78"/>
              </a:rPr>
              <a:t> </a:t>
            </a:r>
            <a:endParaRPr lang="en-US" sz="4800" b="1" dirty="0">
              <a:solidFill>
                <a:schemeClr val="tx1"/>
              </a:solidFill>
              <a:cs typeface="Traditional Arabic" pitchFamily="2" charset="-78"/>
            </a:endParaRPr>
          </a:p>
        </p:txBody>
      </p:sp>
      <p:sp>
        <p:nvSpPr>
          <p:cNvPr id="11267" name="عنصر نائب للمحتوى 2"/>
          <p:cNvSpPr>
            <a:spLocks noGrp="1"/>
          </p:cNvSpPr>
          <p:nvPr>
            <p:ph idx="1"/>
          </p:nvPr>
        </p:nvSpPr>
        <p:spPr>
          <a:xfrm>
            <a:off x="533400" y="1447800"/>
            <a:ext cx="8915400" cy="4525963"/>
          </a:xfrm>
        </p:spPr>
        <p:txBody>
          <a:bodyPr/>
          <a:lstStyle/>
          <a:p>
            <a:pPr algn="just" rtl="1"/>
            <a:r>
              <a:rPr lang="ar-SA" sz="4000" dirty="0" smtClean="0">
                <a:cs typeface="Traditional Arabic" pitchFamily="2" charset="-78"/>
              </a:rPr>
              <a:t>      تولى عمرو بن عدي الإمارة على عرب الحيرة </a:t>
            </a:r>
            <a:r>
              <a:rPr lang="ar-SA" sz="4000" dirty="0" err="1" smtClean="0">
                <a:cs typeface="Traditional Arabic" pitchFamily="2" charset="-78"/>
              </a:rPr>
              <a:t>و</a:t>
            </a:r>
            <a:r>
              <a:rPr lang="ar-SA" sz="4000" dirty="0" smtClean="0">
                <a:cs typeface="Traditional Arabic" pitchFamily="2" charset="-78"/>
              </a:rPr>
              <a:t> الأنبار بعد </a:t>
            </a:r>
            <a:r>
              <a:rPr lang="ar-SA" sz="4000" dirty="0" err="1" smtClean="0">
                <a:cs typeface="Traditional Arabic" pitchFamily="2" charset="-78"/>
              </a:rPr>
              <a:t>جذيمة</a:t>
            </a:r>
            <a:r>
              <a:rPr lang="ar-SA" sz="4000" dirty="0" smtClean="0">
                <a:cs typeface="Traditional Arabic" pitchFamily="2" charset="-78"/>
              </a:rPr>
              <a:t> , </a:t>
            </a:r>
            <a:r>
              <a:rPr lang="ar-SA" sz="4000" dirty="0" err="1" smtClean="0">
                <a:cs typeface="Traditional Arabic" pitchFamily="2" charset="-78"/>
              </a:rPr>
              <a:t>و</a:t>
            </a:r>
            <a:r>
              <a:rPr lang="ar-SA" sz="4000" dirty="0" smtClean="0">
                <a:cs typeface="Traditional Arabic" pitchFamily="2" charset="-78"/>
              </a:rPr>
              <a:t> عمرو بن عدي هو عمر بن عدي بن نصر بن ربيعه بن الحارث بن مسعود بن مالك بن غنم بن نمار بن لخم , ولهـذا فعمرو يعتبر مؤسسا لأمارة اللخميين في الحيرة.</a:t>
            </a:r>
            <a:endParaRPr lang="en-US" sz="4000" dirty="0" smtClean="0">
              <a:cs typeface="Traditional Arabic" pitchFamily="2" charset="-78"/>
            </a:endParaRPr>
          </a:p>
          <a:p>
            <a:pPr algn="just" rtl="1"/>
            <a:r>
              <a:rPr lang="ar-SA" sz="4000" dirty="0" smtClean="0">
                <a:cs typeface="Traditional Arabic" pitchFamily="2" charset="-78"/>
              </a:rPr>
              <a:t>وعمرو هـذا (هو أول من أتخذ الحيرة منزلا من مـلوك العرب وأول من مجده أهل الحيرة في كتبهم من ملوك العرب بالعراق وإليه يُنسبون , وهم ملوك آل نصر ) و يذكر الإخباريون  أنه كان (منفردا بملكه مستبدا بأمره , يغزو المغازي ويصيب الغنائم , </a:t>
            </a:r>
            <a:endParaRPr lang="en-US" sz="4000" dirty="0" smtClean="0">
              <a:cs typeface="Traditional Arabic" pitchFamily="2" charset="-78"/>
            </a:endParaRPr>
          </a:p>
        </p:txBody>
      </p:sp>
      <p:sp>
        <p:nvSpPr>
          <p:cNvPr id="11268" name="عنصر نائب لرقم الشريحة 3"/>
          <p:cNvSpPr>
            <a:spLocks noGrp="1"/>
          </p:cNvSpPr>
          <p:nvPr>
            <p:ph type="sldNum" sz="quarter" idx="10"/>
          </p:nvPr>
        </p:nvSpPr>
        <p:spPr bwMode="auto">
          <a:noFill/>
          <a:ln>
            <a:miter lim="800000"/>
            <a:headEnd/>
            <a:tailEnd/>
          </a:ln>
        </p:spPr>
        <p:txBody>
          <a:bodyPr/>
          <a:lstStyle/>
          <a:p>
            <a:fld id="{6BA814B2-A120-416D-BA47-F2EA62C4BAC3}" type="slidenum">
              <a:rPr lang="ar-SA" smtClean="0">
                <a:cs typeface="Arial" pitchFamily="34" charset="0"/>
              </a:rPr>
              <a:pPr/>
              <a:t>7</a:t>
            </a:fld>
            <a:endParaRPr lang="en-US" smtClean="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a:xfrm>
            <a:off x="533400" y="304800"/>
            <a:ext cx="8915400" cy="1143000"/>
          </a:xfrm>
        </p:spPr>
        <p:txBody>
          <a:bodyPr/>
          <a:lstStyle/>
          <a:p>
            <a:pPr rtl="1" eaLnBrk="1" hangingPunct="1"/>
            <a:r>
              <a:rPr lang="ar-SA" b="1" dirty="0" smtClean="0">
                <a:solidFill>
                  <a:schemeClr val="tx1"/>
                </a:solidFill>
                <a:cs typeface="Traditional Arabic" pitchFamily="2" charset="-78"/>
              </a:rPr>
              <a:t> </a:t>
            </a:r>
          </a:p>
        </p:txBody>
      </p:sp>
      <p:sp>
        <p:nvSpPr>
          <p:cNvPr id="12291" name="Content Placeholder 2"/>
          <p:cNvSpPr>
            <a:spLocks noGrp="1"/>
          </p:cNvSpPr>
          <p:nvPr>
            <p:ph idx="4294967295"/>
          </p:nvPr>
        </p:nvSpPr>
        <p:spPr>
          <a:xfrm>
            <a:off x="0" y="1371600"/>
            <a:ext cx="9448800" cy="5211763"/>
          </a:xfrm>
        </p:spPr>
        <p:txBody>
          <a:bodyPr/>
          <a:lstStyle/>
          <a:p>
            <a:pPr algn="just" rtl="1">
              <a:buNone/>
            </a:pPr>
            <a:r>
              <a:rPr lang="ar-SA" sz="4000" dirty="0" smtClean="0">
                <a:cs typeface="Traditional Arabic" pitchFamily="2" charset="-78"/>
              </a:rPr>
              <a:t>     وتفد عليه الوفود دهـره الأطول , لا يدين لملوك الطوائف بالعراق ولا يدينون له).</a:t>
            </a:r>
            <a:endParaRPr lang="en-US" sz="4000" dirty="0" smtClean="0">
              <a:cs typeface="Traditional Arabic" pitchFamily="2" charset="-78"/>
            </a:endParaRPr>
          </a:p>
          <a:p>
            <a:pPr algn="just" rtl="1">
              <a:buNone/>
            </a:pPr>
            <a:r>
              <a:rPr lang="ar-SA" sz="4000" dirty="0" smtClean="0">
                <a:cs typeface="Traditional Arabic" pitchFamily="2" charset="-78"/>
              </a:rPr>
              <a:t>     ويرجع إلى عمرو بن عدي الفضل في تمصير الحيرة بعد أن كانت قد خربت زمانا وأقفرت من سكـانها . والحيرة مدينه قديمه زعم الإخباريون أنها من بناء نبوخذ نصر الثاني , ثم خربت بعد وفاته إلى أن نزلـها تنوخ وغيرها.</a:t>
            </a:r>
            <a:endParaRPr lang="en-US" sz="4000" dirty="0" smtClean="0">
              <a:cs typeface="Traditional Arabic" pitchFamily="2" charset="-78"/>
            </a:endParaRPr>
          </a:p>
          <a:p>
            <a:pPr algn="just" rtl="1">
              <a:buNone/>
            </a:pPr>
            <a:r>
              <a:rPr lang="ar-SA" sz="4000" dirty="0" smtClean="0">
                <a:cs typeface="Traditional Arabic" pitchFamily="2" charset="-78"/>
              </a:rPr>
              <a:t>    وقد أختلف المؤرخون في تفسير اسم الحيرة ومصدر اشتقاقها فالإخباريون العرب يزعمون أنه مشتق من الحيرة لأن تُبعا لما أقبل</a:t>
            </a:r>
            <a:endParaRPr lang="ar-SA" sz="4400" dirty="0" smtClean="0">
              <a:cs typeface="Traditional Arabic" pitchFamily="2" charset="-78"/>
            </a:endParaRPr>
          </a:p>
        </p:txBody>
      </p:sp>
      <p:sp>
        <p:nvSpPr>
          <p:cNvPr id="12292"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CA7064F3-DE83-4497-BB3D-AAAB7C6AD096}" type="slidenum">
              <a:rPr lang="ar-SA" sz="1200">
                <a:solidFill>
                  <a:schemeClr val="bg1"/>
                </a:solidFill>
                <a:latin typeface="Calibri" pitchFamily="34" charset="0"/>
              </a:rPr>
              <a:pPr algn="r"/>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381000" y="152400"/>
            <a:ext cx="8915400" cy="1143000"/>
          </a:xfrm>
        </p:spPr>
        <p:txBody>
          <a:bodyPr/>
          <a:lstStyle/>
          <a:p>
            <a:pPr lvl="0" eaLnBrk="1" hangingPunct="1"/>
            <a:endParaRPr lang="ar-SA" b="1" dirty="0" smtClean="0">
              <a:solidFill>
                <a:schemeClr val="tx1"/>
              </a:solidFill>
              <a:cs typeface="Traditional Arabic" pitchFamily="2" charset="-78"/>
            </a:endParaRPr>
          </a:p>
        </p:txBody>
      </p:sp>
      <p:sp>
        <p:nvSpPr>
          <p:cNvPr id="13315"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بجيوشه ضل دليله فتحير في هذا الأمر،</a:t>
            </a:r>
            <a:r>
              <a:rPr lang="en-US" sz="4000" dirty="0" smtClean="0">
                <a:cs typeface="Traditional Arabic" pitchFamily="2" charset="-78"/>
              </a:rPr>
              <a:t> </a:t>
            </a:r>
            <a:r>
              <a:rPr lang="ar-SA" sz="4000" dirty="0" smtClean="0">
                <a:cs typeface="Traditional Arabic" pitchFamily="2" charset="-78"/>
              </a:rPr>
              <a:t>وقيل من الحائر أي بركة الماء </a:t>
            </a:r>
            <a:r>
              <a:rPr lang="ar-SA" sz="4000" dirty="0" err="1" smtClean="0">
                <a:cs typeface="Traditional Arabic" pitchFamily="2" charset="-78"/>
              </a:rPr>
              <a:t>أوحوض</a:t>
            </a:r>
            <a:r>
              <a:rPr lang="ar-SA" sz="4000" dirty="0" smtClean="0">
                <a:cs typeface="Traditional Arabic" pitchFamily="2" charset="-78"/>
              </a:rPr>
              <a:t> يسبب إليه مسيل ماء وسمي بذلك لأن الماء يتحير فيه,ولـدينا من أمثلة القصور المسماة بالحير ,قصر الحير الشرقي وقصر الحير الغربي اللذين أسسهما هشام  بن عبد الملك في بادية الشام بالقرب من الرصافة ,</a:t>
            </a:r>
            <a:r>
              <a:rPr lang="en-US" sz="4000" dirty="0" smtClean="0">
                <a:cs typeface="Traditional Arabic" pitchFamily="2" charset="-78"/>
              </a:rPr>
              <a:t> </a:t>
            </a:r>
            <a:r>
              <a:rPr lang="ar-SA" sz="4000" dirty="0" smtClean="0">
                <a:cs typeface="Traditional Arabic" pitchFamily="2" charset="-78"/>
              </a:rPr>
              <a:t>وهناك من العلماء من يذهب إلى أن الحيرة كلمه من كلمات بني </a:t>
            </a:r>
            <a:r>
              <a:rPr lang="ar-SA" sz="4000" dirty="0" err="1" smtClean="0">
                <a:cs typeface="Traditional Arabic" pitchFamily="2" charset="-78"/>
              </a:rPr>
              <a:t>إرم</a:t>
            </a:r>
            <a:r>
              <a:rPr lang="ar-SA" sz="4000" dirty="0" smtClean="0">
                <a:cs typeface="Traditional Arabic" pitchFamily="2" charset="-78"/>
              </a:rPr>
              <a:t> , وأنها </a:t>
            </a:r>
            <a:r>
              <a:rPr lang="ar-SA" sz="4000" dirty="0" err="1" smtClean="0">
                <a:cs typeface="Traditional Arabic" pitchFamily="2" charset="-78"/>
              </a:rPr>
              <a:t>حرتا</a:t>
            </a:r>
            <a:r>
              <a:rPr lang="ar-SA" sz="4000" dirty="0" smtClean="0">
                <a:cs typeface="Traditional Arabic" pitchFamily="2" charset="-78"/>
              </a:rPr>
              <a:t> و </a:t>
            </a:r>
            <a:r>
              <a:rPr lang="ar-SA" sz="4000" dirty="0" err="1" smtClean="0">
                <a:cs typeface="Traditional Arabic" pitchFamily="2" charset="-78"/>
              </a:rPr>
              <a:t>حيرتو</a:t>
            </a:r>
            <a:r>
              <a:rPr lang="ar-SA" sz="4000" dirty="0" smtClean="0">
                <a:cs typeface="Traditional Arabic" pitchFamily="2" charset="-78"/>
              </a:rPr>
              <a:t> السريانية  الأصل ومعناها المخيم والمعسكر , وأن حيرتا وحيره في التواريخ السريانية التي تعرضت لذكر الغساسنة تقابل كلمة عسكر عند  العرب .</a:t>
            </a:r>
            <a:endParaRPr lang="en-US" sz="4000" dirty="0" smtClean="0">
              <a:cs typeface="Traditional Arabic" pitchFamily="2" charset="-78"/>
            </a:endParaRPr>
          </a:p>
          <a:p>
            <a:pPr algn="justLow" rtl="1"/>
            <a:endParaRPr lang="en-US" sz="4800" dirty="0" smtClean="0">
              <a:cs typeface="Traditional Arabic" pitchFamily="2" charset="-78"/>
            </a:endParaRPr>
          </a:p>
          <a:p>
            <a:pPr algn="justLow" rtl="1">
              <a:buNone/>
            </a:pPr>
            <a:r>
              <a:rPr lang="ar-SA" sz="4000" dirty="0" smtClean="0">
                <a:cs typeface="Traditional Arabic" pitchFamily="2" charset="-78"/>
              </a:rPr>
              <a:t>    </a:t>
            </a:r>
          </a:p>
          <a:p>
            <a:pPr algn="justLow" rtl="1">
              <a:buNone/>
            </a:pPr>
            <a:r>
              <a:rPr lang="ar-SA" sz="4000" dirty="0" smtClean="0">
                <a:cs typeface="Traditional Arabic" pitchFamily="2" charset="-78"/>
              </a:rPr>
              <a:t>       </a:t>
            </a:r>
            <a:endParaRPr lang="en-US" sz="4400" dirty="0" smtClean="0">
              <a:cs typeface="Traditional Arabic" pitchFamily="2" charset="-78"/>
            </a:endParaRPr>
          </a:p>
          <a:p>
            <a:pPr lvl="1" algn="justLow" rtl="1" eaLnBrk="1" hangingPunct="1">
              <a:buNone/>
            </a:pPr>
            <a:r>
              <a:rPr lang="ar-SA" sz="4400" dirty="0" smtClean="0">
                <a:cs typeface="Traditional Arabic" pitchFamily="2" charset="-78"/>
              </a:rPr>
              <a:t> </a:t>
            </a:r>
          </a:p>
          <a:p>
            <a:pPr lvl="0" algn="just" rtl="1">
              <a:buNone/>
            </a:pPr>
            <a:endParaRPr lang="en-US" sz="4000" dirty="0" smtClean="0">
              <a:cs typeface="Traditional Arabic" pitchFamily="2" charset="-78"/>
            </a:endParaRPr>
          </a:p>
        </p:txBody>
      </p:sp>
      <p:sp>
        <p:nvSpPr>
          <p:cNvPr id="1331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D2066CE6-7DCA-485F-B135-6EB5FD4045CA}" type="slidenum">
              <a:rPr lang="ar-SA" sz="1200">
                <a:solidFill>
                  <a:schemeClr val="bg1"/>
                </a:solidFill>
                <a:latin typeface="Calibri" pitchFamily="34" charset="0"/>
              </a:rPr>
              <a:pPr algn="r"/>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457200" y="457200"/>
            <a:ext cx="8915400" cy="1143000"/>
          </a:xfrm>
        </p:spPr>
        <p:txBody>
          <a:bodyPr/>
          <a:lstStyle/>
          <a:p>
            <a:pPr rtl="1" eaLnBrk="1" hangingPunct="1"/>
            <a:r>
              <a:rPr lang="ar-SA" b="1" dirty="0" smtClean="0">
                <a:solidFill>
                  <a:schemeClr val="tx1"/>
                </a:solidFill>
                <a:cs typeface="Traditional Arabic" pitchFamily="2" charset="-78"/>
              </a:rPr>
              <a:t> </a:t>
            </a:r>
            <a:r>
              <a:rPr lang="ar-SA" sz="4800" b="1" dirty="0" smtClean="0">
                <a:solidFill>
                  <a:schemeClr val="tx1"/>
                </a:solidFill>
                <a:cs typeface="Traditional Arabic" pitchFamily="2" charset="-78"/>
              </a:rPr>
              <a:t>موقع الحيرة</a:t>
            </a:r>
            <a:r>
              <a:rPr lang="en-US" sz="4800" dirty="0" smtClean="0">
                <a:cs typeface="Traditional Arabic" pitchFamily="2" charset="-78"/>
              </a:rPr>
              <a:t/>
            </a:r>
            <a:br>
              <a:rPr lang="en-US" sz="4800" dirty="0" smtClean="0">
                <a:cs typeface="Traditional Arabic" pitchFamily="2" charset="-78"/>
              </a:rPr>
            </a:br>
            <a:endParaRPr lang="ar-SA" sz="4800" b="1" dirty="0" smtClean="0">
              <a:solidFill>
                <a:schemeClr val="tx1"/>
              </a:solidFill>
              <a:cs typeface="Traditional Arabic" pitchFamily="2" charset="-78"/>
            </a:endParaRPr>
          </a:p>
        </p:txBody>
      </p:sp>
      <p:sp>
        <p:nvSpPr>
          <p:cNvPr id="14339"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وتقع الحيرة على مسافة تبعد نحو ثلاثة أميال جنوبي الكوفة , على موضع يقال له  النجف , ويرويها نهر كافر ويسمى نهر الحيرة ,</a:t>
            </a:r>
            <a:r>
              <a:rPr lang="en-US" sz="3600" dirty="0" smtClean="0">
                <a:cs typeface="Traditional Arabic" pitchFamily="2" charset="-78"/>
              </a:rPr>
              <a:t> </a:t>
            </a:r>
            <a:r>
              <a:rPr lang="ar-SA" sz="3600" dirty="0" smtClean="0">
                <a:cs typeface="Traditional Arabic" pitchFamily="2" charset="-78"/>
              </a:rPr>
              <a:t>وقد اشتهرت الحيرة برقه هوائها وصفاء جوها وعذوبة مائها ،</a:t>
            </a:r>
            <a:r>
              <a:rPr lang="en-US" sz="3600" dirty="0" smtClean="0">
                <a:cs typeface="Traditional Arabic" pitchFamily="2" charset="-78"/>
              </a:rPr>
              <a:t> </a:t>
            </a:r>
            <a:r>
              <a:rPr lang="ar-SA" sz="3600" dirty="0" smtClean="0">
                <a:cs typeface="Traditional Arabic" pitchFamily="2" charset="-78"/>
              </a:rPr>
              <a:t>وكان يسكن الحيرة بعد أن مصرها عمرو بن عدي ثلاثة طوائف:</a:t>
            </a:r>
            <a:endParaRPr lang="en-US" sz="3600" dirty="0" smtClean="0">
              <a:cs typeface="Traditional Arabic" pitchFamily="2" charset="-78"/>
            </a:endParaRPr>
          </a:p>
          <a:p>
            <a:pPr marL="742950" indent="-742950" algn="just" rtl="1">
              <a:buFont typeface="+mj-cs"/>
              <a:buAutoNum type="arabic2Minus"/>
            </a:pPr>
            <a:r>
              <a:rPr lang="ar-SA" sz="3600" dirty="0" smtClean="0">
                <a:cs typeface="Traditional Arabic" pitchFamily="2" charset="-78"/>
              </a:rPr>
              <a:t> عرب الضاحية      ب-  العباد       ج- الأحلاف .</a:t>
            </a:r>
            <a:endParaRPr lang="en-US" sz="3600" dirty="0" smtClean="0">
              <a:cs typeface="Traditional Arabic" pitchFamily="2" charset="-78"/>
            </a:endParaRPr>
          </a:p>
          <a:p>
            <a:pPr algn="just" rtl="1">
              <a:buNone/>
            </a:pPr>
            <a:r>
              <a:rPr lang="ar-SA" sz="3600" dirty="0" smtClean="0">
                <a:cs typeface="Traditional Arabic" pitchFamily="2" charset="-78"/>
              </a:rPr>
              <a:t>وإلى جانب هذه الطوائف الثلاث ,كان يقيم في الحيرة جماعة من النبط العراقيين , وهم بقايا أهل العراق القدامى من الكلداينين والبابليين والآراميين ,</a:t>
            </a:r>
            <a:r>
              <a:rPr lang="en-US" sz="3600" dirty="0" smtClean="0">
                <a:cs typeface="Traditional Arabic" pitchFamily="2" charset="-78"/>
              </a:rPr>
              <a:t> </a:t>
            </a:r>
            <a:r>
              <a:rPr lang="ar-SA" sz="3600" dirty="0" smtClean="0">
                <a:cs typeface="Traditional Arabic" pitchFamily="2" charset="-78"/>
              </a:rPr>
              <a:t>وكانوا يشتغلون بالزراعة , كذلك يقيم بها جماعه من اليهود وطائفة من الفرس.</a:t>
            </a:r>
            <a:endParaRPr lang="en-US" sz="3600" dirty="0" smtClean="0">
              <a:cs typeface="Traditional Arabic" pitchFamily="2" charset="-78"/>
            </a:endParaRPr>
          </a:p>
          <a:p>
            <a:pPr algn="just" rtl="1">
              <a:buNone/>
            </a:pPr>
            <a:r>
              <a:rPr lang="ar-SA" sz="3600" dirty="0" smtClean="0">
                <a:cs typeface="Traditional Arabic" pitchFamily="2" charset="-78"/>
              </a:rPr>
              <a:t> </a:t>
            </a:r>
            <a:endParaRPr lang="en-US" sz="3600" dirty="0" smtClean="0">
              <a:cs typeface="Traditional Arabic" pitchFamily="2" charset="-78"/>
            </a:endParaRPr>
          </a:p>
          <a:p>
            <a:pPr algn="just" rtl="1">
              <a:buNone/>
            </a:pPr>
            <a:r>
              <a:rPr lang="ar-SA" sz="4000" dirty="0" smtClean="0"/>
              <a:t> </a:t>
            </a:r>
            <a:endParaRPr lang="en-US" sz="4400" dirty="0" smtClean="0">
              <a:cs typeface="Traditional Arabic" pitchFamily="2" charset="-78"/>
            </a:endParaRPr>
          </a:p>
        </p:txBody>
      </p:sp>
      <p:sp>
        <p:nvSpPr>
          <p:cNvPr id="1434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E24AFFD1-65F7-4E6B-84F8-8241341F4C41}" type="slidenum">
              <a:rPr lang="ar-SA" sz="1200">
                <a:solidFill>
                  <a:schemeClr val="bg1"/>
                </a:solidFill>
                <a:latin typeface="Calibri" pitchFamily="34" charset="0"/>
              </a:rPr>
              <a:pPr algn="r"/>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a:xfrm>
            <a:off x="457200" y="228600"/>
            <a:ext cx="8915400" cy="1143000"/>
          </a:xfrm>
        </p:spPr>
        <p:txBody>
          <a:bodyPr/>
          <a:lstStyle/>
          <a:p>
            <a:pPr rtl="1" eaLnBrk="1" hangingPunct="1"/>
            <a:r>
              <a:rPr lang="ar-SA" sz="4000" b="1" dirty="0" smtClean="0">
                <a:solidFill>
                  <a:schemeClr val="tx1"/>
                </a:solidFill>
                <a:cs typeface="Traditional Arabic" pitchFamily="2" charset="-78"/>
              </a:rPr>
              <a:t> </a:t>
            </a:r>
            <a:br>
              <a:rPr lang="ar-SA" sz="4000" b="1" dirty="0" smtClean="0">
                <a:solidFill>
                  <a:schemeClr val="tx1"/>
                </a:solidFill>
                <a:cs typeface="Traditional Arabic" pitchFamily="2" charset="-78"/>
              </a:rPr>
            </a:br>
            <a:r>
              <a:rPr lang="ar-SA" sz="4000" b="1" dirty="0" smtClean="0">
                <a:solidFill>
                  <a:schemeClr val="tx1"/>
                </a:solidFill>
                <a:cs typeface="Traditional Arabic" pitchFamily="2" charset="-78"/>
              </a:rPr>
              <a:t>أشهر أمراء المناذرة بعد عمرو بن عدي :</a:t>
            </a:r>
            <a:r>
              <a:rPr lang="en-US" sz="4000" b="1" dirty="0" smtClean="0">
                <a:solidFill>
                  <a:schemeClr val="tx1"/>
                </a:solidFill>
                <a:cs typeface="Traditional Arabic" pitchFamily="2" charset="-78"/>
              </a:rPr>
              <a:t/>
            </a:r>
            <a:br>
              <a:rPr lang="en-US" sz="4000" b="1" dirty="0" smtClean="0">
                <a:solidFill>
                  <a:schemeClr val="tx1"/>
                </a:solidFill>
                <a:cs typeface="Traditional Arabic" pitchFamily="2" charset="-78"/>
              </a:rPr>
            </a:br>
            <a:endParaRPr lang="ar-SA" sz="4000" b="1" dirty="0" smtClean="0">
              <a:solidFill>
                <a:schemeClr val="tx1"/>
              </a:solidFill>
              <a:cs typeface="Traditional Arabic" pitchFamily="2" charset="-78"/>
            </a:endParaRPr>
          </a:p>
        </p:txBody>
      </p:sp>
      <p:sp>
        <p:nvSpPr>
          <p:cNvPr id="15363" name="Content Placeholder 2"/>
          <p:cNvSpPr>
            <a:spLocks noGrp="1"/>
          </p:cNvSpPr>
          <p:nvPr>
            <p:ph idx="4294967295"/>
          </p:nvPr>
        </p:nvSpPr>
        <p:spPr>
          <a:xfrm>
            <a:off x="228600" y="1295400"/>
            <a:ext cx="9144000" cy="4678363"/>
          </a:xfrm>
        </p:spPr>
        <p:txBody>
          <a:bodyPr/>
          <a:lstStyle/>
          <a:p>
            <a:pPr algn="just" rtl="1">
              <a:buNone/>
            </a:pPr>
            <a:r>
              <a:rPr lang="ar-SA" sz="4000" b="1" u="sng" dirty="0" err="1" smtClean="0">
                <a:cs typeface="Traditional Arabic" pitchFamily="2" charset="-78"/>
              </a:rPr>
              <a:t>امرىء</a:t>
            </a:r>
            <a:r>
              <a:rPr lang="ar-SA" sz="4000" b="1" u="sng" dirty="0" smtClean="0">
                <a:cs typeface="Traditional Arabic" pitchFamily="2" charset="-78"/>
              </a:rPr>
              <a:t> القيس (288-328 )</a:t>
            </a:r>
            <a:endParaRPr lang="en-US" sz="4000" u="sng" dirty="0" smtClean="0">
              <a:cs typeface="Traditional Arabic" pitchFamily="2" charset="-78"/>
            </a:endParaRPr>
          </a:p>
          <a:p>
            <a:pPr algn="just" rtl="1">
              <a:buNone/>
            </a:pPr>
            <a:r>
              <a:rPr lang="ar-SA" sz="4000" dirty="0" smtClean="0">
                <a:cs typeface="Traditional Arabic" pitchFamily="2" charset="-78"/>
              </a:rPr>
              <a:t>هو ابن عمرو بن عدي بن ماريه  بنت عمرو أخت كعب بن عمرو الأزدي ,</a:t>
            </a:r>
            <a:r>
              <a:rPr lang="en-US" sz="4000" dirty="0" smtClean="0">
                <a:cs typeface="Traditional Arabic" pitchFamily="2" charset="-78"/>
              </a:rPr>
              <a:t> </a:t>
            </a:r>
            <a:r>
              <a:rPr lang="ar-SA" sz="4000" dirty="0" smtClean="0">
                <a:cs typeface="Traditional Arabic" pitchFamily="2" charset="-78"/>
              </a:rPr>
              <a:t>ويعرف امرئ القيس , وهو أول من تنصر من ملوك آل نصر بن ربيعه وعمال ملوك الفرس. حكم امرئ القيس 35سنه , لقب أمرىء القيس بمحرق العرب , وأصبحت هذه الصفة تطلق على بني نصر فيقلون آل محرق.</a:t>
            </a:r>
            <a:endParaRPr lang="en-US" sz="4000" dirty="0" smtClean="0">
              <a:cs typeface="Traditional Arabic" pitchFamily="2" charset="-78"/>
            </a:endParaRPr>
          </a:p>
          <a:p>
            <a:pPr algn="just" rtl="1">
              <a:buNone/>
            </a:pPr>
            <a:r>
              <a:rPr lang="ar-SA" sz="4000" dirty="0" smtClean="0">
                <a:cs typeface="Traditional Arabic" pitchFamily="2" charset="-78"/>
              </a:rPr>
              <a:t>ويعتقد الدكتور جواد علي أن هذه الصفة لم تطلق امرئ القيس لأنه أحرق أعدائه , ولكن لهذه الصفة علاقة بصنم يدعى محرق</a:t>
            </a:r>
            <a:endParaRPr lang="ar-SA" sz="4000" b="1" dirty="0" smtClean="0">
              <a:latin typeface="Traditional Arabic" pitchFamily="2" charset="-78"/>
              <a:cs typeface="Traditional Arabic" pitchFamily="2" charset="-78"/>
            </a:endParaRPr>
          </a:p>
        </p:txBody>
      </p:sp>
      <p:sp>
        <p:nvSpPr>
          <p:cNvPr id="1536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93000BE0-9448-49FE-81EF-A38AAB6753CE}" type="slidenum">
              <a:rPr lang="ar-SA" sz="1200">
                <a:solidFill>
                  <a:schemeClr val="bg1"/>
                </a:solidFill>
                <a:latin typeface="Calibri" pitchFamily="34" charset="0"/>
              </a:rPr>
              <a:pPr algn="r"/>
              <a:t>11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533400" y="304800"/>
            <a:ext cx="8915400" cy="1143000"/>
          </a:xfrm>
        </p:spPr>
        <p:txBody>
          <a:bodyPr/>
          <a:lstStyle/>
          <a:p>
            <a:pPr eaLnBrk="1" hangingPunct="1"/>
            <a:endParaRPr lang="ar-SA" b="1" dirty="0" smtClean="0">
              <a:solidFill>
                <a:schemeClr val="tx1"/>
              </a:solidFill>
              <a:cs typeface="Arial" pitchFamily="34" charset="0"/>
            </a:endParaRPr>
          </a:p>
        </p:txBody>
      </p:sp>
      <p:sp>
        <p:nvSpPr>
          <p:cNvPr id="16387"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وتعبدت له بعض القبائل مثل بكر بن وائل وربيعه , وقد ورد بين أسماء الجاهلين اسم له علاقة بهذا الصنم وهو عبد محرق.</a:t>
            </a:r>
            <a:endParaRPr lang="en-US" sz="4000" dirty="0" smtClean="0">
              <a:cs typeface="Traditional Arabic" pitchFamily="2" charset="-78"/>
            </a:endParaRPr>
          </a:p>
          <a:p>
            <a:pPr algn="just" rtl="1">
              <a:buNone/>
            </a:pPr>
            <a:r>
              <a:rPr lang="ar-SA" sz="4000" dirty="0" smtClean="0">
                <a:cs typeface="Traditional Arabic" pitchFamily="2" charset="-78"/>
              </a:rPr>
              <a:t>     ويبدو أن ملك امرئ القيس كان عظيما وأنه كان من عمال شابور (على فرج العرب من ربيعة ومضر وسائر من ببادية العراق والحجاز والجزيرة).</a:t>
            </a:r>
            <a:endParaRPr lang="en-US" sz="4000" dirty="0" smtClean="0">
              <a:cs typeface="Traditional Arabic" pitchFamily="2" charset="-78"/>
            </a:endParaRPr>
          </a:p>
          <a:p>
            <a:pPr algn="just" rtl="1">
              <a:buNone/>
            </a:pPr>
            <a:r>
              <a:rPr lang="ar-SA" sz="4000" dirty="0" smtClean="0">
                <a:cs typeface="Traditional Arabic" pitchFamily="2" charset="-78"/>
              </a:rPr>
              <a:t>    وتوفي سنه 223 في يوم </a:t>
            </a:r>
            <a:r>
              <a:rPr lang="ar-SA" sz="4000" dirty="0" err="1" smtClean="0">
                <a:cs typeface="Traditional Arabic" pitchFamily="2" charset="-78"/>
              </a:rPr>
              <a:t>مكسلول</a:t>
            </a:r>
            <a:r>
              <a:rPr lang="ar-SA" sz="4000" dirty="0" smtClean="0">
                <a:cs typeface="Traditional Arabic" pitchFamily="2" charset="-78"/>
              </a:rPr>
              <a:t> وفق بنود السعادة .</a:t>
            </a:r>
            <a:endParaRPr lang="en-US" sz="4000" dirty="0" smtClean="0">
              <a:cs typeface="Traditional Arabic" pitchFamily="2" charset="-78"/>
            </a:endParaRPr>
          </a:p>
        </p:txBody>
      </p:sp>
      <p:sp>
        <p:nvSpPr>
          <p:cNvPr id="16388"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2FA35AAE-7227-485B-BA7D-D4776847113B}" type="slidenum">
              <a:rPr lang="ar-SA" sz="1200">
                <a:solidFill>
                  <a:schemeClr val="bg1"/>
                </a:solidFill>
                <a:latin typeface="Calibri" pitchFamily="34" charset="0"/>
              </a:rPr>
              <a:pPr algn="r"/>
              <a:t>12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533400" y="304800"/>
            <a:ext cx="8915400" cy="1143000"/>
          </a:xfrm>
        </p:spPr>
        <p:txBody>
          <a:bodyPr/>
          <a:lstStyle/>
          <a:p>
            <a:pPr eaLnBrk="1" hangingPunct="1"/>
            <a:endParaRPr lang="ar-SA" sz="3600" dirty="0" smtClean="0">
              <a:solidFill>
                <a:schemeClr val="tx1"/>
              </a:solidFill>
              <a:cs typeface="Traditional Arabic" pitchFamily="2" charset="-78"/>
            </a:endParaRPr>
          </a:p>
        </p:txBody>
      </p:sp>
      <p:sp>
        <p:nvSpPr>
          <p:cNvPr id="17411"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وطبقاً لنص النمارة بجبل حوران الذي نقش فيه هذا قبر امرئ القيس بن عمرو ملك العرب كلهم وقد توفي في حوران في 223من تقويم بصري الموافق لسنة 328م .</a:t>
            </a:r>
            <a:endParaRPr lang="en-US" sz="4000" dirty="0" smtClean="0">
              <a:cs typeface="Traditional Arabic" pitchFamily="2" charset="-78"/>
            </a:endParaRPr>
          </a:p>
          <a:p>
            <a:pPr algn="just" rtl="1">
              <a:buNone/>
            </a:pPr>
            <a:r>
              <a:rPr lang="ar-SA" sz="4000" dirty="0" smtClean="0">
                <a:cs typeface="Traditional Arabic" pitchFamily="2" charset="-78"/>
              </a:rPr>
              <a:t> ونستدل من النقش على أن امرئ القيس كان محاربا عظيما تمكن من إخضاع قبائل العرب في شبه الجزيرة ,وأهمها وأقوالها قبائل أسد ونزار ومذحج ومعد ويكفي برهانا لتأييد اعتراف الرومان بسلطان امرئ  القيس ,وقبرها لذي أقيم في النمارة  في إقليم روماني , النقش مكتوب بحروف نبطيه في لغة عربيه.</a:t>
            </a:r>
            <a:endParaRPr lang="en-US" sz="4000" dirty="0" smtClean="0">
              <a:cs typeface="Traditional Arabic" pitchFamily="2" charset="-78"/>
            </a:endParaRPr>
          </a:p>
          <a:p>
            <a:pPr algn="just" rtl="1">
              <a:buNone/>
            </a:pPr>
            <a:r>
              <a:rPr lang="ar-SA" sz="4000" dirty="0" smtClean="0">
                <a:cs typeface="Traditional Arabic" pitchFamily="2" charset="-78"/>
              </a:rPr>
              <a:t>*</a:t>
            </a:r>
            <a:endParaRPr lang="en-US" sz="3600" dirty="0" smtClean="0">
              <a:cs typeface="Traditional Arabic" pitchFamily="2" charset="-78"/>
            </a:endParaRPr>
          </a:p>
        </p:txBody>
      </p:sp>
      <p:sp>
        <p:nvSpPr>
          <p:cNvPr id="17412"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24FB91AB-97FC-4E46-9BB1-BB284F5A5E08}" type="slidenum">
              <a:rPr lang="ar-SA" sz="1200">
                <a:solidFill>
                  <a:schemeClr val="bg1"/>
                </a:solidFill>
                <a:latin typeface="Calibri" pitchFamily="34" charset="0"/>
              </a:rPr>
              <a:pPr algn="r"/>
              <a:t>13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533400" y="304800"/>
            <a:ext cx="8915400" cy="1143000"/>
          </a:xfrm>
        </p:spPr>
        <p:txBody>
          <a:bodyPr/>
          <a:lstStyle/>
          <a:p>
            <a:pPr eaLnBrk="1" hangingPunct="1">
              <a:defRPr/>
            </a:pPr>
            <a:r>
              <a:rPr lang="en-US" dirty="0" smtClean="0">
                <a:cs typeface="Traditional Arabic" pitchFamily="2" charset="-78"/>
              </a:rPr>
              <a:t/>
            </a:r>
            <a:br>
              <a:rPr lang="en-US" dirty="0" smtClean="0">
                <a:cs typeface="Traditional Arabic" pitchFamily="2" charset="-78"/>
              </a:rPr>
            </a:br>
            <a:r>
              <a:rPr lang="ar-SA" b="1" dirty="0" smtClean="0">
                <a:solidFill>
                  <a:schemeClr val="tx1"/>
                </a:solidFill>
                <a:cs typeface="Traditional Arabic" pitchFamily="2" charset="-78"/>
              </a:rPr>
              <a:t>النعمان الأول بن امرئ القيس الثاني(390-418)</a:t>
            </a:r>
            <a:endParaRPr lang="ar-SA" b="1" dirty="0" smtClean="0">
              <a:solidFill>
                <a:schemeClr val="tx1"/>
              </a:solidFill>
              <a:cs typeface="Arial" pitchFamily="34" charset="0"/>
            </a:endParaRPr>
          </a:p>
        </p:txBody>
      </p:sp>
      <p:sp>
        <p:nvSpPr>
          <p:cNvPr id="18435"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هو امرئ القيس البدء الثاني من شقيقة ابنة أبي ربيعه بن ذهل بن </a:t>
            </a:r>
            <a:r>
              <a:rPr lang="ar-SA" sz="4000" dirty="0" err="1" smtClean="0">
                <a:cs typeface="Traditional Arabic" pitchFamily="2" charset="-78"/>
              </a:rPr>
              <a:t>شيبان</a:t>
            </a:r>
            <a:r>
              <a:rPr lang="ar-SA" sz="4000" dirty="0" smtClean="0">
                <a:cs typeface="Traditional Arabic" pitchFamily="2" charset="-78"/>
              </a:rPr>
              <a:t> ابن ثعلبه , وقد حظي النعمان الأول بشهره كبيره بين ملوك الحيرة فهو النعمان الأعور, وهو النعمان السائح لأنه زهد في الدنيا في آخر عمره , فتخلى عن الملك ولبس المسوح وساح في الأرض , وذلك بعد 29سنه وأربعة أشهر من الحكم وفقاً لرواية الطبرى ، وهو النعمان الذي بنى الخورنق والسد ير.</a:t>
            </a:r>
            <a:endParaRPr lang="en-US" sz="4000" dirty="0" smtClean="0">
              <a:cs typeface="Traditional Arabic" pitchFamily="2" charset="-78"/>
            </a:endParaRPr>
          </a:p>
          <a:p>
            <a:pPr algn="just" rtl="1">
              <a:buNone/>
            </a:pPr>
            <a:r>
              <a:rPr lang="ar-SA" sz="4000" dirty="0" smtClean="0">
                <a:cs typeface="Traditional Arabic" pitchFamily="2" charset="-78"/>
              </a:rPr>
              <a:t>      وهكذا نال النعمان الأكبر من الشهرة ما لم ينله أحد من ملوك الحيرة قبله أو بعده ، فقد وصفه الإخباريون بأنه كان صارما</a:t>
            </a:r>
            <a:endParaRPr lang="en-US" sz="4000" dirty="0" smtClean="0">
              <a:cs typeface="Traditional Arabic" pitchFamily="2" charset="-78"/>
            </a:endParaRPr>
          </a:p>
        </p:txBody>
      </p:sp>
      <p:sp>
        <p:nvSpPr>
          <p:cNvPr id="1843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2246C032-37E5-448A-865C-AF0B40D5B8E5}" type="slidenum">
              <a:rPr lang="ar-SA" sz="1200">
                <a:solidFill>
                  <a:schemeClr val="bg1"/>
                </a:solidFill>
                <a:latin typeface="Calibri" pitchFamily="34" charset="0"/>
              </a:rPr>
              <a:pPr algn="r"/>
              <a:t>14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533400" y="304800"/>
            <a:ext cx="8915400" cy="1143000"/>
          </a:xfrm>
        </p:spPr>
        <p:txBody>
          <a:bodyPr/>
          <a:lstStyle/>
          <a:p>
            <a:pPr eaLnBrk="1" hangingPunct="1"/>
            <a:r>
              <a:rPr lang="ar-SA" b="1" dirty="0" smtClean="0">
                <a:solidFill>
                  <a:schemeClr val="tx1"/>
                </a:solidFill>
              </a:rPr>
              <a:t/>
            </a:r>
            <a:br>
              <a:rPr lang="ar-SA" b="1" dirty="0" smtClean="0">
                <a:solidFill>
                  <a:schemeClr val="tx1"/>
                </a:solidFill>
              </a:rPr>
            </a:br>
            <a:r>
              <a:rPr lang="en-US" dirty="0" smtClean="0"/>
              <a:t/>
            </a:r>
            <a:br>
              <a:rPr lang="en-US" dirty="0" smtClean="0"/>
            </a:br>
            <a:endParaRPr lang="ar-SA" b="1" dirty="0" smtClean="0">
              <a:solidFill>
                <a:schemeClr val="tx1"/>
              </a:solidFill>
              <a:cs typeface="Traditional Arabic" pitchFamily="2" charset="-78"/>
            </a:endParaRPr>
          </a:p>
        </p:txBody>
      </p:sp>
      <p:sp>
        <p:nvSpPr>
          <p:cNvPr id="19459" name="Content Placeholder 2"/>
          <p:cNvSpPr>
            <a:spLocks noGrp="1"/>
          </p:cNvSpPr>
          <p:nvPr>
            <p:ph idx="4294967295"/>
          </p:nvPr>
        </p:nvSpPr>
        <p:spPr>
          <a:xfrm>
            <a:off x="381000" y="1295400"/>
            <a:ext cx="9144000" cy="4678363"/>
          </a:xfrm>
        </p:spPr>
        <p:txBody>
          <a:bodyPr/>
          <a:lstStyle/>
          <a:p>
            <a:pPr algn="just" rtl="1">
              <a:buNone/>
            </a:pPr>
            <a:r>
              <a:rPr lang="ar-SA" sz="3600" dirty="0" smtClean="0">
                <a:cs typeface="Traditional Arabic" pitchFamily="2" charset="-78"/>
              </a:rPr>
              <a:t>     حازما ضابطا لملكه , وأنه اجتمع له من الأموال والأتـباع والرقيق ما لم يملكه أحد من ملوك الحيرة , وكان من أشد ملوك العرب نكاية في الأعداء وأبعدهم مغاراً ، وغزا الشام مراراً كثره وأكثر المصائب في أهلها وسبى وغنم )وأن ملك الفرس جعل معه كتيبتين يقال لأحدهما دوسر وهي لتنوخ وللأخرى الشهباء وهي لفارس , وذكروا أن جيشه كان يتكون من خمسة كتائب.</a:t>
            </a:r>
            <a:r>
              <a:rPr lang="en-US" sz="3600" dirty="0" smtClean="0">
                <a:cs typeface="Traditional Arabic" pitchFamily="2" charset="-78"/>
              </a:rPr>
              <a:t> </a:t>
            </a:r>
            <a:r>
              <a:rPr lang="ar-SA" sz="3600" dirty="0" smtClean="0">
                <a:cs typeface="Traditional Arabic" pitchFamily="2" charset="-78"/>
              </a:rPr>
              <a:t>كما أهتم النعمان بالجيش أهتم بالتعمير لسلمي وإليه ينسب الإخباريون بناء قصر الخوارنق بل وينسبون إليه أيضاِ بناء السدير.</a:t>
            </a:r>
            <a:r>
              <a:rPr lang="en-US" sz="3600" dirty="0" smtClean="0">
                <a:cs typeface="Traditional Arabic" pitchFamily="2" charset="-78"/>
              </a:rPr>
              <a:t> </a:t>
            </a:r>
            <a:r>
              <a:rPr lang="ar-SA" sz="3600" dirty="0" smtClean="0">
                <a:cs typeface="Traditional Arabic" pitchFamily="2" charset="-78"/>
              </a:rPr>
              <a:t>وفي عهد النعمان بدأت جذور المسيحية التي كانت قد نبتت في عهد امرئ القيس الأول تنمو ويستقيم عودها .</a:t>
            </a:r>
            <a:endParaRPr lang="en-US" sz="3600" dirty="0" smtClean="0">
              <a:cs typeface="Traditional Arabic" pitchFamily="2" charset="-78"/>
            </a:endParaRPr>
          </a:p>
          <a:p>
            <a:pPr algn="just" rtl="1">
              <a:buNone/>
            </a:pPr>
            <a:r>
              <a:rPr lang="ar-SA" sz="4000" dirty="0" smtClean="0">
                <a:cs typeface="Traditional Arabic" pitchFamily="2" charset="-78"/>
              </a:rPr>
              <a:t> </a:t>
            </a:r>
            <a:endParaRPr lang="en-US" sz="4000" dirty="0" smtClean="0">
              <a:cs typeface="Traditional Arabic" pitchFamily="2" charset="-78"/>
            </a:endParaRPr>
          </a:p>
          <a:p>
            <a:pPr algn="just" rtl="1">
              <a:buNone/>
            </a:pPr>
            <a:r>
              <a:rPr lang="ar-SA" sz="4000" dirty="0" smtClean="0">
                <a:cs typeface="Traditional Arabic" pitchFamily="2" charset="-78"/>
              </a:rPr>
              <a:t>      </a:t>
            </a:r>
            <a:endParaRPr lang="ar-SA" sz="4000" b="1" dirty="0" smtClean="0">
              <a:latin typeface="Traditional Arabic" pitchFamily="2" charset="-78"/>
              <a:cs typeface="Traditional Arabic" pitchFamily="2" charset="-78"/>
            </a:endParaRPr>
          </a:p>
          <a:p>
            <a:pPr algn="just" rtl="1">
              <a:buNone/>
            </a:pPr>
            <a:r>
              <a:rPr lang="ar-SA" sz="4000" dirty="0" smtClean="0">
                <a:cs typeface="Traditional Arabic" pitchFamily="2" charset="-78"/>
              </a:rPr>
              <a:t> </a:t>
            </a:r>
            <a:endParaRPr lang="en-US" sz="4000" dirty="0" smtClean="0">
              <a:cs typeface="Traditional Arabic" pitchFamily="2" charset="-78"/>
            </a:endParaRPr>
          </a:p>
          <a:p>
            <a:pPr algn="just" rtl="1">
              <a:buNone/>
            </a:pPr>
            <a:r>
              <a:rPr lang="ar-SA" sz="4000" dirty="0" smtClean="0">
                <a:cs typeface="Traditional Arabic" pitchFamily="2" charset="-78"/>
              </a:rPr>
              <a:t> </a:t>
            </a:r>
            <a:endParaRPr lang="en-US" sz="3600" dirty="0" smtClean="0">
              <a:cs typeface="Traditional Arabic" pitchFamily="2" charset="-78"/>
            </a:endParaRPr>
          </a:p>
          <a:p>
            <a:pPr algn="just" rtl="1">
              <a:buNone/>
            </a:pPr>
            <a:r>
              <a:rPr lang="ar-SA" sz="4000" dirty="0" smtClean="0">
                <a:cs typeface="Traditional Arabic" pitchFamily="2" charset="-78"/>
              </a:rPr>
              <a:t>  </a:t>
            </a:r>
            <a:endParaRPr lang="en-US" sz="4000" dirty="0" smtClean="0">
              <a:cs typeface="Traditional Arabic" pitchFamily="2" charset="-78"/>
            </a:endParaRPr>
          </a:p>
          <a:p>
            <a:pPr rtl="1">
              <a:buNone/>
            </a:pPr>
            <a:endParaRPr lang="en-US" sz="4000" dirty="0" smtClean="0"/>
          </a:p>
        </p:txBody>
      </p:sp>
      <p:sp>
        <p:nvSpPr>
          <p:cNvPr id="1946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833208B5-0B9D-4E87-8952-1E8BFB55007E}" type="slidenum">
              <a:rPr lang="ar-SA" sz="1200">
                <a:solidFill>
                  <a:schemeClr val="bg1"/>
                </a:solidFill>
                <a:latin typeface="Calibri" pitchFamily="34" charset="0"/>
              </a:rPr>
              <a:pPr algn="r"/>
              <a:t>15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762000"/>
            <a:ext cx="8915400" cy="1143000"/>
          </a:xfrm>
        </p:spPr>
        <p:txBody>
          <a:bodyPr/>
          <a:lstStyle/>
          <a:p>
            <a:pPr eaLnBrk="1" hangingPunct="1">
              <a:defRPr/>
            </a:pPr>
            <a:r>
              <a:rPr lang="ar-SA" sz="3200" b="1" dirty="0" smtClean="0">
                <a:solidFill>
                  <a:schemeClr val="tx1"/>
                </a:solidFill>
                <a:cs typeface="Traditional Arabic" pitchFamily="2" charset="-78"/>
              </a:rPr>
              <a:t>المنذر بن امرئ القيس المعروف بابن ماء السماء :(512 _554م):</a:t>
            </a:r>
            <a:r>
              <a:rPr lang="en-US" b="1" dirty="0" smtClean="0">
                <a:cs typeface="Traditional Arabic" pitchFamily="2" charset="-78"/>
              </a:rPr>
              <a:t/>
            </a:r>
            <a:br>
              <a:rPr lang="en-US" b="1" dirty="0" smtClean="0">
                <a:cs typeface="Traditional Arabic" pitchFamily="2" charset="-78"/>
              </a:rPr>
            </a:b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يعرف المنذر بن امرئ القيس عند الإخباريون بالمنذر بن ماء السماء ,كما يعرف أيضا بذي القرنين , وماء السماء وهو لقب أمه ماريه بنت عوف  بن جشم ابن هلال بن زيد مناة بن عامر الضحيان بن الخزرج بن تيم الله بن النمر ابن قاسط , وقد سميت بماء السماء لجمالها وحسنها , وسبب تسميتة بذي القرنين فيرجع إلى ضفيرتين برأسه.</a:t>
            </a:r>
            <a:endParaRPr lang="en-US" sz="4000" dirty="0" smtClean="0">
              <a:cs typeface="Traditional Arabic" pitchFamily="2" charset="-78"/>
            </a:endParaRPr>
          </a:p>
          <a:p>
            <a:pPr algn="just" rtl="1">
              <a:buNone/>
            </a:pPr>
            <a:r>
              <a:rPr lang="ar-SA" sz="4000" dirty="0" smtClean="0">
                <a:cs typeface="Traditional Arabic" pitchFamily="2" charset="-78"/>
              </a:rPr>
              <a:t>وكان المنذر بن امرئ القيس محاربا شجاعا , قضى حياته في غزو بلاد الروم والعرب ففي سنة  519 أغار على بلاد الروم .</a:t>
            </a:r>
            <a:endParaRPr lang="en-US" sz="4000" dirty="0" smtClean="0">
              <a:cs typeface="Traditional Arabic" pitchFamily="2" charset="-78"/>
            </a:endParaRPr>
          </a:p>
          <a:p>
            <a:pPr algn="just" rtl="1">
              <a:buNone/>
            </a:pPr>
            <a:r>
              <a:rPr lang="ar-SA" sz="4000" dirty="0" smtClean="0">
                <a:cs typeface="Traditional Arabic" pitchFamily="2" charset="-78"/>
              </a:rPr>
              <a:t> </a:t>
            </a:r>
            <a:endParaRPr lang="en-US" sz="4000" dirty="0" smtClean="0">
              <a:cs typeface="Traditional Arabic" pitchFamily="2" charset="-78"/>
            </a:endParaRPr>
          </a:p>
          <a:p>
            <a:pPr algn="just" rtl="1">
              <a:buNone/>
            </a:pP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sz="4000" b="1" dirty="0" smtClean="0">
                <a:solidFill>
                  <a:schemeClr val="tx1"/>
                </a:solidFill>
                <a:cs typeface="Traditional Arabic" pitchFamily="2" charset="-78"/>
              </a:rPr>
              <a:t>عمرو بن المنذر ( أو عمرو بن هند):(554-574)</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أمه هند التي ينتسب إليها ، فهي ابنة الحارث الكندي وعمة الشاعر امرئ القيس فهو كندي من جهة أمه كان عمرو شديد البأس قوي الشكيمة مع زهو وكبرياء وغطرسة فهابته العرب وقد استغل ضعف كندة ليوسع نفوذه فيما يلي الحيرة من شبه الجزيرة العربية وحارب قبائل تميم وطي وتغلب فكسرها وأخضعها وكان سبب غزوه لتغلب أنه طلب من وجوهها مساعدته للأخذ بثأر أبيه من الغساسنة فامتنعوا فغزاهم وفتك بهم وأما غزوه لتميم في يوم أواره الثاني فكان سببه رغبته في الانتقام لأخيه سعد" الذي</a:t>
            </a:r>
            <a:endParaRPr lang="ar-SA"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ar-SA" b="1" dirty="0" smtClean="0">
                <a:solidFill>
                  <a:schemeClr val="tx1"/>
                </a:solidFill>
                <a:cs typeface="Traditional Arabic" pitchFamily="2" charset="-78"/>
              </a:rPr>
              <a:t/>
            </a:r>
            <a:br>
              <a:rPr lang="ar-SA" b="1" dirty="0" smtClean="0">
                <a:solidFill>
                  <a:schemeClr val="tx1"/>
                </a:solidFill>
                <a:cs typeface="Traditional Arabic" pitchFamily="2" charset="-78"/>
              </a:rPr>
            </a:br>
            <a:r>
              <a:rPr lang="ar-SA" b="1" dirty="0" smtClean="0">
                <a:solidFill>
                  <a:schemeClr val="tx1"/>
                </a:solidFill>
                <a:cs typeface="Traditional Arabic" pitchFamily="2" charset="-78"/>
              </a:rPr>
              <a:t/>
            </a:r>
            <a:br>
              <a:rPr lang="ar-SA" b="1" dirty="0" smtClean="0">
                <a:solidFill>
                  <a:schemeClr val="tx1"/>
                </a:solidFill>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قتلته ويروى أن عدد من قتل منهم بلغ مائة شخص ألقى جثثهم في النار فلقب "بالمحرق ” .</a:t>
            </a:r>
            <a:r>
              <a:rPr lang="en-US" sz="3600" dirty="0" smtClean="0">
                <a:cs typeface="Traditional Arabic" pitchFamily="2" charset="-78"/>
              </a:rPr>
              <a:t> </a:t>
            </a:r>
            <a:r>
              <a:rPr lang="ar-SA" sz="3600" dirty="0" smtClean="0">
                <a:cs typeface="Traditional Arabic" pitchFamily="2" charset="-78"/>
              </a:rPr>
              <a:t>وقد عرف عن عمرو بن هند حبه للشعر </a:t>
            </a:r>
            <a:r>
              <a:rPr lang="ar-SA" sz="3600" dirty="0" err="1" smtClean="0">
                <a:cs typeface="Traditional Arabic" pitchFamily="2" charset="-78"/>
              </a:rPr>
              <a:t>و</a:t>
            </a:r>
            <a:r>
              <a:rPr lang="ar-SA" sz="3600" dirty="0" smtClean="0">
                <a:cs typeface="Traditional Arabic" pitchFamily="2" charset="-78"/>
              </a:rPr>
              <a:t> الأدب؛ فتح بلاطه للأدباء والشعراء فتقاطروا عليه من أماكن نائية لإنشاده ونيل جوائزه فأصبحت الحيرة في عهده مقصد الشعراء قصده منهم بوجه خاص طرفة بن العبد وعمرو بن كلثوم ولم تكن مجالسه لتخلو من منافسة الشعراء بعضهم لبعض ومن نقد بعضهم لبعض ويظهر من الروايات التي تحدثت عنه أنه كان مغرورا متغطرسا سريع الانفعال الأمر الذي أوقعه في مشاكل عديدة فلأكثر مشاهير شعراء الجاهلية خبر أو قصة معه ،  مما جعله في أحيان كثيرة عرضة لهجومهم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وقصصه مع طرفة بن العبد والمتلمس وعمرو بن كلثوم معروفة ومشهورة وأشهرها قصته مع عمرو بن كلثوم إذ حدا </a:t>
            </a:r>
            <a:r>
              <a:rPr lang="ar-SA" sz="3600" dirty="0" err="1" smtClean="0">
                <a:cs typeface="Traditional Arabic" pitchFamily="2" charset="-78"/>
              </a:rPr>
              <a:t>به</a:t>
            </a:r>
            <a:r>
              <a:rPr lang="ar-SA" sz="3600" dirty="0" smtClean="0">
                <a:cs typeface="Traditional Arabic" pitchFamily="2" charset="-78"/>
              </a:rPr>
              <a:t> غروره وغطرسته يومًا إلى سؤال جلسائه : هل من أحد من العرب تأنف أمه أن تخدم أمي؟ فقالوا : نعم أم عمرو بن كلثوم أبوها مهلهل بن ربيعة وعمها كليب وائل أعز العرب وبعلها كلثوم بن مالك أفرس العرب ، فدعا الشاعر وأمه إلى وليمة فحاولت أم الملك استخدام أم عمرو بن كلثوم في حاجة لها تناولها إياها فأبت وقال</a:t>
            </a:r>
            <a:r>
              <a:rPr lang="en-US" sz="3600" dirty="0" smtClean="0">
                <a:cs typeface="Traditional Arabic" pitchFamily="2" charset="-78"/>
              </a:rPr>
              <a:t> : </a:t>
            </a:r>
            <a:r>
              <a:rPr lang="ar-SA" sz="3600" dirty="0" smtClean="0">
                <a:cs typeface="Traditional Arabic" pitchFamily="2" charset="-78"/>
              </a:rPr>
              <a:t>لتقم صاحبة الحاجة إلى حاجتها فكررت عليها وألحت فاستغاثت أم الشاعر وسمع ابنها استغاثتها من الخباء المجاور ، فالتقط عمرو بن كلثوم سيفًا لابن هند معلقًا لم يكن ثمة سيف غيره ففلق رأسه به وأرداه قتيلا وقد تردد صدى هذه الحادثة في شعر الجاهليين</a:t>
            </a:r>
            <a:r>
              <a:rPr lang="en-US" sz="3600" dirty="0" smtClean="0">
                <a:cs typeface="Traditional Arabic" pitchFamily="2" charset="-78"/>
              </a:rPr>
              <a:t>.</a:t>
            </a:r>
          </a:p>
          <a:p>
            <a:pPr algn="just" rtl="1">
              <a:buNone/>
            </a:pPr>
            <a:r>
              <a:rPr lang="ar-SA" sz="4000" dirty="0" smtClean="0">
                <a:cs typeface="Traditional Arabic" pitchFamily="2" charset="-78"/>
              </a:rPr>
              <a:t> </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المنذر بن المنذر (579_385):</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endParaRPr lang="ar-SA" sz="4400" dirty="0" smtClean="0">
              <a:cs typeface="Traditional Arabic" pitchFamily="2" charset="-78"/>
            </a:endParaRPr>
          </a:p>
          <a:p>
            <a:pPr algn="just" rtl="1">
              <a:buNone/>
            </a:pPr>
            <a:r>
              <a:rPr lang="ar-SA" sz="4400" dirty="0" smtClean="0">
                <a:cs typeface="Traditional Arabic" pitchFamily="2" charset="-78"/>
              </a:rPr>
              <a:t>       تولى ملك الحيرة أربع سنوات , وكان له عشرة أولاد بخلاف النعمان , وكانوا يسمون الأشاهب لجمالهم .</a:t>
            </a:r>
            <a:endParaRPr lang="en-US" sz="4400" dirty="0" smtClean="0">
              <a:cs typeface="Traditional Arabic" pitchFamily="2" charset="-78"/>
            </a:endParaRPr>
          </a:p>
          <a:p>
            <a:pPr algn="just" rtl="1">
              <a:buNone/>
            </a:pPr>
            <a:r>
              <a:rPr lang="ar-SA" sz="4400" dirty="0" smtClean="0">
                <a:cs typeface="Traditional Arabic" pitchFamily="2" charset="-78"/>
              </a:rPr>
              <a:t> </a:t>
            </a:r>
            <a:endParaRPr lang="en-US" sz="4400" dirty="0" smtClean="0">
              <a:cs typeface="Traditional Arabic" pitchFamily="2" charset="-78"/>
            </a:endParaRPr>
          </a:p>
          <a:p>
            <a:pPr algn="justLow" rtl="1">
              <a:buNone/>
            </a:pPr>
            <a:r>
              <a:rPr lang="ar-SA" sz="4400" dirty="0" smtClean="0">
                <a:cs typeface="Traditional Arabic" pitchFamily="2" charset="-78"/>
              </a:rPr>
              <a:t>      </a:t>
            </a:r>
            <a:endParaRPr lang="en-US" sz="4400" dirty="0" smtClean="0">
              <a:cs typeface="Traditional Arabic" pitchFamily="2" charset="-78"/>
            </a:endParaRPr>
          </a:p>
          <a:p>
            <a:pPr algn="justLow" rtl="1">
              <a:buNone/>
            </a:pPr>
            <a:r>
              <a:rPr lang="ar-SA" sz="4400" dirty="0" smtClean="0">
                <a:cs typeface="Traditional Arabic" pitchFamily="2" charset="-78"/>
              </a:rPr>
              <a:t> </a:t>
            </a: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609600"/>
            <a:ext cx="8915400" cy="1143000"/>
          </a:xfrm>
        </p:spPr>
        <p:txBody>
          <a:bodyPr/>
          <a:lstStyle/>
          <a:p>
            <a:pPr eaLnBrk="1" hangingPunct="1">
              <a:defRPr/>
            </a:pPr>
            <a:r>
              <a:rPr lang="ar-SA" sz="4000" b="1" dirty="0" smtClean="0">
                <a:solidFill>
                  <a:schemeClr val="tx1"/>
                </a:solidFill>
                <a:cs typeface="Traditional Arabic" pitchFamily="2" charset="-78"/>
              </a:rPr>
              <a:t>النعمان بن المنذر(583-605)</a:t>
            </a:r>
            <a:r>
              <a:rPr lang="en-US" dirty="0" smtClean="0">
                <a:cs typeface="Traditional Arabic" pitchFamily="2" charset="-78"/>
              </a:rPr>
              <a:t/>
            </a:r>
            <a:br>
              <a:rPr lang="en-US" dirty="0" smtClean="0">
                <a:cs typeface="Traditional Arabic" pitchFamily="2" charset="-78"/>
              </a:rPr>
            </a:b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dirty="0" smtClean="0">
                <a:cs typeface="Traditional Arabic" pitchFamily="2" charset="-78"/>
              </a:rPr>
              <a:t> </a:t>
            </a:r>
            <a:r>
              <a:rPr lang="ar-SA" b="1" dirty="0" smtClean="0">
                <a:solidFill>
                  <a:schemeClr val="tx1"/>
                </a:solidFill>
                <a:cs typeface="Traditional Arabic" pitchFamily="2" charset="-78"/>
              </a:rPr>
              <a:t> </a:t>
            </a:r>
          </a:p>
        </p:txBody>
      </p:sp>
      <p:sp>
        <p:nvSpPr>
          <p:cNvPr id="20483" name="Content Placeholder 2"/>
          <p:cNvSpPr>
            <a:spLocks noGrp="1"/>
          </p:cNvSpPr>
          <p:nvPr>
            <p:ph idx="4294967295"/>
          </p:nvPr>
        </p:nvSpPr>
        <p:spPr>
          <a:xfrm>
            <a:off x="228600" y="1295400"/>
            <a:ext cx="9144000" cy="4678363"/>
          </a:xfrm>
        </p:spPr>
        <p:txBody>
          <a:bodyPr/>
          <a:lstStyle/>
          <a:p>
            <a:pPr algn="just" rtl="1">
              <a:buNone/>
            </a:pPr>
            <a:endParaRPr lang="ar-SA" sz="4000" dirty="0" smtClean="0">
              <a:cs typeface="Traditional Arabic" pitchFamily="2" charset="-78"/>
            </a:endParaRPr>
          </a:p>
          <a:p>
            <a:pPr algn="just" rtl="1">
              <a:buNone/>
            </a:pPr>
            <a:r>
              <a:rPr lang="ar-SA" sz="4000" dirty="0" smtClean="0">
                <a:cs typeface="Traditional Arabic" pitchFamily="2" charset="-78"/>
              </a:rPr>
              <a:t>      هو النعمان أكبر أبناء المنذر من سلمى بنت وائل بن عطية الصائغ من أهل فدك , ونسبها بعضهم إلى كلب .كانت أمه للحارث ابن حصن بن ضمضم بن عدي بن جناب من كلب ، ونستدل من هذا على أن أم النعمان كانت من طبقه وضعيه لا تليق بأسرة من الملوك .</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cs typeface="Traditional Arabic" pitchFamily="2" charset="-78"/>
              </a:rPr>
              <a:t> </a:t>
            </a:r>
            <a:r>
              <a:rPr lang="ar-SA" b="1" dirty="0" smtClean="0">
                <a:solidFill>
                  <a:schemeClr val="tx1"/>
                </a:solidFill>
                <a:cs typeface="Traditional Arabic" pitchFamily="2" charset="-78"/>
              </a:rPr>
              <a:t>إياس بن قبيصة الطائي (605_614):</a:t>
            </a: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هو إياس بن قبيصه بن أبي عفراء بن النعمان بن حيه الطائي وكان من أسرة من أشرف أسر الحيرة , عهد إليه بإدارة شؤون الحيرة ,عهد إليه كسرى بامارة الحيرة بعد أن قتل النعمان ابن المنذر , وكان المنذر يثق به ويعهد إليه بإدارة شؤون الحيرة حتى يختار كسرى من شاء من أولاده على إمارتها .</a:t>
            </a:r>
            <a:endParaRPr lang="en-US" sz="3600" dirty="0" smtClean="0">
              <a:cs typeface="Traditional Arabic" pitchFamily="2" charset="-78"/>
            </a:endParaRPr>
          </a:p>
          <a:p>
            <a:pPr algn="just" rtl="1">
              <a:buNone/>
            </a:pPr>
            <a:r>
              <a:rPr lang="ar-SA" sz="3600" dirty="0" smtClean="0">
                <a:cs typeface="Traditional Arabic" pitchFamily="2" charset="-78"/>
              </a:rPr>
              <a:t>     ولقد كان سبب اختيار كسرى ابرويز لإياس ملكا على الحيرة أن كسرى لما هرب من </a:t>
            </a:r>
            <a:r>
              <a:rPr lang="ar-SA" sz="3600" dirty="0" err="1" smtClean="0">
                <a:cs typeface="Traditional Arabic" pitchFamily="2" charset="-78"/>
              </a:rPr>
              <a:t>بهرام</a:t>
            </a:r>
            <a:r>
              <a:rPr lang="ar-SA" sz="3600" dirty="0" smtClean="0">
                <a:cs typeface="Traditional Arabic" pitchFamily="2" charset="-78"/>
              </a:rPr>
              <a:t> مر بإياس بن قبيصة , فأهدى له فرسا, فشكر له كسرى ذلك , وظل يحفظ له هذا الصنيع حتى جاءت اللحظة التي كافأه فيها بتوليه على الحيرة ، وقد ساعد إياس كسرى في حربه ضد الروم.</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انتصار العرب على الفرس في ذي قار:</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تفاصيل الواقعة أن كسرى طالب بتركه  النعمان , فأخبره إياس بن قبيصة بأنها وديعة عند بكر بن وائل , فأمره كسرى بضمها إليه , فأرسل إياس إلى هانئ بن قبيصه بن هانئ بن مسعود لشيباني يأمره برد ودائع النعمان من أموال ودروع وغيرها ,وعدتها ثمانمائة وقيل أربعمائة درع , وقيل سبعة الألف فامتنع هانئ,وأبي أن يسلم ما استودعه عليه النعمان ,فغضب كسرى أبراويز وهدد باستئصال بكر بن وائل ,فنصحه النعمان بن زرعه التغلبي ,وكان يكره بكر</a:t>
            </a:r>
            <a:r>
              <a:rPr lang="ar-SA" sz="4400" dirty="0" smtClean="0">
                <a:cs typeface="Traditional Arabic" pitchFamily="2" charset="-78"/>
              </a:rPr>
              <a:t> بن وائل ويسعى لهلاكهم , بأن يمهل بكرا حتى الصيف </a:t>
            </a: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فيهرعوا إلى ماء لهم يقال له ذو قار , فيتساقطون تساقط الفراش في النار ,فيأخذهم كسرى فلما ذهبت بكر نزلت الحنو وهو حنو ذي قار , فأرسل إليهم كسرى النعمان بن زرعه يخيرهم أحدى خصال ثلاثة :الاستسلام , أو الرحيل , أو الحرب ، ولكن العرب فضلوا القتال واستطاعوا هزيمة الفرس هزيمة نكراء .</a:t>
            </a:r>
            <a:endParaRPr lang="en-US" sz="4000" dirty="0" smtClean="0">
              <a:cs typeface="Traditional Arabic" pitchFamily="2" charset="-78"/>
            </a:endParaRPr>
          </a:p>
          <a:p>
            <a:pPr algn="just" rtl="1">
              <a:buNone/>
            </a:pPr>
            <a:r>
              <a:rPr lang="ar-SA" sz="3600" b="1" u="sng" dirty="0" smtClean="0">
                <a:cs typeface="Traditional Arabic" pitchFamily="2" charset="-78"/>
              </a:rPr>
              <a:t>آزادية بن ماهبيان بن مهران بنداد (614_631 ):</a:t>
            </a:r>
            <a:endParaRPr lang="en-US" sz="3600" u="sng" dirty="0" smtClean="0">
              <a:cs typeface="Traditional Arabic" pitchFamily="2" charset="-78"/>
            </a:endParaRPr>
          </a:p>
          <a:p>
            <a:pPr algn="just" rtl="1">
              <a:buNone/>
            </a:pPr>
            <a:r>
              <a:rPr lang="ar-SA" sz="4000" dirty="0" smtClean="0">
                <a:cs typeface="Traditional Arabic" pitchFamily="2" charset="-78"/>
              </a:rPr>
              <a:t>اختلف المؤرخون العرب في أسمه , ولكنهم أجمعوا على أن مدة حكمه 17 عاما.</a:t>
            </a:r>
            <a:endParaRPr lang="en-US" sz="4000" dirty="0" smtClean="0">
              <a:cs typeface="Traditional Arabic" pitchFamily="2" charset="-78"/>
            </a:endParaRPr>
          </a:p>
          <a:p>
            <a:pPr algn="just" rtl="1">
              <a:buNone/>
            </a:pPr>
            <a:endParaRPr lang="en-US" sz="5400" dirty="0" smtClean="0">
              <a:cs typeface="Traditional Arabic" pitchFamily="2" charset="-78"/>
            </a:endParaRPr>
          </a:p>
          <a:p>
            <a:pPr algn="justLow" rtl="1">
              <a:buNone/>
            </a:pPr>
            <a:r>
              <a:rPr lang="ar-SA" sz="5400" dirty="0" smtClean="0">
                <a:cs typeface="Traditional Arabic" pitchFamily="2" charset="-78"/>
              </a:rPr>
              <a:t>  </a:t>
            </a:r>
            <a:endParaRPr lang="en-US" sz="5400" dirty="0" smtClean="0">
              <a:cs typeface="Traditional Arabic" pitchFamily="2" charset="-78"/>
            </a:endParaRPr>
          </a:p>
          <a:p>
            <a:pPr algn="justLow" rtl="1">
              <a:buNone/>
            </a:pPr>
            <a:r>
              <a:rPr lang="ar-SA" sz="4400" dirty="0" smtClean="0">
                <a:cs typeface="Traditional Arabic" pitchFamily="2" charset="-78"/>
              </a:rPr>
              <a:t> </a:t>
            </a:r>
            <a:endParaRPr lang="en-US" sz="4400" dirty="0" smtClean="0">
              <a:cs typeface="Traditional Arabic" pitchFamily="2" charset="-78"/>
            </a:endParaRPr>
          </a:p>
          <a:p>
            <a:pPr algn="justLow" rtl="1" eaLnBrk="1" hangingPunct="1">
              <a:buNone/>
            </a:pPr>
            <a:r>
              <a:rPr lang="ar-SA" sz="4400" dirty="0" smtClean="0">
                <a:cs typeface="Traditional Arabic" pitchFamily="2" charset="-78"/>
              </a:rPr>
              <a:t>   </a:t>
            </a:r>
            <a:endParaRPr lang="en-US" sz="4400" dirty="0" smtClean="0">
              <a:cs typeface="Traditional Arabic" pitchFamily="2" charset="-78"/>
            </a:endParaRPr>
          </a:p>
          <a:p>
            <a:pPr algn="justLow" rtl="1" eaLnBrk="1" hangingPunct="1">
              <a:buNone/>
            </a:pPr>
            <a:r>
              <a:rPr lang="ar-SA" sz="4400" dirty="0" smtClean="0">
                <a:cs typeface="Traditional Arabic" pitchFamily="2" charset="-78"/>
              </a:rPr>
              <a:t> </a:t>
            </a:r>
            <a:endParaRPr lang="en-US" sz="4400" dirty="0" smtClean="0">
              <a:cs typeface="Traditional Arabic" pitchFamily="2" charset="-78"/>
            </a:endParaRPr>
          </a:p>
          <a:p>
            <a:pPr algn="justLow" rtl="1" eaLnBrk="1" hangingPunct="1">
              <a:buFont typeface="Arial" pitchFamily="34" charset="0"/>
              <a:buNone/>
            </a:pPr>
            <a:r>
              <a:rPr lang="ar-SA" sz="4400" dirty="0" smtClean="0">
                <a:cs typeface="Traditional Arabic" pitchFamily="2" charset="-78"/>
              </a:rPr>
              <a:t>   </a:t>
            </a: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304800" y="838200"/>
            <a:ext cx="8915400" cy="1143000"/>
          </a:xfrm>
        </p:spPr>
        <p:txBody>
          <a:bodyPr/>
          <a:lstStyle/>
          <a:p>
            <a:pPr eaLnBrk="1" hangingPunct="1">
              <a:defRPr/>
            </a:pPr>
            <a:r>
              <a:rPr lang="ar-SA" b="1" dirty="0" smtClean="0">
                <a:solidFill>
                  <a:schemeClr val="tx1"/>
                </a:solidFill>
                <a:cs typeface="Traditional Arabic" pitchFamily="2" charset="-78"/>
              </a:rPr>
              <a:t>المنذر بن النعمان (المغرور)(631_632):</a:t>
            </a:r>
            <a:r>
              <a:rPr lang="en-US" dirty="0" smtClean="0">
                <a:cs typeface="Traditional Arabic" pitchFamily="2" charset="-78"/>
              </a:rPr>
              <a:t/>
            </a:r>
            <a:br>
              <a:rPr lang="en-US" dirty="0" smtClean="0">
                <a:cs typeface="Traditional Arabic" pitchFamily="2" charset="-78"/>
              </a:rPr>
            </a:b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يسجل مصرع النعمان بن المنذر على يدي كسرى فارس نهاية حكم اللخميين في الحيرة , ولكن  ابن الكلبي يذكر في آخر قائمتهم أميرا منهم هو المنذر بن النعمان الأخير ويدعوه الغرور ,الذي قتل بالبحرين يوم جواثا ,وذكر أن ملكه إلى ورود خالد بن الوليد إلى  الحيرة ثمانية أشهر.</a:t>
            </a:r>
            <a:endParaRPr lang="en-US" sz="4000" dirty="0" smtClean="0">
              <a:cs typeface="Traditional Arabic" pitchFamily="2" charset="-78"/>
            </a:endParaRPr>
          </a:p>
          <a:p>
            <a:pPr algn="just" rtl="1">
              <a:buNone/>
            </a:pPr>
            <a:r>
              <a:rPr lang="ar-SA" sz="4000" dirty="0" smtClean="0">
                <a:cs typeface="Traditional Arabic" pitchFamily="2" charset="-78"/>
              </a:rPr>
              <a:t>ويبدو أن انقلاب سياسيا حدث في الحيرة في السنة الأخيرة من حكم </a:t>
            </a:r>
            <a:r>
              <a:rPr lang="ar-SA" sz="4000" dirty="0" err="1" smtClean="0">
                <a:cs typeface="Traditional Arabic" pitchFamily="2" charset="-78"/>
              </a:rPr>
              <a:t>آزاذبة</a:t>
            </a:r>
            <a:r>
              <a:rPr lang="ar-SA" sz="4000" dirty="0" smtClean="0">
                <a:cs typeface="Traditional Arabic" pitchFamily="2" charset="-78"/>
              </a:rPr>
              <a:t> الفارسي , فولى عرب الحيرة على أنفسهم ابنا للنعمان الأخيرة هو المنذر المغرور , فقد كانت العناصر العربية في الحيرة مازلت تحتفظ بقوتها .</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ar-SA" b="1" dirty="0" smtClean="0">
                <a:solidFill>
                  <a:schemeClr val="tx1"/>
                </a:solidFill>
                <a:cs typeface="Traditional Arabic" pitchFamily="2" charset="-78"/>
              </a:rPr>
              <a:t>الحيرة في العصر الإسلامي : </a:t>
            </a: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endParaRPr lang="ar-SA" sz="4400" dirty="0" smtClean="0">
              <a:cs typeface="Traditional Arabic" pitchFamily="2" charset="-78"/>
            </a:endParaRPr>
          </a:p>
          <a:p>
            <a:pPr algn="just" rtl="1">
              <a:buNone/>
            </a:pPr>
            <a:r>
              <a:rPr lang="ar-SA" sz="4400" dirty="0" smtClean="0">
                <a:cs typeface="Traditional Arabic" pitchFamily="2" charset="-78"/>
              </a:rPr>
              <a:t>     كان الشروع في إنشاء الكوفة في سنة 17هـ (638م) على يدي سعد بن أبي وقاص إيذانا بتدهور الحيرة وتناقص عمرانها ، وقد استخدمت في بناء المسجد الجامع بالكوفة أنقاض قصورها .</a:t>
            </a:r>
            <a:endParaRPr lang="en-US" sz="4400" dirty="0" smtClean="0">
              <a:cs typeface="Traditional Arabic" pitchFamily="2" charset="-78"/>
            </a:endParaRPr>
          </a:p>
          <a:p>
            <a:pPr algn="just" rtl="1">
              <a:buNone/>
            </a:pPr>
            <a:r>
              <a:rPr lang="ar-SA" sz="4400" dirty="0" smtClean="0">
                <a:cs typeface="Traditional Arabic" pitchFamily="2" charset="-78"/>
              </a:rPr>
              <a:t> </a:t>
            </a:r>
            <a:endParaRPr lang="ar-SA" sz="4400" dirty="0" smtClean="0">
              <a:latin typeface="Traditional Arabic" pitchFamily="2" charset="-78"/>
              <a:cs typeface="Traditional Arabic" pitchFamily="2" charset="-78"/>
            </a:endParaRPr>
          </a:p>
          <a:p>
            <a:pPr algn="just" rtl="1" eaLnBrk="1" hangingPunct="1">
              <a:buNone/>
            </a:pPr>
            <a:endParaRPr lang="ar-SA" sz="4400" dirty="0" smtClean="0">
              <a:cs typeface="Traditional Arabic" pitchFamily="2" charset="-78"/>
            </a:endParaRPr>
          </a:p>
          <a:p>
            <a:pPr algn="just" rtl="1" eaLnBrk="1" hangingPunct="1">
              <a:buNone/>
            </a:pPr>
            <a:r>
              <a:rPr lang="ar-SA" sz="4400" dirty="0" smtClean="0">
                <a:cs typeface="Traditional Arabic" pitchFamily="2" charset="-78"/>
              </a:rPr>
              <a:t>     </a:t>
            </a:r>
          </a:p>
          <a:p>
            <a:pPr algn="just" rtl="1">
              <a:buNone/>
            </a:pPr>
            <a:r>
              <a:rPr lang="ar-SA" sz="4400" dirty="0" smtClean="0">
                <a:cs typeface="Traditional Arabic" pitchFamily="2" charset="-78"/>
              </a:rPr>
              <a:t>  </a:t>
            </a:r>
            <a:endParaRPr lang="en-US" sz="4400" dirty="0" smtClean="0">
              <a:cs typeface="Traditional Arabic" pitchFamily="2" charset="-78"/>
            </a:endParaRPr>
          </a:p>
          <a:p>
            <a:pPr algn="just" rtl="1">
              <a:buNone/>
            </a:pPr>
            <a:r>
              <a:rPr lang="ar-SA" sz="4400" dirty="0" smtClean="0">
                <a:cs typeface="Traditional Arabic" pitchFamily="2" charset="-78"/>
              </a:rPr>
              <a:t>  </a:t>
            </a:r>
            <a:endParaRPr lang="en-US" sz="4400" dirty="0" smtClean="0">
              <a:cs typeface="Traditional Arabic" pitchFamily="2" charset="-78"/>
            </a:endParaRPr>
          </a:p>
          <a:p>
            <a:pPr algn="just" rtl="1">
              <a:buNone/>
            </a:pPr>
            <a:r>
              <a:rPr lang="ar-SA" sz="4400" dirty="0" smtClean="0">
                <a:cs typeface="Traditional Arabic" pitchFamily="2" charset="-78"/>
              </a:rPr>
              <a:t> </a:t>
            </a:r>
            <a:endParaRPr lang="en-US" sz="4400" dirty="0" smtClean="0">
              <a:cs typeface="Traditional Arabic" pitchFamily="2" charset="-78"/>
            </a:endParaRPr>
          </a:p>
          <a:p>
            <a:pPr algn="just" rtl="1">
              <a:buNone/>
            </a:pPr>
            <a:r>
              <a:rPr lang="ar-SA" sz="4400" dirty="0" smtClean="0">
                <a:cs typeface="Traditional Arabic" pitchFamily="2" charset="-78"/>
              </a:rPr>
              <a:t> </a:t>
            </a:r>
            <a:endParaRPr lang="en-US" sz="4400" dirty="0" smtClean="0">
              <a:cs typeface="Traditional Arabic" pitchFamily="2" charset="-78"/>
            </a:endParaRPr>
          </a:p>
          <a:p>
            <a:pPr algn="just" rtl="1" eaLnBrk="1" hangingPunct="1">
              <a:buNone/>
            </a:pPr>
            <a:endParaRPr lang="en-US" sz="4400" dirty="0" smtClean="0">
              <a:cs typeface="Traditional Arabic" pitchFamily="2" charset="-78"/>
            </a:endParaRPr>
          </a:p>
          <a:p>
            <a:pPr algn="just" rtl="1" eaLnBrk="1" hangingPunct="1">
              <a:buNone/>
            </a:pPr>
            <a:r>
              <a:rPr lang="ar-SA" sz="4400" dirty="0" smtClean="0">
                <a:cs typeface="Traditional Arabic" pitchFamily="2" charset="-78"/>
              </a:rPr>
              <a:t> </a:t>
            </a:r>
            <a:endParaRPr lang="en-US" sz="4400" dirty="0" smtClean="0">
              <a:cs typeface="Traditional Arabic" pitchFamily="2" charset="-78"/>
            </a:endParaRPr>
          </a:p>
          <a:p>
            <a:pPr algn="justLow" rtl="1" eaLnBrk="1" hangingPunct="1">
              <a:buNone/>
            </a:pP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304800" y="990600"/>
            <a:ext cx="8915400" cy="1143000"/>
          </a:xfrm>
        </p:spPr>
        <p:txBody>
          <a:bodyPr/>
          <a:lstStyle/>
          <a:p>
            <a:pPr eaLnBrk="1" hangingPunct="1">
              <a:defRPr/>
            </a:pPr>
            <a:r>
              <a:rPr lang="ar-SA" b="1" dirty="0" smtClean="0">
                <a:solidFill>
                  <a:schemeClr val="tx1"/>
                </a:solidFill>
                <a:cs typeface="Traditional Arabic" pitchFamily="2" charset="-78"/>
              </a:rPr>
              <a:t>حضارة الحيرة في عصر اللخميين</a:t>
            </a:r>
            <a:r>
              <a:rPr lang="en-US" b="1" dirty="0" smtClean="0">
                <a:cs typeface="Traditional Arabic" pitchFamily="2" charset="-78"/>
              </a:rPr>
              <a:t/>
            </a:r>
            <a:br>
              <a:rPr lang="en-US" b="1" dirty="0" smtClean="0">
                <a:cs typeface="Traditional Arabic" pitchFamily="2" charset="-78"/>
              </a:rPr>
            </a:b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b="1" u="sng" dirty="0" smtClean="0">
                <a:cs typeface="Traditional Arabic" pitchFamily="2" charset="-78"/>
              </a:rPr>
              <a:t>الحياة العلمية:</a:t>
            </a:r>
            <a:endParaRPr lang="en-US" sz="4000" b="1" u="sng" dirty="0" smtClean="0">
              <a:cs typeface="Traditional Arabic" pitchFamily="2" charset="-78"/>
            </a:endParaRPr>
          </a:p>
          <a:p>
            <a:pPr algn="just" rtl="1">
              <a:buNone/>
            </a:pPr>
            <a:r>
              <a:rPr lang="ar-SA" sz="4000" dirty="0" smtClean="0">
                <a:cs typeface="Traditional Arabic" pitchFamily="2" charset="-78"/>
              </a:rPr>
              <a:t>ازدهرت الحياة العلمية في الحيرة ازدهاراً لم تشهده عاصمه عربيه في العصر الجاهلي , إذا كانت تزخر بمعاهد العلم ومدارسه.</a:t>
            </a:r>
            <a:endParaRPr lang="en-US" sz="4000" dirty="0" smtClean="0">
              <a:cs typeface="Traditional Arabic" pitchFamily="2" charset="-78"/>
            </a:endParaRPr>
          </a:p>
          <a:p>
            <a:pPr algn="just" rtl="1">
              <a:buNone/>
            </a:pPr>
            <a:r>
              <a:rPr lang="ar-SA" sz="4000" b="1" u="sng" dirty="0" smtClean="0">
                <a:cs typeface="Traditional Arabic" pitchFamily="2" charset="-78"/>
              </a:rPr>
              <a:t>الحياة الاقتصادية:</a:t>
            </a:r>
            <a:endParaRPr lang="en-US" sz="4000" b="1" u="sng" dirty="0" smtClean="0">
              <a:cs typeface="Traditional Arabic" pitchFamily="2" charset="-78"/>
            </a:endParaRPr>
          </a:p>
          <a:p>
            <a:pPr algn="just" rtl="1">
              <a:buNone/>
            </a:pPr>
            <a:r>
              <a:rPr lang="ar-SA" sz="4000" dirty="0" smtClean="0">
                <a:cs typeface="Traditional Arabic" pitchFamily="2" charset="-78"/>
              </a:rPr>
              <a:t>كان أهل الحيرة يشتغلون بالزراعة  والرعي وهما حرفتان أملتهما طبيعة المكان الذي تقع علية الحيرة ,كذلك أشتغل الحيريون بالتجارة ,</a:t>
            </a:r>
            <a:r>
              <a:rPr lang="en-US" sz="4000" dirty="0" smtClean="0">
                <a:cs typeface="Traditional Arabic" pitchFamily="2" charset="-78"/>
              </a:rPr>
              <a:t> </a:t>
            </a:r>
            <a:r>
              <a:rPr lang="ar-SA" sz="4000" dirty="0" smtClean="0">
                <a:cs typeface="Traditional Arabic" pitchFamily="2" charset="-78"/>
              </a:rPr>
              <a:t>وترتب على هذه الحرفة تدفق الثروات على أهل الحيرة</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400" dirty="0" smtClean="0">
                <a:cs typeface="Traditional Arabic" pitchFamily="2" charset="-78"/>
              </a:rPr>
              <a:t> </a:t>
            </a:r>
            <a:r>
              <a:rPr lang="ar-SA" sz="4000" dirty="0" smtClean="0">
                <a:cs typeface="Traditional Arabic" pitchFamily="2" charset="-78"/>
              </a:rPr>
              <a:t>فأقاموا القصور واستمتعوا بالحياة </a:t>
            </a:r>
            <a:r>
              <a:rPr lang="ar-SA" sz="4000" dirty="0" err="1" smtClean="0">
                <a:cs typeface="Traditional Arabic" pitchFamily="2" charset="-78"/>
              </a:rPr>
              <a:t>وأستقدموا</a:t>
            </a:r>
            <a:r>
              <a:rPr lang="ar-SA" sz="4000" dirty="0" smtClean="0">
                <a:cs typeface="Traditional Arabic" pitchFamily="2" charset="-78"/>
              </a:rPr>
              <a:t> المغنين والمغنيات , واتخذوا في دوروهم نفيس الأثاث والرياش , واستعملوا الأواني الفضية والذهبية للأكل ,وناموا على فرش الحرير فوق الأسرة المجللة بالكلل .</a:t>
            </a:r>
            <a:endParaRPr lang="en-US" sz="4000" dirty="0" smtClean="0">
              <a:cs typeface="Traditional Arabic" pitchFamily="2" charset="-78"/>
            </a:endParaRPr>
          </a:p>
          <a:p>
            <a:pPr algn="just" rtl="1">
              <a:buNone/>
            </a:pPr>
            <a:r>
              <a:rPr lang="ar-SA" sz="4000" dirty="0" smtClean="0">
                <a:cs typeface="Traditional Arabic" pitchFamily="2" charset="-78"/>
              </a:rPr>
              <a:t>واتخذوا </a:t>
            </a:r>
            <a:r>
              <a:rPr lang="ar-SA" sz="4000" dirty="0" err="1" smtClean="0">
                <a:cs typeface="Traditional Arabic" pitchFamily="2" charset="-78"/>
              </a:rPr>
              <a:t>الطيوب</a:t>
            </a:r>
            <a:r>
              <a:rPr lang="ar-SA" sz="4000" dirty="0" smtClean="0">
                <a:cs typeface="Traditional Arabic" pitchFamily="2" charset="-78"/>
              </a:rPr>
              <a:t> والبخور في </a:t>
            </a:r>
            <a:r>
              <a:rPr lang="ar-SA" sz="4000" dirty="0" err="1" smtClean="0">
                <a:cs typeface="Traditional Arabic" pitchFamily="2" charset="-78"/>
              </a:rPr>
              <a:t>المجامر</a:t>
            </a:r>
            <a:r>
              <a:rPr lang="ar-SA" sz="4000" dirty="0" smtClean="0">
                <a:cs typeface="Traditional Arabic" pitchFamily="2" charset="-78"/>
              </a:rPr>
              <a:t> قبل النوم،وكانوا يستخدمون المسك والعنبر ويلبسون فاخر الثياب ويشربون الخمر .</a:t>
            </a:r>
            <a:endParaRPr lang="en-US" sz="4000" dirty="0" smtClean="0">
              <a:cs typeface="Traditional Arabic" pitchFamily="2" charset="-78"/>
            </a:endParaRPr>
          </a:p>
          <a:p>
            <a:pPr algn="justLow" rtl="1" eaLnBrk="1" hangingPunct="1">
              <a:buNone/>
            </a:pP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فن العمارة:</a:t>
            </a:r>
            <a:r>
              <a:rPr lang="en-US" b="1" dirty="0" smtClean="0">
                <a:cs typeface="Traditional Arabic" pitchFamily="2" charset="-78"/>
              </a:rPr>
              <a:t/>
            </a:r>
            <a:br>
              <a:rPr lang="en-US" b="1"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أخذ فنانو الحيرة أصول هذا الفن عن طريق الفرس , بحكم مجاورتهم وتبعيتهم لهم , ولكنهم طوروا في نظام العمارة عندهم تطويراً أبعده عن أصولة الأولى وأصبح الطراز الحيرى في فن البناء طراز قائما بذاته .</a:t>
            </a:r>
            <a:endParaRPr lang="en-US" sz="4000" dirty="0" smtClean="0">
              <a:cs typeface="Traditional Arabic" pitchFamily="2" charset="-78"/>
            </a:endParaRPr>
          </a:p>
          <a:p>
            <a:pPr algn="just" rtl="1">
              <a:buNone/>
            </a:pPr>
            <a:r>
              <a:rPr lang="ar-SA" sz="4000" b="1" dirty="0" smtClean="0">
                <a:cs typeface="Traditional Arabic" pitchFamily="2" charset="-78"/>
              </a:rPr>
              <a:t>اشتهرت الحيرة </a:t>
            </a:r>
            <a:r>
              <a:rPr lang="ar-SA" sz="4000" dirty="0" smtClean="0">
                <a:cs typeface="Traditional Arabic" pitchFamily="2" charset="-78"/>
              </a:rPr>
              <a:t>بقصورها التي ضربت الأمثال في عظمتها قصري </a:t>
            </a:r>
            <a:r>
              <a:rPr lang="ar-SA" sz="4000" dirty="0" err="1" smtClean="0">
                <a:cs typeface="Traditional Arabic" pitchFamily="2" charset="-78"/>
              </a:rPr>
              <a:t>الخورنق</a:t>
            </a:r>
            <a:r>
              <a:rPr lang="ar-SA" sz="4000" dirty="0" smtClean="0">
                <a:cs typeface="Traditional Arabic" pitchFamily="2" charset="-78"/>
              </a:rPr>
              <a:t> </a:t>
            </a:r>
            <a:r>
              <a:rPr lang="ar-SA" sz="4000" dirty="0" err="1" smtClean="0">
                <a:cs typeface="Traditional Arabic" pitchFamily="2" charset="-78"/>
              </a:rPr>
              <a:t>والسدير</a:t>
            </a:r>
            <a:r>
              <a:rPr lang="ar-SA" sz="4000" dirty="0" smtClean="0">
                <a:cs typeface="Traditional Arabic" pitchFamily="2" charset="-78"/>
              </a:rPr>
              <a:t> ، وبأديرتها التي أقيمت </a:t>
            </a:r>
            <a:r>
              <a:rPr lang="ar-SA" sz="4000" dirty="0" err="1" smtClean="0">
                <a:cs typeface="Traditional Arabic" pitchFamily="2" charset="-78"/>
              </a:rPr>
              <a:t>بها</a:t>
            </a:r>
            <a:r>
              <a:rPr lang="ar-SA" sz="4000" dirty="0" smtClean="0">
                <a:cs typeface="Traditional Arabic" pitchFamily="2" charset="-78"/>
              </a:rPr>
              <a:t> منذ أن انتشرت المسيحية بين سكانها </a:t>
            </a:r>
            <a:r>
              <a:rPr lang="ar-SA" sz="4000" dirty="0" err="1" smtClean="0">
                <a:cs typeface="Traditional Arabic" pitchFamily="2" charset="-78"/>
              </a:rPr>
              <a:t>و</a:t>
            </a:r>
            <a:r>
              <a:rPr lang="ar-SA" sz="4000" dirty="0" smtClean="0">
                <a:cs typeface="Traditional Arabic" pitchFamily="2" charset="-78"/>
              </a:rPr>
              <a:t> فيما يلي أمثله لأهم هذه المنشآت :</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000" b="1" u="sng" dirty="0" smtClean="0">
                <a:cs typeface="Traditional Arabic" pitchFamily="2" charset="-78"/>
              </a:rPr>
              <a:t>أ.القصور:</a:t>
            </a:r>
            <a:endParaRPr lang="en-US" sz="4000" b="1" u="sng" dirty="0" smtClean="0">
              <a:cs typeface="Traditional Arabic" pitchFamily="2" charset="-78"/>
            </a:endParaRPr>
          </a:p>
          <a:p>
            <a:pPr algn="just" rtl="1">
              <a:buNone/>
            </a:pPr>
            <a:r>
              <a:rPr lang="ar-SA" sz="4000" dirty="0" smtClean="0">
                <a:cs typeface="Traditional Arabic" pitchFamily="2" charset="-78"/>
              </a:rPr>
              <a:t>كانت قصور الحيرة موضوعا تبارى فيه الشعراء بقصائدهم ,فأبدعوا في وصفها,وأشهر هذه القصور قصران :قصر الخورنق وقصر السدير.</a:t>
            </a:r>
            <a:endParaRPr lang="en-US" sz="4000" dirty="0" smtClean="0">
              <a:cs typeface="Traditional Arabic" pitchFamily="2" charset="-78"/>
            </a:endParaRPr>
          </a:p>
          <a:p>
            <a:pPr algn="just" rtl="1">
              <a:buNone/>
            </a:pPr>
            <a:r>
              <a:rPr lang="ar-SA" sz="4000" b="1" u="sng" dirty="0" smtClean="0">
                <a:cs typeface="Traditional Arabic" pitchFamily="2" charset="-78"/>
              </a:rPr>
              <a:t>ب.الأديرة والكنائس:</a:t>
            </a:r>
            <a:endParaRPr lang="en-US" sz="4000" b="1" u="sng" dirty="0" smtClean="0">
              <a:cs typeface="Traditional Arabic" pitchFamily="2" charset="-78"/>
            </a:endParaRPr>
          </a:p>
          <a:p>
            <a:pPr algn="just" rtl="1">
              <a:buNone/>
            </a:pPr>
            <a:r>
              <a:rPr lang="ar-SA" sz="4000" dirty="0" smtClean="0">
                <a:cs typeface="Traditional Arabic" pitchFamily="2" charset="-78"/>
              </a:rPr>
              <a:t>كان لتنصر المناذرة أثر كبير في تنشيط حركة بناء الأديرة والكنائس,ولقد حفظ لنا الإخباريون أسماء كثيرة من هذه المنشآت المسيحية , التي أقيمت في عصر المناذرة .</a:t>
            </a:r>
            <a:endParaRPr lang="en-US" sz="4000" dirty="0" smtClean="0">
              <a:cs typeface="Traditional Arabic" pitchFamily="2" charset="-78"/>
            </a:endParaRPr>
          </a:p>
          <a:p>
            <a:pPr algn="justLow" rtl="1" eaLnBrk="1" hangingPunct="1">
              <a:buNone/>
            </a:pPr>
            <a:endParaRPr lang="en-US" sz="4800" dirty="0" smtClean="0">
              <a:cs typeface="Traditional Arabic" pitchFamily="2" charset="-78"/>
            </a:endParaRPr>
          </a:p>
          <a:p>
            <a:pPr algn="justLow" rtl="1" eaLnBrk="1" hangingPunct="1">
              <a:buNone/>
            </a:pP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30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533400"/>
            <a:ext cx="8915400" cy="1143000"/>
          </a:xfrm>
        </p:spPr>
        <p:txBody>
          <a:bodyPr/>
          <a:lstStyle/>
          <a:p>
            <a:pPr eaLnBrk="1" hangingPunct="1">
              <a:defRPr/>
            </a:pPr>
            <a:r>
              <a:rPr lang="ar-SA" b="1" dirty="0" smtClean="0">
                <a:solidFill>
                  <a:schemeClr val="tx1"/>
                </a:solidFill>
                <a:cs typeface="Traditional Arabic" pitchFamily="2" charset="-78"/>
              </a:rPr>
              <a:t>الحياة الدينية في الحيرة : </a:t>
            </a: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4400" dirty="0" smtClean="0">
                <a:cs typeface="Traditional Arabic" pitchFamily="2" charset="-78"/>
              </a:rPr>
              <a:t>  كان أهل الحيرة إما وثنين يعبدون الأصنام ,أو صابئة يعبدون الكواكب , أو مجوس يعبدون النار أو نصارى أو يهود.فمن أصنام الحيرة ,صنمان يعرفان بالضيزنين كان جذيمه يستسقى ويستنصر بهما على العدو.ومن أصنام الحيرة صنم يقال له سبدأ كانوا يحلفون بة ويقولون (حق سبد) ,وكان منهم من يعبد ويتقرب إليها بالذبائح ، وعرفت الحيرة عبادة القمر .</a:t>
            </a:r>
            <a:endParaRPr lang="en-US" sz="4400" dirty="0" smtClean="0">
              <a:cs typeface="Traditional Arabic" pitchFamily="2" charset="-78"/>
            </a:endParaRPr>
          </a:p>
          <a:p>
            <a:pPr algn="just" rtl="1">
              <a:buNone/>
            </a:pPr>
            <a:r>
              <a:rPr lang="ar-SA" sz="4400" dirty="0" smtClean="0">
                <a:cs typeface="Traditional Arabic" pitchFamily="2" charset="-78"/>
              </a:rPr>
              <a:t> </a:t>
            </a:r>
            <a:endParaRPr lang="en-US" sz="4400" dirty="0" smtClean="0">
              <a:cs typeface="Traditional Arabic" pitchFamily="2" charset="-78"/>
            </a:endParaRPr>
          </a:p>
          <a:p>
            <a:pPr algn="just" rtl="1">
              <a:buNone/>
            </a:pPr>
            <a:r>
              <a:rPr lang="ar-SA" sz="4400" dirty="0" smtClean="0">
                <a:cs typeface="Traditional Arabic" pitchFamily="2" charset="-78"/>
              </a:rPr>
              <a:t>    </a:t>
            </a:r>
            <a:endParaRPr lang="en-US" sz="4400" dirty="0" smtClean="0">
              <a:cs typeface="Traditional Arabic" pitchFamily="2" charset="-78"/>
            </a:endParaRPr>
          </a:p>
          <a:p>
            <a:pPr algn="just" rtl="1" eaLnBrk="1" hangingPunct="1">
              <a:buNone/>
            </a:pPr>
            <a:r>
              <a:rPr lang="ar-SA" sz="4400" dirty="0" smtClean="0">
                <a:cs typeface="Traditional Arabic" pitchFamily="2" charset="-78"/>
              </a:rPr>
              <a:t>  </a:t>
            </a:r>
            <a:endParaRPr lang="en-US" sz="4400" dirty="0" smtClean="0">
              <a:cs typeface="Traditional Arabic" pitchFamily="2" charset="-78"/>
            </a:endParaRPr>
          </a:p>
          <a:p>
            <a:pPr algn="just" rtl="1" eaLnBrk="1" hangingPunct="1">
              <a:buNone/>
            </a:pPr>
            <a:r>
              <a:rPr lang="ar-SA" sz="4400" dirty="0" smtClean="0">
                <a:cs typeface="Traditional Arabic" pitchFamily="2" charset="-78"/>
              </a:rPr>
              <a:t>   </a:t>
            </a:r>
            <a:endParaRPr lang="en-US" sz="4400" dirty="0" smtClean="0">
              <a:cs typeface="Traditional Arabic" pitchFamily="2" charset="-78"/>
            </a:endParaRPr>
          </a:p>
          <a:p>
            <a:pPr algn="justLow" rtl="1" eaLnBrk="1" hangingPunct="1">
              <a:buNone/>
            </a:pP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31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0"/>
          </p:nvPr>
        </p:nvSpPr>
        <p:spPr bwMode="auto">
          <a:noFill/>
          <a:ln>
            <a:miter lim="800000"/>
            <a:headEnd/>
            <a:tailEnd/>
          </a:ln>
        </p:spPr>
        <p:txBody>
          <a:bodyPr/>
          <a:lstStyle/>
          <a:p>
            <a:fld id="{1CA45124-24BC-488C-9804-3B698981A5A9}" type="slidenum">
              <a:rPr lang="ar-SA" smtClean="0">
                <a:cs typeface="Arial" pitchFamily="34" charset="0"/>
              </a:rPr>
              <a:pPr/>
              <a:t>32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765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765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765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765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pPr algn="r" rtl="1"/>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2271</TotalTime>
  <Words>2378</Words>
  <Application>Microsoft Office PowerPoint</Application>
  <PresentationFormat>A4 Paper (210x297 mm)</PresentationFormat>
  <Paragraphs>181</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المحاضرة الحادية عشر</vt:lpstr>
      <vt:lpstr>عناصر المحاضرة</vt:lpstr>
      <vt:lpstr>  تمهيد </vt:lpstr>
      <vt:lpstr> </vt:lpstr>
      <vt:lpstr>ملوك الحيرة مـن التنوخيين </vt:lpstr>
      <vt:lpstr>تمصير الحيرة وبداية إمارة المناذرة  أو اللخميين:  </vt:lpstr>
      <vt:lpstr> </vt:lpstr>
      <vt:lpstr>Slide 9</vt:lpstr>
      <vt:lpstr> موقع الحيرة </vt:lpstr>
      <vt:lpstr>  أشهر أمراء المناذرة بعد عمرو بن عدي : </vt:lpstr>
      <vt:lpstr>Slide 12</vt:lpstr>
      <vt:lpstr>Slide 13</vt:lpstr>
      <vt:lpstr> النعمان الأول بن امرئ القيس الثاني(390-418)</vt:lpstr>
      <vt:lpstr>  </vt:lpstr>
      <vt:lpstr>المنذر بن امرئ القيس المعروف بابن ماء السماء :(512 _554م):  </vt:lpstr>
      <vt:lpstr> عمرو بن المنذر ( أو عمرو بن هند):(554-574) </vt:lpstr>
      <vt:lpstr>  </vt:lpstr>
      <vt:lpstr> </vt:lpstr>
      <vt:lpstr> المنذر بن المنذر (579_385): </vt:lpstr>
      <vt:lpstr>النعمان بن المنذر(583-605)    </vt:lpstr>
      <vt:lpstr>  إياس بن قبيصة الطائي (605_614):</vt:lpstr>
      <vt:lpstr> انتصار العرب على الفرس في ذي قار: </vt:lpstr>
      <vt:lpstr> </vt:lpstr>
      <vt:lpstr>المنذر بن النعمان (المغرور)(631_632):  </vt:lpstr>
      <vt:lpstr>الحيرة في العصر الإسلامي :  </vt:lpstr>
      <vt:lpstr>حضارة الحيرة في عصر اللخميين  </vt:lpstr>
      <vt:lpstr> </vt:lpstr>
      <vt:lpstr> فن العمارة: </vt:lpstr>
      <vt:lpstr> </vt:lpstr>
      <vt:lpstr>الحياة الدينية في الحيرة :  </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cp:lastModifiedBy>
  <cp:revision>318</cp:revision>
  <dcterms:created xsi:type="dcterms:W3CDTF">2009-10-14T19:14:34Z</dcterms:created>
  <dcterms:modified xsi:type="dcterms:W3CDTF">2014-11-26T18:25:06Z</dcterms:modified>
</cp:coreProperties>
</file>