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1"/>
  </p:notesMasterIdLst>
  <p:sldIdLst>
    <p:sldId id="313" r:id="rId2"/>
    <p:sldId id="257" r:id="rId3"/>
    <p:sldId id="267" r:id="rId4"/>
    <p:sldId id="259" r:id="rId5"/>
    <p:sldId id="287" r:id="rId6"/>
    <p:sldId id="288" r:id="rId7"/>
    <p:sldId id="306" r:id="rId8"/>
    <p:sldId id="289" r:id="rId9"/>
    <p:sldId id="290" r:id="rId10"/>
    <p:sldId id="291" r:id="rId11"/>
    <p:sldId id="292" r:id="rId12"/>
    <p:sldId id="293" r:id="rId13"/>
    <p:sldId id="294" r:id="rId14"/>
    <p:sldId id="295" r:id="rId15"/>
    <p:sldId id="299" r:id="rId16"/>
    <p:sldId id="300" r:id="rId17"/>
    <p:sldId id="314" r:id="rId18"/>
    <p:sldId id="315" r:id="rId19"/>
    <p:sldId id="316" r:id="rId20"/>
    <p:sldId id="317" r:id="rId21"/>
    <p:sldId id="318" r:id="rId22"/>
    <p:sldId id="319" r:id="rId23"/>
    <p:sldId id="320" r:id="rId24"/>
    <p:sldId id="321" r:id="rId25"/>
    <p:sldId id="322" r:id="rId26"/>
    <p:sldId id="323" r:id="rId27"/>
    <p:sldId id="324" r:id="rId28"/>
    <p:sldId id="325" r:id="rId29"/>
    <p:sldId id="266" r:id="rId30"/>
  </p:sldIdLst>
  <p:sldSz cx="9906000" cy="6858000" type="A4"/>
  <p:notesSz cx="6858000" cy="9144000"/>
  <p:defaultTextStyle>
    <a:defPPr>
      <a:defRPr lang="en-US"/>
    </a:defPPr>
    <a:lvl1pPr algn="l" rtl="0" fontAlgn="base">
      <a:spcBef>
        <a:spcPct val="0"/>
      </a:spcBef>
      <a:spcAft>
        <a:spcPct val="0"/>
      </a:spcAft>
      <a:defRPr kern="1200">
        <a:solidFill>
          <a:schemeClr val="tx1"/>
        </a:solidFill>
        <a:latin typeface="Arial" pitchFamily="34" charset="0"/>
        <a:ea typeface="+mn-ea"/>
        <a:cs typeface="Arial" pitchFamily="34" charset="0"/>
      </a:defRPr>
    </a:lvl1pPr>
    <a:lvl2pPr marL="457200" algn="l" rtl="0" fontAlgn="base">
      <a:spcBef>
        <a:spcPct val="0"/>
      </a:spcBef>
      <a:spcAft>
        <a:spcPct val="0"/>
      </a:spcAft>
      <a:defRPr kern="1200">
        <a:solidFill>
          <a:schemeClr val="tx1"/>
        </a:solidFill>
        <a:latin typeface="Arial" pitchFamily="34" charset="0"/>
        <a:ea typeface="+mn-ea"/>
        <a:cs typeface="Arial" pitchFamily="34" charset="0"/>
      </a:defRPr>
    </a:lvl2pPr>
    <a:lvl3pPr marL="914400" algn="l" rtl="0" fontAlgn="base">
      <a:spcBef>
        <a:spcPct val="0"/>
      </a:spcBef>
      <a:spcAft>
        <a:spcPct val="0"/>
      </a:spcAft>
      <a:defRPr kern="1200">
        <a:solidFill>
          <a:schemeClr val="tx1"/>
        </a:solidFill>
        <a:latin typeface="Arial" pitchFamily="34" charset="0"/>
        <a:ea typeface="+mn-ea"/>
        <a:cs typeface="Arial" pitchFamily="34" charset="0"/>
      </a:defRPr>
    </a:lvl3pPr>
    <a:lvl4pPr marL="1371600" algn="l" rtl="0" fontAlgn="base">
      <a:spcBef>
        <a:spcPct val="0"/>
      </a:spcBef>
      <a:spcAft>
        <a:spcPct val="0"/>
      </a:spcAft>
      <a:defRPr kern="1200">
        <a:solidFill>
          <a:schemeClr val="tx1"/>
        </a:solidFill>
        <a:latin typeface="Arial" pitchFamily="34" charset="0"/>
        <a:ea typeface="+mn-ea"/>
        <a:cs typeface="Arial" pitchFamily="34" charset="0"/>
      </a:defRPr>
    </a:lvl4pPr>
    <a:lvl5pPr marL="1828800" algn="l" rtl="0" fontAlgn="base">
      <a:spcBef>
        <a:spcPct val="0"/>
      </a:spcBef>
      <a:spcAft>
        <a:spcPct val="0"/>
      </a:spcAft>
      <a:defRPr kern="1200">
        <a:solidFill>
          <a:schemeClr val="tx1"/>
        </a:solidFill>
        <a:latin typeface="Arial" pitchFamily="34" charset="0"/>
        <a:ea typeface="+mn-ea"/>
        <a:cs typeface="Arial" pitchFamily="34" charset="0"/>
      </a:defRPr>
    </a:lvl5pPr>
    <a:lvl6pPr marL="2286000" algn="l" defTabSz="914400" rtl="0" eaLnBrk="1" latinLnBrk="0" hangingPunct="1">
      <a:defRPr kern="1200">
        <a:solidFill>
          <a:schemeClr val="tx1"/>
        </a:solidFill>
        <a:latin typeface="Arial" pitchFamily="34" charset="0"/>
        <a:ea typeface="+mn-ea"/>
        <a:cs typeface="Arial" pitchFamily="34" charset="0"/>
      </a:defRPr>
    </a:lvl6pPr>
    <a:lvl7pPr marL="2743200" algn="l" defTabSz="914400" rtl="0" eaLnBrk="1" latinLnBrk="0" hangingPunct="1">
      <a:defRPr kern="1200">
        <a:solidFill>
          <a:schemeClr val="tx1"/>
        </a:solidFill>
        <a:latin typeface="Arial" pitchFamily="34" charset="0"/>
        <a:ea typeface="+mn-ea"/>
        <a:cs typeface="Arial" pitchFamily="34" charset="0"/>
      </a:defRPr>
    </a:lvl7pPr>
    <a:lvl8pPr marL="3200400" algn="l" defTabSz="914400" rtl="0" eaLnBrk="1" latinLnBrk="0" hangingPunct="1">
      <a:defRPr kern="1200">
        <a:solidFill>
          <a:schemeClr val="tx1"/>
        </a:solidFill>
        <a:latin typeface="Arial" pitchFamily="34" charset="0"/>
        <a:ea typeface="+mn-ea"/>
        <a:cs typeface="Arial" pitchFamily="34" charset="0"/>
      </a:defRPr>
    </a:lvl8pPr>
    <a:lvl9pPr marL="3657600" algn="l" defTabSz="914400" rtl="0"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00"/>
    <a:srgbClr val="FF3300"/>
    <a:srgbClr val="009900"/>
    <a:srgbClr val="FF0066"/>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588" autoAdjust="0"/>
    <p:restoredTop sz="94529" autoAdjust="0"/>
  </p:normalViewPr>
  <p:slideViewPr>
    <p:cSldViewPr>
      <p:cViewPr>
        <p:scale>
          <a:sx n="75" d="100"/>
          <a:sy n="75" d="100"/>
        </p:scale>
        <p:origin x="-834" y="-162"/>
      </p:cViewPr>
      <p:guideLst>
        <p:guide orient="horz" pos="2160"/>
        <p:guide pos="312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717E680B-E3DE-4CDF-8129-6C6D83A0C2BC}" type="datetimeFigureOut">
              <a:rPr lang="en-US"/>
              <a:pPr>
                <a:defRPr/>
              </a:pPr>
              <a:t>11/26/2014</a:t>
            </a:fld>
            <a:endParaRPr lang="en-US"/>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rtl="0">
              <a:defRPr sz="1200">
                <a:latin typeface="Calibri" pitchFamily="34" charset="0"/>
                <a:cs typeface="Arial" charset="0"/>
              </a:defRPr>
            </a:lvl1pPr>
          </a:lstStyle>
          <a:p>
            <a:pPr>
              <a:defRPr/>
            </a:pPr>
            <a:fld id="{DEE20EEF-428A-4D08-A3EA-DB4334EB0482}" type="slidenum">
              <a:rPr lang="ar-SA"/>
              <a:pPr>
                <a:defRPr/>
              </a:pPr>
              <a:t>‹#›</a:t>
            </a:fld>
            <a:endParaRPr 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Rectangle 9"/>
          <p:cNvSpPr/>
          <p:nvPr/>
        </p:nvSpPr>
        <p:spPr>
          <a:xfrm>
            <a:off x="0" y="2133600"/>
            <a:ext cx="2667000" cy="14478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5" name="Rectangle 11"/>
          <p:cNvSpPr/>
          <p:nvPr/>
        </p:nvSpPr>
        <p:spPr>
          <a:xfrm>
            <a:off x="7239000" y="2133600"/>
            <a:ext cx="2667000" cy="14478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2185988" y="6356350"/>
            <a:ext cx="482600" cy="365125"/>
          </a:xfrm>
        </p:spPr>
        <p:txBody>
          <a:bodyPr/>
          <a:lstStyle>
            <a:lvl1pPr>
              <a:defRPr/>
            </a:lvl1pPr>
          </a:lstStyle>
          <a:p>
            <a:pPr>
              <a:defRPr/>
            </a:pPr>
            <a:fld id="{7BE63758-BC4D-4B18-9608-E3AFAD629892}" type="slidenum">
              <a:rPr lang="ar-SA"/>
              <a:pPr>
                <a:defRPr/>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7" name="Slide Number Placeholder 5"/>
          <p:cNvSpPr>
            <a:spLocks noGrp="1"/>
          </p:cNvSpPr>
          <p:nvPr>
            <p:ph type="sldNum" sz="quarter" idx="10"/>
          </p:nvPr>
        </p:nvSpPr>
        <p:spPr/>
        <p:txBody>
          <a:bodyPr/>
          <a:lstStyle>
            <a:lvl1pPr>
              <a:defRPr/>
            </a:lvl1pPr>
          </a:lstStyle>
          <a:p>
            <a:pPr>
              <a:defRPr/>
            </a:pPr>
            <a:fld id="{C966E678-C00E-41DF-B9F1-AEF0B843E171}" type="slidenum">
              <a:rPr lang="ar-SA"/>
              <a:pPr>
                <a:defRPr/>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Slide Number Placeholder 5"/>
          <p:cNvSpPr>
            <a:spLocks noGrp="1"/>
          </p:cNvSpPr>
          <p:nvPr>
            <p:ph type="sldNum" sz="quarter" idx="10"/>
          </p:nvPr>
        </p:nvSpPr>
        <p:spPr/>
        <p:txBody>
          <a:bodyPr/>
          <a:lstStyle>
            <a:lvl1pPr>
              <a:defRPr/>
            </a:lvl1pPr>
          </a:lstStyle>
          <a:p>
            <a:pPr>
              <a:defRPr/>
            </a:pPr>
            <a:fld id="{4B30D739-EBCD-4991-BD55-2539FACCB018}" type="slidenum">
              <a:rPr lang="ar-SA"/>
              <a:pPr>
                <a:defRPr/>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8" name="Slide Number Placeholder 6"/>
          <p:cNvSpPr>
            <a:spLocks noGrp="1"/>
          </p:cNvSpPr>
          <p:nvPr>
            <p:ph type="sldNum" sz="quarter" idx="14"/>
          </p:nvPr>
        </p:nvSpPr>
        <p:spPr/>
        <p:txBody>
          <a:bodyPr/>
          <a:lstStyle>
            <a:lvl1pPr>
              <a:defRPr/>
            </a:lvl1pPr>
          </a:lstStyle>
          <a:p>
            <a:pPr>
              <a:defRPr/>
            </a:pPr>
            <a:fld id="{4F2FAA20-20FE-438E-909F-955AED2E2DC8}" type="slidenum">
              <a:rPr lang="ar-SA"/>
              <a:pPr>
                <a:defRPr/>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Slide Number Placeholder 5"/>
          <p:cNvSpPr>
            <a:spLocks noGrp="1"/>
          </p:cNvSpPr>
          <p:nvPr>
            <p:ph type="sldNum" sz="quarter" idx="10"/>
          </p:nvPr>
        </p:nvSpPr>
        <p:spPr/>
        <p:txBody>
          <a:bodyPr/>
          <a:lstStyle>
            <a:lvl1pPr>
              <a:defRPr/>
            </a:lvl1pPr>
          </a:lstStyle>
          <a:p>
            <a:pPr>
              <a:defRPr/>
            </a:pPr>
            <a:fld id="{41376538-511E-40D2-9762-FD1D5870D92F}" type="slidenum">
              <a:rPr lang="ar-SA"/>
              <a:pPr>
                <a:defRPr/>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Slide Number Placeholder 5"/>
          <p:cNvSpPr>
            <a:spLocks noGrp="1"/>
          </p:cNvSpPr>
          <p:nvPr>
            <p:ph type="sldNum" sz="quarter" idx="10"/>
          </p:nvPr>
        </p:nvSpPr>
        <p:spPr/>
        <p:txBody>
          <a:bodyPr/>
          <a:lstStyle>
            <a:lvl1pPr>
              <a:defRPr/>
            </a:lvl1pPr>
          </a:lstStyle>
          <a:p>
            <a:pPr>
              <a:defRPr/>
            </a:pPr>
            <a:fld id="{022C0655-6BBF-4EDE-B4CD-32CFA211227F}" type="slidenum">
              <a:rPr lang="ar-SA"/>
              <a:pPr>
                <a:defRPr/>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Slide Number Placeholder 5"/>
          <p:cNvSpPr>
            <a:spLocks noGrp="1"/>
          </p:cNvSpPr>
          <p:nvPr>
            <p:ph type="sldNum" sz="quarter" idx="10"/>
          </p:nvPr>
        </p:nvSpPr>
        <p:spPr/>
        <p:txBody>
          <a:bodyPr/>
          <a:lstStyle>
            <a:lvl1pPr>
              <a:defRPr/>
            </a:lvl1pPr>
          </a:lstStyle>
          <a:p>
            <a:pPr>
              <a:defRPr/>
            </a:pPr>
            <a:fld id="{0B271BE5-1241-4384-8317-2D931699D874}" type="slidenum">
              <a:rPr lang="ar-SA"/>
              <a:pPr>
                <a:defRPr/>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p:txBody>
          <a:bodyPr/>
          <a:lstStyle>
            <a:lvl1pPr>
              <a:defRPr/>
            </a:lvl1pPr>
          </a:lstStyle>
          <a:p>
            <a:pPr>
              <a:defRPr/>
            </a:pPr>
            <a:fld id="{9D0FB5FA-2C22-4D52-B4A3-73E997267029}" type="slidenum">
              <a:rPr lang="ar-SA"/>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p:txBody>
          <a:bodyPr/>
          <a:lstStyle>
            <a:lvl1pPr>
              <a:defRPr/>
            </a:lvl1pPr>
          </a:lstStyle>
          <a:p>
            <a:pPr>
              <a:defRPr/>
            </a:pPr>
            <a:fld id="{21AEC0F0-266D-492F-8EC5-EA08600A09E7}" type="slidenum">
              <a:rPr lang="ar-SA"/>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p:txBody>
          <a:bodyPr/>
          <a:lstStyle>
            <a:lvl1pPr>
              <a:defRPr/>
            </a:lvl1pPr>
          </a:lstStyle>
          <a:p>
            <a:pPr>
              <a:defRPr/>
            </a:pPr>
            <a:fld id="{A785D834-C932-4FAD-9E1B-C27F6A44C444}" type="slidenum">
              <a:rPr lang="ar-SA"/>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p:txBody>
          <a:bodyPr/>
          <a:lstStyle>
            <a:lvl1pPr>
              <a:defRPr/>
            </a:lvl1pPr>
          </a:lstStyle>
          <a:p>
            <a:pPr>
              <a:defRPr/>
            </a:pPr>
            <a:fld id="{3CFAC808-E1CC-49C5-B795-533A58A7498E}" type="slidenum">
              <a:rPr lang="ar-SA"/>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0" y="6324600"/>
            <a:ext cx="9906000" cy="5334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fontAlgn="auto">
              <a:spcBef>
                <a:spcPts val="0"/>
              </a:spcBef>
              <a:spcAft>
                <a:spcPts val="0"/>
              </a:spcAft>
              <a:defRPr/>
            </a:pPr>
            <a:endParaRPr lang="en-US"/>
          </a:p>
        </p:txBody>
      </p:sp>
      <p:grpSp>
        <p:nvGrpSpPr>
          <p:cNvPr id="1027" name="Group 7"/>
          <p:cNvGrpSpPr>
            <a:grpSpLocks/>
          </p:cNvGrpSpPr>
          <p:nvPr/>
        </p:nvGrpSpPr>
        <p:grpSpPr bwMode="auto">
          <a:xfrm>
            <a:off x="8610600" y="5791200"/>
            <a:ext cx="941388" cy="914400"/>
            <a:chOff x="5210750" y="1066800"/>
            <a:chExt cx="2976900" cy="3130677"/>
          </a:xfrm>
        </p:grpSpPr>
        <p:sp>
          <p:nvSpPr>
            <p:cNvPr id="9" name="Oval 8"/>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pic>
          <p:nvPicPr>
            <p:cNvPr id="1033"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Rectangle 10"/>
          <p:cNvSpPr/>
          <p:nvPr/>
        </p:nvSpPr>
        <p:spPr>
          <a:xfrm>
            <a:off x="381000" y="6372225"/>
            <a:ext cx="2519363" cy="338138"/>
          </a:xfrm>
          <a:prstGeom prst="rect">
            <a:avLst/>
          </a:prstGeom>
        </p:spPr>
        <p:txBody>
          <a:bodyPr wrap="none">
            <a:spAutoFit/>
          </a:bodyPr>
          <a:lstStyle/>
          <a:p>
            <a:pPr fontAlgn="auto">
              <a:spcBef>
                <a:spcPts val="0"/>
              </a:spcBef>
              <a:spcAft>
                <a:spcPts val="0"/>
              </a:spcAft>
              <a:defRPr/>
            </a:pPr>
            <a:r>
              <a:rPr lang="en-US" sz="1600" dirty="0">
                <a:solidFill>
                  <a:schemeClr val="bg1"/>
                </a:solidFill>
                <a:latin typeface="+mn-lt"/>
                <a:cs typeface="+mn-cs"/>
              </a:rPr>
              <a:t>King Faisal University [        ] </a:t>
            </a:r>
          </a:p>
        </p:txBody>
      </p:sp>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6" name="Slide Number Placeholder 5"/>
          <p:cNvSpPr>
            <a:spLocks noGrp="1"/>
          </p:cNvSpPr>
          <p:nvPr>
            <p:ph type="sldNum" sz="quarter" idx="4"/>
          </p:nvPr>
        </p:nvSpPr>
        <p:spPr>
          <a:xfrm>
            <a:off x="2105025" y="6376988"/>
            <a:ext cx="571500" cy="365125"/>
          </a:xfrm>
          <a:prstGeom prst="rect">
            <a:avLst/>
          </a:prstGeom>
        </p:spPr>
        <p:txBody>
          <a:bodyPr vert="horz" wrap="square" lIns="91440" tIns="45720" rIns="91440" bIns="45720" numCol="1" anchor="ctr" anchorCtr="0" compatLnSpc="1">
            <a:prstTxWarp prst="textNoShape">
              <a:avLst/>
            </a:prstTxWarp>
          </a:bodyPr>
          <a:lstStyle>
            <a:lvl1pPr algn="r" rtl="0">
              <a:defRPr sz="1200">
                <a:solidFill>
                  <a:schemeClr val="bg1"/>
                </a:solidFill>
                <a:latin typeface="Calibri" pitchFamily="34" charset="0"/>
                <a:cs typeface="Arial" charset="0"/>
              </a:defRPr>
            </a:lvl1pPr>
          </a:lstStyle>
          <a:p>
            <a:pPr>
              <a:defRPr/>
            </a:pPr>
            <a:fld id="{098EB400-B6C3-4F14-91A3-83457E195EDF}" type="slidenum">
              <a:rPr lang="ar-SA"/>
              <a:pPr>
                <a:defRPr/>
              </a:pPr>
              <a:t>‹#›</a:t>
            </a:fld>
            <a:endParaRPr lang="en-US"/>
          </a:p>
        </p:txBody>
      </p:sp>
    </p:spTree>
  </p:cSld>
  <p:clrMap bg1="lt1" tx1="dk1" bg2="lt2" tx2="dk2" accent1="accent1" accent2="accent2" accent3="accent3" accent4="accent4" accent5="accent5" accent6="accent6" hlink="hlink" folHlink="folHlink"/>
  <p:sldLayoutIdLst>
    <p:sldLayoutId id="2147483828" r:id="rId1"/>
    <p:sldLayoutId id="2147483829" r:id="rId2"/>
    <p:sldLayoutId id="2147483820" r:id="rId3"/>
    <p:sldLayoutId id="2147483830" r:id="rId4"/>
    <p:sldLayoutId id="2147483821" r:id="rId5"/>
    <p:sldLayoutId id="2147483822" r:id="rId6"/>
    <p:sldLayoutId id="2147483823" r:id="rId7"/>
    <p:sldLayoutId id="2147483824" r:id="rId8"/>
    <p:sldLayoutId id="2147483825" r:id="rId9"/>
    <p:sldLayoutId id="2147483826" r:id="rId10"/>
    <p:sldLayoutId id="2147483827" r:id="rId11"/>
  </p:sldLayoutIdLst>
  <p:hf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smtClean="0">
              <a:solidFill>
                <a:srgbClr val="376092"/>
              </a:solidFill>
              <a:cs typeface="Arial" pitchFamily="34" charset="0"/>
            </a:endParaRPr>
          </a:p>
        </p:txBody>
      </p:sp>
      <p:sp>
        <p:nvSpPr>
          <p:cNvPr id="5124" name="Slide Number Placeholder 3"/>
          <p:cNvSpPr>
            <a:spLocks noGrp="1"/>
          </p:cNvSpPr>
          <p:nvPr>
            <p:ph type="sldNum" sz="quarter" idx="10"/>
          </p:nvPr>
        </p:nvSpPr>
        <p:spPr bwMode="auto">
          <a:noFill/>
          <a:ln>
            <a:miter lim="800000"/>
            <a:headEnd/>
            <a:tailEnd/>
          </a:ln>
        </p:spPr>
        <p:txBody>
          <a:bodyPr/>
          <a:lstStyle/>
          <a:p>
            <a:fld id="{10032AED-950E-4013-8E81-DE89BE95EEEF}" type="slidenum">
              <a:rPr lang="ar-SA" smtClean="0">
                <a:cs typeface="Arial" pitchFamily="34" charset="0"/>
              </a:rPr>
              <a:pPr/>
              <a:t>1</a:t>
            </a:fld>
            <a:endParaRPr lang="en-US" smtClean="0">
              <a:cs typeface="Arial" pitchFamily="34" charset="0"/>
            </a:endParaRPr>
          </a:p>
        </p:txBody>
      </p:sp>
      <p:sp>
        <p:nvSpPr>
          <p:cNvPr id="5" name="Rectangle 4"/>
          <p:cNvSpPr/>
          <p:nvPr/>
        </p:nvSpPr>
        <p:spPr>
          <a:xfrm>
            <a:off x="0" y="548640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6" name="Rectangle 5"/>
          <p:cNvSpPr/>
          <p:nvPr/>
        </p:nvSpPr>
        <p:spPr>
          <a:xfrm>
            <a:off x="0" y="0"/>
            <a:ext cx="9906000" cy="3429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5127" name="Subtitle 2"/>
          <p:cNvSpPr txBox="1">
            <a:spLocks/>
          </p:cNvSpPr>
          <p:nvPr/>
        </p:nvSpPr>
        <p:spPr bwMode="auto">
          <a:xfrm>
            <a:off x="5562600" y="4648200"/>
            <a:ext cx="4006850" cy="1066800"/>
          </a:xfrm>
          <a:prstGeom prst="rect">
            <a:avLst/>
          </a:prstGeom>
          <a:noFill/>
          <a:ln w="9525">
            <a:noFill/>
            <a:miter lim="800000"/>
            <a:headEnd/>
            <a:tailEnd/>
          </a:ln>
        </p:spPr>
        <p:txBody>
          <a:bodyPr/>
          <a:lstStyle/>
          <a:p>
            <a:pPr algn="ctr" rtl="0">
              <a:spcBef>
                <a:spcPct val="20000"/>
              </a:spcBef>
              <a:buFont typeface="Arial" pitchFamily="34" charset="0"/>
              <a:buNone/>
            </a:pPr>
            <a:r>
              <a:rPr lang="ar-EG" sz="2800" b="1" i="1" dirty="0" smtClean="0">
                <a:solidFill>
                  <a:srgbClr val="898989"/>
                </a:solidFill>
                <a:latin typeface="Calibri" pitchFamily="34" charset="0"/>
              </a:rPr>
              <a:t>نظام التعليم المطور للانتساب</a:t>
            </a:r>
            <a:endParaRPr lang="ar-SA" sz="2800" b="1" i="1" dirty="0" smtClean="0">
              <a:solidFill>
                <a:srgbClr val="898989"/>
              </a:solidFill>
              <a:latin typeface="Calibri" pitchFamily="34" charset="0"/>
            </a:endParaRPr>
          </a:p>
          <a:p>
            <a:pPr algn="ctr" rtl="0">
              <a:spcBef>
                <a:spcPct val="20000"/>
              </a:spcBef>
              <a:buFont typeface="Arial" pitchFamily="34" charset="0"/>
              <a:buNone/>
            </a:pPr>
            <a:r>
              <a:rPr lang="ar-EG" sz="2800" b="1" i="1" dirty="0" smtClean="0">
                <a:solidFill>
                  <a:srgbClr val="898989"/>
                </a:solidFill>
                <a:latin typeface="Calibri" pitchFamily="34" charset="0"/>
              </a:rPr>
              <a:t>كلية</a:t>
            </a:r>
            <a:r>
              <a:rPr lang="ar-SA" sz="2800" b="1" i="1" dirty="0" smtClean="0">
                <a:solidFill>
                  <a:srgbClr val="898989"/>
                </a:solidFill>
                <a:latin typeface="Calibri" pitchFamily="34" charset="0"/>
              </a:rPr>
              <a:t>الآداب</a:t>
            </a:r>
            <a:endParaRPr lang="en-US" sz="2800" b="1" i="1" dirty="0" smtClean="0">
              <a:solidFill>
                <a:srgbClr val="898989"/>
              </a:solidFill>
              <a:latin typeface="Calibri" pitchFamily="34" charset="0"/>
            </a:endParaRPr>
          </a:p>
          <a:p>
            <a:pPr algn="ctr" rtl="0">
              <a:spcBef>
                <a:spcPct val="20000"/>
              </a:spcBef>
              <a:buFont typeface="Arial" pitchFamily="34" charset="0"/>
              <a:buNone/>
            </a:pPr>
            <a:r>
              <a:rPr lang="ar-SA" sz="2800" b="1" i="1" dirty="0" smtClean="0">
                <a:solidFill>
                  <a:srgbClr val="898989"/>
                </a:solidFill>
                <a:latin typeface="Calibri" pitchFamily="34" charset="0"/>
              </a:rPr>
              <a:t>قسم الدراسات الاجتماعية</a:t>
            </a:r>
          </a:p>
          <a:p>
            <a:pPr algn="r" rtl="0">
              <a:spcBef>
                <a:spcPct val="20000"/>
              </a:spcBef>
              <a:buFont typeface="Arial" pitchFamily="34" charset="0"/>
              <a:buNone/>
            </a:pPr>
            <a:r>
              <a:rPr lang="ar-SA" sz="2800" b="1" i="1" dirty="0" smtClean="0">
                <a:solidFill>
                  <a:srgbClr val="898989"/>
                </a:solidFill>
                <a:latin typeface="Calibri" pitchFamily="34" charset="0"/>
              </a:rPr>
              <a:t>            شعبة التاريخ</a:t>
            </a:r>
          </a:p>
          <a:p>
            <a:pPr algn="ctr" rtl="0">
              <a:spcBef>
                <a:spcPct val="20000"/>
              </a:spcBef>
              <a:buFont typeface="Arial" pitchFamily="34" charset="0"/>
              <a:buNone/>
            </a:pPr>
            <a:endParaRPr lang="en-US" sz="2600" dirty="0">
              <a:solidFill>
                <a:srgbClr val="898989"/>
              </a:solidFill>
              <a:latin typeface="Calibri" pitchFamily="34" charset="0"/>
            </a:endParaRPr>
          </a:p>
        </p:txBody>
      </p:sp>
      <p:grpSp>
        <p:nvGrpSpPr>
          <p:cNvPr id="2"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lnSpc>
                <a:spcPct val="80000"/>
              </a:lnSpc>
            </a:pPr>
            <a:endParaRPr lang="en-US" sz="2800" b="1" dirty="0" smtClean="0">
              <a:solidFill>
                <a:srgbClr val="376092"/>
              </a:solidFill>
              <a:latin typeface="AYM Wadiy S_U normal."/>
              <a:cs typeface="Times New Roman" pitchFamily="18" charset="0"/>
            </a:endParaRPr>
          </a:p>
          <a:p>
            <a:pPr algn="ctr">
              <a:lnSpc>
                <a:spcPct val="80000"/>
              </a:lnSpc>
            </a:pPr>
            <a:endParaRPr lang="en-US" sz="2800" b="1" dirty="0" smtClean="0">
              <a:solidFill>
                <a:srgbClr val="376092"/>
              </a:solidFill>
              <a:latin typeface="AYM Wadiy S_U normal."/>
              <a:cs typeface="Times New Roman" pitchFamily="18" charset="0"/>
            </a:endParaRPr>
          </a:p>
          <a:p>
            <a:pPr algn="ctr">
              <a:lnSpc>
                <a:spcPct val="80000"/>
              </a:lnSpc>
            </a:pPr>
            <a:endParaRPr lang="en-US" sz="3200" b="1" i="1" dirty="0" smtClean="0">
              <a:solidFill>
                <a:srgbClr val="376092"/>
              </a:solidFill>
              <a:latin typeface="AYM Wadiy S_U normal."/>
              <a:cs typeface="Times New Roman" pitchFamily="18" charset="0"/>
            </a:endParaRPr>
          </a:p>
          <a:p>
            <a:pPr algn="ctr">
              <a:lnSpc>
                <a:spcPct val="80000"/>
              </a:lnSpc>
            </a:pPr>
            <a:r>
              <a:rPr lang="ar-EG" sz="3200" b="1" i="1" dirty="0" smtClean="0">
                <a:solidFill>
                  <a:srgbClr val="376092"/>
                </a:solidFill>
                <a:latin typeface="AYM Wadiy S_U normal."/>
                <a:cs typeface="Times New Roman" pitchFamily="18" charset="0"/>
              </a:rPr>
              <a:t>اسم المقرر</a:t>
            </a:r>
            <a:endParaRPr lang="ar-SA" sz="3200" b="1" i="1" dirty="0" smtClean="0">
              <a:solidFill>
                <a:srgbClr val="376092"/>
              </a:solidFill>
              <a:latin typeface="AYM Wadiy S_U normal."/>
              <a:cs typeface="Times New Roman" pitchFamily="18" charset="0"/>
            </a:endParaRPr>
          </a:p>
          <a:p>
            <a:pPr algn="ctr">
              <a:lnSpc>
                <a:spcPct val="80000"/>
              </a:lnSpc>
            </a:pPr>
            <a:r>
              <a:rPr lang="ar-SA" sz="3200" b="1" i="1" dirty="0" smtClean="0">
                <a:solidFill>
                  <a:srgbClr val="376092"/>
                </a:solidFill>
                <a:latin typeface="AYM Wadiy S_U normal."/>
                <a:cs typeface="Times New Roman" pitchFamily="18" charset="0"/>
              </a:rPr>
              <a:t>تاريخ الجزيرة العربية القديم</a:t>
            </a:r>
          </a:p>
          <a:p>
            <a:pPr algn="ctr">
              <a:lnSpc>
                <a:spcPct val="80000"/>
              </a:lnSpc>
            </a:pPr>
            <a:r>
              <a:rPr lang="ar-EG" sz="3200" b="1" i="1" dirty="0" smtClean="0">
                <a:solidFill>
                  <a:srgbClr val="7F7F7F"/>
                </a:solidFill>
                <a:latin typeface="Calibri" pitchFamily="34" charset="0"/>
                <a:cs typeface="Times New Roman" pitchFamily="18" charset="0"/>
              </a:rPr>
              <a:t>الفصل الدراسي</a:t>
            </a:r>
            <a:r>
              <a:rPr lang="ar-SA" sz="3200" b="1" i="1" dirty="0" smtClean="0">
                <a:solidFill>
                  <a:srgbClr val="7F7F7F"/>
                </a:solidFill>
                <a:latin typeface="Calibri" pitchFamily="34" charset="0"/>
                <a:cs typeface="Times New Roman" pitchFamily="18" charset="0"/>
              </a:rPr>
              <a:t> الأول</a:t>
            </a:r>
            <a:r>
              <a:rPr lang="ar-EG" sz="3200" b="1" i="1" dirty="0" smtClean="0">
                <a:solidFill>
                  <a:srgbClr val="7F7F7F"/>
                </a:solidFill>
                <a:latin typeface="Calibri" pitchFamily="34" charset="0"/>
                <a:cs typeface="Times New Roman" pitchFamily="18" charset="0"/>
              </a:rPr>
              <a:t/>
            </a:r>
            <a:br>
              <a:rPr lang="ar-EG" sz="3200" b="1" i="1" dirty="0" smtClean="0">
                <a:solidFill>
                  <a:srgbClr val="7F7F7F"/>
                </a:solidFill>
                <a:latin typeface="Calibri" pitchFamily="34" charset="0"/>
                <a:cs typeface="Times New Roman" pitchFamily="18" charset="0"/>
              </a:rPr>
            </a:br>
            <a:r>
              <a:rPr lang="ar-EG" sz="3200" b="1" i="1" dirty="0" smtClean="0">
                <a:solidFill>
                  <a:srgbClr val="7F7F7F"/>
                </a:solidFill>
                <a:latin typeface="Calibri" pitchFamily="34" charset="0"/>
                <a:cs typeface="Times New Roman" pitchFamily="18" charset="0"/>
              </a:rPr>
              <a:t>العام الدراسي 143</a:t>
            </a:r>
            <a:r>
              <a:rPr lang="ar-SA" sz="3200" b="1" i="1" dirty="0" smtClean="0">
                <a:solidFill>
                  <a:srgbClr val="7F7F7F"/>
                </a:solidFill>
                <a:latin typeface="Calibri" pitchFamily="34" charset="0"/>
                <a:cs typeface="Times New Roman" pitchFamily="18" charset="0"/>
              </a:rPr>
              <a:t>1</a:t>
            </a:r>
            <a:r>
              <a:rPr lang="ar-EG" sz="3200" b="1" i="1" dirty="0" smtClean="0">
                <a:solidFill>
                  <a:srgbClr val="7F7F7F"/>
                </a:solidFill>
                <a:latin typeface="Calibri" pitchFamily="34" charset="0"/>
                <a:cs typeface="Times New Roman" pitchFamily="18" charset="0"/>
              </a:rPr>
              <a:t> – 143</a:t>
            </a:r>
            <a:r>
              <a:rPr lang="ar-SA" sz="3200" b="1" i="1" dirty="0" smtClean="0">
                <a:solidFill>
                  <a:srgbClr val="7F7F7F"/>
                </a:solidFill>
                <a:latin typeface="Calibri" pitchFamily="34" charset="0"/>
                <a:cs typeface="Times New Roman" pitchFamily="18" charset="0"/>
              </a:rPr>
              <a:t>2هـ</a:t>
            </a:r>
            <a:endParaRPr lang="en-US" sz="3200" b="1" i="1" dirty="0" smtClean="0">
              <a:solidFill>
                <a:srgbClr val="7F7F7F"/>
              </a:solidFill>
              <a:latin typeface="Calibri" pitchFamily="34" charset="0"/>
            </a:endParaRPr>
          </a:p>
          <a:p>
            <a:pPr algn="ctr">
              <a:lnSpc>
                <a:spcPct val="80000"/>
              </a:lnSpc>
            </a:pPr>
            <a:r>
              <a:rPr lang="ar-SA" sz="3200" b="1" i="1" dirty="0" smtClean="0">
                <a:solidFill>
                  <a:srgbClr val="7F7F7F"/>
                </a:solidFill>
                <a:latin typeface="Calibri" pitchFamily="34" charset="0"/>
                <a:cs typeface="Times New Roman" pitchFamily="18" charset="0"/>
              </a:rPr>
              <a:t>د. أحمد عبد المنعم </a:t>
            </a:r>
            <a:r>
              <a:rPr lang="ar-SA" sz="3200" b="1" i="1" dirty="0" err="1" smtClean="0">
                <a:solidFill>
                  <a:srgbClr val="7F7F7F"/>
                </a:solidFill>
                <a:latin typeface="Calibri" pitchFamily="34" charset="0"/>
                <a:cs typeface="Times New Roman" pitchFamily="18" charset="0"/>
              </a:rPr>
              <a:t>سيدأحمد</a:t>
            </a:r>
            <a:endParaRPr lang="ar-SA" sz="3200" b="1" i="1" dirty="0" smtClean="0">
              <a:solidFill>
                <a:srgbClr val="7F7F7F"/>
              </a:solidFill>
              <a:latin typeface="Calibri" pitchFamily="34" charset="0"/>
              <a:cs typeface="Times New Roman" pitchFamily="18" charset="0"/>
            </a:endParaRPr>
          </a:p>
          <a:p>
            <a:pPr algn="ctr">
              <a:lnSpc>
                <a:spcPct val="80000"/>
              </a:lnSpc>
            </a:pPr>
            <a:r>
              <a:rPr lang="en-US" sz="3200" b="1" i="1" dirty="0" smtClean="0">
                <a:solidFill>
                  <a:srgbClr val="0070C0"/>
                </a:solidFill>
              </a:rPr>
              <a:t>ahsmohamed@kfu.edu.sa</a:t>
            </a:r>
            <a:r>
              <a:rPr lang="ar-SA" sz="3200" b="1" i="1" dirty="0" smtClean="0">
                <a:solidFill>
                  <a:srgbClr val="0070C0"/>
                </a:solidFill>
              </a:rPr>
              <a:t> البريد:</a:t>
            </a:r>
            <a:r>
              <a:rPr lang="en-US" sz="3200" b="1" i="1" dirty="0" smtClean="0">
                <a:solidFill>
                  <a:srgbClr val="0070C0"/>
                </a:solidFill>
              </a:rPr>
              <a:t> </a:t>
            </a:r>
          </a:p>
        </p:txBody>
      </p:sp>
      <p:sp>
        <p:nvSpPr>
          <p:cNvPr id="5130" name="Title 1"/>
          <p:cNvSpPr txBox="1">
            <a:spLocks/>
          </p:cNvSpPr>
          <p:nvPr/>
        </p:nvSpPr>
        <p:spPr bwMode="auto">
          <a:xfrm>
            <a:off x="457200" y="2971800"/>
            <a:ext cx="5099050" cy="1470025"/>
          </a:xfrm>
          <a:prstGeom prst="rect">
            <a:avLst/>
          </a:prstGeom>
          <a:noFill/>
          <a:ln w="9525">
            <a:noFill/>
            <a:miter lim="800000"/>
            <a:headEnd/>
            <a:tailEnd/>
          </a:ln>
        </p:spPr>
        <p:txBody>
          <a:bodyPr anchor="ctr"/>
          <a:lstStyle/>
          <a:p>
            <a:pPr algn="l">
              <a:lnSpc>
                <a:spcPct val="80000"/>
              </a:lnSpc>
            </a:pPr>
            <a:endParaRPr lang="en-US" sz="2600" b="1" dirty="0">
              <a:solidFill>
                <a:srgbClr val="7F7F7F"/>
              </a:solidFill>
              <a:latin typeface="Calibri" pitchFamily="34" charset="0"/>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a:solidFill>
                <a:schemeClr val="bg1"/>
              </a:solidFill>
              <a:latin typeface="Calibri" pitchFamily="34" charset="0"/>
            </a:endParaRPr>
          </a:p>
        </p:txBody>
      </p:sp>
      <p:sp>
        <p:nvSpPr>
          <p:cNvPr id="13" name="مستطيل 12"/>
          <p:cNvSpPr/>
          <p:nvPr/>
        </p:nvSpPr>
        <p:spPr>
          <a:xfrm rot="10800000" flipV="1">
            <a:off x="228600" y="5029200"/>
            <a:ext cx="5638800" cy="584775"/>
          </a:xfrm>
          <a:prstGeom prst="rect">
            <a:avLst/>
          </a:prstGeom>
        </p:spPr>
        <p:txBody>
          <a:bodyPr wrap="square">
            <a:spAutoFit/>
          </a:bodyPr>
          <a:lstStyle/>
          <a:p>
            <a:r>
              <a:rPr lang="ar-SA" sz="3200" b="1" dirty="0" smtClean="0"/>
              <a:t>التليفون : 5800000  تحويله  1518</a:t>
            </a:r>
            <a:endParaRPr lang="en-US" sz="3200" b="1"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4"/>
          <p:cNvSpPr>
            <a:spLocks noGrp="1"/>
          </p:cNvSpPr>
          <p:nvPr>
            <p:ph type="ctrTitle"/>
          </p:nvPr>
        </p:nvSpPr>
        <p:spPr>
          <a:xfrm>
            <a:off x="762000" y="2133600"/>
            <a:ext cx="8420100" cy="1470025"/>
          </a:xfrm>
        </p:spPr>
        <p:txBody>
          <a:bodyPr/>
          <a:lstStyle/>
          <a:p>
            <a:pPr eaLnBrk="1" hangingPunct="1"/>
            <a:r>
              <a:rPr lang="ar-SA" b="1" dirty="0" smtClean="0">
                <a:solidFill>
                  <a:srgbClr val="376092"/>
                </a:solidFill>
                <a:cs typeface="Arial" pitchFamily="34" charset="0"/>
              </a:rPr>
              <a:t>المحاضرة الثالثة عشر</a:t>
            </a:r>
            <a:endParaRPr lang="en-US" b="1" dirty="0" smtClean="0">
              <a:solidFill>
                <a:srgbClr val="376092"/>
              </a:solidFill>
              <a:cs typeface="Arial" pitchFamily="34" charset="0"/>
            </a:endParaRPr>
          </a:p>
        </p:txBody>
      </p:sp>
      <p:sp>
        <p:nvSpPr>
          <p:cNvPr id="6147" name="Subtitle 5"/>
          <p:cNvSpPr>
            <a:spLocks noGrp="1"/>
          </p:cNvSpPr>
          <p:nvPr>
            <p:ph type="subTitle" idx="1"/>
          </p:nvPr>
        </p:nvSpPr>
        <p:spPr>
          <a:xfrm>
            <a:off x="990600" y="3886200"/>
            <a:ext cx="7429500" cy="1752600"/>
          </a:xfrm>
        </p:spPr>
        <p:txBody>
          <a:bodyPr/>
          <a:lstStyle/>
          <a:p>
            <a:pPr eaLnBrk="1" hangingPunct="1"/>
            <a:r>
              <a:rPr lang="en-US" sz="4000" b="1" dirty="0" smtClean="0">
                <a:solidFill>
                  <a:schemeClr val="tx1"/>
                </a:solidFill>
                <a:cs typeface="+mj-cs"/>
              </a:rPr>
              <a:t> </a:t>
            </a:r>
            <a:r>
              <a:rPr lang="ar-SA" sz="4000" b="1" dirty="0" smtClean="0">
                <a:solidFill>
                  <a:schemeClr val="tx1"/>
                </a:solidFill>
                <a:cs typeface="+mj-cs"/>
              </a:rPr>
              <a:t> </a:t>
            </a:r>
            <a:r>
              <a:rPr lang="ar-SA" sz="3600" b="1" dirty="0" smtClean="0">
                <a:solidFill>
                  <a:schemeClr val="tx1"/>
                </a:solidFill>
              </a:rPr>
              <a:t>الحياة الاجتماعية والدينية عند </a:t>
            </a:r>
          </a:p>
          <a:p>
            <a:pPr eaLnBrk="1" hangingPunct="1"/>
            <a:r>
              <a:rPr lang="ar-SA" sz="3600" b="1" dirty="0" smtClean="0">
                <a:solidFill>
                  <a:schemeClr val="tx1"/>
                </a:solidFill>
              </a:rPr>
              <a:t>العرب في العصر الجاهلي</a:t>
            </a:r>
            <a:endParaRPr lang="en-US" sz="3600" b="1" dirty="0" smtClean="0">
              <a:solidFill>
                <a:schemeClr val="tx1"/>
              </a:solidFill>
            </a:endParaRPr>
          </a:p>
          <a:p>
            <a:pPr eaLnBrk="1" hangingPunct="1"/>
            <a:endParaRPr lang="ar-SA" sz="4000" b="1" dirty="0" smtClean="0">
              <a:solidFill>
                <a:schemeClr val="tx1"/>
              </a:solidFill>
              <a:cs typeface="+mj-cs"/>
            </a:endParaRPr>
          </a:p>
        </p:txBody>
      </p:sp>
      <p:sp>
        <p:nvSpPr>
          <p:cNvPr id="6148" name="Slide Number Placeholder 3"/>
          <p:cNvSpPr>
            <a:spLocks noGrp="1"/>
          </p:cNvSpPr>
          <p:nvPr>
            <p:ph type="sldNum" sz="quarter" idx="10"/>
          </p:nvPr>
        </p:nvSpPr>
        <p:spPr bwMode="auto">
          <a:noFill/>
          <a:ln>
            <a:miter lim="800000"/>
            <a:headEnd/>
            <a:tailEnd/>
          </a:ln>
        </p:spPr>
        <p:txBody>
          <a:bodyPr/>
          <a:lstStyle/>
          <a:p>
            <a:fld id="{BCA9B558-B0ED-4A32-88C8-BD79954DDCCC}" type="slidenum">
              <a:rPr lang="ar-SA" smtClean="0">
                <a:cs typeface="Arial" pitchFamily="34" charset="0"/>
              </a:rPr>
              <a:pPr/>
              <a:t>2</a:t>
            </a:fld>
            <a:endParaRPr lang="en-US" smtClean="0">
              <a:cs typeface="Arial" pitchFamily="34"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le 6"/>
          <p:cNvSpPr>
            <a:spLocks noGrp="1"/>
          </p:cNvSpPr>
          <p:nvPr>
            <p:ph type="title"/>
          </p:nvPr>
        </p:nvSpPr>
        <p:spPr/>
        <p:txBody>
          <a:bodyPr/>
          <a:lstStyle/>
          <a:p>
            <a:pPr eaLnBrk="1" hangingPunct="1"/>
            <a:r>
              <a:rPr lang="ar-SA" b="1" dirty="0" smtClean="0">
                <a:solidFill>
                  <a:schemeClr val="tx1"/>
                </a:solidFill>
                <a:cs typeface="Traditional Arabic" pitchFamily="2" charset="-78"/>
              </a:rPr>
              <a:t>عناصر المحاضرة</a:t>
            </a:r>
            <a:endParaRPr lang="en-US" b="1" dirty="0" smtClean="0">
              <a:solidFill>
                <a:schemeClr val="tx1"/>
              </a:solidFill>
              <a:cs typeface="Traditional Arabic" pitchFamily="2" charset="-78"/>
            </a:endParaRPr>
          </a:p>
        </p:txBody>
      </p:sp>
      <p:sp>
        <p:nvSpPr>
          <p:cNvPr id="7171" name="Text Placeholder 5"/>
          <p:cNvSpPr>
            <a:spLocks noGrp="1"/>
          </p:cNvSpPr>
          <p:nvPr>
            <p:ph idx="1"/>
          </p:nvPr>
        </p:nvSpPr>
        <p:spPr/>
        <p:txBody>
          <a:bodyPr/>
          <a:lstStyle/>
          <a:p>
            <a:pPr rtl="1">
              <a:buFont typeface="Wingdings" pitchFamily="2" charset="2"/>
              <a:buChar char="Ø"/>
            </a:pPr>
            <a:r>
              <a:rPr lang="ar-SA" b="1" dirty="0" smtClean="0">
                <a:cs typeface="Traditional Arabic" pitchFamily="2" charset="-78"/>
              </a:rPr>
              <a:t> النظام القبلي وأثره في التفكك السياسي .</a:t>
            </a:r>
          </a:p>
          <a:p>
            <a:pPr rtl="1">
              <a:buFont typeface="Wingdings" pitchFamily="2" charset="2"/>
              <a:buChar char="Ø"/>
            </a:pPr>
            <a:r>
              <a:rPr lang="ar-SA" b="1" dirty="0" smtClean="0">
                <a:cs typeface="Traditional Arabic" pitchFamily="2" charset="-78"/>
              </a:rPr>
              <a:t> مجتمع الحواضر .</a:t>
            </a:r>
          </a:p>
          <a:p>
            <a:pPr rtl="1">
              <a:buFont typeface="Wingdings" pitchFamily="2" charset="2"/>
              <a:buChar char="Ø"/>
            </a:pPr>
            <a:r>
              <a:rPr lang="ar-SA" b="1" dirty="0" smtClean="0">
                <a:cs typeface="Traditional Arabic" pitchFamily="2" charset="-78"/>
              </a:rPr>
              <a:t> طبقات المجتمع القبلي في الجاهلية . </a:t>
            </a:r>
          </a:p>
          <a:p>
            <a:pPr rtl="1">
              <a:buFont typeface="Wingdings" pitchFamily="2" charset="2"/>
              <a:buChar char="Ø"/>
            </a:pPr>
            <a:r>
              <a:rPr lang="ar-SA" b="1" dirty="0" smtClean="0">
                <a:cs typeface="Traditional Arabic" pitchFamily="2" charset="-78"/>
              </a:rPr>
              <a:t> </a:t>
            </a:r>
            <a:r>
              <a:rPr lang="ar-SA" b="1" dirty="0" smtClean="0">
                <a:solidFill>
                  <a:srgbClr val="000000"/>
                </a:solidFill>
                <a:cs typeface="Traditional Arabic" pitchFamily="2" charset="-78"/>
              </a:rPr>
              <a:t>أديان العرب في الجاهلية</a:t>
            </a:r>
            <a:r>
              <a:rPr lang="ar-SA" b="1" dirty="0" smtClean="0">
                <a:cs typeface="Traditional Arabic" pitchFamily="2" charset="-78"/>
              </a:rPr>
              <a:t> .</a:t>
            </a:r>
          </a:p>
          <a:p>
            <a:pPr rtl="1">
              <a:buFont typeface="Wingdings" pitchFamily="2" charset="2"/>
              <a:buChar char="Ø"/>
            </a:pPr>
            <a:r>
              <a:rPr lang="ar-SA" b="1" dirty="0" smtClean="0">
                <a:cs typeface="Traditional Arabic" pitchFamily="2" charset="-78"/>
              </a:rPr>
              <a:t> أصنام العرب في الجاهلية</a:t>
            </a:r>
            <a:r>
              <a:rPr lang="ar-SA" dirty="0" smtClean="0">
                <a:cs typeface="Traditional Arabic" pitchFamily="2" charset="-78"/>
              </a:rPr>
              <a:t> </a:t>
            </a:r>
            <a:r>
              <a:rPr lang="ar-SA" b="1" dirty="0" smtClean="0">
                <a:cs typeface="Traditional Arabic" pitchFamily="2" charset="-78"/>
              </a:rPr>
              <a:t>. </a:t>
            </a:r>
          </a:p>
          <a:p>
            <a:pPr rtl="1">
              <a:buFont typeface="Wingdings" pitchFamily="2" charset="2"/>
              <a:buChar char="Ø"/>
            </a:pPr>
            <a:r>
              <a:rPr lang="ar-SA" b="1" smtClean="0">
                <a:cs typeface="Traditional Arabic" pitchFamily="2" charset="-78"/>
              </a:rPr>
              <a:t>النصرانية </a:t>
            </a:r>
            <a:r>
              <a:rPr lang="ar-SA" b="1" dirty="0" smtClean="0">
                <a:cs typeface="Traditional Arabic" pitchFamily="2" charset="-78"/>
              </a:rPr>
              <a:t>واليهودية .</a:t>
            </a:r>
          </a:p>
          <a:p>
            <a:pPr rtl="1">
              <a:buFont typeface="Wingdings" pitchFamily="2" charset="2"/>
              <a:buChar char="Ø"/>
            </a:pPr>
            <a:r>
              <a:rPr lang="ar-SA" b="1" dirty="0" smtClean="0">
                <a:cs typeface="Traditional Arabic" pitchFamily="2" charset="-78"/>
              </a:rPr>
              <a:t> الحنيفية .</a:t>
            </a:r>
          </a:p>
          <a:p>
            <a:pPr rtl="1"/>
            <a:endParaRPr lang="ar-SA" sz="4400" b="1" dirty="0" smtClean="0">
              <a:cs typeface="Traditional Arabic" pitchFamily="2" charset="-78"/>
            </a:endParaRPr>
          </a:p>
        </p:txBody>
      </p:sp>
      <p:sp>
        <p:nvSpPr>
          <p:cNvPr id="7172" name="Slide Number Placeholder 3"/>
          <p:cNvSpPr>
            <a:spLocks noGrp="1"/>
          </p:cNvSpPr>
          <p:nvPr>
            <p:ph type="sldNum" sz="quarter" idx="10"/>
          </p:nvPr>
        </p:nvSpPr>
        <p:spPr bwMode="auto">
          <a:noFill/>
          <a:ln>
            <a:miter lim="800000"/>
            <a:headEnd/>
            <a:tailEnd/>
          </a:ln>
        </p:spPr>
        <p:txBody>
          <a:bodyPr/>
          <a:lstStyle/>
          <a:p>
            <a:fld id="{78ED212B-3CD8-492B-A443-E7ECAE8454E9}" type="slidenum">
              <a:rPr lang="ar-SA" smtClean="0">
                <a:cs typeface="Arial" pitchFamily="34" charset="0"/>
              </a:rPr>
              <a:pPr/>
              <a:t>3</a:t>
            </a:fld>
            <a:endParaRPr lang="en-US" smtClean="0">
              <a:cs typeface="Arial" pitchFamily="34" charset="0"/>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a:xfrm>
            <a:off x="533400" y="533400"/>
            <a:ext cx="8915400" cy="1143000"/>
          </a:xfrm>
        </p:spPr>
        <p:txBody>
          <a:bodyPr/>
          <a:lstStyle/>
          <a:p>
            <a:pPr rtl="1" eaLnBrk="1" hangingPunct="1">
              <a:defRPr/>
            </a:pPr>
            <a:r>
              <a:rPr lang="en-US" b="1" dirty="0" smtClean="0">
                <a:solidFill>
                  <a:schemeClr val="tx1"/>
                </a:solidFill>
                <a:cs typeface="Traditional Arabic" pitchFamily="2" charset="-78"/>
              </a:rPr>
              <a:t> </a:t>
            </a:r>
            <a:r>
              <a:rPr lang="ar-SA" b="1" dirty="0" smtClean="0">
                <a:solidFill>
                  <a:schemeClr val="tx1"/>
                </a:solidFill>
                <a:cs typeface="Traditional Arabic" pitchFamily="2" charset="-78"/>
              </a:rPr>
              <a:t> النظام القبلي وأثره في التفكك السياسي:</a:t>
            </a:r>
            <a:r>
              <a:rPr lang="en-US" b="1" dirty="0" smtClean="0">
                <a:solidFill>
                  <a:schemeClr val="tx1"/>
                </a:solidFill>
                <a:cs typeface="Traditional Arabic" pitchFamily="2" charset="-78"/>
              </a:rPr>
              <a:t/>
            </a:r>
            <a:br>
              <a:rPr lang="en-US" b="1" dirty="0" smtClean="0">
                <a:solidFill>
                  <a:schemeClr val="tx1"/>
                </a:solidFill>
                <a:cs typeface="Traditional Arabic" pitchFamily="2" charset="-78"/>
              </a:rPr>
            </a:br>
            <a:endParaRPr lang="ar-SA" b="1" dirty="0" smtClean="0">
              <a:solidFill>
                <a:schemeClr val="tx1"/>
              </a:solidFill>
              <a:cs typeface="Traditional Arabic" pitchFamily="2" charset="-78"/>
            </a:endParaRPr>
          </a:p>
        </p:txBody>
      </p:sp>
      <p:sp>
        <p:nvSpPr>
          <p:cNvPr id="8195" name="Content Placeholder 2"/>
          <p:cNvSpPr>
            <a:spLocks noGrp="1"/>
          </p:cNvSpPr>
          <p:nvPr>
            <p:ph idx="1"/>
          </p:nvPr>
        </p:nvSpPr>
        <p:spPr>
          <a:xfrm>
            <a:off x="228600" y="1295400"/>
            <a:ext cx="9144000" cy="4678363"/>
          </a:xfrm>
        </p:spPr>
        <p:txBody>
          <a:bodyPr/>
          <a:lstStyle/>
          <a:p>
            <a:pPr algn="just" rtl="1"/>
            <a:r>
              <a:rPr lang="ar-SA" sz="3600" dirty="0" smtClean="0">
                <a:cs typeface="Traditional Arabic" pitchFamily="2" charset="-78"/>
              </a:rPr>
              <a:t>       تعتبر القبيلة الوحدة السياسية عند العرب في الجاهلية ، ذلك لأن القبيلة هي جماعة من الناس ينتمون إلى أصل واحد مشترك ، تجمعهم وحدة الجماعة وتربطهم رابطة العصبية للأهل والعشيرة ، ورابطة العصبية هي شعور التماسك والتضامن والاندماج بين من تربطهم رابطة الدم وهى على هذا النحو مصدر القوة السياسية والدفاعية التي تربط بين أفراد القبيلة ، وتعادل في وقتنا الحاضر الشعور القومي عند شعب من الشعوب وإن كانت رابطة الدم فيها أقوى وأوضح من رابطة القومية ، لأن العصبية تدعو إلى نصرة الفرد لأفراد قبيلته ظالمين كانوا أم مظلومين وتقوم العصبية على النسب</a:t>
            </a:r>
            <a:endParaRPr lang="en-US" sz="3600" dirty="0" smtClean="0">
              <a:cs typeface="Traditional Arabic" pitchFamily="2" charset="-78"/>
            </a:endParaRPr>
          </a:p>
          <a:p>
            <a:pPr algn="just" rtl="1"/>
            <a:endParaRPr lang="en-US" sz="4000" dirty="0" smtClean="0">
              <a:cs typeface="Traditional Arabic" pitchFamily="2" charset="-78"/>
            </a:endParaRPr>
          </a:p>
        </p:txBody>
      </p:sp>
      <p:sp>
        <p:nvSpPr>
          <p:cNvPr id="8196" name="Slide Number Placeholder 3"/>
          <p:cNvSpPr>
            <a:spLocks noGrp="1"/>
          </p:cNvSpPr>
          <p:nvPr>
            <p:ph type="sldNum" sz="quarter" idx="10"/>
          </p:nvPr>
        </p:nvSpPr>
        <p:spPr bwMode="auto">
          <a:noFill/>
          <a:ln>
            <a:miter lim="800000"/>
            <a:headEnd/>
            <a:tailEnd/>
          </a:ln>
        </p:spPr>
        <p:txBody>
          <a:bodyPr/>
          <a:lstStyle/>
          <a:p>
            <a:fld id="{CB9012D8-1647-4885-B415-3BE4200D95B9}" type="slidenum">
              <a:rPr lang="ar-SA" smtClean="0">
                <a:cs typeface="Arial" pitchFamily="34" charset="0"/>
              </a:rPr>
              <a:pPr/>
              <a:t>4</a:t>
            </a:fld>
            <a:endParaRPr lang="en-US" smtClean="0">
              <a:cs typeface="Arial" pitchFamily="34" charset="0"/>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idx="4294967295"/>
          </p:nvPr>
        </p:nvSpPr>
        <p:spPr>
          <a:xfrm>
            <a:off x="533400" y="304800"/>
            <a:ext cx="8915400" cy="1143000"/>
          </a:xfrm>
        </p:spPr>
        <p:txBody>
          <a:bodyPr/>
          <a:lstStyle/>
          <a:p>
            <a:pPr rtl="1" eaLnBrk="1" hangingPunct="1"/>
            <a:r>
              <a:rPr lang="ar-SA" b="1" dirty="0" smtClean="0">
                <a:solidFill>
                  <a:schemeClr val="tx1"/>
                </a:solidFill>
                <a:cs typeface="Traditional Arabic" pitchFamily="2" charset="-78"/>
              </a:rPr>
              <a:t>  العصبية القبلية عند العرب :</a:t>
            </a:r>
          </a:p>
        </p:txBody>
      </p:sp>
      <p:sp>
        <p:nvSpPr>
          <p:cNvPr id="9219" name="Content Placeholder 2"/>
          <p:cNvSpPr>
            <a:spLocks noGrp="1"/>
          </p:cNvSpPr>
          <p:nvPr>
            <p:ph idx="4294967295"/>
          </p:nvPr>
        </p:nvSpPr>
        <p:spPr>
          <a:xfrm>
            <a:off x="228600" y="1295400"/>
            <a:ext cx="9144000" cy="4678363"/>
          </a:xfrm>
        </p:spPr>
        <p:txBody>
          <a:bodyPr/>
          <a:lstStyle/>
          <a:p>
            <a:pPr algn="just" rtl="1">
              <a:buNone/>
            </a:pPr>
            <a:r>
              <a:rPr lang="ar-SA" sz="3600" b="1" u="sng" dirty="0" smtClean="0">
                <a:cs typeface="Traditional Arabic" pitchFamily="2" charset="-78"/>
              </a:rPr>
              <a:t>العصبية عند العرب نوعان :-   </a:t>
            </a:r>
            <a:endParaRPr lang="ar-SA" sz="3600" dirty="0" smtClean="0">
              <a:cs typeface="Traditional Arabic" pitchFamily="2" charset="-78"/>
            </a:endParaRPr>
          </a:p>
          <a:p>
            <a:pPr algn="just" rtl="1">
              <a:buNone/>
            </a:pPr>
            <a:r>
              <a:rPr lang="ar-SA" sz="3600" dirty="0" smtClean="0">
                <a:cs typeface="Traditional Arabic" pitchFamily="2" charset="-78"/>
              </a:rPr>
              <a:t>عصبية الدم ،وهى أساس القرابة في البيت الواحد ، ومصدر الترابط الوثيق بين أفراد القبيلة كما لو كانوا أسرة </a:t>
            </a:r>
            <a:endParaRPr lang="en-US" sz="3600" dirty="0" smtClean="0">
              <a:cs typeface="Traditional Arabic" pitchFamily="2" charset="-78"/>
            </a:endParaRPr>
          </a:p>
          <a:p>
            <a:pPr algn="just" rtl="1">
              <a:buNone/>
            </a:pPr>
            <a:r>
              <a:rPr lang="ar-SA" sz="3600" dirty="0" smtClean="0">
                <a:cs typeface="Traditional Arabic" pitchFamily="2" charset="-78"/>
              </a:rPr>
              <a:t>عصبية الانتماء إلى أب بعيد أو جد مشترك من نسله تكونت القبيلة أو القبائل المنتمية إليه ، والقبيلة في البادية دولة صغيرة ، تنطبق عليها مقومات الدولة ، باستثناء الأرض الثابتة التي تحدد منطقة نفوذها . فمن المعروف أن أهل الوبر لم تكن لهم أوطان ثابتة بسبب تنقلهم الدائم وراء مصدر الماء والعشب ، وكان ضيق أسباب الحياة في الصحراء حافزاً لهذه</a:t>
            </a:r>
            <a:endParaRPr lang="en-US" sz="3600" b="1" u="sng" dirty="0" smtClean="0">
              <a:cs typeface="Traditional Arabic" pitchFamily="2" charset="-78"/>
            </a:endParaRPr>
          </a:p>
        </p:txBody>
      </p:sp>
      <p:sp>
        <p:nvSpPr>
          <p:cNvPr id="9220" name="Slide Number Placeholder 3"/>
          <p:cNvSpPr txBox="1">
            <a:spLocks noGrp="1"/>
          </p:cNvSpPr>
          <p:nvPr/>
        </p:nvSpPr>
        <p:spPr bwMode="auto">
          <a:xfrm>
            <a:off x="2105025" y="6376988"/>
            <a:ext cx="571500" cy="365125"/>
          </a:xfrm>
          <a:prstGeom prst="rect">
            <a:avLst/>
          </a:prstGeom>
          <a:noFill/>
          <a:ln w="9525">
            <a:noFill/>
            <a:miter lim="800000"/>
            <a:headEnd/>
            <a:tailEnd/>
          </a:ln>
        </p:spPr>
        <p:txBody>
          <a:bodyPr anchor="ctr"/>
          <a:lstStyle/>
          <a:p>
            <a:pPr algn="r"/>
            <a:fld id="{557F5170-981F-4E0F-978B-B6E6FA18D8D4}" type="slidenum">
              <a:rPr lang="ar-SA" sz="1200">
                <a:solidFill>
                  <a:schemeClr val="bg1"/>
                </a:solidFill>
                <a:latin typeface="Calibri" pitchFamily="34" charset="0"/>
              </a:rPr>
              <a:pPr algn="r"/>
              <a:t>5</a:t>
            </a:fld>
            <a:endParaRPr lang="en-US" sz="120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Title 1"/>
          <p:cNvSpPr>
            <a:spLocks noGrp="1"/>
          </p:cNvSpPr>
          <p:nvPr>
            <p:ph type="title" idx="4294967295"/>
          </p:nvPr>
        </p:nvSpPr>
        <p:spPr>
          <a:xfrm>
            <a:off x="533400" y="304800"/>
            <a:ext cx="8915400" cy="1143000"/>
          </a:xfrm>
        </p:spPr>
        <p:txBody>
          <a:bodyPr/>
          <a:lstStyle/>
          <a:p>
            <a:pPr eaLnBrk="1" hangingPunct="1"/>
            <a:r>
              <a:rPr lang="ar-SA" b="1" dirty="0" smtClean="0">
                <a:solidFill>
                  <a:schemeClr val="tx1"/>
                </a:solidFill>
                <a:cs typeface="Traditional Arabic" pitchFamily="2" charset="-78"/>
              </a:rPr>
              <a:t> </a:t>
            </a:r>
          </a:p>
        </p:txBody>
      </p:sp>
      <p:sp>
        <p:nvSpPr>
          <p:cNvPr id="10243" name="Content Placeholder 2"/>
          <p:cNvSpPr>
            <a:spLocks noGrp="1"/>
          </p:cNvSpPr>
          <p:nvPr>
            <p:ph idx="4294967295"/>
          </p:nvPr>
        </p:nvSpPr>
        <p:spPr>
          <a:xfrm>
            <a:off x="228600" y="1295400"/>
            <a:ext cx="9144000" cy="4678363"/>
          </a:xfrm>
        </p:spPr>
        <p:txBody>
          <a:bodyPr/>
          <a:lstStyle/>
          <a:p>
            <a:pPr algn="just" rtl="1">
              <a:buNone/>
            </a:pPr>
            <a:r>
              <a:rPr lang="ar-SA" sz="3600" dirty="0" smtClean="0">
                <a:cs typeface="Traditional Arabic" pitchFamily="2" charset="-78"/>
              </a:rPr>
              <a:t>القبائل المتبدية على التنقل والتحرك ، كما كان سبباً في اعتزازهم بالعصبية التي أملتها الظروف الصعبة المحيطة بهم . وبفضل العصبية أمكن لهذه القبائل أن تدافع عن كيانها ، والتغلب على غيرها ، لتضمن لنفسها مورداً لحياتها ، ولذلك كانت حياة القبائل المتبدية صراعاً دائماً ، والصراع هجوم ودفاع ، فالهجوم يتم بقصد الحصول على مزيد من الرزق والدفاع يقومون به للحفاظ على وجود القبيلة ؛ والدفاع والهجوم يتطلبان التكتل والدخول في أحلاف مع القبائل الأخرى . ولهذا أعتبر قانون القبيلة قانون الغاب ، وقوامه " الحق في جانب القوة "، فمن كان سيفه أمضى وأقوى كانت له الكلمة والغلبة وكان الحق في جانبه</a:t>
            </a:r>
            <a:endParaRPr lang="en-US" sz="3600" dirty="0" smtClean="0">
              <a:cs typeface="Traditional Arabic" pitchFamily="2" charset="-78"/>
            </a:endParaRPr>
          </a:p>
        </p:txBody>
      </p:sp>
      <p:sp>
        <p:nvSpPr>
          <p:cNvPr id="10244" name="Slide Number Placeholder 3"/>
          <p:cNvSpPr txBox="1">
            <a:spLocks noGrp="1"/>
          </p:cNvSpPr>
          <p:nvPr/>
        </p:nvSpPr>
        <p:spPr bwMode="auto">
          <a:xfrm>
            <a:off x="2105025" y="6376988"/>
            <a:ext cx="571500" cy="365125"/>
          </a:xfrm>
          <a:prstGeom prst="rect">
            <a:avLst/>
          </a:prstGeom>
          <a:noFill/>
          <a:ln w="9525">
            <a:noFill/>
            <a:miter lim="800000"/>
            <a:headEnd/>
            <a:tailEnd/>
          </a:ln>
        </p:spPr>
        <p:txBody>
          <a:bodyPr anchor="ctr"/>
          <a:lstStyle/>
          <a:p>
            <a:pPr algn="r"/>
            <a:fld id="{6816D6E7-1ED2-4B49-B228-881D5CD2D002}" type="slidenum">
              <a:rPr lang="ar-SA" sz="1200">
                <a:solidFill>
                  <a:schemeClr val="bg1"/>
                </a:solidFill>
                <a:latin typeface="Calibri" pitchFamily="34" charset="0"/>
              </a:rPr>
              <a:pPr algn="r"/>
              <a:t>6</a:t>
            </a:fld>
            <a:endParaRPr lang="en-US" sz="120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defRPr/>
            </a:pPr>
            <a:r>
              <a:rPr lang="ar-SA" sz="4800" b="1" dirty="0" smtClean="0">
                <a:solidFill>
                  <a:schemeClr val="tx1"/>
                </a:solidFill>
                <a:cs typeface="Traditional Arabic" pitchFamily="2" charset="-78"/>
              </a:rPr>
              <a:t> </a:t>
            </a:r>
            <a:endParaRPr lang="en-US" sz="4800" b="1" dirty="0">
              <a:solidFill>
                <a:schemeClr val="tx1"/>
              </a:solidFill>
              <a:cs typeface="Traditional Arabic" pitchFamily="2" charset="-78"/>
            </a:endParaRPr>
          </a:p>
        </p:txBody>
      </p:sp>
      <p:sp>
        <p:nvSpPr>
          <p:cNvPr id="11267" name="عنصر نائب للمحتوى 2"/>
          <p:cNvSpPr>
            <a:spLocks noGrp="1"/>
          </p:cNvSpPr>
          <p:nvPr>
            <p:ph idx="1"/>
          </p:nvPr>
        </p:nvSpPr>
        <p:spPr>
          <a:xfrm>
            <a:off x="457200" y="1600200"/>
            <a:ext cx="8915400" cy="4525963"/>
          </a:xfrm>
        </p:spPr>
        <p:txBody>
          <a:bodyPr/>
          <a:lstStyle/>
          <a:p>
            <a:pPr algn="just" rtl="1"/>
            <a:r>
              <a:rPr lang="ar-SA" sz="3600" dirty="0" smtClean="0">
                <a:cs typeface="Traditional Arabic" pitchFamily="2" charset="-78"/>
              </a:rPr>
              <a:t>وعلى الرغم من اعتزاز أهل القبيلة في البادية بفرديتهم ، فإنها فردية منسجمة ومتماسكة مع الجماعة ، بحكم رابطة العصبية ؛ فالفرد يلبى نداء قبيلته إذا دعته إلى نصرتها في ساعات الخطر ، فينصرها وينصر أخوته ظالمين كانوا أم مظلومين ، ثم إنه يقبل تحمل بعض مسئولية أعمال غيره ، فيساهم في دفع الديات للقتلى من القبيلة الأخرى أو الفداء عن أسرى من قبيلته .</a:t>
            </a:r>
            <a:endParaRPr lang="en-US" sz="3600" dirty="0" smtClean="0">
              <a:cs typeface="Traditional Arabic" pitchFamily="2" charset="-78"/>
            </a:endParaRPr>
          </a:p>
          <a:p>
            <a:pPr algn="just" rtl="1"/>
            <a:r>
              <a:rPr lang="ar-SA" sz="3600" dirty="0" smtClean="0">
                <a:cs typeface="Traditional Arabic" pitchFamily="2" charset="-78"/>
              </a:rPr>
              <a:t>وكان للشاعر في قبيلته شأن كبير في حياة القبيلة ، ومنزلة ، وكان إذا نبغ في إحدى القبائل شاعر أتت القبائل فهنأتها بذلك .</a:t>
            </a:r>
            <a:endParaRPr lang="en-US" sz="3600" dirty="0" smtClean="0">
              <a:cs typeface="Traditional Arabic" pitchFamily="2" charset="-78"/>
            </a:endParaRPr>
          </a:p>
        </p:txBody>
      </p:sp>
      <p:sp>
        <p:nvSpPr>
          <p:cNvPr id="11268" name="عنصر نائب لرقم الشريحة 3"/>
          <p:cNvSpPr>
            <a:spLocks noGrp="1"/>
          </p:cNvSpPr>
          <p:nvPr>
            <p:ph type="sldNum" sz="quarter" idx="10"/>
          </p:nvPr>
        </p:nvSpPr>
        <p:spPr bwMode="auto">
          <a:noFill/>
          <a:ln>
            <a:miter lim="800000"/>
            <a:headEnd/>
            <a:tailEnd/>
          </a:ln>
        </p:spPr>
        <p:txBody>
          <a:bodyPr/>
          <a:lstStyle/>
          <a:p>
            <a:fld id="{6BA814B2-A120-416D-BA47-F2EA62C4BAC3}" type="slidenum">
              <a:rPr lang="ar-SA" smtClean="0">
                <a:cs typeface="Arial" pitchFamily="34" charset="0"/>
              </a:rPr>
              <a:pPr/>
              <a:t>7</a:t>
            </a:fld>
            <a:endParaRPr lang="en-US" smtClean="0">
              <a:cs typeface="Arial" pitchFamily="34" charset="0"/>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itle 1"/>
          <p:cNvSpPr>
            <a:spLocks noGrp="1"/>
          </p:cNvSpPr>
          <p:nvPr>
            <p:ph type="title" idx="4294967295"/>
          </p:nvPr>
        </p:nvSpPr>
        <p:spPr>
          <a:xfrm>
            <a:off x="533400" y="304800"/>
            <a:ext cx="8915400" cy="1143000"/>
          </a:xfrm>
        </p:spPr>
        <p:txBody>
          <a:bodyPr/>
          <a:lstStyle/>
          <a:p>
            <a:pPr rtl="1" eaLnBrk="1" hangingPunct="1"/>
            <a:r>
              <a:rPr lang="ar-SA" b="1" dirty="0" smtClean="0">
                <a:solidFill>
                  <a:schemeClr val="tx1"/>
                </a:solidFill>
                <a:cs typeface="Traditional Arabic" pitchFamily="2" charset="-78"/>
              </a:rPr>
              <a:t> </a:t>
            </a:r>
          </a:p>
        </p:txBody>
      </p:sp>
      <p:sp>
        <p:nvSpPr>
          <p:cNvPr id="12291" name="Content Placeholder 2"/>
          <p:cNvSpPr>
            <a:spLocks noGrp="1"/>
          </p:cNvSpPr>
          <p:nvPr>
            <p:ph idx="4294967295"/>
          </p:nvPr>
        </p:nvSpPr>
        <p:spPr>
          <a:xfrm>
            <a:off x="0" y="1371600"/>
            <a:ext cx="9448800" cy="5211763"/>
          </a:xfrm>
        </p:spPr>
        <p:txBody>
          <a:bodyPr/>
          <a:lstStyle/>
          <a:p>
            <a:pPr algn="just" rtl="1">
              <a:buNone/>
            </a:pPr>
            <a:r>
              <a:rPr lang="ar-SA" sz="4000" dirty="0" smtClean="0">
                <a:cs typeface="Traditional Arabic" pitchFamily="2" charset="-78"/>
              </a:rPr>
              <a:t> وكذلك كان للخطباء أثر كبير في الدفاع عن القبيلة ، وفى تعظيمها عند غيرها ، أو في دفعها إلى الحرب ، ففصاحة الخطيب وقدرته على الإقناع تدفع الناس إلى الانقياد إليه والامتثال لأوامره ، والناس في الجاهلية كانوا أحوج إلى ما يستنهض همهم ، ويفتح أعينهم ، ويقيم قاعدهم ، ويشجع جبانهم ، ويشد جنانهم ، ويثير أشجانهم ويستوقد نيرانهم ، صيانة لعزهم أن يستهان ، وتشفياً بأخذ الثأر وتحرزاً من عار الغلبة وذل الدار ، فكانوا أحوج إلى الخطيب بعد الشعر لتخليد مآثرهم وتأييد مفاخرهم .</a:t>
            </a:r>
            <a:endParaRPr lang="en-US" sz="4000" dirty="0" smtClean="0">
              <a:cs typeface="Traditional Arabic" pitchFamily="2" charset="-78"/>
            </a:endParaRPr>
          </a:p>
          <a:p>
            <a:pPr algn="just" rtl="1">
              <a:buNone/>
            </a:pPr>
            <a:endParaRPr lang="en-US" sz="4000" dirty="0" smtClean="0"/>
          </a:p>
          <a:p>
            <a:pPr algn="justLow" rtl="1">
              <a:buNone/>
            </a:pPr>
            <a:endParaRPr lang="en-US" sz="4000" dirty="0" smtClean="0">
              <a:cs typeface="Traditional Arabic" pitchFamily="2" charset="-78"/>
            </a:endParaRPr>
          </a:p>
          <a:p>
            <a:pPr algn="justLow" rtl="1">
              <a:buNone/>
            </a:pPr>
            <a:r>
              <a:rPr lang="ar-SA" sz="4000" dirty="0" smtClean="0">
                <a:cs typeface="Traditional Arabic" pitchFamily="2" charset="-78"/>
              </a:rPr>
              <a:t>    </a:t>
            </a:r>
          </a:p>
          <a:p>
            <a:pPr algn="justLow" rtl="1">
              <a:buNone/>
            </a:pPr>
            <a:r>
              <a:rPr lang="ar-SA" sz="4000" dirty="0" smtClean="0">
                <a:cs typeface="Traditional Arabic" pitchFamily="2" charset="-78"/>
              </a:rPr>
              <a:t>       </a:t>
            </a:r>
            <a:endParaRPr lang="en-US" sz="4400" dirty="0" smtClean="0">
              <a:cs typeface="Traditional Arabic" pitchFamily="2" charset="-78"/>
            </a:endParaRPr>
          </a:p>
          <a:p>
            <a:pPr lvl="1" algn="justLow" rtl="1" eaLnBrk="1" hangingPunct="1">
              <a:buNone/>
            </a:pPr>
            <a:r>
              <a:rPr lang="ar-SA" sz="4400" dirty="0" smtClean="0">
                <a:cs typeface="Traditional Arabic" pitchFamily="2" charset="-78"/>
              </a:rPr>
              <a:t> </a:t>
            </a:r>
          </a:p>
        </p:txBody>
      </p:sp>
      <p:sp>
        <p:nvSpPr>
          <p:cNvPr id="12292" name="Slide Number Placeholder 3"/>
          <p:cNvSpPr txBox="1">
            <a:spLocks noGrp="1"/>
          </p:cNvSpPr>
          <p:nvPr/>
        </p:nvSpPr>
        <p:spPr bwMode="auto">
          <a:xfrm>
            <a:off x="2105025" y="6376988"/>
            <a:ext cx="571500" cy="365125"/>
          </a:xfrm>
          <a:prstGeom prst="rect">
            <a:avLst/>
          </a:prstGeom>
          <a:noFill/>
          <a:ln w="9525">
            <a:noFill/>
            <a:miter lim="800000"/>
            <a:headEnd/>
            <a:tailEnd/>
          </a:ln>
        </p:spPr>
        <p:txBody>
          <a:bodyPr anchor="ctr"/>
          <a:lstStyle/>
          <a:p>
            <a:pPr algn="r"/>
            <a:fld id="{CA7064F3-DE83-4497-BB3D-AAAB7C6AD096}" type="slidenum">
              <a:rPr lang="ar-SA" sz="1200">
                <a:solidFill>
                  <a:schemeClr val="bg1"/>
                </a:solidFill>
                <a:latin typeface="Calibri" pitchFamily="34" charset="0"/>
              </a:rPr>
              <a:pPr algn="r"/>
              <a:t>8</a:t>
            </a:fld>
            <a:endParaRPr lang="en-US" sz="120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le 1"/>
          <p:cNvSpPr>
            <a:spLocks noGrp="1"/>
          </p:cNvSpPr>
          <p:nvPr>
            <p:ph type="title" idx="4294967295"/>
          </p:nvPr>
        </p:nvSpPr>
        <p:spPr>
          <a:xfrm>
            <a:off x="457200" y="228600"/>
            <a:ext cx="8915400" cy="1143000"/>
          </a:xfrm>
        </p:spPr>
        <p:txBody>
          <a:bodyPr/>
          <a:lstStyle/>
          <a:p>
            <a:pPr lvl="0" eaLnBrk="1" hangingPunct="1"/>
            <a:endParaRPr lang="ar-SA" b="1" dirty="0" smtClean="0">
              <a:solidFill>
                <a:schemeClr val="tx1"/>
              </a:solidFill>
              <a:cs typeface="Traditional Arabic" pitchFamily="2" charset="-78"/>
            </a:endParaRPr>
          </a:p>
        </p:txBody>
      </p:sp>
      <p:sp>
        <p:nvSpPr>
          <p:cNvPr id="13315" name="Content Placeholder 2"/>
          <p:cNvSpPr>
            <a:spLocks noGrp="1"/>
          </p:cNvSpPr>
          <p:nvPr>
            <p:ph idx="4294967295"/>
          </p:nvPr>
        </p:nvSpPr>
        <p:spPr>
          <a:xfrm>
            <a:off x="228600" y="1295400"/>
            <a:ext cx="9144000" cy="4678363"/>
          </a:xfrm>
        </p:spPr>
        <p:txBody>
          <a:bodyPr/>
          <a:lstStyle/>
          <a:p>
            <a:pPr algn="just" rtl="1">
              <a:buNone/>
            </a:pPr>
            <a:r>
              <a:rPr lang="ar-SA" sz="3600" dirty="0" smtClean="0">
                <a:cs typeface="Traditional Arabic" pitchFamily="2" charset="-78"/>
              </a:rPr>
              <a:t>       وكان على شيخ القبيلة أيضاً أن يعين الضعفاء ، ويفتح بيته للنزلاء و الأضياف ، ويدفع الديات عن فقراء قبيلته . وإذا كان من حق شيخ القبيلة أن يكون حكمة نافذاً على جميع أفراد قبيلته إلى جانب امتيازاته الأخرى في المر باع ( أي ربع الغنيمة ) ، والصفايا (أي ما يصطفيه شيخ القبيلة من الغنائم قبل أن يجرى القسمة ) ، والحكم ( أي إمارة الجند ) والنشيطة ( أي ما أصيب من المال قبل اللقاء ) ، والفضول (ما لا يقبل القسمة من مال الغنيمة ) ، فقد كان من النادر أن يستبد في حكمه وفى رئاسته لقبيلته ، على أنه كان مضطراً إلى مبايعة أهل الرأي في القبيلة .</a:t>
            </a:r>
            <a:endParaRPr lang="en-US" sz="3600" dirty="0" smtClean="0">
              <a:cs typeface="Traditional Arabic" pitchFamily="2" charset="-78"/>
            </a:endParaRPr>
          </a:p>
          <a:p>
            <a:pPr lvl="0" algn="just" rtl="1">
              <a:buNone/>
            </a:pPr>
            <a:r>
              <a:rPr lang="ar-SA" sz="3600" dirty="0" smtClean="0">
                <a:cs typeface="Traditional Arabic" pitchFamily="2" charset="-78"/>
              </a:rPr>
              <a:t> </a:t>
            </a:r>
          </a:p>
          <a:p>
            <a:pPr algn="justLow" rtl="1" eaLnBrk="1" hangingPunct="1">
              <a:buFont typeface="Arial" pitchFamily="34" charset="0"/>
              <a:buNone/>
            </a:pPr>
            <a:r>
              <a:rPr lang="ar-SA" sz="3600" dirty="0" smtClean="0">
                <a:latin typeface="Traditional Arabic" pitchFamily="2" charset="-78"/>
                <a:cs typeface="Traditional Arabic" pitchFamily="2" charset="-78"/>
              </a:rPr>
              <a:t> </a:t>
            </a:r>
          </a:p>
        </p:txBody>
      </p:sp>
      <p:sp>
        <p:nvSpPr>
          <p:cNvPr id="13316" name="Slide Number Placeholder 3"/>
          <p:cNvSpPr txBox="1">
            <a:spLocks noGrp="1"/>
          </p:cNvSpPr>
          <p:nvPr/>
        </p:nvSpPr>
        <p:spPr bwMode="auto">
          <a:xfrm>
            <a:off x="2105025" y="6376988"/>
            <a:ext cx="571500" cy="365125"/>
          </a:xfrm>
          <a:prstGeom prst="rect">
            <a:avLst/>
          </a:prstGeom>
          <a:noFill/>
          <a:ln w="9525">
            <a:noFill/>
            <a:miter lim="800000"/>
            <a:headEnd/>
            <a:tailEnd/>
          </a:ln>
        </p:spPr>
        <p:txBody>
          <a:bodyPr anchor="ctr"/>
          <a:lstStyle/>
          <a:p>
            <a:pPr algn="r"/>
            <a:fld id="{D2066CE6-7DCA-485F-B135-6EB5FD4045CA}" type="slidenum">
              <a:rPr lang="ar-SA" sz="1200">
                <a:solidFill>
                  <a:schemeClr val="bg1"/>
                </a:solidFill>
                <a:latin typeface="Calibri" pitchFamily="34" charset="0"/>
              </a:rPr>
              <a:pPr algn="r"/>
              <a:t>9</a:t>
            </a:fld>
            <a:endParaRPr lang="en-US" sz="120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1"/>
          <p:cNvSpPr>
            <a:spLocks noGrp="1"/>
          </p:cNvSpPr>
          <p:nvPr>
            <p:ph type="title" idx="4294967295"/>
          </p:nvPr>
        </p:nvSpPr>
        <p:spPr>
          <a:xfrm>
            <a:off x="457200" y="457200"/>
            <a:ext cx="8915400" cy="1143000"/>
          </a:xfrm>
        </p:spPr>
        <p:txBody>
          <a:bodyPr/>
          <a:lstStyle/>
          <a:p>
            <a:pPr rtl="1" eaLnBrk="1" hangingPunct="1"/>
            <a:r>
              <a:rPr lang="ar-SA" b="1" dirty="0" smtClean="0">
                <a:solidFill>
                  <a:schemeClr val="tx1"/>
                </a:solidFill>
                <a:cs typeface="Traditional Arabic" pitchFamily="2" charset="-78"/>
              </a:rPr>
              <a:t> </a:t>
            </a:r>
            <a:r>
              <a:rPr lang="ar-SA" sz="4800" b="1" dirty="0" smtClean="0">
                <a:solidFill>
                  <a:schemeClr val="tx1"/>
                </a:solidFill>
                <a:cs typeface="Traditional Arabic" pitchFamily="2" charset="-78"/>
              </a:rPr>
              <a:t>مجتمع الحواضر :</a:t>
            </a:r>
          </a:p>
        </p:txBody>
      </p:sp>
      <p:sp>
        <p:nvSpPr>
          <p:cNvPr id="14339" name="Content Placeholder 2"/>
          <p:cNvSpPr>
            <a:spLocks noGrp="1"/>
          </p:cNvSpPr>
          <p:nvPr>
            <p:ph idx="4294967295"/>
          </p:nvPr>
        </p:nvSpPr>
        <p:spPr>
          <a:xfrm>
            <a:off x="228600" y="1295400"/>
            <a:ext cx="9144000" cy="4678363"/>
          </a:xfrm>
        </p:spPr>
        <p:txBody>
          <a:bodyPr/>
          <a:lstStyle/>
          <a:p>
            <a:pPr algn="just" rtl="1">
              <a:buNone/>
            </a:pPr>
            <a:r>
              <a:rPr lang="ar-SA" sz="3600" dirty="0" smtClean="0">
                <a:cs typeface="Traditional Arabic" pitchFamily="2" charset="-78"/>
              </a:rPr>
              <a:t>  </a:t>
            </a:r>
            <a:r>
              <a:rPr lang="ar-SA" sz="3600" b="1" u="sng" dirty="0" smtClean="0">
                <a:cs typeface="Traditional Arabic" pitchFamily="2" charset="-78"/>
              </a:rPr>
              <a:t>وكان مجتمع الحواضر ينقسم إلى قسمين :-</a:t>
            </a:r>
            <a:endParaRPr lang="en-US" sz="3600" b="1" u="sng" dirty="0" smtClean="0">
              <a:cs typeface="Traditional Arabic" pitchFamily="2" charset="-78"/>
            </a:endParaRPr>
          </a:p>
          <a:p>
            <a:pPr algn="just" rtl="1">
              <a:buNone/>
            </a:pPr>
            <a:r>
              <a:rPr lang="ar-SA" sz="3600" b="1" dirty="0" smtClean="0">
                <a:cs typeface="Traditional Arabic" pitchFamily="2" charset="-78"/>
              </a:rPr>
              <a:t>القبيل أو الجماعة</a:t>
            </a:r>
            <a:r>
              <a:rPr lang="ar-SA" sz="3600" dirty="0" smtClean="0">
                <a:cs typeface="Traditional Arabic" pitchFamily="2" charset="-78"/>
              </a:rPr>
              <a:t> : وهم جمهور القبيلة وعامتها . </a:t>
            </a:r>
            <a:endParaRPr lang="en-US" sz="3600" dirty="0" smtClean="0">
              <a:cs typeface="Traditional Arabic" pitchFamily="2" charset="-78"/>
            </a:endParaRPr>
          </a:p>
          <a:p>
            <a:pPr algn="just" rtl="1">
              <a:buNone/>
            </a:pPr>
            <a:r>
              <a:rPr lang="ar-SA" sz="3600" dirty="0" smtClean="0">
                <a:cs typeface="Traditional Arabic" pitchFamily="2" charset="-78"/>
              </a:rPr>
              <a:t> </a:t>
            </a:r>
            <a:r>
              <a:rPr lang="ar-SA" sz="3600" b="1" dirty="0" smtClean="0">
                <a:cs typeface="Traditional Arabic" pitchFamily="2" charset="-78"/>
              </a:rPr>
              <a:t>الملأ</a:t>
            </a:r>
            <a:r>
              <a:rPr lang="ar-SA" sz="3600" dirty="0" smtClean="0">
                <a:cs typeface="Traditional Arabic" pitchFamily="2" charset="-78"/>
              </a:rPr>
              <a:t> : وهم علية القوم وأشراف القبيلة وكبار أعيانها ويجتمع الملأ في مجلس يعرف بدار الندوة ، أو المنتدى أو النادي ، لتصريف أمور قبيلتهم وكان مجلس القبيلة أو دار الندوة في الحاضرة يجتمع للفصل في الخصومات والتباحث في مشاكل القبيلة .</a:t>
            </a:r>
            <a:endParaRPr lang="en-US" sz="3600" dirty="0" smtClean="0">
              <a:cs typeface="Traditional Arabic" pitchFamily="2" charset="-78"/>
            </a:endParaRPr>
          </a:p>
        </p:txBody>
      </p:sp>
      <p:sp>
        <p:nvSpPr>
          <p:cNvPr id="14340" name="Slide Number Placeholder 3"/>
          <p:cNvSpPr txBox="1">
            <a:spLocks noGrp="1"/>
          </p:cNvSpPr>
          <p:nvPr/>
        </p:nvSpPr>
        <p:spPr bwMode="auto">
          <a:xfrm>
            <a:off x="2105025" y="6376988"/>
            <a:ext cx="571500" cy="365125"/>
          </a:xfrm>
          <a:prstGeom prst="rect">
            <a:avLst/>
          </a:prstGeom>
          <a:noFill/>
          <a:ln w="9525">
            <a:noFill/>
            <a:miter lim="800000"/>
            <a:headEnd/>
            <a:tailEnd/>
          </a:ln>
        </p:spPr>
        <p:txBody>
          <a:bodyPr anchor="ctr"/>
          <a:lstStyle/>
          <a:p>
            <a:pPr algn="r"/>
            <a:fld id="{E24AFFD1-65F7-4E6B-84F8-8241341F4C41}" type="slidenum">
              <a:rPr lang="ar-SA" sz="1200">
                <a:solidFill>
                  <a:schemeClr val="bg1"/>
                </a:solidFill>
                <a:latin typeface="Calibri" pitchFamily="34" charset="0"/>
              </a:rPr>
              <a:pPr algn="r"/>
              <a:t>10</a:t>
            </a:fld>
            <a:endParaRPr lang="en-US" sz="120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p:cNvSpPr>
            <a:spLocks noGrp="1"/>
          </p:cNvSpPr>
          <p:nvPr>
            <p:ph type="title" idx="4294967295"/>
          </p:nvPr>
        </p:nvSpPr>
        <p:spPr>
          <a:xfrm>
            <a:off x="457200" y="762000"/>
            <a:ext cx="8915400" cy="990600"/>
          </a:xfrm>
        </p:spPr>
        <p:txBody>
          <a:bodyPr/>
          <a:lstStyle/>
          <a:p>
            <a:pPr rtl="1" eaLnBrk="1" hangingPunct="1"/>
            <a:r>
              <a:rPr lang="ar-SA" sz="4000" b="1" dirty="0" smtClean="0">
                <a:solidFill>
                  <a:schemeClr val="tx1"/>
                </a:solidFill>
                <a:cs typeface="Traditional Arabic" pitchFamily="2" charset="-78"/>
              </a:rPr>
              <a:t> </a:t>
            </a:r>
            <a:r>
              <a:rPr lang="ar-SA" sz="3600" b="1" dirty="0" smtClean="0">
                <a:solidFill>
                  <a:schemeClr val="tx1"/>
                </a:solidFill>
                <a:cs typeface="Traditional Arabic" pitchFamily="2" charset="-78"/>
              </a:rPr>
              <a:t>طبقات المجتمع القبلي في الجاهلية </a:t>
            </a:r>
            <a:r>
              <a:rPr lang="en-US" sz="4000" dirty="0" smtClean="0">
                <a:cs typeface="Traditional Arabic" pitchFamily="2" charset="-78"/>
              </a:rPr>
              <a:t/>
            </a:r>
            <a:br>
              <a:rPr lang="en-US" sz="4000" dirty="0" smtClean="0">
                <a:cs typeface="Traditional Arabic" pitchFamily="2" charset="-78"/>
              </a:rPr>
            </a:br>
            <a:r>
              <a:rPr lang="ar-SA" sz="4000" b="1" dirty="0" smtClean="0">
                <a:solidFill>
                  <a:schemeClr val="tx1"/>
                </a:solidFill>
                <a:cs typeface="Traditional Arabic" pitchFamily="2" charset="-78"/>
              </a:rPr>
              <a:t/>
            </a:r>
            <a:br>
              <a:rPr lang="ar-SA" sz="4000" b="1" dirty="0" smtClean="0">
                <a:solidFill>
                  <a:schemeClr val="tx1"/>
                </a:solidFill>
                <a:cs typeface="Traditional Arabic" pitchFamily="2" charset="-78"/>
              </a:rPr>
            </a:br>
            <a:endParaRPr lang="ar-SA" sz="4800" b="1" dirty="0" smtClean="0">
              <a:solidFill>
                <a:schemeClr val="tx1"/>
              </a:solidFill>
              <a:cs typeface="Traditional Arabic" pitchFamily="2" charset="-78"/>
            </a:endParaRPr>
          </a:p>
        </p:txBody>
      </p:sp>
      <p:sp>
        <p:nvSpPr>
          <p:cNvPr id="15363" name="Content Placeholder 2"/>
          <p:cNvSpPr>
            <a:spLocks noGrp="1"/>
          </p:cNvSpPr>
          <p:nvPr>
            <p:ph idx="4294967295"/>
          </p:nvPr>
        </p:nvSpPr>
        <p:spPr>
          <a:xfrm>
            <a:off x="228600" y="1295400"/>
            <a:ext cx="9144000" cy="4678363"/>
          </a:xfrm>
        </p:spPr>
        <p:txBody>
          <a:bodyPr/>
          <a:lstStyle/>
          <a:p>
            <a:pPr algn="just" rtl="1">
              <a:buNone/>
            </a:pPr>
            <a:r>
              <a:rPr lang="ar-SA" b="1" dirty="0" smtClean="0">
                <a:cs typeface="Traditional Arabic" pitchFamily="2" charset="-78"/>
              </a:rPr>
              <a:t>كان المجتمع في الجاهلية ينقسم إلى ثلاث طبقات اجتماعية :-</a:t>
            </a:r>
            <a:endParaRPr lang="en-US" b="1" dirty="0" smtClean="0">
              <a:cs typeface="Traditional Arabic" pitchFamily="2" charset="-78"/>
            </a:endParaRPr>
          </a:p>
          <a:p>
            <a:pPr algn="just" rtl="1">
              <a:buNone/>
            </a:pPr>
            <a:r>
              <a:rPr lang="ar-SA" b="1" dirty="0" smtClean="0">
                <a:cs typeface="Traditional Arabic" pitchFamily="2" charset="-78"/>
              </a:rPr>
              <a:t>( </a:t>
            </a:r>
            <a:r>
              <a:rPr lang="ar-SA" b="1" dirty="0" err="1" smtClean="0">
                <a:cs typeface="Traditional Arabic" pitchFamily="2" charset="-78"/>
              </a:rPr>
              <a:t>أ</a:t>
            </a:r>
            <a:r>
              <a:rPr lang="ar-SA" b="1" dirty="0" smtClean="0">
                <a:cs typeface="Traditional Arabic" pitchFamily="2" charset="-78"/>
              </a:rPr>
              <a:t> )طبقة القبيـــل </a:t>
            </a:r>
            <a:r>
              <a:rPr lang="ar-SA" dirty="0" smtClean="0">
                <a:cs typeface="Traditional Arabic" pitchFamily="2" charset="-78"/>
              </a:rPr>
              <a:t>:</a:t>
            </a:r>
            <a:r>
              <a:rPr lang="ar-SA" sz="3600" dirty="0" smtClean="0">
                <a:cs typeface="Traditional Arabic" pitchFamily="2" charset="-78"/>
              </a:rPr>
              <a:t>أو جمهور أبناء القبيلة الصرحاء ، وهم الذين يرتبطون فيما بينهم برابطة الدم ، وهم جمهور القبيلة ودعامتها ، وكانوا يهبون لتلبية نداء القبيلة والتضامن معها ظالمة كانت أم مظلومة ، والقبيلة نظير ذلك تسبغ عليهم حمايتها ، وتمنحهم حق التصرف كالإجارة ، ولكنها لا تبيح لهم الخروج على العرف والتقاليد، فإذا سلك الفرد سلوكاً شائناً يسئ إلى سمعة القبيلة ، ويجلب عليها العار ؛ نبذته القبيلة وأخرجته منها ويلجأ إلى الصحراء ويعيش على قائم سيفه وحد نصله ، ويصبح صعلوكاً من صعاليك العرب ، أو مغامراً ، ليتخلص من شقاء الفقر وذل الفاقة إذ كان أبى النفس ذا أنفة .</a:t>
            </a:r>
            <a:endParaRPr lang="en-US" sz="3600" dirty="0" smtClean="0">
              <a:cs typeface="Traditional Arabic" pitchFamily="2" charset="-78"/>
            </a:endParaRPr>
          </a:p>
        </p:txBody>
      </p:sp>
      <p:sp>
        <p:nvSpPr>
          <p:cNvPr id="15364" name="Slide Number Placeholder 3"/>
          <p:cNvSpPr txBox="1">
            <a:spLocks noGrp="1"/>
          </p:cNvSpPr>
          <p:nvPr/>
        </p:nvSpPr>
        <p:spPr bwMode="auto">
          <a:xfrm>
            <a:off x="2105025" y="6376988"/>
            <a:ext cx="571500" cy="365125"/>
          </a:xfrm>
          <a:prstGeom prst="rect">
            <a:avLst/>
          </a:prstGeom>
          <a:noFill/>
          <a:ln w="9525">
            <a:noFill/>
            <a:miter lim="800000"/>
            <a:headEnd/>
            <a:tailEnd/>
          </a:ln>
        </p:spPr>
        <p:txBody>
          <a:bodyPr anchor="ctr"/>
          <a:lstStyle/>
          <a:p>
            <a:pPr algn="r"/>
            <a:fld id="{93000BE0-9448-49FE-81EF-A38AAB6753CE}" type="slidenum">
              <a:rPr lang="ar-SA" sz="1200">
                <a:solidFill>
                  <a:schemeClr val="bg1"/>
                </a:solidFill>
                <a:latin typeface="Calibri" pitchFamily="34" charset="0"/>
              </a:rPr>
              <a:pPr algn="r"/>
              <a:t>11</a:t>
            </a:fld>
            <a:endParaRPr lang="en-US" sz="120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itle 1"/>
          <p:cNvSpPr>
            <a:spLocks noGrp="1"/>
          </p:cNvSpPr>
          <p:nvPr>
            <p:ph type="title" idx="4294967295"/>
          </p:nvPr>
        </p:nvSpPr>
        <p:spPr>
          <a:xfrm>
            <a:off x="533400" y="304800"/>
            <a:ext cx="8915400" cy="1143000"/>
          </a:xfrm>
        </p:spPr>
        <p:txBody>
          <a:bodyPr/>
          <a:lstStyle/>
          <a:p>
            <a:pPr eaLnBrk="1" hangingPunct="1"/>
            <a:endParaRPr lang="ar-SA" b="1" dirty="0" smtClean="0">
              <a:solidFill>
                <a:schemeClr val="tx1"/>
              </a:solidFill>
              <a:cs typeface="Arial" pitchFamily="34" charset="0"/>
            </a:endParaRPr>
          </a:p>
        </p:txBody>
      </p:sp>
      <p:sp>
        <p:nvSpPr>
          <p:cNvPr id="16387" name="Content Placeholder 2"/>
          <p:cNvSpPr>
            <a:spLocks noGrp="1"/>
          </p:cNvSpPr>
          <p:nvPr>
            <p:ph idx="4294967295"/>
          </p:nvPr>
        </p:nvSpPr>
        <p:spPr>
          <a:xfrm>
            <a:off x="228600" y="1295400"/>
            <a:ext cx="9144000" cy="4678363"/>
          </a:xfrm>
        </p:spPr>
        <p:txBody>
          <a:bodyPr/>
          <a:lstStyle/>
          <a:p>
            <a:pPr algn="just" rtl="1">
              <a:buNone/>
            </a:pPr>
            <a:r>
              <a:rPr lang="ar-SA" sz="4000" b="1" u="sng" dirty="0" smtClean="0">
                <a:cs typeface="Traditional Arabic" pitchFamily="2" charset="-78"/>
              </a:rPr>
              <a:t>( </a:t>
            </a:r>
            <a:r>
              <a:rPr lang="ar-SA" sz="4000" b="1" u="sng" dirty="0" err="1" smtClean="0">
                <a:cs typeface="Traditional Arabic" pitchFamily="2" charset="-78"/>
              </a:rPr>
              <a:t>ب</a:t>
            </a:r>
            <a:r>
              <a:rPr lang="ar-SA" sz="4000" b="1" u="sng" dirty="0" smtClean="0">
                <a:cs typeface="Traditional Arabic" pitchFamily="2" charset="-78"/>
              </a:rPr>
              <a:t> ) طبقة الموالى </a:t>
            </a:r>
            <a:r>
              <a:rPr lang="ar-SA" sz="4000" dirty="0" smtClean="0">
                <a:cs typeface="Traditional Arabic" pitchFamily="2" charset="-78"/>
              </a:rPr>
              <a:t>: </a:t>
            </a:r>
          </a:p>
          <a:p>
            <a:pPr algn="just" rtl="1">
              <a:buNone/>
            </a:pPr>
            <a:r>
              <a:rPr lang="ar-SA" sz="4000" dirty="0" smtClean="0">
                <a:cs typeface="Traditional Arabic" pitchFamily="2" charset="-78"/>
              </a:rPr>
              <a:t>     ويدخل فيها الخلعاء الذين خلعتهم قبائلهم وفصلتهم عنها وتبرأت منهم لجرائم ارتكبوها ، ثم دخلوا في قبيلة أخرى على أساس الموالاة بالجوار ، وكان الخلع يتم في الأسواق والمحافل كما يدخل فيها الصعاليك المغامرين كما يدخل في طبقة الموالى أيضاً العتقاء ، وكانوا في الأصل عبيداً ثم أعتقوا ، أما العتقاء فهم موالى أيضاً ، ويرتبط المعتق بسيده برابطة الولاء .</a:t>
            </a:r>
            <a:endParaRPr lang="en-US" sz="4000" dirty="0" smtClean="0">
              <a:cs typeface="Traditional Arabic" pitchFamily="2" charset="-78"/>
            </a:endParaRPr>
          </a:p>
        </p:txBody>
      </p:sp>
      <p:sp>
        <p:nvSpPr>
          <p:cNvPr id="16388" name="Slide Number Placeholder 3"/>
          <p:cNvSpPr txBox="1">
            <a:spLocks noGrp="1"/>
          </p:cNvSpPr>
          <p:nvPr/>
        </p:nvSpPr>
        <p:spPr bwMode="auto">
          <a:xfrm>
            <a:off x="2105025" y="6376988"/>
            <a:ext cx="571500" cy="365125"/>
          </a:xfrm>
          <a:prstGeom prst="rect">
            <a:avLst/>
          </a:prstGeom>
          <a:noFill/>
          <a:ln w="9525">
            <a:noFill/>
            <a:miter lim="800000"/>
            <a:headEnd/>
            <a:tailEnd/>
          </a:ln>
        </p:spPr>
        <p:txBody>
          <a:bodyPr anchor="ctr"/>
          <a:lstStyle/>
          <a:p>
            <a:pPr algn="r"/>
            <a:fld id="{2FA35AAE-7227-485B-BA7D-D4776847113B}" type="slidenum">
              <a:rPr lang="ar-SA" sz="1200">
                <a:solidFill>
                  <a:schemeClr val="bg1"/>
                </a:solidFill>
                <a:latin typeface="Calibri" pitchFamily="34" charset="0"/>
              </a:rPr>
              <a:pPr algn="r"/>
              <a:t>12</a:t>
            </a:fld>
            <a:endParaRPr lang="en-US" sz="120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Title 1"/>
          <p:cNvSpPr>
            <a:spLocks noGrp="1"/>
          </p:cNvSpPr>
          <p:nvPr>
            <p:ph type="title" idx="4294967295"/>
          </p:nvPr>
        </p:nvSpPr>
        <p:spPr>
          <a:xfrm>
            <a:off x="533400" y="304800"/>
            <a:ext cx="8915400" cy="1143000"/>
          </a:xfrm>
        </p:spPr>
        <p:txBody>
          <a:bodyPr/>
          <a:lstStyle/>
          <a:p>
            <a:pPr eaLnBrk="1" hangingPunct="1"/>
            <a:endParaRPr lang="ar-SA" sz="3600" dirty="0" smtClean="0">
              <a:solidFill>
                <a:schemeClr val="tx1"/>
              </a:solidFill>
              <a:cs typeface="Traditional Arabic" pitchFamily="2" charset="-78"/>
            </a:endParaRPr>
          </a:p>
        </p:txBody>
      </p:sp>
      <p:sp>
        <p:nvSpPr>
          <p:cNvPr id="17411" name="Content Placeholder 2"/>
          <p:cNvSpPr>
            <a:spLocks noGrp="1"/>
          </p:cNvSpPr>
          <p:nvPr>
            <p:ph idx="4294967295"/>
          </p:nvPr>
        </p:nvSpPr>
        <p:spPr>
          <a:xfrm>
            <a:off x="228600" y="1371600"/>
            <a:ext cx="9144000" cy="4678363"/>
          </a:xfrm>
        </p:spPr>
        <p:txBody>
          <a:bodyPr/>
          <a:lstStyle/>
          <a:p>
            <a:pPr algn="just" rtl="1">
              <a:buNone/>
            </a:pPr>
            <a:r>
              <a:rPr lang="ar-SA" sz="4000" b="1" dirty="0" smtClean="0">
                <a:cs typeface="Traditional Arabic" pitchFamily="2" charset="-78"/>
              </a:rPr>
              <a:t>(ج ) طبقة الرقيــق :</a:t>
            </a:r>
          </a:p>
          <a:p>
            <a:pPr algn="just" rtl="1">
              <a:buNone/>
            </a:pPr>
            <a:r>
              <a:rPr lang="ar-SA" sz="4000" b="1" dirty="0" smtClean="0">
                <a:cs typeface="Traditional Arabic" pitchFamily="2" charset="-78"/>
              </a:rPr>
              <a:t>     </a:t>
            </a:r>
            <a:r>
              <a:rPr lang="ar-SA" sz="4000" dirty="0" smtClean="0">
                <a:cs typeface="Traditional Arabic" pitchFamily="2" charset="-78"/>
              </a:rPr>
              <a:t>وكانت تؤلف طبقة كبيرة في المجتمع القبلي في الجاهلية، والرقيق إما أبيض أو أسود ، ومعظمهم يشترى في الأسواق وبعضهم يجلب من أسرى الحروب . وكان العدد الأعظم من الرقيق عبيداً سوداً يعرفون بالأحابيش ، يستقدمون من الحبشة أو السودان ، ولكن بعضهم كان من بين الأسرى في الحروب ، روماً كانوا أم فرساً .</a:t>
            </a:r>
            <a:endParaRPr lang="en-US" sz="4000" dirty="0" smtClean="0">
              <a:cs typeface="Traditional Arabic" pitchFamily="2" charset="-78"/>
            </a:endParaRPr>
          </a:p>
          <a:p>
            <a:pPr algn="just" rtl="1">
              <a:buNone/>
            </a:pPr>
            <a:r>
              <a:rPr lang="ar-SA" sz="4000" dirty="0" smtClean="0">
                <a:cs typeface="Traditional Arabic" pitchFamily="2" charset="-78"/>
              </a:rPr>
              <a:t>      </a:t>
            </a:r>
            <a:endParaRPr lang="ar-SA" sz="4000" b="1" dirty="0" smtClean="0">
              <a:latin typeface="Traditional Arabic" pitchFamily="2" charset="-78"/>
              <a:cs typeface="Traditional Arabic" pitchFamily="2" charset="-78"/>
            </a:endParaRPr>
          </a:p>
          <a:p>
            <a:pPr algn="just" rtl="1">
              <a:buNone/>
            </a:pPr>
            <a:r>
              <a:rPr lang="ar-SA" sz="4000" dirty="0" smtClean="0">
                <a:cs typeface="Traditional Arabic" pitchFamily="2" charset="-78"/>
              </a:rPr>
              <a:t> </a:t>
            </a:r>
            <a:endParaRPr lang="en-US" sz="4000" dirty="0" smtClean="0">
              <a:cs typeface="Traditional Arabic" pitchFamily="2" charset="-78"/>
            </a:endParaRPr>
          </a:p>
          <a:p>
            <a:pPr algn="just" rtl="1">
              <a:buNone/>
            </a:pPr>
            <a:r>
              <a:rPr lang="ar-SA" sz="4000" dirty="0" smtClean="0">
                <a:cs typeface="Traditional Arabic" pitchFamily="2" charset="-78"/>
              </a:rPr>
              <a:t> </a:t>
            </a:r>
            <a:endParaRPr lang="en-US" sz="3600" dirty="0" smtClean="0">
              <a:cs typeface="Traditional Arabic" pitchFamily="2" charset="-78"/>
            </a:endParaRPr>
          </a:p>
        </p:txBody>
      </p:sp>
      <p:sp>
        <p:nvSpPr>
          <p:cNvPr id="17412" name="Slide Number Placeholder 3"/>
          <p:cNvSpPr txBox="1">
            <a:spLocks noGrp="1"/>
          </p:cNvSpPr>
          <p:nvPr/>
        </p:nvSpPr>
        <p:spPr bwMode="auto">
          <a:xfrm>
            <a:off x="2105025" y="6376988"/>
            <a:ext cx="571500" cy="365125"/>
          </a:xfrm>
          <a:prstGeom prst="rect">
            <a:avLst/>
          </a:prstGeom>
          <a:noFill/>
          <a:ln w="9525">
            <a:noFill/>
            <a:miter lim="800000"/>
            <a:headEnd/>
            <a:tailEnd/>
          </a:ln>
        </p:spPr>
        <p:txBody>
          <a:bodyPr anchor="ctr"/>
          <a:lstStyle/>
          <a:p>
            <a:pPr algn="r"/>
            <a:fld id="{24FB91AB-97FC-4E46-9BB1-BB284F5A5E08}" type="slidenum">
              <a:rPr lang="ar-SA" sz="1200">
                <a:solidFill>
                  <a:schemeClr val="bg1"/>
                </a:solidFill>
                <a:latin typeface="Calibri" pitchFamily="34" charset="0"/>
              </a:rPr>
              <a:pPr algn="r"/>
              <a:t>13</a:t>
            </a:fld>
            <a:endParaRPr lang="en-US" sz="120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Title 1"/>
          <p:cNvSpPr>
            <a:spLocks noGrp="1"/>
          </p:cNvSpPr>
          <p:nvPr>
            <p:ph type="title" idx="4294967295"/>
          </p:nvPr>
        </p:nvSpPr>
        <p:spPr>
          <a:xfrm>
            <a:off x="533400" y="533400"/>
            <a:ext cx="8915400" cy="1143000"/>
          </a:xfrm>
        </p:spPr>
        <p:txBody>
          <a:bodyPr/>
          <a:lstStyle/>
          <a:p>
            <a:pPr eaLnBrk="1" hangingPunct="1">
              <a:defRPr/>
            </a:pPr>
            <a:r>
              <a:rPr lang="ar-SA" b="1" dirty="0" smtClean="0">
                <a:solidFill>
                  <a:schemeClr val="tx1"/>
                </a:solidFill>
                <a:cs typeface="Traditional Arabic" pitchFamily="2" charset="-78"/>
              </a:rPr>
              <a:t>أحوال العرب قبل الإسلام :</a:t>
            </a:r>
            <a:r>
              <a:rPr lang="en-US" dirty="0" smtClean="0">
                <a:cs typeface="Traditional Arabic" pitchFamily="2" charset="-78"/>
              </a:rPr>
              <a:t/>
            </a:r>
            <a:br>
              <a:rPr lang="en-US" dirty="0" smtClean="0">
                <a:cs typeface="Traditional Arabic" pitchFamily="2" charset="-78"/>
              </a:rPr>
            </a:br>
            <a:endParaRPr lang="ar-SA" b="1" dirty="0" smtClean="0">
              <a:solidFill>
                <a:schemeClr val="tx1"/>
              </a:solidFill>
              <a:cs typeface="Arial" pitchFamily="34" charset="0"/>
            </a:endParaRPr>
          </a:p>
        </p:txBody>
      </p:sp>
      <p:sp>
        <p:nvSpPr>
          <p:cNvPr id="18435" name="Content Placeholder 2"/>
          <p:cNvSpPr>
            <a:spLocks noGrp="1"/>
          </p:cNvSpPr>
          <p:nvPr>
            <p:ph idx="4294967295"/>
          </p:nvPr>
        </p:nvSpPr>
        <p:spPr>
          <a:xfrm>
            <a:off x="228600" y="1295400"/>
            <a:ext cx="9144000" cy="4678363"/>
          </a:xfrm>
        </p:spPr>
        <p:txBody>
          <a:bodyPr/>
          <a:lstStyle/>
          <a:p>
            <a:pPr algn="just" rtl="1">
              <a:buNone/>
            </a:pPr>
            <a:r>
              <a:rPr lang="ar-SA" sz="3600" dirty="0" smtClean="0">
                <a:cs typeface="Traditional Arabic" pitchFamily="2" charset="-78"/>
              </a:rPr>
              <a:t>      كان العرب في شبه الجزيرة العربية قبل بعثة الرسول صلى الله عليه وسلم يعبدون الأصنام من دون الله، ويقدمون لها القرابين، ويسجدون لها، ويتوسلون </a:t>
            </a:r>
            <a:r>
              <a:rPr lang="ar-SA" sz="3600" dirty="0" err="1" smtClean="0">
                <a:cs typeface="Traditional Arabic" pitchFamily="2" charset="-78"/>
              </a:rPr>
              <a:t>بها</a:t>
            </a:r>
            <a:r>
              <a:rPr lang="ar-SA" sz="3600" dirty="0" smtClean="0">
                <a:cs typeface="Traditional Arabic" pitchFamily="2" charset="-78"/>
              </a:rPr>
              <a:t> ، وهي أحجار لا تضر ولا تنفع .</a:t>
            </a:r>
            <a:endParaRPr lang="en-US" sz="3600" dirty="0" smtClean="0">
              <a:cs typeface="Traditional Arabic" pitchFamily="2" charset="-78"/>
            </a:endParaRPr>
          </a:p>
          <a:p>
            <a:pPr algn="just" rtl="1">
              <a:buNone/>
            </a:pPr>
            <a:r>
              <a:rPr lang="ar-SA" sz="3600" dirty="0" smtClean="0">
                <a:cs typeface="Traditional Arabic" pitchFamily="2" charset="-78"/>
              </a:rPr>
              <a:t>      وكانت الحروب تقوم بينهم لأتفه الأسباب ، وتستمر مشتعلة أعوامًا طويلة فهذان رجلان يقتتلان، فيجتمع الناس حولهما، وتناصر كل قبيلة صاحبها ، لم يسألوا عن الظالم ولا عن المظلوم ، وتقوم الحرب في لمح البصر ، ولا تنتهي حتى يموت الرجال ، وانتشرت بينهم العادات السيئة مثل: شرب الخمر ، وقطع الطرق و غيرها من العادات السيئة.</a:t>
            </a:r>
            <a:endParaRPr lang="en-US" sz="3600" dirty="0" smtClean="0">
              <a:cs typeface="Traditional Arabic" pitchFamily="2" charset="-78"/>
            </a:endParaRPr>
          </a:p>
        </p:txBody>
      </p:sp>
      <p:sp>
        <p:nvSpPr>
          <p:cNvPr id="18436" name="Slide Number Placeholder 3"/>
          <p:cNvSpPr txBox="1">
            <a:spLocks noGrp="1"/>
          </p:cNvSpPr>
          <p:nvPr/>
        </p:nvSpPr>
        <p:spPr bwMode="auto">
          <a:xfrm>
            <a:off x="2105025" y="6376988"/>
            <a:ext cx="571500" cy="365125"/>
          </a:xfrm>
          <a:prstGeom prst="rect">
            <a:avLst/>
          </a:prstGeom>
          <a:noFill/>
          <a:ln w="9525">
            <a:noFill/>
            <a:miter lim="800000"/>
            <a:headEnd/>
            <a:tailEnd/>
          </a:ln>
        </p:spPr>
        <p:txBody>
          <a:bodyPr anchor="ctr"/>
          <a:lstStyle/>
          <a:p>
            <a:pPr algn="r"/>
            <a:fld id="{2246C032-37E5-448A-865C-AF0B40D5B8E5}" type="slidenum">
              <a:rPr lang="ar-SA" sz="1200">
                <a:solidFill>
                  <a:schemeClr val="bg1"/>
                </a:solidFill>
                <a:latin typeface="Calibri" pitchFamily="34" charset="0"/>
              </a:rPr>
              <a:pPr algn="r"/>
              <a:t>14</a:t>
            </a:fld>
            <a:endParaRPr lang="en-US" sz="120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p:cNvSpPr>
            <a:spLocks noGrp="1"/>
          </p:cNvSpPr>
          <p:nvPr>
            <p:ph type="title" idx="4294967295"/>
          </p:nvPr>
        </p:nvSpPr>
        <p:spPr>
          <a:xfrm>
            <a:off x="533400" y="304800"/>
            <a:ext cx="8915400" cy="1143000"/>
          </a:xfrm>
        </p:spPr>
        <p:txBody>
          <a:bodyPr/>
          <a:lstStyle/>
          <a:p>
            <a:pPr eaLnBrk="1" hangingPunct="1"/>
            <a:r>
              <a:rPr lang="ar-SA" b="1" dirty="0" smtClean="0">
                <a:solidFill>
                  <a:schemeClr val="tx1"/>
                </a:solidFill>
              </a:rPr>
              <a:t/>
            </a:r>
            <a:br>
              <a:rPr lang="ar-SA" b="1" dirty="0" smtClean="0">
                <a:solidFill>
                  <a:schemeClr val="tx1"/>
                </a:solidFill>
              </a:rPr>
            </a:br>
            <a:r>
              <a:rPr lang="en-US" dirty="0" smtClean="0"/>
              <a:t/>
            </a:r>
            <a:br>
              <a:rPr lang="en-US" dirty="0" smtClean="0"/>
            </a:br>
            <a:endParaRPr lang="ar-SA" b="1" dirty="0" smtClean="0">
              <a:solidFill>
                <a:schemeClr val="tx1"/>
              </a:solidFill>
              <a:cs typeface="Traditional Arabic" pitchFamily="2" charset="-78"/>
            </a:endParaRPr>
          </a:p>
        </p:txBody>
      </p:sp>
      <p:sp>
        <p:nvSpPr>
          <p:cNvPr id="19459" name="Content Placeholder 2"/>
          <p:cNvSpPr>
            <a:spLocks noGrp="1"/>
          </p:cNvSpPr>
          <p:nvPr>
            <p:ph idx="4294967295"/>
          </p:nvPr>
        </p:nvSpPr>
        <p:spPr>
          <a:xfrm>
            <a:off x="381000" y="1295400"/>
            <a:ext cx="9144000" cy="4678363"/>
          </a:xfrm>
        </p:spPr>
        <p:txBody>
          <a:bodyPr/>
          <a:lstStyle/>
          <a:p>
            <a:pPr algn="just" rtl="1">
              <a:buNone/>
            </a:pPr>
            <a:r>
              <a:rPr lang="ar-SA" sz="3600" dirty="0" smtClean="0">
                <a:cs typeface="Traditional Arabic" pitchFamily="2" charset="-78"/>
              </a:rPr>
              <a:t>      </a:t>
            </a:r>
          </a:p>
          <a:p>
            <a:pPr algn="just" rtl="1">
              <a:buNone/>
            </a:pPr>
            <a:r>
              <a:rPr lang="ar-SA" sz="3600" dirty="0" smtClean="0">
                <a:cs typeface="Traditional Arabic" pitchFamily="2" charset="-78"/>
              </a:rPr>
              <a:t>      وكانت بعض القبائل تهين المرأة، وينظرون إليها باحتقار، فهي في اعتقادهم عار كبير عليهم أن يتخلصوا منها ، فكان الرجل منهم إذا ولدت له أنثى  ، حزن حزنًا شديدًا. </a:t>
            </a:r>
            <a:endParaRPr lang="en-US" sz="3600" dirty="0" smtClean="0">
              <a:cs typeface="Traditional Arabic" pitchFamily="2" charset="-78"/>
            </a:endParaRPr>
          </a:p>
          <a:p>
            <a:pPr algn="just" rtl="1">
              <a:buNone/>
            </a:pPr>
            <a:r>
              <a:rPr lang="ar-SA" sz="3600" dirty="0" smtClean="0">
                <a:cs typeface="Traditional Arabic" pitchFamily="2" charset="-78"/>
              </a:rPr>
              <a:t>      وقد يصل </a:t>
            </a:r>
            <a:r>
              <a:rPr lang="ar-SA" sz="3600" dirty="0" err="1" smtClean="0">
                <a:cs typeface="Traditional Arabic" pitchFamily="2" charset="-78"/>
              </a:rPr>
              <a:t>به</a:t>
            </a:r>
            <a:r>
              <a:rPr lang="ar-SA" sz="3600" dirty="0" smtClean="0">
                <a:cs typeface="Traditional Arabic" pitchFamily="2" charset="-78"/>
              </a:rPr>
              <a:t> الأمر إلى أن يدفنها وهي حية ، وهي العادة التي عرفت عندهم بوأد البنات. </a:t>
            </a:r>
            <a:endParaRPr lang="en-US" sz="3600" dirty="0" smtClean="0">
              <a:cs typeface="Traditional Arabic" pitchFamily="2" charset="-78"/>
            </a:endParaRPr>
          </a:p>
          <a:p>
            <a:pPr algn="just" rtl="1">
              <a:buNone/>
            </a:pPr>
            <a:r>
              <a:rPr lang="ar-SA" sz="3600" dirty="0" smtClean="0">
                <a:cs typeface="Traditional Arabic" pitchFamily="2" charset="-78"/>
              </a:rPr>
              <a:t>      وليس هذا الأمر عامًا بين العرب ، فقد كانت بعض القبائل تمنع وأد البنات.  </a:t>
            </a:r>
            <a:endParaRPr lang="en-US" sz="3600" dirty="0" smtClean="0">
              <a:cs typeface="Traditional Arabic" pitchFamily="2" charset="-78"/>
            </a:endParaRPr>
          </a:p>
          <a:p>
            <a:pPr algn="just" rtl="1">
              <a:buNone/>
            </a:pPr>
            <a:r>
              <a:rPr lang="ar-SA" sz="3600" dirty="0" smtClean="0">
                <a:cs typeface="Traditional Arabic" pitchFamily="2" charset="-78"/>
              </a:rPr>
              <a:t>  </a:t>
            </a:r>
            <a:endParaRPr lang="en-US" sz="3600" dirty="0" smtClean="0">
              <a:cs typeface="Traditional Arabic" pitchFamily="2" charset="-78"/>
            </a:endParaRPr>
          </a:p>
          <a:p>
            <a:pPr rtl="1">
              <a:buNone/>
            </a:pPr>
            <a:endParaRPr lang="en-US" sz="3600" dirty="0" smtClean="0">
              <a:cs typeface="Traditional Arabic" pitchFamily="2" charset="-78"/>
            </a:endParaRPr>
          </a:p>
        </p:txBody>
      </p:sp>
      <p:sp>
        <p:nvSpPr>
          <p:cNvPr id="19460" name="Slide Number Placeholder 3"/>
          <p:cNvSpPr txBox="1">
            <a:spLocks noGrp="1"/>
          </p:cNvSpPr>
          <p:nvPr/>
        </p:nvSpPr>
        <p:spPr bwMode="auto">
          <a:xfrm>
            <a:off x="2105025" y="6376988"/>
            <a:ext cx="571500" cy="365125"/>
          </a:xfrm>
          <a:prstGeom prst="rect">
            <a:avLst/>
          </a:prstGeom>
          <a:noFill/>
          <a:ln w="9525">
            <a:noFill/>
            <a:miter lim="800000"/>
            <a:headEnd/>
            <a:tailEnd/>
          </a:ln>
        </p:spPr>
        <p:txBody>
          <a:bodyPr anchor="ctr"/>
          <a:lstStyle/>
          <a:p>
            <a:pPr algn="r"/>
            <a:fld id="{833208B5-0B9D-4E87-8952-1E8BFB55007E}" type="slidenum">
              <a:rPr lang="ar-SA" sz="1200">
                <a:solidFill>
                  <a:schemeClr val="bg1"/>
                </a:solidFill>
                <a:latin typeface="Calibri" pitchFamily="34" charset="0"/>
              </a:rPr>
              <a:pPr algn="r"/>
              <a:t>15</a:t>
            </a:fld>
            <a:endParaRPr lang="en-US" sz="120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itle 1"/>
          <p:cNvSpPr>
            <a:spLocks noGrp="1"/>
          </p:cNvSpPr>
          <p:nvPr>
            <p:ph type="title" idx="4294967295"/>
          </p:nvPr>
        </p:nvSpPr>
        <p:spPr>
          <a:xfrm>
            <a:off x="533400" y="304800"/>
            <a:ext cx="8915400" cy="1143000"/>
          </a:xfrm>
        </p:spPr>
        <p:txBody>
          <a:bodyPr/>
          <a:lstStyle/>
          <a:p>
            <a:pPr eaLnBrk="1" hangingPunct="1">
              <a:defRPr/>
            </a:pPr>
            <a:r>
              <a:rPr lang="en-US" dirty="0" smtClean="0">
                <a:solidFill>
                  <a:schemeClr val="accent1">
                    <a:lumMod val="75000"/>
                  </a:schemeClr>
                </a:solidFill>
                <a:latin typeface="Traditional Arabic" pitchFamily="2" charset="-78"/>
                <a:cs typeface="Traditional Arabic" pitchFamily="2" charset="-78"/>
              </a:rPr>
              <a:t/>
            </a:r>
            <a:br>
              <a:rPr lang="en-US" dirty="0" smtClean="0">
                <a:solidFill>
                  <a:schemeClr val="accent1">
                    <a:lumMod val="75000"/>
                  </a:schemeClr>
                </a:solidFill>
                <a:latin typeface="Traditional Arabic" pitchFamily="2" charset="-78"/>
                <a:cs typeface="Traditional Arabic" pitchFamily="2" charset="-78"/>
              </a:rPr>
            </a:br>
            <a:endParaRPr lang="ar-SA" b="1" dirty="0" smtClean="0">
              <a:solidFill>
                <a:schemeClr val="tx1"/>
              </a:solidFill>
              <a:cs typeface="Traditional Arabic" pitchFamily="2" charset="-78"/>
            </a:endParaRPr>
          </a:p>
        </p:txBody>
      </p:sp>
      <p:sp>
        <p:nvSpPr>
          <p:cNvPr id="20483" name="Content Placeholder 2"/>
          <p:cNvSpPr>
            <a:spLocks noGrp="1"/>
          </p:cNvSpPr>
          <p:nvPr>
            <p:ph idx="4294967295"/>
          </p:nvPr>
        </p:nvSpPr>
        <p:spPr>
          <a:xfrm>
            <a:off x="228600" y="1295400"/>
            <a:ext cx="9144000" cy="4678363"/>
          </a:xfrm>
        </p:spPr>
        <p:txBody>
          <a:bodyPr/>
          <a:lstStyle/>
          <a:p>
            <a:pPr algn="just" rtl="1">
              <a:buNone/>
            </a:pPr>
            <a:r>
              <a:rPr lang="ar-SA" sz="3600" dirty="0" smtClean="0">
                <a:cs typeface="Traditional Arabic" pitchFamily="2" charset="-78"/>
              </a:rPr>
              <a:t>       وكان الظلم ينتشر في المجتمع ، فالقوى لا يرحم الضعيف ، والغني لا يعطف على الفقير ، بل يُسخره لخدمته، وإن أقرضه مالا ، فإنه يقرضه بالربا،   ويزداد الغني ثراء، وكانت القبائل متفرقة، لكل قبيلة رئيس، وهم لا يخضعون لقانون منظم ، ومع كل هذا الجهل والظلام في ذلك العصر المسمى بالعصر الجاهلي ، كانت هناك بعض الصفات الطيبة والنبيلة ، كإكرام الضيف ، فإذا جاء ضيف على أحدهم بذل له كل ما عنده ، ولم يبخل عليه بشىء .</a:t>
            </a:r>
            <a:endParaRPr lang="en-US" sz="3600" dirty="0" smtClean="0">
              <a:cs typeface="Traditional Arabic" pitchFamily="2" charset="-78"/>
            </a:endParaRPr>
          </a:p>
          <a:p>
            <a:pPr algn="just" rtl="1">
              <a:buNone/>
            </a:pPr>
            <a:r>
              <a:rPr lang="ar-SA" sz="3600" dirty="0" smtClean="0">
                <a:cs typeface="Traditional Arabic" pitchFamily="2" charset="-78"/>
              </a:rPr>
              <a:t>      وكانوا ينصرون المستغيث فإذا نادى إنسان ، وقال: إني مظلوم اجتمعوا حوله وردوا إليه حقه .  </a:t>
            </a:r>
            <a:endParaRPr lang="en-US" sz="3600" dirty="0" smtClean="0">
              <a:cs typeface="Traditional Arabic" pitchFamily="2" charset="-78"/>
            </a:endParaRPr>
          </a:p>
          <a:p>
            <a:pPr algn="justLow" rtl="1">
              <a:buNone/>
            </a:pPr>
            <a:endParaRPr lang="en-US" sz="4000" dirty="0" smtClean="0">
              <a:cs typeface="Traditional Arabic" pitchFamily="2" charset="-78"/>
            </a:endParaRPr>
          </a:p>
        </p:txBody>
      </p:sp>
      <p:sp>
        <p:nvSpPr>
          <p:cNvPr id="20484" name="Slide Number Placeholder 3"/>
          <p:cNvSpPr txBox="1">
            <a:spLocks noGrp="1"/>
          </p:cNvSpPr>
          <p:nvPr/>
        </p:nvSpPr>
        <p:spPr bwMode="auto">
          <a:xfrm>
            <a:off x="2105025" y="6376988"/>
            <a:ext cx="571500" cy="365125"/>
          </a:xfrm>
          <a:prstGeom prst="rect">
            <a:avLst/>
          </a:prstGeom>
          <a:noFill/>
          <a:ln w="9525">
            <a:noFill/>
            <a:miter lim="800000"/>
            <a:headEnd/>
            <a:tailEnd/>
          </a:ln>
        </p:spPr>
        <p:txBody>
          <a:bodyPr anchor="ctr"/>
          <a:lstStyle/>
          <a:p>
            <a:pPr algn="r"/>
            <a:fld id="{BDB740D8-2114-4464-A702-F1633B84B239}" type="slidenum">
              <a:rPr lang="ar-SA" sz="1200">
                <a:solidFill>
                  <a:schemeClr val="bg1"/>
                </a:solidFill>
                <a:latin typeface="Calibri" pitchFamily="34" charset="0"/>
              </a:rPr>
              <a:pPr algn="r"/>
              <a:t>16</a:t>
            </a:fld>
            <a:endParaRPr lang="en-US" sz="120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itle 1"/>
          <p:cNvSpPr>
            <a:spLocks noGrp="1"/>
          </p:cNvSpPr>
          <p:nvPr>
            <p:ph type="title" idx="4294967295"/>
          </p:nvPr>
        </p:nvSpPr>
        <p:spPr>
          <a:xfrm>
            <a:off x="533400" y="304800"/>
            <a:ext cx="8915400" cy="1143000"/>
          </a:xfrm>
        </p:spPr>
        <p:txBody>
          <a:bodyPr/>
          <a:lstStyle/>
          <a:p>
            <a:pPr eaLnBrk="1" hangingPunct="1">
              <a:defRPr/>
            </a:pPr>
            <a:r>
              <a:rPr lang="en-US" dirty="0" smtClean="0">
                <a:solidFill>
                  <a:schemeClr val="accent1">
                    <a:lumMod val="75000"/>
                  </a:schemeClr>
                </a:solidFill>
                <a:latin typeface="Traditional Arabic" pitchFamily="2" charset="-78"/>
                <a:cs typeface="Traditional Arabic" pitchFamily="2" charset="-78"/>
              </a:rPr>
              <a:t/>
            </a:r>
            <a:br>
              <a:rPr lang="en-US" dirty="0" smtClean="0">
                <a:solidFill>
                  <a:schemeClr val="accent1">
                    <a:lumMod val="75000"/>
                  </a:schemeClr>
                </a:solidFill>
                <a:latin typeface="Traditional Arabic" pitchFamily="2" charset="-78"/>
                <a:cs typeface="Traditional Arabic" pitchFamily="2" charset="-78"/>
              </a:rPr>
            </a:br>
            <a:r>
              <a:rPr lang="ar-SA" b="1" dirty="0" smtClean="0">
                <a:solidFill>
                  <a:srgbClr val="000000"/>
                </a:solidFill>
                <a:cs typeface="Traditional Arabic" pitchFamily="2" charset="-78"/>
              </a:rPr>
              <a:t>أديان العرب في الجاهلية :</a:t>
            </a:r>
            <a:r>
              <a:rPr lang="en-US" b="1" dirty="0" smtClean="0">
                <a:solidFill>
                  <a:srgbClr val="000000"/>
                </a:solidFill>
                <a:cs typeface="Traditional Arabic" pitchFamily="2" charset="-78"/>
              </a:rPr>
              <a:t/>
            </a:r>
            <a:br>
              <a:rPr lang="en-US" b="1" dirty="0" smtClean="0">
                <a:solidFill>
                  <a:srgbClr val="000000"/>
                </a:solidFill>
                <a:cs typeface="Traditional Arabic" pitchFamily="2" charset="-78"/>
              </a:rPr>
            </a:br>
            <a:endParaRPr lang="ar-SA" b="1" dirty="0" smtClean="0">
              <a:solidFill>
                <a:schemeClr val="tx1"/>
              </a:solidFill>
              <a:cs typeface="Traditional Arabic" pitchFamily="2" charset="-78"/>
            </a:endParaRPr>
          </a:p>
        </p:txBody>
      </p:sp>
      <p:sp>
        <p:nvSpPr>
          <p:cNvPr id="20483" name="Content Placeholder 2"/>
          <p:cNvSpPr>
            <a:spLocks noGrp="1"/>
          </p:cNvSpPr>
          <p:nvPr>
            <p:ph idx="4294967295"/>
          </p:nvPr>
        </p:nvSpPr>
        <p:spPr>
          <a:xfrm>
            <a:off x="228600" y="1295400"/>
            <a:ext cx="9144000" cy="4678363"/>
          </a:xfrm>
        </p:spPr>
        <p:txBody>
          <a:bodyPr/>
          <a:lstStyle/>
          <a:p>
            <a:pPr algn="just" rtl="1">
              <a:buNone/>
            </a:pPr>
            <a:r>
              <a:rPr lang="ar-SA" sz="3600" dirty="0" smtClean="0">
                <a:cs typeface="Traditional Arabic" pitchFamily="2" charset="-78"/>
              </a:rPr>
              <a:t>       معظم العرب يدينون بالحنفية ، دين إبراهيم عليه السلام منذ أن نشأت ذرية إسماعيل في مكة وانتشرت في جزيرة العرب. فكانوا يعبدون الله ويوحدونه ويلتزمون بشعائر دينه حتى جاء عمرو بن لُحَيٍّ زعيم خزاعة وكان معروفاً بالصدقة والصلاح. لكنه لما سافر إلى الشام ورأى أهلها يعبدون الأصنام أستحسن ذلك وظنه حقاً لاشتهار الشام بالأنبياء والكتب السماوية فعاد إلى مكة بهبل ووضعه في جوف الكعبة ثم دعاء قومه لعبادته ليشفع لهم عند الله فأجابوه لذلك ثم ما لبثت أن تبعتهم بقية قبائل العرب حتى انتشرت عبادة الأوثان في كل الجزيرة العربية وبلغ بهم الأمر أن أصبحت الكعبة محاطةً بثلاث مائة وستين صنم كل واحد منها تحج له إحدى القبائل في موسم الحج !        </a:t>
            </a:r>
            <a:br>
              <a:rPr lang="ar-SA" sz="3600" dirty="0" smtClean="0">
                <a:cs typeface="Traditional Arabic" pitchFamily="2" charset="-78"/>
              </a:rPr>
            </a:br>
            <a:endParaRPr lang="ar-SA" sz="3600" dirty="0" smtClean="0">
              <a:cs typeface="Traditional Arabic" pitchFamily="2" charset="-78"/>
            </a:endParaRPr>
          </a:p>
        </p:txBody>
      </p:sp>
      <p:sp>
        <p:nvSpPr>
          <p:cNvPr id="20484" name="Slide Number Placeholder 3"/>
          <p:cNvSpPr txBox="1">
            <a:spLocks noGrp="1"/>
          </p:cNvSpPr>
          <p:nvPr/>
        </p:nvSpPr>
        <p:spPr bwMode="auto">
          <a:xfrm>
            <a:off x="2105025" y="6376988"/>
            <a:ext cx="571500" cy="365125"/>
          </a:xfrm>
          <a:prstGeom prst="rect">
            <a:avLst/>
          </a:prstGeom>
          <a:noFill/>
          <a:ln w="9525">
            <a:noFill/>
            <a:miter lim="800000"/>
            <a:headEnd/>
            <a:tailEnd/>
          </a:ln>
        </p:spPr>
        <p:txBody>
          <a:bodyPr anchor="ctr"/>
          <a:lstStyle/>
          <a:p>
            <a:pPr algn="r"/>
            <a:fld id="{BDB740D8-2114-4464-A702-F1633B84B239}" type="slidenum">
              <a:rPr lang="ar-SA" sz="1200">
                <a:solidFill>
                  <a:schemeClr val="bg1"/>
                </a:solidFill>
                <a:latin typeface="Calibri" pitchFamily="34" charset="0"/>
              </a:rPr>
              <a:pPr algn="r"/>
              <a:t>17</a:t>
            </a:fld>
            <a:endParaRPr lang="en-US" sz="120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itle 1"/>
          <p:cNvSpPr>
            <a:spLocks noGrp="1"/>
          </p:cNvSpPr>
          <p:nvPr>
            <p:ph type="title" idx="4294967295"/>
          </p:nvPr>
        </p:nvSpPr>
        <p:spPr>
          <a:xfrm>
            <a:off x="533400" y="304800"/>
            <a:ext cx="8915400" cy="1143000"/>
          </a:xfrm>
        </p:spPr>
        <p:txBody>
          <a:bodyPr/>
          <a:lstStyle/>
          <a:p>
            <a:pPr eaLnBrk="1" hangingPunct="1">
              <a:defRPr/>
            </a:pPr>
            <a:r>
              <a:rPr lang="ar-SA" b="1" dirty="0" smtClean="0">
                <a:solidFill>
                  <a:schemeClr val="tx1"/>
                </a:solidFill>
                <a:cs typeface="Traditional Arabic" pitchFamily="2" charset="-78"/>
              </a:rPr>
              <a:t/>
            </a:r>
            <a:br>
              <a:rPr lang="ar-SA" b="1" dirty="0" smtClean="0">
                <a:solidFill>
                  <a:schemeClr val="tx1"/>
                </a:solidFill>
                <a:cs typeface="Traditional Arabic" pitchFamily="2" charset="-78"/>
              </a:rPr>
            </a:br>
            <a:r>
              <a:rPr lang="ar-SA" b="1" dirty="0" smtClean="0">
                <a:solidFill>
                  <a:schemeClr val="tx1"/>
                </a:solidFill>
                <a:cs typeface="Traditional Arabic" pitchFamily="2" charset="-78"/>
              </a:rPr>
              <a:t/>
            </a:r>
            <a:br>
              <a:rPr lang="ar-SA" b="1" dirty="0" smtClean="0">
                <a:solidFill>
                  <a:schemeClr val="tx1"/>
                </a:solidFill>
                <a:cs typeface="Traditional Arabic" pitchFamily="2" charset="-78"/>
              </a:rPr>
            </a:br>
            <a:endParaRPr lang="ar-SA" b="1" dirty="0" smtClean="0">
              <a:solidFill>
                <a:schemeClr val="tx1"/>
              </a:solidFill>
              <a:cs typeface="Traditional Arabic" pitchFamily="2" charset="-78"/>
            </a:endParaRPr>
          </a:p>
        </p:txBody>
      </p:sp>
      <p:sp>
        <p:nvSpPr>
          <p:cNvPr id="20483" name="Content Placeholder 2"/>
          <p:cNvSpPr>
            <a:spLocks noGrp="1"/>
          </p:cNvSpPr>
          <p:nvPr>
            <p:ph idx="4294967295"/>
          </p:nvPr>
        </p:nvSpPr>
        <p:spPr>
          <a:xfrm>
            <a:off x="228600" y="1295400"/>
            <a:ext cx="9144000" cy="4678363"/>
          </a:xfrm>
        </p:spPr>
        <p:txBody>
          <a:bodyPr/>
          <a:lstStyle/>
          <a:p>
            <a:pPr algn="just" rtl="1">
              <a:buNone/>
            </a:pPr>
            <a:r>
              <a:rPr lang="ar-SA" sz="3600" dirty="0" smtClean="0">
                <a:cs typeface="Traditional Arabic" pitchFamily="2" charset="-78"/>
              </a:rPr>
              <a:t>      وكان من نتائج ذلك أنهم على الرغم من محافظتهم على بعض من الشعائر التي جاء </a:t>
            </a:r>
            <a:r>
              <a:rPr lang="ar-SA" sz="3600" dirty="0" err="1" smtClean="0">
                <a:cs typeface="Traditional Arabic" pitchFamily="2" charset="-78"/>
              </a:rPr>
              <a:t>بها</a:t>
            </a:r>
            <a:r>
              <a:rPr lang="ar-SA" sz="3600" dirty="0" smtClean="0">
                <a:cs typeface="Traditional Arabic" pitchFamily="2" charset="-78"/>
              </a:rPr>
              <a:t> إبراهيم عليه السلام كتعظيم البيت والطـواف </a:t>
            </a:r>
            <a:r>
              <a:rPr lang="ar-SA" sz="3600" dirty="0" err="1" smtClean="0">
                <a:cs typeface="Traditional Arabic" pitchFamily="2" charset="-78"/>
              </a:rPr>
              <a:t>بـه</a:t>
            </a:r>
            <a:r>
              <a:rPr lang="ar-SA" sz="3600" dirty="0" smtClean="0">
                <a:cs typeface="Traditional Arabic" pitchFamily="2" charset="-78"/>
              </a:rPr>
              <a:t> والحـج والعمـرة والـوقوف بعرفة... فإنهم ابتدعوا بدعاً عظيمة من ذلكم أن أهل قريش كانوا يسمون أنفسهم </a:t>
            </a:r>
            <a:r>
              <a:rPr lang="ar-SA" sz="3600" dirty="0" err="1" smtClean="0">
                <a:cs typeface="Traditional Arabic" pitchFamily="2" charset="-78"/>
              </a:rPr>
              <a:t>الحُمْس</a:t>
            </a:r>
            <a:r>
              <a:rPr lang="ar-SA" sz="3600" dirty="0" smtClean="0">
                <a:cs typeface="Traditional Arabic" pitchFamily="2" charset="-78"/>
              </a:rPr>
              <a:t> ويقولون نحن بنو إبراهيم وأهل الحرم وليس لأحد من العرب مثل حقنا ومنزلتنا فلا يبغى لنا أن نخرج من الحرم إلى الحل أو نقف بعرفة أو نفيض منها.</a:t>
            </a:r>
            <a:br>
              <a:rPr lang="ar-SA" sz="3600" dirty="0" smtClean="0">
                <a:cs typeface="Traditional Arabic" pitchFamily="2" charset="-78"/>
              </a:rPr>
            </a:br>
            <a:r>
              <a:rPr lang="ar-SA" sz="3600" dirty="0" smtClean="0">
                <a:cs typeface="Traditional Arabic" pitchFamily="2" charset="-78"/>
              </a:rPr>
              <a:t>ثم أنهم قالوا لا ينبغي لأهل الحِلِّ أن يأكلوا من طعام جاءوا </a:t>
            </a:r>
            <a:r>
              <a:rPr lang="ar-SA" sz="3600" dirty="0" err="1" smtClean="0">
                <a:cs typeface="Traditional Arabic" pitchFamily="2" charset="-78"/>
              </a:rPr>
              <a:t>به</a:t>
            </a:r>
            <a:r>
              <a:rPr lang="ar-SA" sz="3600" dirty="0" smtClean="0">
                <a:cs typeface="Traditional Arabic" pitchFamily="2" charset="-78"/>
              </a:rPr>
              <a:t> من الحل إلى الحرم، إذا كانوا حجاجا أو عمارًا‏.‏ بل أنهم أمروا أهل الحِلِّ ألا يطوفوا بالبيت إذا قدموا أول طوافهم إلا في ثياب </a:t>
            </a:r>
            <a:r>
              <a:rPr lang="ar-SA" sz="3600" dirty="0" err="1" smtClean="0">
                <a:cs typeface="Traditional Arabic" pitchFamily="2" charset="-78"/>
              </a:rPr>
              <a:t>الحمس</a:t>
            </a:r>
            <a:r>
              <a:rPr lang="ar-SA" sz="3600" dirty="0" smtClean="0">
                <a:cs typeface="Traditional Arabic" pitchFamily="2" charset="-78"/>
              </a:rPr>
              <a:t>!!! </a:t>
            </a:r>
            <a:endParaRPr lang="en-US" sz="3600" dirty="0" smtClean="0">
              <a:cs typeface="Traditional Arabic" pitchFamily="2" charset="-78"/>
            </a:endParaRPr>
          </a:p>
        </p:txBody>
      </p:sp>
      <p:sp>
        <p:nvSpPr>
          <p:cNvPr id="20484" name="Slide Number Placeholder 3"/>
          <p:cNvSpPr txBox="1">
            <a:spLocks noGrp="1"/>
          </p:cNvSpPr>
          <p:nvPr/>
        </p:nvSpPr>
        <p:spPr bwMode="auto">
          <a:xfrm>
            <a:off x="2105025" y="6376988"/>
            <a:ext cx="571500" cy="365125"/>
          </a:xfrm>
          <a:prstGeom prst="rect">
            <a:avLst/>
          </a:prstGeom>
          <a:noFill/>
          <a:ln w="9525">
            <a:noFill/>
            <a:miter lim="800000"/>
            <a:headEnd/>
            <a:tailEnd/>
          </a:ln>
        </p:spPr>
        <p:txBody>
          <a:bodyPr anchor="ctr"/>
          <a:lstStyle/>
          <a:p>
            <a:pPr algn="r"/>
            <a:fld id="{BDB740D8-2114-4464-A702-F1633B84B239}" type="slidenum">
              <a:rPr lang="ar-SA" sz="1200">
                <a:solidFill>
                  <a:schemeClr val="bg1"/>
                </a:solidFill>
                <a:latin typeface="Calibri" pitchFamily="34" charset="0"/>
              </a:rPr>
              <a:pPr algn="r"/>
              <a:t>18</a:t>
            </a:fld>
            <a:endParaRPr lang="en-US" sz="120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itle 1"/>
          <p:cNvSpPr>
            <a:spLocks noGrp="1"/>
          </p:cNvSpPr>
          <p:nvPr>
            <p:ph type="title" idx="4294967295"/>
          </p:nvPr>
        </p:nvSpPr>
        <p:spPr>
          <a:xfrm>
            <a:off x="533400" y="304800"/>
            <a:ext cx="8915400" cy="1143000"/>
          </a:xfrm>
        </p:spPr>
        <p:txBody>
          <a:bodyPr/>
          <a:lstStyle/>
          <a:p>
            <a:pPr eaLnBrk="1" hangingPunct="1">
              <a:defRPr/>
            </a:pPr>
            <a:r>
              <a:rPr lang="en-US" dirty="0" smtClean="0">
                <a:solidFill>
                  <a:schemeClr val="accent1">
                    <a:lumMod val="75000"/>
                  </a:schemeClr>
                </a:solidFill>
                <a:latin typeface="Traditional Arabic" pitchFamily="2" charset="-78"/>
                <a:cs typeface="Traditional Arabic" pitchFamily="2" charset="-78"/>
              </a:rPr>
              <a:t/>
            </a:r>
            <a:br>
              <a:rPr lang="en-US" dirty="0" smtClean="0">
                <a:solidFill>
                  <a:schemeClr val="accent1">
                    <a:lumMod val="75000"/>
                  </a:schemeClr>
                </a:solidFill>
                <a:latin typeface="Traditional Arabic" pitchFamily="2" charset="-78"/>
                <a:cs typeface="Traditional Arabic" pitchFamily="2" charset="-78"/>
              </a:rPr>
            </a:br>
            <a:endParaRPr lang="ar-SA" b="1" dirty="0" smtClean="0">
              <a:solidFill>
                <a:schemeClr val="tx1"/>
              </a:solidFill>
              <a:cs typeface="Traditional Arabic" pitchFamily="2" charset="-78"/>
            </a:endParaRPr>
          </a:p>
        </p:txBody>
      </p:sp>
      <p:sp>
        <p:nvSpPr>
          <p:cNvPr id="20483" name="Content Placeholder 2"/>
          <p:cNvSpPr>
            <a:spLocks noGrp="1"/>
          </p:cNvSpPr>
          <p:nvPr>
            <p:ph idx="4294967295"/>
          </p:nvPr>
        </p:nvSpPr>
        <p:spPr>
          <a:xfrm>
            <a:off x="228600" y="1295400"/>
            <a:ext cx="9144000" cy="4678363"/>
          </a:xfrm>
        </p:spPr>
        <p:txBody>
          <a:bodyPr/>
          <a:lstStyle/>
          <a:p>
            <a:pPr algn="just" rtl="1">
              <a:buNone/>
            </a:pPr>
            <a:r>
              <a:rPr lang="ar-SA" sz="3600" dirty="0" smtClean="0">
                <a:cs typeface="Traditional Arabic" pitchFamily="2" charset="-78"/>
              </a:rPr>
              <a:t>      </a:t>
            </a:r>
          </a:p>
          <a:p>
            <a:pPr algn="just" rtl="1">
              <a:buNone/>
            </a:pPr>
            <a:r>
              <a:rPr lang="ar-SA" sz="3600" dirty="0" smtClean="0">
                <a:cs typeface="Traditional Arabic" pitchFamily="2" charset="-78"/>
              </a:rPr>
              <a:t>       فمن كان غنيا يشتري ثياباً يطوف </a:t>
            </a:r>
            <a:r>
              <a:rPr lang="ar-SA" sz="3600" dirty="0" err="1" smtClean="0">
                <a:cs typeface="Traditional Arabic" pitchFamily="2" charset="-78"/>
              </a:rPr>
              <a:t>بها</a:t>
            </a:r>
            <a:r>
              <a:rPr lang="ar-SA" sz="3600" dirty="0" smtClean="0">
                <a:cs typeface="Traditional Arabic" pitchFamily="2" charset="-78"/>
              </a:rPr>
              <a:t> ومن كان له صديقٌ قرشي يستعير ثيابه للطواف وأما الفقراء فكان يطوفون عراة يصفقون بأيديهم ويصفرون .</a:t>
            </a:r>
          </a:p>
          <a:p>
            <a:pPr algn="just" rtl="1">
              <a:buNone/>
            </a:pPr>
            <a:r>
              <a:rPr lang="ar-SA" sz="3600" dirty="0" smtClean="0">
                <a:cs typeface="Traditional Arabic" pitchFamily="2" charset="-78"/>
              </a:rPr>
              <a:t>      ويظهر هنا بكل وضوح الأهمية الاقتصادية الكبيرة للحج والعمرة التي جعلت كبار قريش يرفضون دخول الإسلام خوفاً على فقدان هذه الموارد المادية العظيمة وتجنباً لمواجهة كل العرب إذا هدمت أصنامهم التي تحيط بالكعبة .      </a:t>
            </a:r>
            <a:br>
              <a:rPr lang="ar-SA" sz="3600" dirty="0" smtClean="0">
                <a:cs typeface="Traditional Arabic" pitchFamily="2" charset="-78"/>
              </a:rPr>
            </a:br>
            <a:endParaRPr lang="ar-SA" sz="3600" dirty="0" smtClean="0">
              <a:cs typeface="Traditional Arabic" pitchFamily="2" charset="-78"/>
            </a:endParaRPr>
          </a:p>
          <a:p>
            <a:pPr algn="justLow" rtl="1">
              <a:buNone/>
            </a:pPr>
            <a:endParaRPr lang="en-US" sz="3600" dirty="0" smtClean="0">
              <a:cs typeface="Traditional Arabic" pitchFamily="2" charset="-78"/>
            </a:endParaRPr>
          </a:p>
          <a:p>
            <a:pPr algn="justLow" rtl="1">
              <a:buNone/>
            </a:pPr>
            <a:endParaRPr lang="en-US" sz="3600" dirty="0" smtClean="0">
              <a:cs typeface="Traditional Arabic" pitchFamily="2" charset="-78"/>
            </a:endParaRPr>
          </a:p>
        </p:txBody>
      </p:sp>
      <p:sp>
        <p:nvSpPr>
          <p:cNvPr id="20484" name="Slide Number Placeholder 3"/>
          <p:cNvSpPr txBox="1">
            <a:spLocks noGrp="1"/>
          </p:cNvSpPr>
          <p:nvPr/>
        </p:nvSpPr>
        <p:spPr bwMode="auto">
          <a:xfrm>
            <a:off x="2105025" y="6376988"/>
            <a:ext cx="571500" cy="365125"/>
          </a:xfrm>
          <a:prstGeom prst="rect">
            <a:avLst/>
          </a:prstGeom>
          <a:noFill/>
          <a:ln w="9525">
            <a:noFill/>
            <a:miter lim="800000"/>
            <a:headEnd/>
            <a:tailEnd/>
          </a:ln>
        </p:spPr>
        <p:txBody>
          <a:bodyPr anchor="ctr"/>
          <a:lstStyle/>
          <a:p>
            <a:pPr algn="r"/>
            <a:fld id="{BDB740D8-2114-4464-A702-F1633B84B239}" type="slidenum">
              <a:rPr lang="ar-SA" sz="1200">
                <a:solidFill>
                  <a:schemeClr val="bg1"/>
                </a:solidFill>
                <a:latin typeface="Calibri" pitchFamily="34" charset="0"/>
              </a:rPr>
              <a:pPr algn="r"/>
              <a:t>19</a:t>
            </a:fld>
            <a:endParaRPr lang="en-US" sz="120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itle 1"/>
          <p:cNvSpPr>
            <a:spLocks noGrp="1"/>
          </p:cNvSpPr>
          <p:nvPr>
            <p:ph type="title" idx="4294967295"/>
          </p:nvPr>
        </p:nvSpPr>
        <p:spPr>
          <a:xfrm>
            <a:off x="533400" y="304800"/>
            <a:ext cx="8915400" cy="1143000"/>
          </a:xfrm>
        </p:spPr>
        <p:txBody>
          <a:bodyPr/>
          <a:lstStyle/>
          <a:p>
            <a:pPr eaLnBrk="1" hangingPunct="1">
              <a:defRPr/>
            </a:pPr>
            <a:r>
              <a:rPr lang="en-US" dirty="0" smtClean="0">
                <a:solidFill>
                  <a:schemeClr val="accent1">
                    <a:lumMod val="75000"/>
                  </a:schemeClr>
                </a:solidFill>
                <a:latin typeface="Traditional Arabic" pitchFamily="2" charset="-78"/>
                <a:cs typeface="Traditional Arabic" pitchFamily="2" charset="-78"/>
              </a:rPr>
              <a:t/>
            </a:r>
            <a:br>
              <a:rPr lang="en-US" dirty="0" smtClean="0">
                <a:solidFill>
                  <a:schemeClr val="accent1">
                    <a:lumMod val="75000"/>
                  </a:schemeClr>
                </a:solidFill>
                <a:latin typeface="Traditional Arabic" pitchFamily="2" charset="-78"/>
                <a:cs typeface="Traditional Arabic" pitchFamily="2" charset="-78"/>
              </a:rPr>
            </a:br>
            <a:endParaRPr lang="ar-SA" b="1" dirty="0" smtClean="0">
              <a:solidFill>
                <a:schemeClr val="tx1"/>
              </a:solidFill>
              <a:cs typeface="Traditional Arabic" pitchFamily="2" charset="-78"/>
            </a:endParaRPr>
          </a:p>
        </p:txBody>
      </p:sp>
      <p:sp>
        <p:nvSpPr>
          <p:cNvPr id="20483" name="Content Placeholder 2"/>
          <p:cNvSpPr>
            <a:spLocks noGrp="1"/>
          </p:cNvSpPr>
          <p:nvPr>
            <p:ph idx="4294967295"/>
          </p:nvPr>
        </p:nvSpPr>
        <p:spPr>
          <a:xfrm>
            <a:off x="228600" y="1295400"/>
            <a:ext cx="9144000" cy="4678363"/>
          </a:xfrm>
        </p:spPr>
        <p:txBody>
          <a:bodyPr/>
          <a:lstStyle/>
          <a:p>
            <a:pPr algn="justLow" rtl="1">
              <a:buNone/>
            </a:pPr>
            <a:r>
              <a:rPr lang="ar-SA" sz="4400" dirty="0" smtClean="0">
                <a:cs typeface="Traditional Arabic" pitchFamily="2" charset="-78"/>
              </a:rPr>
              <a:t>     </a:t>
            </a:r>
          </a:p>
          <a:p>
            <a:pPr algn="justLow" rtl="1">
              <a:buNone/>
            </a:pPr>
            <a:r>
              <a:rPr lang="ar-SA" sz="4400" dirty="0" smtClean="0">
                <a:cs typeface="Traditional Arabic" pitchFamily="2" charset="-78"/>
              </a:rPr>
              <a:t>     من جهة أخرى كانت بعض القبائل تدين بالنصرانية </a:t>
            </a:r>
            <a:r>
              <a:rPr lang="ar-SA" sz="4400" dirty="0" err="1" smtClean="0">
                <a:cs typeface="Traditional Arabic" pitchFamily="2" charset="-78"/>
              </a:rPr>
              <a:t>كالغساسنة</a:t>
            </a:r>
            <a:r>
              <a:rPr lang="ar-SA" sz="4400" dirty="0" smtClean="0">
                <a:cs typeface="Traditional Arabic" pitchFamily="2" charset="-78"/>
              </a:rPr>
              <a:t> في الشام وأهالي نجران في اليمن. أما اليهود فقد أستقر معظمهم بيثرب حيث وجدوا أوصافها في التوراة وعلموا أنها ستكون وجهة هجرة نبي أخر الزمان بل كانوا يستنصرون </a:t>
            </a:r>
            <a:r>
              <a:rPr lang="ar-SA" sz="4400" dirty="0" err="1" smtClean="0">
                <a:cs typeface="Traditional Arabic" pitchFamily="2" charset="-78"/>
              </a:rPr>
              <a:t>به</a:t>
            </a:r>
            <a:r>
              <a:rPr lang="ar-SA" sz="4400" dirty="0" smtClean="0">
                <a:cs typeface="Traditional Arabic" pitchFamily="2" charset="-78"/>
              </a:rPr>
              <a:t> على الأوس والخزرج قبل بعثته.</a:t>
            </a:r>
            <a:endParaRPr lang="en-US" sz="4400" dirty="0" smtClean="0">
              <a:cs typeface="Traditional Arabic" pitchFamily="2" charset="-78"/>
            </a:endParaRPr>
          </a:p>
        </p:txBody>
      </p:sp>
      <p:sp>
        <p:nvSpPr>
          <p:cNvPr id="20484" name="Slide Number Placeholder 3"/>
          <p:cNvSpPr txBox="1">
            <a:spLocks noGrp="1"/>
          </p:cNvSpPr>
          <p:nvPr/>
        </p:nvSpPr>
        <p:spPr bwMode="auto">
          <a:xfrm>
            <a:off x="2105025" y="6376988"/>
            <a:ext cx="571500" cy="365125"/>
          </a:xfrm>
          <a:prstGeom prst="rect">
            <a:avLst/>
          </a:prstGeom>
          <a:noFill/>
          <a:ln w="9525">
            <a:noFill/>
            <a:miter lim="800000"/>
            <a:headEnd/>
            <a:tailEnd/>
          </a:ln>
        </p:spPr>
        <p:txBody>
          <a:bodyPr anchor="ctr"/>
          <a:lstStyle/>
          <a:p>
            <a:pPr algn="r"/>
            <a:fld id="{BDB740D8-2114-4464-A702-F1633B84B239}" type="slidenum">
              <a:rPr lang="ar-SA" sz="1200">
                <a:solidFill>
                  <a:schemeClr val="bg1"/>
                </a:solidFill>
                <a:latin typeface="Calibri" pitchFamily="34" charset="0"/>
              </a:rPr>
              <a:pPr algn="r"/>
              <a:t>20</a:t>
            </a:fld>
            <a:endParaRPr lang="en-US" sz="120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itle 1"/>
          <p:cNvSpPr>
            <a:spLocks noGrp="1"/>
          </p:cNvSpPr>
          <p:nvPr>
            <p:ph type="title" idx="4294967295"/>
          </p:nvPr>
        </p:nvSpPr>
        <p:spPr>
          <a:xfrm>
            <a:off x="533400" y="304800"/>
            <a:ext cx="8915400" cy="1143000"/>
          </a:xfrm>
        </p:spPr>
        <p:txBody>
          <a:bodyPr/>
          <a:lstStyle/>
          <a:p>
            <a:pPr eaLnBrk="1" hangingPunct="1">
              <a:defRPr/>
            </a:pPr>
            <a:r>
              <a:rPr lang="en-US" dirty="0" smtClean="0">
                <a:solidFill>
                  <a:schemeClr val="accent1">
                    <a:lumMod val="75000"/>
                  </a:schemeClr>
                </a:solidFill>
                <a:latin typeface="Traditional Arabic" pitchFamily="2" charset="-78"/>
                <a:cs typeface="Traditional Arabic" pitchFamily="2" charset="-78"/>
              </a:rPr>
              <a:t/>
            </a:r>
            <a:br>
              <a:rPr lang="en-US" dirty="0" smtClean="0">
                <a:solidFill>
                  <a:schemeClr val="accent1">
                    <a:lumMod val="75000"/>
                  </a:schemeClr>
                </a:solidFill>
                <a:latin typeface="Traditional Arabic" pitchFamily="2" charset="-78"/>
                <a:cs typeface="Traditional Arabic" pitchFamily="2" charset="-78"/>
              </a:rPr>
            </a:br>
            <a:r>
              <a:rPr lang="en-US" dirty="0" smtClean="0">
                <a:cs typeface="Traditional Arabic" pitchFamily="2" charset="-78"/>
              </a:rPr>
              <a:t/>
            </a:r>
            <a:br>
              <a:rPr lang="en-US" dirty="0" smtClean="0">
                <a:cs typeface="Traditional Arabic" pitchFamily="2" charset="-78"/>
              </a:rPr>
            </a:br>
            <a:r>
              <a:rPr lang="ar-SA" dirty="0" smtClean="0">
                <a:cs typeface="Traditional Arabic" pitchFamily="2" charset="-78"/>
              </a:rPr>
              <a:t> </a:t>
            </a:r>
            <a:r>
              <a:rPr lang="ar-SA" b="1" dirty="0" smtClean="0">
                <a:solidFill>
                  <a:schemeClr val="tx1"/>
                </a:solidFill>
                <a:cs typeface="Traditional Arabic" pitchFamily="2" charset="-78"/>
              </a:rPr>
              <a:t> </a:t>
            </a:r>
          </a:p>
        </p:txBody>
      </p:sp>
      <p:sp>
        <p:nvSpPr>
          <p:cNvPr id="20483" name="Content Placeholder 2"/>
          <p:cNvSpPr>
            <a:spLocks noGrp="1"/>
          </p:cNvSpPr>
          <p:nvPr>
            <p:ph idx="4294967295"/>
          </p:nvPr>
        </p:nvSpPr>
        <p:spPr>
          <a:xfrm>
            <a:off x="228600" y="1295400"/>
            <a:ext cx="9144000" cy="4678363"/>
          </a:xfrm>
        </p:spPr>
        <p:txBody>
          <a:bodyPr/>
          <a:lstStyle/>
          <a:p>
            <a:pPr algn="just" rtl="1">
              <a:buNone/>
            </a:pPr>
            <a:r>
              <a:rPr lang="ar-SA" sz="3600" dirty="0" smtClean="0">
                <a:cs typeface="Traditional Arabic" pitchFamily="2" charset="-78"/>
              </a:rPr>
              <a:t>      كانت أصنام العرب في الجاهلية على أشكال متنوعة فمنها ما كان على صوره الإنسان ، ومنها ما كان على صورة الحيوان ، والأصنام  تصنع من مواد مختلفة فبعضها يصنع من الخشب وبعضها من الحجارة وبعضها الأخر من معادن شتى ، وقد يكون الصنم من الحجارة الطبيعية.</a:t>
            </a:r>
            <a:endParaRPr lang="en-US" sz="3600" dirty="0" smtClean="0">
              <a:cs typeface="Traditional Arabic" pitchFamily="2" charset="-78"/>
            </a:endParaRPr>
          </a:p>
          <a:p>
            <a:pPr algn="just" rtl="1">
              <a:buNone/>
            </a:pPr>
            <a:r>
              <a:rPr lang="ar-SA" sz="3600" dirty="0" smtClean="0">
                <a:cs typeface="Traditional Arabic" pitchFamily="2" charset="-78"/>
              </a:rPr>
              <a:t>  وأول من اتخذ الأصنام من بني إسماعيل بن إبراهيم وسموا بأسمائهم حين فارقوا دين إسماعيل هذيل بن مدركة بن اليأس بن مضر اتخذوا سواعاً فكان لهم </a:t>
            </a:r>
            <a:r>
              <a:rPr lang="ar-SA" sz="3600" dirty="0" err="1" smtClean="0">
                <a:cs typeface="Traditional Arabic" pitchFamily="2" charset="-78"/>
              </a:rPr>
              <a:t>برهاط</a:t>
            </a:r>
            <a:r>
              <a:rPr lang="ar-SA" sz="3600" dirty="0" smtClean="0">
                <a:cs typeface="Traditional Arabic" pitchFamily="2" charset="-78"/>
              </a:rPr>
              <a:t> من أرض ينبع وكلب بن وبره من قضاعة اتخذوا وداً </a:t>
            </a:r>
            <a:r>
              <a:rPr lang="ar-SA" sz="3600" dirty="0" err="1" smtClean="0">
                <a:cs typeface="Traditional Arabic" pitchFamily="2" charset="-78"/>
              </a:rPr>
              <a:t>بدومة</a:t>
            </a:r>
            <a:r>
              <a:rPr lang="ar-SA" sz="3600" dirty="0" smtClean="0">
                <a:cs typeface="Traditional Arabic" pitchFamily="2" charset="-78"/>
              </a:rPr>
              <a:t> الجندل وأنعم من طيئ وأهل جرش من مذحج اتخذوا يغوث يجرش ،وخيوان وهم بطن من همدان اتخذوا يعوق بأرض همدان من بلاد اليمن وذو الكلاع من حمير اتخذوا نسرا بأرض حمير0</a:t>
            </a:r>
            <a:endParaRPr lang="en-US" sz="3600" dirty="0" smtClean="0">
              <a:cs typeface="Traditional Arabic" pitchFamily="2" charset="-78"/>
            </a:endParaRPr>
          </a:p>
          <a:p>
            <a:pPr algn="just" rtl="1">
              <a:buNone/>
            </a:pPr>
            <a:endParaRPr lang="en-US" sz="3600" dirty="0" smtClean="0">
              <a:cs typeface="Traditional Arabic" pitchFamily="2" charset="-78"/>
            </a:endParaRPr>
          </a:p>
          <a:p>
            <a:pPr algn="just" rtl="1">
              <a:buNone/>
            </a:pPr>
            <a:r>
              <a:rPr lang="en-US" sz="3600" dirty="0" smtClean="0">
                <a:cs typeface="Traditional Arabic" pitchFamily="2" charset="-78"/>
              </a:rPr>
              <a:t> </a:t>
            </a:r>
          </a:p>
          <a:p>
            <a:pPr algn="just" rtl="1">
              <a:buNone/>
            </a:pPr>
            <a:endParaRPr lang="en-US" sz="3600" dirty="0" smtClean="0">
              <a:cs typeface="Traditional Arabic" pitchFamily="2" charset="-78"/>
            </a:endParaRPr>
          </a:p>
        </p:txBody>
      </p:sp>
      <p:sp>
        <p:nvSpPr>
          <p:cNvPr id="20484" name="Slide Number Placeholder 3"/>
          <p:cNvSpPr txBox="1">
            <a:spLocks noGrp="1"/>
          </p:cNvSpPr>
          <p:nvPr/>
        </p:nvSpPr>
        <p:spPr bwMode="auto">
          <a:xfrm>
            <a:off x="2105025" y="6376988"/>
            <a:ext cx="571500" cy="365125"/>
          </a:xfrm>
          <a:prstGeom prst="rect">
            <a:avLst/>
          </a:prstGeom>
          <a:noFill/>
          <a:ln w="9525">
            <a:noFill/>
            <a:miter lim="800000"/>
            <a:headEnd/>
            <a:tailEnd/>
          </a:ln>
        </p:spPr>
        <p:txBody>
          <a:bodyPr anchor="ctr"/>
          <a:lstStyle/>
          <a:p>
            <a:pPr algn="r"/>
            <a:fld id="{BDB740D8-2114-4464-A702-F1633B84B239}" type="slidenum">
              <a:rPr lang="ar-SA" sz="1200">
                <a:solidFill>
                  <a:schemeClr val="bg1"/>
                </a:solidFill>
                <a:latin typeface="Calibri" pitchFamily="34" charset="0"/>
              </a:rPr>
              <a:pPr algn="r"/>
              <a:t>21</a:t>
            </a:fld>
            <a:endParaRPr lang="en-US" sz="120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itle 1"/>
          <p:cNvSpPr>
            <a:spLocks noGrp="1"/>
          </p:cNvSpPr>
          <p:nvPr>
            <p:ph type="title" idx="4294967295"/>
          </p:nvPr>
        </p:nvSpPr>
        <p:spPr>
          <a:xfrm>
            <a:off x="533400" y="838200"/>
            <a:ext cx="8915400" cy="1143000"/>
          </a:xfrm>
        </p:spPr>
        <p:txBody>
          <a:bodyPr/>
          <a:lstStyle/>
          <a:p>
            <a:pPr eaLnBrk="1" hangingPunct="1">
              <a:defRPr/>
            </a:pPr>
            <a:r>
              <a:rPr lang="en-US" b="1" dirty="0" smtClean="0">
                <a:solidFill>
                  <a:schemeClr val="tx1"/>
                </a:solidFill>
                <a:cs typeface="Traditional Arabic" pitchFamily="2" charset="-78"/>
              </a:rPr>
              <a:t> </a:t>
            </a:r>
            <a:r>
              <a:rPr lang="ar-SA" b="1" dirty="0" err="1" smtClean="0">
                <a:solidFill>
                  <a:schemeClr val="tx1"/>
                </a:solidFill>
                <a:cs typeface="Traditional Arabic" pitchFamily="2" charset="-78"/>
              </a:rPr>
              <a:t>عبدة</a:t>
            </a:r>
            <a:r>
              <a:rPr lang="ar-SA" b="1" dirty="0" smtClean="0">
                <a:solidFill>
                  <a:schemeClr val="tx1"/>
                </a:solidFill>
                <a:cs typeface="Traditional Arabic" pitchFamily="2" charset="-78"/>
              </a:rPr>
              <a:t> الكواكب والنار</a:t>
            </a:r>
            <a:r>
              <a:rPr lang="en-US" dirty="0" smtClean="0">
                <a:cs typeface="Traditional Arabic" pitchFamily="2" charset="-78"/>
              </a:rPr>
              <a:t/>
            </a:r>
            <a:br>
              <a:rPr lang="en-US" dirty="0" smtClean="0">
                <a:cs typeface="Traditional Arabic" pitchFamily="2" charset="-78"/>
              </a:rPr>
            </a:br>
            <a:r>
              <a:rPr lang="en-US" dirty="0" smtClean="0">
                <a:solidFill>
                  <a:schemeClr val="accent1">
                    <a:lumMod val="75000"/>
                  </a:schemeClr>
                </a:solidFill>
                <a:latin typeface="Traditional Arabic" pitchFamily="2" charset="-78"/>
                <a:cs typeface="Traditional Arabic" pitchFamily="2" charset="-78"/>
              </a:rPr>
              <a:t/>
            </a:r>
            <a:br>
              <a:rPr lang="en-US" dirty="0" smtClean="0">
                <a:solidFill>
                  <a:schemeClr val="accent1">
                    <a:lumMod val="75000"/>
                  </a:schemeClr>
                </a:solidFill>
                <a:latin typeface="Traditional Arabic" pitchFamily="2" charset="-78"/>
                <a:cs typeface="Traditional Arabic" pitchFamily="2" charset="-78"/>
              </a:rPr>
            </a:br>
            <a:endParaRPr lang="ar-SA" b="1" dirty="0" smtClean="0">
              <a:solidFill>
                <a:schemeClr val="tx1"/>
              </a:solidFill>
              <a:cs typeface="Traditional Arabic" pitchFamily="2" charset="-78"/>
            </a:endParaRPr>
          </a:p>
        </p:txBody>
      </p:sp>
      <p:sp>
        <p:nvSpPr>
          <p:cNvPr id="20483" name="Content Placeholder 2"/>
          <p:cNvSpPr>
            <a:spLocks noGrp="1"/>
          </p:cNvSpPr>
          <p:nvPr>
            <p:ph idx="4294967295"/>
          </p:nvPr>
        </p:nvSpPr>
        <p:spPr>
          <a:xfrm>
            <a:off x="228600" y="1295400"/>
            <a:ext cx="9144000" cy="4678363"/>
          </a:xfrm>
        </p:spPr>
        <p:txBody>
          <a:bodyPr/>
          <a:lstStyle/>
          <a:p>
            <a:pPr algn="just" rtl="1">
              <a:buNone/>
            </a:pPr>
            <a:r>
              <a:rPr lang="ar-SA" sz="3600" dirty="0" smtClean="0">
                <a:cs typeface="Traditional Arabic" pitchFamily="2" charset="-78"/>
              </a:rPr>
              <a:t>       رأينا أن طائفة من العرب عبدت الكواكب والنجوم كالشمس والقمر والزهرة  ،  ونضيف إلى هذه الكواكب الثلاثة كواكب أخرى كالدبران والعيوق والثريا والشعري والمرزم وعطارد وسهيل 0 فكنانة كانت تعبد القمر والدبران،وجرهم كانت تسجد للمشتري ، وطيىء عبدت الثريا والمرزم وسهيل،وبعض قبائل ربيعة عبدت المرزم ،وطائفة من تميم عبده الدبران،وبعض قبائل لخم وخزاعة وقريش عبدت الشعرى العبور وهي الشعرى اليمانية0</a:t>
            </a:r>
            <a:endParaRPr lang="en-US" sz="3600" dirty="0" smtClean="0">
              <a:cs typeface="Traditional Arabic" pitchFamily="2" charset="-78"/>
            </a:endParaRPr>
          </a:p>
          <a:p>
            <a:pPr algn="just" rtl="1">
              <a:buNone/>
            </a:pPr>
            <a:r>
              <a:rPr lang="ar-SA" sz="3600" dirty="0" smtClean="0">
                <a:cs typeface="Traditional Arabic" pitchFamily="2" charset="-78"/>
              </a:rPr>
              <a:t>كذلك عرف العرب عبادة النار أو المجوسية عن طريق الفرس في الحيرة ، وفي اليمن ، وفي البحرين ، وكانت المجوسية عند عرب الجاهلية في تميم .</a:t>
            </a:r>
            <a:endParaRPr lang="en-US" sz="3600" dirty="0" smtClean="0">
              <a:cs typeface="Traditional Arabic" pitchFamily="2" charset="-78"/>
            </a:endParaRPr>
          </a:p>
        </p:txBody>
      </p:sp>
      <p:sp>
        <p:nvSpPr>
          <p:cNvPr id="20484" name="Slide Number Placeholder 3"/>
          <p:cNvSpPr txBox="1">
            <a:spLocks noGrp="1"/>
          </p:cNvSpPr>
          <p:nvPr/>
        </p:nvSpPr>
        <p:spPr bwMode="auto">
          <a:xfrm>
            <a:off x="2105025" y="6376988"/>
            <a:ext cx="571500" cy="365125"/>
          </a:xfrm>
          <a:prstGeom prst="rect">
            <a:avLst/>
          </a:prstGeom>
          <a:noFill/>
          <a:ln w="9525">
            <a:noFill/>
            <a:miter lim="800000"/>
            <a:headEnd/>
            <a:tailEnd/>
          </a:ln>
        </p:spPr>
        <p:txBody>
          <a:bodyPr anchor="ctr"/>
          <a:lstStyle/>
          <a:p>
            <a:pPr algn="r"/>
            <a:fld id="{BDB740D8-2114-4464-A702-F1633B84B239}" type="slidenum">
              <a:rPr lang="ar-SA" sz="1200">
                <a:solidFill>
                  <a:schemeClr val="bg1"/>
                </a:solidFill>
                <a:latin typeface="Calibri" pitchFamily="34" charset="0"/>
              </a:rPr>
              <a:pPr algn="r"/>
              <a:t>22</a:t>
            </a:fld>
            <a:endParaRPr lang="en-US" sz="120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itle 1"/>
          <p:cNvSpPr>
            <a:spLocks noGrp="1"/>
          </p:cNvSpPr>
          <p:nvPr>
            <p:ph type="title" idx="4294967295"/>
          </p:nvPr>
        </p:nvSpPr>
        <p:spPr>
          <a:xfrm>
            <a:off x="533400" y="304800"/>
            <a:ext cx="8915400" cy="1143000"/>
          </a:xfrm>
        </p:spPr>
        <p:txBody>
          <a:bodyPr/>
          <a:lstStyle/>
          <a:p>
            <a:pPr eaLnBrk="1" hangingPunct="1">
              <a:defRPr/>
            </a:pPr>
            <a:r>
              <a:rPr lang="en-US" dirty="0" smtClean="0">
                <a:solidFill>
                  <a:schemeClr val="accent1">
                    <a:lumMod val="75000"/>
                  </a:schemeClr>
                </a:solidFill>
                <a:latin typeface="Traditional Arabic" pitchFamily="2" charset="-78"/>
                <a:cs typeface="Traditional Arabic" pitchFamily="2" charset="-78"/>
              </a:rPr>
              <a:t/>
            </a:r>
            <a:br>
              <a:rPr lang="en-US" dirty="0" smtClean="0">
                <a:solidFill>
                  <a:schemeClr val="accent1">
                    <a:lumMod val="75000"/>
                  </a:schemeClr>
                </a:solidFill>
                <a:latin typeface="Traditional Arabic" pitchFamily="2" charset="-78"/>
                <a:cs typeface="Traditional Arabic" pitchFamily="2" charset="-78"/>
              </a:rPr>
            </a:br>
            <a:endParaRPr lang="ar-SA" b="1" dirty="0" smtClean="0">
              <a:solidFill>
                <a:schemeClr val="tx1"/>
              </a:solidFill>
              <a:cs typeface="Traditional Arabic" pitchFamily="2" charset="-78"/>
            </a:endParaRPr>
          </a:p>
        </p:txBody>
      </p:sp>
      <p:sp>
        <p:nvSpPr>
          <p:cNvPr id="20483" name="Content Placeholder 2"/>
          <p:cNvSpPr>
            <a:spLocks noGrp="1"/>
          </p:cNvSpPr>
          <p:nvPr>
            <p:ph idx="4294967295"/>
          </p:nvPr>
        </p:nvSpPr>
        <p:spPr>
          <a:xfrm>
            <a:off x="228600" y="1295400"/>
            <a:ext cx="9144000" cy="4678363"/>
          </a:xfrm>
        </p:spPr>
        <p:txBody>
          <a:bodyPr/>
          <a:lstStyle/>
          <a:p>
            <a:pPr algn="just" rtl="1">
              <a:buNone/>
            </a:pPr>
            <a:r>
              <a:rPr lang="ar-SA" sz="3600" dirty="0" smtClean="0">
                <a:cs typeface="Traditional Arabic" pitchFamily="2" charset="-78"/>
              </a:rPr>
              <a:t>كذلك انتقلت الزندقة إلى العرب من الحيرة ، ووجدت الزندقة في قريش لاحتكاكهم بالفرس عن طريق التجارة0</a:t>
            </a:r>
            <a:endParaRPr lang="en-US" sz="3600" dirty="0" smtClean="0">
              <a:cs typeface="Traditional Arabic" pitchFamily="2" charset="-78"/>
            </a:endParaRPr>
          </a:p>
          <a:p>
            <a:pPr algn="just" rtl="1">
              <a:buNone/>
            </a:pPr>
            <a:r>
              <a:rPr lang="ar-SA" sz="3600" b="1" u="sng" dirty="0" smtClean="0">
                <a:cs typeface="Traditional Arabic" pitchFamily="2" charset="-78"/>
              </a:rPr>
              <a:t>النصرانية واليهودية :</a:t>
            </a:r>
            <a:endParaRPr lang="en-US" sz="3600" b="1" u="sng" dirty="0" smtClean="0">
              <a:cs typeface="Traditional Arabic" pitchFamily="2" charset="-78"/>
            </a:endParaRPr>
          </a:p>
          <a:p>
            <a:pPr algn="just" rtl="1">
              <a:buNone/>
            </a:pPr>
            <a:r>
              <a:rPr lang="ar-SA" sz="3600" dirty="0" smtClean="0">
                <a:cs typeface="Traditional Arabic" pitchFamily="2" charset="-78"/>
              </a:rPr>
              <a:t>يرجع سبب انتشار المسيحية في جزيرة العرب إلى التأثر الذي </a:t>
            </a:r>
            <a:r>
              <a:rPr lang="ar-SA" sz="3600" dirty="0" err="1" smtClean="0">
                <a:cs typeface="Traditional Arabic" pitchFamily="2" charset="-78"/>
              </a:rPr>
              <a:t>مارسته</a:t>
            </a:r>
            <a:r>
              <a:rPr lang="ar-SA" sz="3600" dirty="0" smtClean="0">
                <a:cs typeface="Traditional Arabic" pitchFamily="2" charset="-78"/>
              </a:rPr>
              <a:t> ثلاثة مراكز مسيحية  مجاورة لبلاد العرب هي : سورية في الشمال الغربي، والعرق في الشمال الشرقي ،والحبشة في الغرب عن طريق البر الأحمر  وفي الجنوب عن طريق اليمن ،والكنيسة السورية كانت أهم دعائم النصرانية على الاطلاق0</a:t>
            </a:r>
            <a:endParaRPr lang="en-US" sz="3600" dirty="0" smtClean="0">
              <a:cs typeface="Traditional Arabic" pitchFamily="2" charset="-78"/>
            </a:endParaRPr>
          </a:p>
          <a:p>
            <a:pPr algn="just" rtl="1">
              <a:buNone/>
            </a:pPr>
            <a:r>
              <a:rPr lang="ar-SA" sz="3600" dirty="0" smtClean="0">
                <a:cs typeface="Traditional Arabic" pitchFamily="2" charset="-78"/>
              </a:rPr>
              <a:t>     </a:t>
            </a:r>
            <a:endParaRPr lang="en-US" sz="3600" dirty="0" smtClean="0">
              <a:cs typeface="Traditional Arabic" pitchFamily="2" charset="-78"/>
            </a:endParaRPr>
          </a:p>
          <a:p>
            <a:pPr algn="just" rtl="1">
              <a:buNone/>
            </a:pPr>
            <a:r>
              <a:rPr lang="en-US" sz="3600" dirty="0" smtClean="0">
                <a:cs typeface="Traditional Arabic" pitchFamily="2" charset="-78"/>
              </a:rPr>
              <a:t> </a:t>
            </a:r>
          </a:p>
          <a:p>
            <a:pPr algn="just" rtl="1">
              <a:buNone/>
            </a:pPr>
            <a:r>
              <a:rPr lang="en-US" sz="3600" dirty="0" smtClean="0">
                <a:cs typeface="Traditional Arabic" pitchFamily="2" charset="-78"/>
              </a:rPr>
              <a:t> </a:t>
            </a:r>
          </a:p>
          <a:p>
            <a:pPr algn="just" rtl="1">
              <a:buNone/>
            </a:pPr>
            <a:r>
              <a:rPr lang="en-US" sz="3600" dirty="0" smtClean="0">
                <a:cs typeface="Traditional Arabic" pitchFamily="2" charset="-78"/>
              </a:rPr>
              <a:t> </a:t>
            </a:r>
          </a:p>
          <a:p>
            <a:pPr algn="just" rtl="1">
              <a:buNone/>
            </a:pPr>
            <a:r>
              <a:rPr lang="en-US" sz="3600" dirty="0" smtClean="0">
                <a:cs typeface="Traditional Arabic" pitchFamily="2" charset="-78"/>
              </a:rPr>
              <a:t> </a:t>
            </a:r>
          </a:p>
          <a:p>
            <a:pPr algn="just" rtl="1">
              <a:buNone/>
            </a:pPr>
            <a:r>
              <a:rPr lang="en-US" sz="3600" dirty="0" smtClean="0">
                <a:cs typeface="Traditional Arabic" pitchFamily="2" charset="-78"/>
              </a:rPr>
              <a:t> </a:t>
            </a:r>
          </a:p>
          <a:p>
            <a:pPr algn="just" rtl="1">
              <a:buNone/>
            </a:pPr>
            <a:r>
              <a:rPr lang="en-US" sz="3600" dirty="0" smtClean="0">
                <a:cs typeface="Traditional Arabic" pitchFamily="2" charset="-78"/>
              </a:rPr>
              <a:t> </a:t>
            </a:r>
            <a:r>
              <a:rPr lang="ar-SA" sz="3600" dirty="0" smtClean="0">
                <a:cs typeface="Traditional Arabic" pitchFamily="2" charset="-78"/>
              </a:rPr>
              <a:t>   </a:t>
            </a:r>
            <a:endParaRPr lang="en-US" sz="3600" dirty="0" smtClean="0">
              <a:cs typeface="Traditional Arabic" pitchFamily="2" charset="-78"/>
            </a:endParaRPr>
          </a:p>
          <a:p>
            <a:pPr algn="justLow" rtl="1">
              <a:buNone/>
            </a:pPr>
            <a:endParaRPr lang="en-US" sz="3600" dirty="0" smtClean="0">
              <a:cs typeface="Traditional Arabic" pitchFamily="2" charset="-78"/>
            </a:endParaRPr>
          </a:p>
        </p:txBody>
      </p:sp>
      <p:sp>
        <p:nvSpPr>
          <p:cNvPr id="20484" name="Slide Number Placeholder 3"/>
          <p:cNvSpPr txBox="1">
            <a:spLocks noGrp="1"/>
          </p:cNvSpPr>
          <p:nvPr/>
        </p:nvSpPr>
        <p:spPr bwMode="auto">
          <a:xfrm>
            <a:off x="2105025" y="6376988"/>
            <a:ext cx="571500" cy="365125"/>
          </a:xfrm>
          <a:prstGeom prst="rect">
            <a:avLst/>
          </a:prstGeom>
          <a:noFill/>
          <a:ln w="9525">
            <a:noFill/>
            <a:miter lim="800000"/>
            <a:headEnd/>
            <a:tailEnd/>
          </a:ln>
        </p:spPr>
        <p:txBody>
          <a:bodyPr anchor="ctr"/>
          <a:lstStyle/>
          <a:p>
            <a:pPr algn="r"/>
            <a:fld id="{BDB740D8-2114-4464-A702-F1633B84B239}" type="slidenum">
              <a:rPr lang="ar-SA" sz="1200">
                <a:solidFill>
                  <a:schemeClr val="bg1"/>
                </a:solidFill>
                <a:latin typeface="Calibri" pitchFamily="34" charset="0"/>
              </a:rPr>
              <a:pPr algn="r"/>
              <a:t>23</a:t>
            </a:fld>
            <a:endParaRPr lang="en-US" sz="120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itle 1"/>
          <p:cNvSpPr>
            <a:spLocks noGrp="1"/>
          </p:cNvSpPr>
          <p:nvPr>
            <p:ph type="title" idx="4294967295"/>
          </p:nvPr>
        </p:nvSpPr>
        <p:spPr>
          <a:xfrm>
            <a:off x="533400" y="304800"/>
            <a:ext cx="8915400" cy="1143000"/>
          </a:xfrm>
        </p:spPr>
        <p:txBody>
          <a:bodyPr/>
          <a:lstStyle/>
          <a:p>
            <a:pPr eaLnBrk="1" hangingPunct="1">
              <a:defRPr/>
            </a:pPr>
            <a:r>
              <a:rPr lang="en-US" dirty="0" smtClean="0">
                <a:solidFill>
                  <a:schemeClr val="accent1">
                    <a:lumMod val="75000"/>
                  </a:schemeClr>
                </a:solidFill>
                <a:latin typeface="Traditional Arabic" pitchFamily="2" charset="-78"/>
                <a:cs typeface="Traditional Arabic" pitchFamily="2" charset="-78"/>
              </a:rPr>
              <a:t/>
            </a:r>
            <a:br>
              <a:rPr lang="en-US" dirty="0" smtClean="0">
                <a:solidFill>
                  <a:schemeClr val="accent1">
                    <a:lumMod val="75000"/>
                  </a:schemeClr>
                </a:solidFill>
                <a:latin typeface="Traditional Arabic" pitchFamily="2" charset="-78"/>
                <a:cs typeface="Traditional Arabic" pitchFamily="2" charset="-78"/>
              </a:rPr>
            </a:br>
            <a:endParaRPr lang="ar-SA" b="1" dirty="0" smtClean="0">
              <a:solidFill>
                <a:schemeClr val="tx1"/>
              </a:solidFill>
              <a:cs typeface="Traditional Arabic" pitchFamily="2" charset="-78"/>
            </a:endParaRPr>
          </a:p>
        </p:txBody>
      </p:sp>
      <p:sp>
        <p:nvSpPr>
          <p:cNvPr id="20483" name="Content Placeholder 2"/>
          <p:cNvSpPr>
            <a:spLocks noGrp="1"/>
          </p:cNvSpPr>
          <p:nvPr>
            <p:ph idx="4294967295"/>
          </p:nvPr>
        </p:nvSpPr>
        <p:spPr>
          <a:xfrm>
            <a:off x="228600" y="1295400"/>
            <a:ext cx="9144000" cy="4678363"/>
          </a:xfrm>
        </p:spPr>
        <p:txBody>
          <a:bodyPr/>
          <a:lstStyle/>
          <a:p>
            <a:pPr algn="just" rtl="1">
              <a:buNone/>
            </a:pPr>
            <a:r>
              <a:rPr lang="ar-SA" sz="3600" dirty="0" smtClean="0">
                <a:cs typeface="Traditional Arabic" pitchFamily="2" charset="-78"/>
              </a:rPr>
              <a:t>      وقد دان بالنصرانية كثير من قبائل العرب النازلين بالحيرة أو بالمنطقة المحيطة </a:t>
            </a:r>
            <a:r>
              <a:rPr lang="ar-SA" sz="3600" dirty="0" err="1" smtClean="0">
                <a:cs typeface="Traditional Arabic" pitchFamily="2" charset="-78"/>
              </a:rPr>
              <a:t>بها</a:t>
            </a:r>
            <a:r>
              <a:rPr lang="ar-SA" sz="3600" dirty="0" smtClean="0">
                <a:cs typeface="Traditional Arabic" pitchFamily="2" charset="-78"/>
              </a:rPr>
              <a:t> ، من بينهم تغلب وبطون من بكر بن وائل الذين تركوا اسمهم في منطقة من شمال العراق تعرف باسم ((ديار بكر)) .</a:t>
            </a:r>
            <a:endParaRPr lang="en-US" sz="3600" dirty="0" smtClean="0">
              <a:cs typeface="Traditional Arabic" pitchFamily="2" charset="-78"/>
            </a:endParaRPr>
          </a:p>
          <a:p>
            <a:pPr algn="just" rtl="1">
              <a:buNone/>
            </a:pPr>
            <a:r>
              <a:rPr lang="ar-SA" sz="3600" dirty="0" smtClean="0">
                <a:cs typeface="Traditional Arabic" pitchFamily="2" charset="-78"/>
              </a:rPr>
              <a:t>      أما في الجنوب وفي الجنوب الغربي ،فقد كانت بلاد الحبشة أيضا من المراكز التي تشععت منها المسيحية إلى بلاد اليمن وبلاد الحجاز، ومن المعروف أن المسيحية انتشرت في بلاد الحبشة مند أن قام أحد المبشرين النصارى من أبناء سورية بحملة تبشريه إلى بلاد الحبشة فيما يقرب من عام 320م،فقد تمكن هذا المبشر من إقناع النجاشي بنبذ الوثنية واعتناق المسيحية.</a:t>
            </a:r>
            <a:endParaRPr lang="en-US" sz="3600" dirty="0" smtClean="0">
              <a:cs typeface="Traditional Arabic" pitchFamily="2" charset="-78"/>
            </a:endParaRPr>
          </a:p>
        </p:txBody>
      </p:sp>
      <p:sp>
        <p:nvSpPr>
          <p:cNvPr id="20484" name="Slide Number Placeholder 3"/>
          <p:cNvSpPr txBox="1">
            <a:spLocks noGrp="1"/>
          </p:cNvSpPr>
          <p:nvPr/>
        </p:nvSpPr>
        <p:spPr bwMode="auto">
          <a:xfrm>
            <a:off x="2105025" y="6376988"/>
            <a:ext cx="571500" cy="365125"/>
          </a:xfrm>
          <a:prstGeom prst="rect">
            <a:avLst/>
          </a:prstGeom>
          <a:noFill/>
          <a:ln w="9525">
            <a:noFill/>
            <a:miter lim="800000"/>
            <a:headEnd/>
            <a:tailEnd/>
          </a:ln>
        </p:spPr>
        <p:txBody>
          <a:bodyPr anchor="ctr"/>
          <a:lstStyle/>
          <a:p>
            <a:pPr algn="r"/>
            <a:fld id="{BDB740D8-2114-4464-A702-F1633B84B239}" type="slidenum">
              <a:rPr lang="ar-SA" sz="1200">
                <a:solidFill>
                  <a:schemeClr val="bg1"/>
                </a:solidFill>
                <a:latin typeface="Calibri" pitchFamily="34" charset="0"/>
              </a:rPr>
              <a:pPr algn="r"/>
              <a:t>24</a:t>
            </a:fld>
            <a:endParaRPr lang="en-US" sz="120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itle 1"/>
          <p:cNvSpPr>
            <a:spLocks noGrp="1"/>
          </p:cNvSpPr>
          <p:nvPr>
            <p:ph type="title" idx="4294967295"/>
          </p:nvPr>
        </p:nvSpPr>
        <p:spPr>
          <a:xfrm>
            <a:off x="533400" y="304800"/>
            <a:ext cx="8915400" cy="1143000"/>
          </a:xfrm>
        </p:spPr>
        <p:txBody>
          <a:bodyPr/>
          <a:lstStyle/>
          <a:p>
            <a:pPr eaLnBrk="1" hangingPunct="1">
              <a:defRPr/>
            </a:pPr>
            <a:r>
              <a:rPr lang="en-US" dirty="0" smtClean="0">
                <a:solidFill>
                  <a:schemeClr val="accent1">
                    <a:lumMod val="75000"/>
                  </a:schemeClr>
                </a:solidFill>
                <a:latin typeface="Traditional Arabic" pitchFamily="2" charset="-78"/>
                <a:cs typeface="Traditional Arabic" pitchFamily="2" charset="-78"/>
              </a:rPr>
              <a:t/>
            </a:r>
            <a:br>
              <a:rPr lang="en-US" dirty="0" smtClean="0">
                <a:solidFill>
                  <a:schemeClr val="accent1">
                    <a:lumMod val="75000"/>
                  </a:schemeClr>
                </a:solidFill>
                <a:latin typeface="Traditional Arabic" pitchFamily="2" charset="-78"/>
                <a:cs typeface="Traditional Arabic" pitchFamily="2" charset="-78"/>
              </a:rPr>
            </a:br>
            <a:endParaRPr lang="ar-SA" b="1" dirty="0" smtClean="0">
              <a:solidFill>
                <a:schemeClr val="tx1"/>
              </a:solidFill>
              <a:cs typeface="Traditional Arabic" pitchFamily="2" charset="-78"/>
            </a:endParaRPr>
          </a:p>
        </p:txBody>
      </p:sp>
      <p:sp>
        <p:nvSpPr>
          <p:cNvPr id="20483" name="Content Placeholder 2"/>
          <p:cNvSpPr>
            <a:spLocks noGrp="1"/>
          </p:cNvSpPr>
          <p:nvPr>
            <p:ph idx="4294967295"/>
          </p:nvPr>
        </p:nvSpPr>
        <p:spPr>
          <a:xfrm>
            <a:off x="228600" y="1295400"/>
            <a:ext cx="9144000" cy="4678363"/>
          </a:xfrm>
        </p:spPr>
        <p:txBody>
          <a:bodyPr/>
          <a:lstStyle/>
          <a:p>
            <a:pPr algn="just" rtl="1">
              <a:buNone/>
            </a:pPr>
            <a:r>
              <a:rPr lang="ar-SA" sz="3600" dirty="0" smtClean="0">
                <a:cs typeface="Traditional Arabic" pitchFamily="2" charset="-78"/>
              </a:rPr>
              <a:t>     انتشرت المسيحية في بلاد العرب (انتشرت بوجه خاص في طيء ودومه الجندل ، ولكن تدينهم كان ظاهريا،وظلوا يخلطونه بغير قليل من وثنيتهم </a:t>
            </a:r>
            <a:endParaRPr lang="en-US" sz="3600" dirty="0" smtClean="0">
              <a:cs typeface="Traditional Arabic" pitchFamily="2" charset="-78"/>
            </a:endParaRPr>
          </a:p>
          <a:p>
            <a:pPr algn="just" rtl="1">
              <a:buNone/>
            </a:pPr>
            <a:r>
              <a:rPr lang="ar-SA" sz="3600" dirty="0" smtClean="0">
                <a:cs typeface="Traditional Arabic" pitchFamily="2" charset="-78"/>
              </a:rPr>
              <a:t>     أما اليهودية فقد انتشرت في بلاد اليمن بوجه خاص عن طريق اتصال ملوك حمير بيهود يثرب ، ومن المعروف أن جماعات يهودية كثيرة هاجرت إلى بلاد العرب الشمالية والحجاز ،واستقرت هذه الجماعات في يثرب وخيبر ووادي القرى وفدك وتيماء، وعلى الرغم من اختلاط اليهود بالعرب وتعايشهم معهم ،واحتكارهم لبعض الحرف والصناعات ،كالزراعة والصياغة والحدادة وصناعة الأسلحة ،والصيرفة والتجارة، وعلى الرغم أيضا من تعربهم بحكم مجاورتهم للعرب واحتكاكهم بهم،فأنهم</a:t>
            </a:r>
            <a:endParaRPr lang="en-US" sz="3600" dirty="0" smtClean="0">
              <a:cs typeface="Traditional Arabic" pitchFamily="2" charset="-78"/>
            </a:endParaRPr>
          </a:p>
          <a:p>
            <a:pPr algn="justLow" rtl="1">
              <a:buNone/>
            </a:pPr>
            <a:r>
              <a:rPr lang="ar-SA" sz="3600" dirty="0" smtClean="0">
                <a:cs typeface="Traditional Arabic" pitchFamily="2" charset="-78"/>
              </a:rPr>
              <a:t> </a:t>
            </a:r>
            <a:endParaRPr lang="ar-SA" sz="3600" dirty="0" smtClean="0">
              <a:latin typeface="Traditional Arabic" pitchFamily="2" charset="-78"/>
              <a:cs typeface="Traditional Arabic" pitchFamily="2" charset="-78"/>
            </a:endParaRPr>
          </a:p>
          <a:p>
            <a:pPr algn="justLow" rtl="1" eaLnBrk="1" hangingPunct="1">
              <a:buNone/>
            </a:pPr>
            <a:endParaRPr lang="ar-SA" sz="3600" dirty="0" smtClean="0">
              <a:cs typeface="Traditional Arabic" pitchFamily="2" charset="-78"/>
            </a:endParaRPr>
          </a:p>
          <a:p>
            <a:pPr algn="justLow" rtl="1" eaLnBrk="1" hangingPunct="1">
              <a:buNone/>
            </a:pPr>
            <a:r>
              <a:rPr lang="ar-SA" sz="3600" dirty="0" smtClean="0">
                <a:cs typeface="Traditional Arabic" pitchFamily="2" charset="-78"/>
              </a:rPr>
              <a:t>     </a:t>
            </a:r>
          </a:p>
          <a:p>
            <a:pPr algn="justLow" rtl="1">
              <a:buNone/>
            </a:pPr>
            <a:r>
              <a:rPr lang="ar-SA" sz="3600" dirty="0" smtClean="0">
                <a:cs typeface="Traditional Arabic" pitchFamily="2" charset="-78"/>
              </a:rPr>
              <a:t>  </a:t>
            </a:r>
            <a:endParaRPr lang="en-US" sz="3600" dirty="0" smtClean="0">
              <a:cs typeface="Traditional Arabic" pitchFamily="2" charset="-78"/>
            </a:endParaRPr>
          </a:p>
          <a:p>
            <a:pPr algn="justLow" rtl="1">
              <a:buNone/>
            </a:pPr>
            <a:r>
              <a:rPr lang="ar-SA" sz="3600" dirty="0" smtClean="0">
                <a:cs typeface="Traditional Arabic" pitchFamily="2" charset="-78"/>
              </a:rPr>
              <a:t>  </a:t>
            </a:r>
            <a:endParaRPr lang="en-US" sz="3600" dirty="0" smtClean="0">
              <a:cs typeface="Traditional Arabic" pitchFamily="2" charset="-78"/>
            </a:endParaRPr>
          </a:p>
          <a:p>
            <a:pPr algn="justLow" rtl="1">
              <a:buNone/>
            </a:pPr>
            <a:r>
              <a:rPr lang="ar-SA" sz="3600" dirty="0" smtClean="0">
                <a:cs typeface="Traditional Arabic" pitchFamily="2" charset="-78"/>
              </a:rPr>
              <a:t> </a:t>
            </a:r>
            <a:endParaRPr lang="en-US" sz="3600" dirty="0" smtClean="0">
              <a:cs typeface="Traditional Arabic" pitchFamily="2" charset="-78"/>
            </a:endParaRPr>
          </a:p>
          <a:p>
            <a:pPr algn="justLow" rtl="1">
              <a:buNone/>
            </a:pPr>
            <a:r>
              <a:rPr lang="ar-SA" sz="3600" dirty="0" smtClean="0">
                <a:cs typeface="Traditional Arabic" pitchFamily="2" charset="-78"/>
              </a:rPr>
              <a:t> </a:t>
            </a:r>
            <a:endParaRPr lang="en-US" sz="3600" dirty="0" smtClean="0">
              <a:cs typeface="Traditional Arabic" pitchFamily="2" charset="-78"/>
            </a:endParaRPr>
          </a:p>
          <a:p>
            <a:pPr algn="justLow" rtl="1" eaLnBrk="1" hangingPunct="1">
              <a:buNone/>
            </a:pPr>
            <a:endParaRPr lang="en-US" sz="3600" dirty="0" smtClean="0">
              <a:cs typeface="Traditional Arabic" pitchFamily="2" charset="-78"/>
            </a:endParaRPr>
          </a:p>
          <a:p>
            <a:pPr algn="justLow" rtl="1" eaLnBrk="1" hangingPunct="1">
              <a:buNone/>
            </a:pPr>
            <a:r>
              <a:rPr lang="ar-SA" sz="3600" dirty="0" smtClean="0">
                <a:cs typeface="Traditional Arabic" pitchFamily="2" charset="-78"/>
              </a:rPr>
              <a:t> </a:t>
            </a:r>
            <a:endParaRPr lang="en-US" sz="3600" dirty="0" smtClean="0">
              <a:cs typeface="Traditional Arabic" pitchFamily="2" charset="-78"/>
            </a:endParaRPr>
          </a:p>
        </p:txBody>
      </p:sp>
      <p:sp>
        <p:nvSpPr>
          <p:cNvPr id="20484" name="Slide Number Placeholder 3"/>
          <p:cNvSpPr txBox="1">
            <a:spLocks noGrp="1"/>
          </p:cNvSpPr>
          <p:nvPr/>
        </p:nvSpPr>
        <p:spPr bwMode="auto">
          <a:xfrm>
            <a:off x="2105025" y="6376988"/>
            <a:ext cx="571500" cy="365125"/>
          </a:xfrm>
          <a:prstGeom prst="rect">
            <a:avLst/>
          </a:prstGeom>
          <a:noFill/>
          <a:ln w="9525">
            <a:noFill/>
            <a:miter lim="800000"/>
            <a:headEnd/>
            <a:tailEnd/>
          </a:ln>
        </p:spPr>
        <p:txBody>
          <a:bodyPr anchor="ctr"/>
          <a:lstStyle/>
          <a:p>
            <a:pPr algn="r"/>
            <a:fld id="{BDB740D8-2114-4464-A702-F1633B84B239}" type="slidenum">
              <a:rPr lang="ar-SA" sz="1200">
                <a:solidFill>
                  <a:schemeClr val="bg1"/>
                </a:solidFill>
                <a:latin typeface="Calibri" pitchFamily="34" charset="0"/>
              </a:rPr>
              <a:pPr algn="r"/>
              <a:t>25</a:t>
            </a:fld>
            <a:endParaRPr lang="en-US" sz="120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itle 1"/>
          <p:cNvSpPr>
            <a:spLocks noGrp="1"/>
          </p:cNvSpPr>
          <p:nvPr>
            <p:ph type="title" idx="4294967295"/>
          </p:nvPr>
        </p:nvSpPr>
        <p:spPr>
          <a:xfrm>
            <a:off x="533400" y="304800"/>
            <a:ext cx="8915400" cy="1143000"/>
          </a:xfrm>
        </p:spPr>
        <p:txBody>
          <a:bodyPr/>
          <a:lstStyle/>
          <a:p>
            <a:pPr eaLnBrk="1" hangingPunct="1">
              <a:defRPr/>
            </a:pPr>
            <a:r>
              <a:rPr lang="en-US" dirty="0" smtClean="0">
                <a:solidFill>
                  <a:schemeClr val="accent1">
                    <a:lumMod val="75000"/>
                  </a:schemeClr>
                </a:solidFill>
                <a:latin typeface="Traditional Arabic" pitchFamily="2" charset="-78"/>
                <a:cs typeface="Traditional Arabic" pitchFamily="2" charset="-78"/>
              </a:rPr>
              <a:t/>
            </a:r>
            <a:br>
              <a:rPr lang="en-US" dirty="0" smtClean="0">
                <a:solidFill>
                  <a:schemeClr val="accent1">
                    <a:lumMod val="75000"/>
                  </a:schemeClr>
                </a:solidFill>
                <a:latin typeface="Traditional Arabic" pitchFamily="2" charset="-78"/>
                <a:cs typeface="Traditional Arabic" pitchFamily="2" charset="-78"/>
              </a:rPr>
            </a:br>
            <a:endParaRPr lang="ar-SA" b="1" dirty="0" smtClean="0">
              <a:solidFill>
                <a:schemeClr val="tx1"/>
              </a:solidFill>
              <a:cs typeface="Traditional Arabic" pitchFamily="2" charset="-78"/>
            </a:endParaRPr>
          </a:p>
        </p:txBody>
      </p:sp>
      <p:sp>
        <p:nvSpPr>
          <p:cNvPr id="20483" name="Content Placeholder 2"/>
          <p:cNvSpPr>
            <a:spLocks noGrp="1"/>
          </p:cNvSpPr>
          <p:nvPr>
            <p:ph idx="4294967295"/>
          </p:nvPr>
        </p:nvSpPr>
        <p:spPr>
          <a:xfrm>
            <a:off x="228600" y="1295400"/>
            <a:ext cx="9144000" cy="4678363"/>
          </a:xfrm>
        </p:spPr>
        <p:txBody>
          <a:bodyPr/>
          <a:lstStyle/>
          <a:p>
            <a:pPr algn="just" rtl="1">
              <a:buNone/>
            </a:pPr>
            <a:r>
              <a:rPr lang="ar-SA" sz="3600" dirty="0" smtClean="0">
                <a:cs typeface="Traditional Arabic" pitchFamily="2" charset="-78"/>
              </a:rPr>
              <a:t>لم ينجحوا في نشر اليهودية بين العرب ، ويرجع ذلك إلى أسباب ،منها عدم اهتمامهم بالتبشير بدينهم اعتقادا منهم بأنهم شعب الله المختار وأن سواهم من الشعوب غير جدير بذلك ، ومنها احتقار العرب لهم باعتبارهم عملاء للفرس في اليمن ، ولما عرفوا بة من صفات ذميمة كالتهافت على جمع المال ونقض العهود والغدر،ومنها أن شعائر اليهودية المعتقدة نفرت من التقيد بها0          </a:t>
            </a:r>
            <a:endParaRPr lang="en-US" sz="3600" dirty="0" smtClean="0">
              <a:cs typeface="Traditional Arabic" pitchFamily="2" charset="-78"/>
            </a:endParaRPr>
          </a:p>
        </p:txBody>
      </p:sp>
      <p:sp>
        <p:nvSpPr>
          <p:cNvPr id="20484" name="Slide Number Placeholder 3"/>
          <p:cNvSpPr txBox="1">
            <a:spLocks noGrp="1"/>
          </p:cNvSpPr>
          <p:nvPr/>
        </p:nvSpPr>
        <p:spPr bwMode="auto">
          <a:xfrm>
            <a:off x="2105025" y="6376988"/>
            <a:ext cx="571500" cy="365125"/>
          </a:xfrm>
          <a:prstGeom prst="rect">
            <a:avLst/>
          </a:prstGeom>
          <a:noFill/>
          <a:ln w="9525">
            <a:noFill/>
            <a:miter lim="800000"/>
            <a:headEnd/>
            <a:tailEnd/>
          </a:ln>
        </p:spPr>
        <p:txBody>
          <a:bodyPr anchor="ctr"/>
          <a:lstStyle/>
          <a:p>
            <a:pPr algn="r"/>
            <a:fld id="{BDB740D8-2114-4464-A702-F1633B84B239}" type="slidenum">
              <a:rPr lang="ar-SA" sz="1200">
                <a:solidFill>
                  <a:schemeClr val="bg1"/>
                </a:solidFill>
                <a:latin typeface="Calibri" pitchFamily="34" charset="0"/>
              </a:rPr>
              <a:pPr algn="r"/>
              <a:t>26</a:t>
            </a:fld>
            <a:endParaRPr lang="en-US" sz="120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itle 1"/>
          <p:cNvSpPr>
            <a:spLocks noGrp="1"/>
          </p:cNvSpPr>
          <p:nvPr>
            <p:ph type="title" idx="4294967295"/>
          </p:nvPr>
        </p:nvSpPr>
        <p:spPr>
          <a:xfrm>
            <a:off x="533400" y="304800"/>
            <a:ext cx="8915400" cy="1143000"/>
          </a:xfrm>
        </p:spPr>
        <p:txBody>
          <a:bodyPr/>
          <a:lstStyle/>
          <a:p>
            <a:pPr eaLnBrk="1" hangingPunct="1">
              <a:defRPr/>
            </a:pPr>
            <a:r>
              <a:rPr lang="en-US" dirty="0" smtClean="0">
                <a:solidFill>
                  <a:schemeClr val="accent1">
                    <a:lumMod val="75000"/>
                  </a:schemeClr>
                </a:solidFill>
                <a:latin typeface="Traditional Arabic" pitchFamily="2" charset="-78"/>
                <a:cs typeface="Traditional Arabic" pitchFamily="2" charset="-78"/>
              </a:rPr>
              <a:t/>
            </a:r>
            <a:br>
              <a:rPr lang="en-US" dirty="0" smtClean="0">
                <a:solidFill>
                  <a:schemeClr val="accent1">
                    <a:lumMod val="75000"/>
                  </a:schemeClr>
                </a:solidFill>
                <a:latin typeface="Traditional Arabic" pitchFamily="2" charset="-78"/>
                <a:cs typeface="Traditional Arabic" pitchFamily="2" charset="-78"/>
              </a:rPr>
            </a:br>
            <a:r>
              <a:rPr lang="en-US" dirty="0" smtClean="0">
                <a:solidFill>
                  <a:schemeClr val="tx1"/>
                </a:solidFill>
                <a:latin typeface="Traditional Arabic" pitchFamily="2" charset="-78"/>
                <a:cs typeface="Traditional Arabic" pitchFamily="2" charset="-78"/>
              </a:rPr>
              <a:t> :</a:t>
            </a:r>
            <a:r>
              <a:rPr lang="ar-SA" b="1" dirty="0" smtClean="0">
                <a:solidFill>
                  <a:schemeClr val="tx1"/>
                </a:solidFill>
                <a:cs typeface="Traditional Arabic" pitchFamily="2" charset="-78"/>
              </a:rPr>
              <a:t>الحنيفية </a:t>
            </a:r>
            <a:r>
              <a:rPr lang="en-US" b="1" dirty="0" smtClean="0">
                <a:cs typeface="Traditional Arabic" pitchFamily="2" charset="-78"/>
              </a:rPr>
              <a:t/>
            </a:r>
            <a:br>
              <a:rPr lang="en-US" b="1" dirty="0" smtClean="0">
                <a:cs typeface="Traditional Arabic" pitchFamily="2" charset="-78"/>
              </a:rPr>
            </a:br>
            <a:endParaRPr lang="ar-SA" b="1" dirty="0" smtClean="0">
              <a:solidFill>
                <a:schemeClr val="tx1"/>
              </a:solidFill>
              <a:cs typeface="Traditional Arabic" pitchFamily="2" charset="-78"/>
            </a:endParaRPr>
          </a:p>
        </p:txBody>
      </p:sp>
      <p:sp>
        <p:nvSpPr>
          <p:cNvPr id="20483" name="Content Placeholder 2"/>
          <p:cNvSpPr>
            <a:spLocks noGrp="1"/>
          </p:cNvSpPr>
          <p:nvPr>
            <p:ph idx="4294967295"/>
          </p:nvPr>
        </p:nvSpPr>
        <p:spPr>
          <a:xfrm>
            <a:off x="228600" y="1295400"/>
            <a:ext cx="9144000" cy="4678363"/>
          </a:xfrm>
        </p:spPr>
        <p:txBody>
          <a:bodyPr/>
          <a:lstStyle/>
          <a:p>
            <a:pPr algn="just" rtl="1">
              <a:buNone/>
            </a:pPr>
            <a:r>
              <a:rPr lang="ar-SA" sz="3600" dirty="0" smtClean="0">
                <a:cs typeface="Traditional Arabic" pitchFamily="2" charset="-78"/>
              </a:rPr>
              <a:t>      ظهرت قبيل الإسلام حركة جديدة أصحابها جماعة من عقلاء العرب سمت نفوسهم عن عبادة الأوثان ، ولم يجنحوا إلى اليهودية أو النصرانية؟وإنما قالوا بوحدانية الله ، ولا تستهدف الحنيفية دينا جديدا كالنصرانية واليهودية والإسلام ،وإنما كانت مجرد حركة دينية دعاتها بالحنفاء أتباع إبراهيم عليه السلام،ومن أشهر المتحنفين:قس بن ساعده الأيادي،وزيد بن عمرو بن نفيل،وأمية بن أبي الصلت،وسويد بن عامر المصطلقي،واسعد أبو كرب الحميري،وورقة بن نوفل القرشي،وزهير بن أبي سلمى، وكعب بن لؤي بن غالب وعثمان بن الحارث،وقد كان معظم هؤلاء نساكا تشككوا في عبادة الأصنام ،وساحوا في الأرض بحثا</a:t>
            </a:r>
            <a:endParaRPr lang="en-US" sz="3600" dirty="0" smtClean="0">
              <a:cs typeface="Traditional Arabic" pitchFamily="2" charset="-78"/>
            </a:endParaRPr>
          </a:p>
          <a:p>
            <a:pPr algn="just" rtl="1" eaLnBrk="1" hangingPunct="1">
              <a:buNone/>
            </a:pPr>
            <a:r>
              <a:rPr lang="ar-SA" sz="3600" dirty="0" smtClean="0">
                <a:cs typeface="Traditional Arabic" pitchFamily="2" charset="-78"/>
              </a:rPr>
              <a:t>   </a:t>
            </a:r>
            <a:endParaRPr lang="en-US" sz="3600" dirty="0" smtClean="0">
              <a:cs typeface="Traditional Arabic" pitchFamily="2" charset="-78"/>
            </a:endParaRPr>
          </a:p>
          <a:p>
            <a:pPr algn="just" rtl="1" eaLnBrk="1" hangingPunct="1">
              <a:buNone/>
            </a:pPr>
            <a:r>
              <a:rPr lang="ar-SA" sz="3600" dirty="0" smtClean="0">
                <a:cs typeface="Traditional Arabic" pitchFamily="2" charset="-78"/>
              </a:rPr>
              <a:t> </a:t>
            </a:r>
            <a:endParaRPr lang="en-US" sz="3600" dirty="0" smtClean="0">
              <a:cs typeface="Traditional Arabic" pitchFamily="2" charset="-78"/>
            </a:endParaRPr>
          </a:p>
          <a:p>
            <a:pPr algn="justLow" rtl="1" eaLnBrk="1" hangingPunct="1">
              <a:buNone/>
            </a:pPr>
            <a:r>
              <a:rPr lang="ar-SA" sz="3600" dirty="0" smtClean="0">
                <a:cs typeface="Traditional Arabic" pitchFamily="2" charset="-78"/>
              </a:rPr>
              <a:t>  </a:t>
            </a:r>
            <a:endParaRPr lang="en-US" sz="3600" dirty="0" smtClean="0">
              <a:cs typeface="Traditional Arabic" pitchFamily="2" charset="-78"/>
            </a:endParaRPr>
          </a:p>
          <a:p>
            <a:pPr algn="justLow" rtl="1" eaLnBrk="1" hangingPunct="1">
              <a:buNone/>
            </a:pPr>
            <a:r>
              <a:rPr lang="ar-SA" sz="3600" dirty="0" smtClean="0">
                <a:cs typeface="Traditional Arabic" pitchFamily="2" charset="-78"/>
              </a:rPr>
              <a:t>   </a:t>
            </a:r>
            <a:endParaRPr lang="en-US" sz="3600" dirty="0" smtClean="0">
              <a:cs typeface="Traditional Arabic" pitchFamily="2" charset="-78"/>
            </a:endParaRPr>
          </a:p>
          <a:p>
            <a:pPr algn="justLow" rtl="1" eaLnBrk="1" hangingPunct="1">
              <a:buNone/>
            </a:pPr>
            <a:r>
              <a:rPr lang="ar-SA" sz="3600" dirty="0" smtClean="0">
                <a:cs typeface="Traditional Arabic" pitchFamily="2" charset="-78"/>
              </a:rPr>
              <a:t>  </a:t>
            </a:r>
            <a:endParaRPr lang="en-US" sz="3600" dirty="0" smtClean="0">
              <a:cs typeface="Traditional Arabic" pitchFamily="2" charset="-78"/>
            </a:endParaRPr>
          </a:p>
          <a:p>
            <a:pPr algn="justLow" rtl="1" eaLnBrk="1" hangingPunct="1">
              <a:buFont typeface="Arial" pitchFamily="34" charset="0"/>
              <a:buNone/>
            </a:pPr>
            <a:r>
              <a:rPr lang="ar-SA" sz="3600" dirty="0" smtClean="0">
                <a:cs typeface="Traditional Arabic" pitchFamily="2" charset="-78"/>
              </a:rPr>
              <a:t>   </a:t>
            </a:r>
            <a:endParaRPr lang="en-US" sz="3600" dirty="0" smtClean="0">
              <a:cs typeface="Traditional Arabic" pitchFamily="2" charset="-78"/>
            </a:endParaRPr>
          </a:p>
        </p:txBody>
      </p:sp>
      <p:sp>
        <p:nvSpPr>
          <p:cNvPr id="20484" name="Slide Number Placeholder 3"/>
          <p:cNvSpPr txBox="1">
            <a:spLocks noGrp="1"/>
          </p:cNvSpPr>
          <p:nvPr/>
        </p:nvSpPr>
        <p:spPr bwMode="auto">
          <a:xfrm>
            <a:off x="2105025" y="6376988"/>
            <a:ext cx="571500" cy="365125"/>
          </a:xfrm>
          <a:prstGeom prst="rect">
            <a:avLst/>
          </a:prstGeom>
          <a:noFill/>
          <a:ln w="9525">
            <a:noFill/>
            <a:miter lim="800000"/>
            <a:headEnd/>
            <a:tailEnd/>
          </a:ln>
        </p:spPr>
        <p:txBody>
          <a:bodyPr anchor="ctr"/>
          <a:lstStyle/>
          <a:p>
            <a:pPr algn="r"/>
            <a:fld id="{BDB740D8-2114-4464-A702-F1633B84B239}" type="slidenum">
              <a:rPr lang="ar-SA" sz="1200">
                <a:solidFill>
                  <a:schemeClr val="bg1"/>
                </a:solidFill>
                <a:latin typeface="Calibri" pitchFamily="34" charset="0"/>
              </a:rPr>
              <a:pPr algn="r"/>
              <a:t>27</a:t>
            </a:fld>
            <a:endParaRPr lang="en-US" sz="120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itle 1"/>
          <p:cNvSpPr>
            <a:spLocks noGrp="1"/>
          </p:cNvSpPr>
          <p:nvPr>
            <p:ph type="title" idx="4294967295"/>
          </p:nvPr>
        </p:nvSpPr>
        <p:spPr>
          <a:xfrm>
            <a:off x="533400" y="304800"/>
            <a:ext cx="8915400" cy="1143000"/>
          </a:xfrm>
        </p:spPr>
        <p:txBody>
          <a:bodyPr/>
          <a:lstStyle/>
          <a:p>
            <a:pPr eaLnBrk="1" hangingPunct="1">
              <a:defRPr/>
            </a:pPr>
            <a:r>
              <a:rPr lang="en-US" dirty="0" smtClean="0">
                <a:solidFill>
                  <a:schemeClr val="accent1">
                    <a:lumMod val="75000"/>
                  </a:schemeClr>
                </a:solidFill>
                <a:latin typeface="Traditional Arabic" pitchFamily="2" charset="-78"/>
                <a:cs typeface="Traditional Arabic" pitchFamily="2" charset="-78"/>
              </a:rPr>
              <a:t/>
            </a:r>
            <a:br>
              <a:rPr lang="en-US" dirty="0" smtClean="0">
                <a:solidFill>
                  <a:schemeClr val="accent1">
                    <a:lumMod val="75000"/>
                  </a:schemeClr>
                </a:solidFill>
                <a:latin typeface="Traditional Arabic" pitchFamily="2" charset="-78"/>
                <a:cs typeface="Traditional Arabic" pitchFamily="2" charset="-78"/>
              </a:rPr>
            </a:br>
            <a:endParaRPr lang="ar-SA" b="1" dirty="0" smtClean="0">
              <a:solidFill>
                <a:schemeClr val="tx1"/>
              </a:solidFill>
              <a:cs typeface="Traditional Arabic" pitchFamily="2" charset="-78"/>
            </a:endParaRPr>
          </a:p>
        </p:txBody>
      </p:sp>
      <p:sp>
        <p:nvSpPr>
          <p:cNvPr id="20483" name="Content Placeholder 2"/>
          <p:cNvSpPr>
            <a:spLocks noGrp="1"/>
          </p:cNvSpPr>
          <p:nvPr>
            <p:ph idx="4294967295"/>
          </p:nvPr>
        </p:nvSpPr>
        <p:spPr>
          <a:xfrm>
            <a:off x="228600" y="1295400"/>
            <a:ext cx="9144000" cy="4678363"/>
          </a:xfrm>
        </p:spPr>
        <p:txBody>
          <a:bodyPr/>
          <a:lstStyle/>
          <a:p>
            <a:pPr algn="just" rtl="1">
              <a:buNone/>
            </a:pPr>
            <a:r>
              <a:rPr lang="ar-SA" sz="3600" dirty="0" smtClean="0">
                <a:cs typeface="Traditional Arabic" pitchFamily="2" charset="-78"/>
              </a:rPr>
              <a:t>عن الدين الصحيح دين إبراهيم ، واعتزلوا عن الناس في كهوف للتأمل والعبادة والصلاة ، واعتقدوا بوحدانية لله خالصة كالوحدانية التي نادى بها إبراهيم دون أن يشركوا فيها أحدا ، ولقد كان لهذه الأفكار أعظم الأثر في تقويض الوثنية في شبة جزيرة العرب ، فأخذت الديانات الوثنية تتداعى أمام هذه الأفكار ، ولهذا السبب كثر اخفار الالهة قبل الإسلام .</a:t>
            </a:r>
            <a:endParaRPr lang="en-US" sz="3600" dirty="0" smtClean="0">
              <a:cs typeface="Traditional Arabic" pitchFamily="2" charset="-78"/>
            </a:endParaRPr>
          </a:p>
          <a:p>
            <a:pPr algn="just" rtl="1">
              <a:buNone/>
            </a:pPr>
            <a:r>
              <a:rPr lang="ar-SA" sz="3600" dirty="0" smtClean="0">
                <a:cs typeface="Traditional Arabic" pitchFamily="2" charset="-78"/>
              </a:rPr>
              <a:t>أما المتحنفون فقد انفوا من عبادة الأصنام ودعوا إلى التوحيد .</a:t>
            </a:r>
            <a:endParaRPr lang="en-US" sz="3600" dirty="0" smtClean="0">
              <a:cs typeface="Traditional Arabic" pitchFamily="2" charset="-78"/>
            </a:endParaRPr>
          </a:p>
          <a:p>
            <a:pPr algn="just" rtl="1">
              <a:buNone/>
            </a:pPr>
            <a:r>
              <a:rPr lang="ar-SA" sz="3600" dirty="0" smtClean="0">
                <a:cs typeface="Traditional Arabic" pitchFamily="2" charset="-78"/>
              </a:rPr>
              <a:t>ولقد كان </a:t>
            </a:r>
            <a:r>
              <a:rPr lang="ar-SA" sz="3600" dirty="0" err="1" smtClean="0">
                <a:cs typeface="Traditional Arabic" pitchFamily="2" charset="-78"/>
              </a:rPr>
              <a:t>للحنيفيه</a:t>
            </a:r>
            <a:r>
              <a:rPr lang="ar-SA" sz="3600" dirty="0" smtClean="0">
                <a:cs typeface="Traditional Arabic" pitchFamily="2" charset="-78"/>
              </a:rPr>
              <a:t> اثر واضح في إعداد العرب قبل الإسلام للنقلة ،</a:t>
            </a:r>
            <a:r>
              <a:rPr lang="en-US" sz="3600" dirty="0" smtClean="0">
                <a:cs typeface="Traditional Arabic" pitchFamily="2" charset="-78"/>
              </a:rPr>
              <a:t> </a:t>
            </a:r>
            <a:r>
              <a:rPr lang="ar-SA" sz="3600" dirty="0" smtClean="0">
                <a:cs typeface="Traditional Arabic" pitchFamily="2" charset="-78"/>
              </a:rPr>
              <a:t>وفي إضعاف المُثل الدينية الجاهلية والميل إلى ترك الوثنية ونبِذها والاتجاه نحو التوحيد0     </a:t>
            </a:r>
            <a:endParaRPr lang="en-US" sz="3600" dirty="0" smtClean="0">
              <a:cs typeface="Traditional Arabic" pitchFamily="2" charset="-78"/>
            </a:endParaRPr>
          </a:p>
        </p:txBody>
      </p:sp>
      <p:sp>
        <p:nvSpPr>
          <p:cNvPr id="20484" name="Slide Number Placeholder 3"/>
          <p:cNvSpPr txBox="1">
            <a:spLocks noGrp="1"/>
          </p:cNvSpPr>
          <p:nvPr/>
        </p:nvSpPr>
        <p:spPr bwMode="auto">
          <a:xfrm>
            <a:off x="2105025" y="6376988"/>
            <a:ext cx="571500" cy="365125"/>
          </a:xfrm>
          <a:prstGeom prst="rect">
            <a:avLst/>
          </a:prstGeom>
          <a:noFill/>
          <a:ln w="9525">
            <a:noFill/>
            <a:miter lim="800000"/>
            <a:headEnd/>
            <a:tailEnd/>
          </a:ln>
        </p:spPr>
        <p:txBody>
          <a:bodyPr anchor="ctr"/>
          <a:lstStyle/>
          <a:p>
            <a:pPr algn="r"/>
            <a:fld id="{BDB740D8-2114-4464-A702-F1633B84B239}" type="slidenum">
              <a:rPr lang="ar-SA" sz="1200">
                <a:solidFill>
                  <a:schemeClr val="bg1"/>
                </a:solidFill>
                <a:latin typeface="Calibri" pitchFamily="34" charset="0"/>
              </a:rPr>
              <a:pPr algn="r"/>
              <a:t>28</a:t>
            </a:fld>
            <a:endParaRPr lang="en-US" sz="120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Slide Number Placeholder 3"/>
          <p:cNvSpPr>
            <a:spLocks noGrp="1"/>
          </p:cNvSpPr>
          <p:nvPr>
            <p:ph type="sldNum" sz="quarter" idx="10"/>
          </p:nvPr>
        </p:nvSpPr>
        <p:spPr bwMode="auto">
          <a:noFill/>
          <a:ln>
            <a:miter lim="800000"/>
            <a:headEnd/>
            <a:tailEnd/>
          </a:ln>
        </p:spPr>
        <p:txBody>
          <a:bodyPr/>
          <a:lstStyle/>
          <a:p>
            <a:fld id="{1CA45124-24BC-488C-9804-3B698981A5A9}" type="slidenum">
              <a:rPr lang="ar-SA" smtClean="0">
                <a:cs typeface="Arial" pitchFamily="34" charset="0"/>
              </a:rPr>
              <a:pPr/>
              <a:t>29</a:t>
            </a:fld>
            <a:endParaRPr lang="en-US" smtClean="0">
              <a:cs typeface="Arial" pitchFamily="34" charset="0"/>
            </a:endParaRPr>
          </a:p>
        </p:txBody>
      </p:sp>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fontAlgn="auto">
              <a:spcBef>
                <a:spcPts val="0"/>
              </a:spcBef>
              <a:spcAft>
                <a:spcPts val="0"/>
              </a:spcAft>
              <a:defRPr/>
            </a:pPr>
            <a:endParaRPr lang="en-US" dirty="0"/>
          </a:p>
        </p:txBody>
      </p:sp>
      <p:grpSp>
        <p:nvGrpSpPr>
          <p:cNvPr id="27652" name="Group 5"/>
          <p:cNvGrpSpPr>
            <a:grpSpLocks/>
          </p:cNvGrpSpPr>
          <p:nvPr/>
        </p:nvGrpSpPr>
        <p:grpSpPr bwMode="auto">
          <a:xfrm>
            <a:off x="5181600" y="1981200"/>
            <a:ext cx="2600325" cy="2524125"/>
            <a:chOff x="5210750" y="1066800"/>
            <a:chExt cx="2976900" cy="3130677"/>
          </a:xfrm>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pic>
          <p:nvPicPr>
            <p:cNvPr id="2765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27653" name="Rectangle 8"/>
          <p:cNvSpPr>
            <a:spLocks noChangeArrowheads="1"/>
          </p:cNvSpPr>
          <p:nvPr/>
        </p:nvSpPr>
        <p:spPr bwMode="auto">
          <a:xfrm>
            <a:off x="2362200" y="3352800"/>
            <a:ext cx="2819400" cy="1200150"/>
          </a:xfrm>
          <a:prstGeom prst="rect">
            <a:avLst/>
          </a:prstGeom>
          <a:noFill/>
          <a:ln w="9525">
            <a:noFill/>
            <a:miter lim="800000"/>
            <a:headEnd/>
            <a:tailEnd/>
          </a:ln>
        </p:spPr>
        <p:txBody>
          <a:bodyPr>
            <a:spAutoFit/>
          </a:bodyPr>
          <a:lstStyle/>
          <a:p>
            <a:r>
              <a:rPr lang="ar-EG" sz="7200">
                <a:solidFill>
                  <a:schemeClr val="bg1"/>
                </a:solidFill>
                <a:latin typeface="Calibri" pitchFamily="34" charset="0"/>
              </a:rPr>
              <a:t>بحمد الله</a:t>
            </a:r>
            <a:endParaRPr lang="en-US" sz="7200">
              <a:solidFill>
                <a:schemeClr val="bg1"/>
              </a:solidFill>
              <a:latin typeface="Calibri" pitchFamily="34" charset="0"/>
            </a:endParaRPr>
          </a:p>
        </p:txBody>
      </p:sp>
      <p:sp>
        <p:nvSpPr>
          <p:cNvPr id="27654" name="Freeform 6"/>
          <p:cNvSpPr>
            <a:spLocks noEditPoints="1"/>
          </p:cNvSpPr>
          <p:nvPr/>
        </p:nvSpPr>
        <p:spPr bwMode="auto">
          <a:xfrm>
            <a:off x="23622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pPr algn="r" rtl="1"/>
            <a:endParaRPr lang="ar-SA"/>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2259</TotalTime>
  <Words>2290</Words>
  <Application>Microsoft Office PowerPoint</Application>
  <PresentationFormat>A4 Paper (210x297 mm)</PresentationFormat>
  <Paragraphs>161</Paragraphs>
  <Slides>29</Slides>
  <Notes>0</Notes>
  <HiddenSlides>0</HiddenSlides>
  <MMClips>0</MMClips>
  <ScaleCrop>false</ScaleCrop>
  <HeadingPairs>
    <vt:vector size="4" baseType="variant">
      <vt:variant>
        <vt:lpstr>Theme</vt:lpstr>
      </vt:variant>
      <vt:variant>
        <vt:i4>1</vt:i4>
      </vt:variant>
      <vt:variant>
        <vt:lpstr>Slide Titles</vt:lpstr>
      </vt:variant>
      <vt:variant>
        <vt:i4>29</vt:i4>
      </vt:variant>
    </vt:vector>
  </HeadingPairs>
  <TitlesOfParts>
    <vt:vector size="30" baseType="lpstr">
      <vt:lpstr>Office Theme</vt:lpstr>
      <vt:lpstr>Slide 1</vt:lpstr>
      <vt:lpstr>المحاضرة الثالثة عشر</vt:lpstr>
      <vt:lpstr>عناصر المحاضرة</vt:lpstr>
      <vt:lpstr>  النظام القبلي وأثره في التفكك السياسي: </vt:lpstr>
      <vt:lpstr>  العصبية القبلية عند العرب :</vt:lpstr>
      <vt:lpstr> </vt:lpstr>
      <vt:lpstr> </vt:lpstr>
      <vt:lpstr> </vt:lpstr>
      <vt:lpstr>Slide 9</vt:lpstr>
      <vt:lpstr> مجتمع الحواضر :</vt:lpstr>
      <vt:lpstr> طبقات المجتمع القبلي في الجاهلية   </vt:lpstr>
      <vt:lpstr>Slide 12</vt:lpstr>
      <vt:lpstr>Slide 13</vt:lpstr>
      <vt:lpstr>أحوال العرب قبل الإسلام : </vt:lpstr>
      <vt:lpstr>  </vt:lpstr>
      <vt:lpstr> </vt:lpstr>
      <vt:lpstr> أديان العرب في الجاهلية : </vt:lpstr>
      <vt:lpstr>  </vt:lpstr>
      <vt:lpstr> </vt:lpstr>
      <vt:lpstr> </vt:lpstr>
      <vt:lpstr>    </vt:lpstr>
      <vt:lpstr> عبدة الكواكب والنار  </vt:lpstr>
      <vt:lpstr> </vt:lpstr>
      <vt:lpstr> </vt:lpstr>
      <vt:lpstr> </vt:lpstr>
      <vt:lpstr> </vt:lpstr>
      <vt:lpstr>  :الحنيفية  </vt:lpstr>
      <vt:lpstr> </vt:lpstr>
      <vt:lpstr>Slide 29</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A-h</cp:lastModifiedBy>
  <cp:revision>310</cp:revision>
  <dcterms:created xsi:type="dcterms:W3CDTF">2009-10-14T19:14:34Z</dcterms:created>
  <dcterms:modified xsi:type="dcterms:W3CDTF">2014-11-26T18:24:18Z</dcterms:modified>
</cp:coreProperties>
</file>