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313" r:id="rId2"/>
    <p:sldId id="257" r:id="rId3"/>
    <p:sldId id="267" r:id="rId4"/>
    <p:sldId id="259" r:id="rId5"/>
    <p:sldId id="287" r:id="rId6"/>
    <p:sldId id="288" r:id="rId7"/>
    <p:sldId id="306" r:id="rId8"/>
    <p:sldId id="289" r:id="rId9"/>
    <p:sldId id="290" r:id="rId10"/>
    <p:sldId id="291" r:id="rId11"/>
    <p:sldId id="292" r:id="rId12"/>
    <p:sldId id="293" r:id="rId13"/>
    <p:sldId id="294" r:id="rId14"/>
    <p:sldId id="295" r:id="rId15"/>
    <p:sldId id="299" r:id="rId16"/>
    <p:sldId id="266" r:id="rId17"/>
  </p:sldIdLst>
  <p:sldSz cx="9906000" cy="6858000" type="A4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94529" autoAdjust="0"/>
  </p:normalViewPr>
  <p:slideViewPr>
    <p:cSldViewPr>
      <p:cViewPr>
        <p:scale>
          <a:sx n="75" d="100"/>
          <a:sy n="75" d="100"/>
        </p:scale>
        <p:origin x="-834" y="-16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17E680B-E3DE-4CDF-8129-6C6D83A0C2BC}" type="datetimeFigureOut">
              <a:rPr lang="en-US"/>
              <a:pPr>
                <a:defRPr/>
              </a:pPr>
              <a:t>11/26/2014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DEE20EEF-428A-4D08-A3EA-DB4334EB0482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E63758-BC4D-4B18-9608-E3AFAD629892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66E678-C00E-41DF-B9F1-AEF0B843E171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30D739-EBCD-4991-BD55-2539FACCB01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2FAA20-20FE-438E-909F-955AED2E2DC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376538-511E-40D2-9762-FD1D5870D92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2C0655-6BBF-4EDE-B4CD-32CFA211227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271BE5-1241-4384-8317-2D931699D87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0FB5FA-2C22-4D52-B4A3-73E99726702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AEC0F0-266D-492F-8EC5-EA08600A09E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85D834-C932-4FAD-9E1B-C27F6A44C44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FAC808-E1CC-49C5-B795-533A58A7498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098EB400-B6C3-4F14-91A3-83457E195ED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20" r:id="rId3"/>
    <p:sldLayoutId id="214748383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54864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i="1" dirty="0" smtClean="0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ar-SA" sz="2800" b="1" i="1" dirty="0" smtClean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i="1" dirty="0" smtClean="0">
                <a:solidFill>
                  <a:srgbClr val="898989"/>
                </a:solidFill>
                <a:latin typeface="Calibri" pitchFamily="34" charset="0"/>
              </a:rPr>
              <a:t>كلية</a:t>
            </a:r>
            <a:r>
              <a:rPr lang="ar-SA" sz="2800" b="1" i="1" dirty="0" smtClean="0">
                <a:solidFill>
                  <a:srgbClr val="898989"/>
                </a:solidFill>
                <a:latin typeface="Calibri" pitchFamily="34" charset="0"/>
              </a:rPr>
              <a:t>الآداب</a:t>
            </a:r>
            <a:endParaRPr lang="en-US" sz="2800" b="1" i="1" dirty="0" smtClean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800" b="1" i="1" dirty="0" smtClean="0">
                <a:solidFill>
                  <a:srgbClr val="898989"/>
                </a:solidFill>
                <a:latin typeface="Calibri" pitchFamily="34" charset="0"/>
              </a:rPr>
              <a:t>قسم الدراسات الاجتماعية</a:t>
            </a:r>
          </a:p>
          <a:p>
            <a:pPr algn="r" rtl="0">
              <a:spcBef>
                <a:spcPct val="20000"/>
              </a:spcBef>
              <a:buFont typeface="Arial" pitchFamily="34" charset="0"/>
              <a:buNone/>
            </a:pPr>
            <a:r>
              <a:rPr lang="ar-SA" sz="2800" b="1" i="1" dirty="0" smtClean="0">
                <a:solidFill>
                  <a:srgbClr val="898989"/>
                </a:solidFill>
                <a:latin typeface="Calibri" pitchFamily="34" charset="0"/>
              </a:rPr>
              <a:t>            شعبة التاريخ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endParaRPr lang="en-US" sz="26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</a:pPr>
            <a:endParaRPr lang="en-US" sz="28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endParaRPr lang="en-US" sz="28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endParaRPr lang="en-US" sz="3200" b="1" i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ar-EG" sz="3200" b="1" i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اسم المقرر</a:t>
            </a:r>
            <a:endParaRPr lang="ar-SA" sz="3200" b="1" i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ar-SA" sz="3200" b="1" i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تاريخ الجزيرة العربية القديم</a:t>
            </a:r>
          </a:p>
          <a:p>
            <a:pPr algn="ctr">
              <a:lnSpc>
                <a:spcPct val="80000"/>
              </a:lnSpc>
            </a:pPr>
            <a:r>
              <a:rPr lang="ar-EG" sz="3200" b="1" i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الدراسي</a:t>
            </a:r>
            <a:r>
              <a:rPr lang="ar-SA" sz="3200" b="1" i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الأول</a:t>
            </a:r>
            <a:r>
              <a:rPr lang="ar-EG" sz="3200" b="1" i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i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3200" b="1" i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143</a:t>
            </a:r>
            <a:r>
              <a:rPr lang="ar-SA" sz="3200" b="1" i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</a:t>
            </a:r>
            <a:r>
              <a:rPr lang="ar-EG" sz="3200" b="1" i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– 143</a:t>
            </a:r>
            <a:r>
              <a:rPr lang="ar-SA" sz="3200" b="1" i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2هـ</a:t>
            </a:r>
            <a:endParaRPr lang="en-US" sz="3200" b="1" i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ar-SA" sz="3200" b="1" i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أحمد عبد المنعم </a:t>
            </a:r>
            <a:r>
              <a:rPr lang="ar-SA" sz="3200" b="1" i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سيدأحمد</a:t>
            </a:r>
            <a:endParaRPr lang="ar-SA" sz="3200" b="1" i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3200" b="1" i="1" dirty="0" smtClean="0">
                <a:solidFill>
                  <a:srgbClr val="0070C0"/>
                </a:solidFill>
              </a:rPr>
              <a:t>ahsmohamed@kfu.edu.sa</a:t>
            </a:r>
            <a:r>
              <a:rPr lang="ar-SA" sz="3200" b="1" i="1" dirty="0" smtClean="0">
                <a:solidFill>
                  <a:srgbClr val="0070C0"/>
                </a:solidFill>
              </a:rPr>
              <a:t> البريد:</a:t>
            </a:r>
            <a:r>
              <a:rPr lang="en-US" sz="3200" b="1" i="1" dirty="0" smtClean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3" name="مستطيل 12"/>
          <p:cNvSpPr/>
          <p:nvPr/>
        </p:nvSpPr>
        <p:spPr>
          <a:xfrm rot="10800000" flipV="1">
            <a:off x="228600" y="5029200"/>
            <a:ext cx="5638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3200" b="1" dirty="0" smtClean="0"/>
              <a:t>التليفون : 5800000  تحويله  1518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rgbClr val="376092"/>
                </a:solidFill>
                <a:cs typeface="Arial" pitchFamily="34" charset="0"/>
              </a:rPr>
              <a:t>المحاضرة الرابعة عشر</a:t>
            </a:r>
            <a:endParaRPr lang="en-US" b="1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sz="7200" b="1" dirty="0" smtClean="0">
                <a:solidFill>
                  <a:schemeClr val="tx1"/>
                </a:solidFill>
                <a:cs typeface="+mj-cs"/>
              </a:rPr>
              <a:t>مراجعة</a:t>
            </a:r>
            <a:endParaRPr lang="en-US" sz="7200" b="1" dirty="0" smtClean="0">
              <a:solidFill>
                <a:schemeClr val="tx1"/>
              </a:solidFill>
              <a:cs typeface="+mj-cs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CA9B558-B0ED-4A32-88C8-BD79954DDCCC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Traditional Arabic" pitchFamily="2" charset="-78"/>
              </a:rPr>
              <a:t>المحاضرة الأولى </a:t>
            </a:r>
            <a:endParaRPr lang="en-US" b="1" dirty="0" smtClean="0">
              <a:solidFill>
                <a:schemeClr val="tx1"/>
              </a:solidFill>
              <a:cs typeface="Traditional Arabic" pitchFamily="2" charset="-78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sz="3600" b="1" dirty="0" smtClean="0">
                <a:cs typeface="Arial" pitchFamily="34" charset="0"/>
              </a:rPr>
              <a:t>المصادر الأثرية : وتشمل النقوش الكتابية ، والآثار المعمارية 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3600" b="1" dirty="0" smtClean="0">
                <a:cs typeface="Arial" pitchFamily="34" charset="0"/>
              </a:rPr>
              <a:t>المصادر العربية المكتوبة : ( القرآن الكريم ، الحديث ،كتب التفسير والسيرة والتاريخ ) . 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3600" b="1" dirty="0" smtClean="0">
                <a:cs typeface="Arial" pitchFamily="34" charset="0"/>
              </a:rPr>
              <a:t>المصادر الغير عربية : وتشمل التوراة والتلمود والكتب العبرانية واليونانية واللاتينية والسريانية ، هذا بالإضافة إلى المصادر المسيحية .  </a:t>
            </a: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8ED212B-3CD8-492B-A443-E7ECAE8454E9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rtl="1" eaLnBrk="1" hangingPunct="1">
              <a:defRPr/>
            </a:pPr>
            <a:r>
              <a:rPr lang="en-US" b="1" dirty="0" smtClean="0">
                <a:solidFill>
                  <a:schemeClr val="tx1"/>
                </a:solidFill>
                <a:cs typeface="Traditional Arabic" pitchFamily="2" charset="-78"/>
              </a:rPr>
              <a:t> </a:t>
            </a:r>
            <a:r>
              <a:rPr lang="ar-SA" b="1" dirty="0" smtClean="0">
                <a:solidFill>
                  <a:schemeClr val="tx1"/>
                </a:solidFill>
                <a:cs typeface="Traditional Arabic" pitchFamily="2" charset="-78"/>
              </a:rPr>
              <a:t> المحاضرة الثانية 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Traditional Arabic" pitchFamily="2" charset="-78"/>
              </a:rPr>
              <a:t>لفظة عرب 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Traditional Arabic" pitchFamily="2" charset="-78"/>
              </a:rPr>
              <a:t>طبقات العرب 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Traditional Arabic" pitchFamily="2" charset="-78"/>
              </a:rPr>
              <a:t>(العرب البائدة ، العرب العاربة ، العرب المستعربة أو المتعربة )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Traditional Arabic" pitchFamily="2" charset="-78"/>
              </a:rPr>
              <a:t>عاد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Traditional Arabic" pitchFamily="2" charset="-78"/>
              </a:rPr>
              <a:t>ثمود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Traditional Arabic" pitchFamily="2" charset="-78"/>
              </a:rPr>
              <a:t>طس </a:t>
            </a:r>
            <a:r>
              <a:rPr lang="ar-SA" b="1" dirty="0" err="1" smtClean="0">
                <a:cs typeface="Traditional Arabic" pitchFamily="2" charset="-78"/>
              </a:rPr>
              <a:t>و</a:t>
            </a:r>
            <a:r>
              <a:rPr lang="ar-SA" b="1" dirty="0" smtClean="0">
                <a:cs typeface="Traditional Arabic" pitchFamily="2" charset="-78"/>
              </a:rPr>
              <a:t> </a:t>
            </a:r>
            <a:r>
              <a:rPr lang="ar-SA" b="1" dirty="0" err="1" smtClean="0">
                <a:cs typeface="Traditional Arabic" pitchFamily="2" charset="-78"/>
              </a:rPr>
              <a:t>جديس</a:t>
            </a:r>
            <a:r>
              <a:rPr lang="ar-SA" b="1" dirty="0" smtClean="0">
                <a:cs typeface="Traditional Arabic" pitchFamily="2" charset="-78"/>
              </a:rPr>
              <a:t> 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Traditional Arabic" pitchFamily="2" charset="-78"/>
              </a:rPr>
              <a:t>أميم </a:t>
            </a:r>
            <a:r>
              <a:rPr lang="ar-SA" b="1" dirty="0" err="1" smtClean="0">
                <a:cs typeface="Traditional Arabic" pitchFamily="2" charset="-78"/>
              </a:rPr>
              <a:t>وعبيل</a:t>
            </a:r>
            <a:r>
              <a:rPr lang="ar-SA" b="1" dirty="0" smtClean="0">
                <a:cs typeface="Traditional Arabic" pitchFamily="2" charset="-78"/>
              </a:rPr>
              <a:t> 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Traditional Arabic" pitchFamily="2" charset="-78"/>
              </a:rPr>
              <a:t>جرهم</a:t>
            </a: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B9012D8-1647-4885-B415-3BE4200D95B9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rtl="1" eaLnBrk="1" hangingPunct="1"/>
            <a:r>
              <a:rPr lang="ar-SA" b="1" dirty="0" smtClean="0">
                <a:solidFill>
                  <a:schemeClr val="tx1"/>
                </a:solidFill>
                <a:cs typeface="Traditional Arabic" pitchFamily="2" charset="-78"/>
              </a:rPr>
              <a:t> المحاضرة الثالثة 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rtl="1" eaLnBrk="1" hangingPunct="1">
              <a:buFont typeface="Wingdings" pitchFamily="2" charset="2"/>
              <a:buChar char="Ø"/>
            </a:pPr>
            <a:r>
              <a:rPr lang="ar-SA" sz="3600" b="1" dirty="0" smtClean="0">
                <a:cs typeface="Traditional Arabic" pitchFamily="2" charset="-78"/>
              </a:rPr>
              <a:t> طبيعة بلاد العرب .</a:t>
            </a:r>
          </a:p>
          <a:p>
            <a:pPr rtl="1" eaLnBrk="1" hangingPunct="1">
              <a:buFont typeface="Wingdings" pitchFamily="2" charset="2"/>
              <a:buChar char="Ø"/>
            </a:pPr>
            <a:r>
              <a:rPr lang="ar-SA" sz="3600" b="1" dirty="0" smtClean="0">
                <a:cs typeface="Traditional Arabic" pitchFamily="2" charset="-78"/>
              </a:rPr>
              <a:t>التقسيم اليوناني والروماني لبلاد العرب</a:t>
            </a:r>
            <a:r>
              <a:rPr lang="en-US" sz="3600" b="1" dirty="0" smtClean="0">
                <a:cs typeface="Traditional Arabic" pitchFamily="2" charset="-78"/>
              </a:rPr>
              <a:t> </a:t>
            </a:r>
            <a:r>
              <a:rPr lang="ar-SA" sz="3600" b="1" dirty="0" smtClean="0">
                <a:cs typeface="Traditional Arabic" pitchFamily="2" charset="-78"/>
              </a:rPr>
              <a:t>.</a:t>
            </a:r>
          </a:p>
          <a:p>
            <a:pPr rtl="1" eaLnBrk="1" hangingPunct="1">
              <a:buFont typeface="Wingdings" pitchFamily="2" charset="2"/>
              <a:buChar char="Ø"/>
            </a:pPr>
            <a:r>
              <a:rPr lang="ar-SA" sz="3600" b="1" dirty="0" smtClean="0">
                <a:cs typeface="Traditional Arabic" pitchFamily="2" charset="-78"/>
              </a:rPr>
              <a:t>التقسيم العربي ( أقسام جزيرة العرب ) .</a:t>
            </a:r>
          </a:p>
          <a:p>
            <a:pPr rtl="1" eaLnBrk="1" hangingPunct="1">
              <a:buFont typeface="Wingdings" pitchFamily="2" charset="2"/>
              <a:buChar char="Ø"/>
            </a:pPr>
            <a:r>
              <a:rPr lang="ar-SA" sz="3600" b="1" dirty="0" smtClean="0">
                <a:cs typeface="Traditional Arabic" pitchFamily="2" charset="-78"/>
              </a:rPr>
              <a:t>المناخ ( الرياح _ الأمطار ) .</a:t>
            </a:r>
          </a:p>
          <a:p>
            <a:pPr rtl="1" eaLnBrk="1" hangingPunct="1">
              <a:buFont typeface="Wingdings" pitchFamily="2" charset="2"/>
              <a:buChar char="Ø"/>
            </a:pPr>
            <a:r>
              <a:rPr lang="ar-SA" sz="3600" b="1" dirty="0" smtClean="0">
                <a:cs typeface="Traditional Arabic" pitchFamily="2" charset="-78"/>
              </a:rPr>
              <a:t>عرب الجنوب ( بلاد اليمن ) .</a:t>
            </a:r>
          </a:p>
          <a:p>
            <a:pPr rtl="1" eaLnBrk="1" hangingPunct="1">
              <a:buFont typeface="Wingdings" pitchFamily="2" charset="2"/>
              <a:buChar char="Ø"/>
            </a:pPr>
            <a:r>
              <a:rPr lang="ar-SA" sz="3600" b="1" dirty="0" smtClean="0">
                <a:cs typeface="Traditional Arabic" pitchFamily="2" charset="-78"/>
              </a:rPr>
              <a:t>أسم اليمن _ ثروة اليمن الاقتصادية _ القصور _ أهم مدن اليمن .</a:t>
            </a:r>
            <a:endParaRPr lang="en-US" sz="3600" b="1" dirty="0" smtClean="0">
              <a:cs typeface="Traditional Arabic" pitchFamily="2" charset="-78"/>
            </a:endParaRPr>
          </a:p>
          <a:p>
            <a:pPr algn="justLow" rtl="1">
              <a:buNone/>
            </a:pPr>
            <a:r>
              <a:rPr lang="ar-SA" sz="3600" b="1" dirty="0" smtClean="0">
                <a:cs typeface="Traditional Arabic" pitchFamily="2" charset="-78"/>
              </a:rPr>
              <a:t>     </a:t>
            </a:r>
            <a:endParaRPr lang="en-US" sz="3600" b="1" u="sng" dirty="0" smtClean="0">
              <a:cs typeface="Traditional Arabic" pitchFamily="2" charset="-78"/>
            </a:endParaRPr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557F5170-981F-4E0F-978B-B6E6FA18D8D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5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Traditional Arabic" pitchFamily="2" charset="-78"/>
              </a:rPr>
              <a:t> المحاضرة الرابعة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rtl="1">
              <a:buFont typeface="Wingdings" pitchFamily="2" charset="2"/>
              <a:buChar char="Ø"/>
            </a:pPr>
            <a:r>
              <a:rPr lang="ar-SA" sz="4400" dirty="0" smtClean="0">
                <a:cs typeface="Traditional Arabic" pitchFamily="2" charset="-78"/>
              </a:rPr>
              <a:t> </a:t>
            </a:r>
            <a:r>
              <a:rPr lang="ar-SA" sz="3600" b="1" dirty="0" smtClean="0">
                <a:cs typeface="Traditional Arabic" pitchFamily="2" charset="-78"/>
              </a:rPr>
              <a:t>دولة معين .</a:t>
            </a:r>
          </a:p>
          <a:p>
            <a:pPr rtl="1">
              <a:buFont typeface="Wingdings" pitchFamily="2" charset="2"/>
              <a:buChar char="Ø"/>
            </a:pPr>
            <a:r>
              <a:rPr lang="ar-SA" sz="3600" b="1" dirty="0" smtClean="0">
                <a:cs typeface="Traditional Arabic" pitchFamily="2" charset="-78"/>
              </a:rPr>
              <a:t>الموقع .</a:t>
            </a:r>
          </a:p>
          <a:p>
            <a:pPr rtl="1">
              <a:buFont typeface="Wingdings" pitchFamily="2" charset="2"/>
              <a:buChar char="Ø"/>
            </a:pPr>
            <a:r>
              <a:rPr lang="ar-SA" sz="3600" b="1" dirty="0" smtClean="0">
                <a:cs typeface="Traditional Arabic" pitchFamily="2" charset="-78"/>
              </a:rPr>
              <a:t>أصل سكانها .</a:t>
            </a:r>
          </a:p>
          <a:p>
            <a:pPr rtl="1">
              <a:buFont typeface="Wingdings" pitchFamily="2" charset="2"/>
              <a:buChar char="Ø"/>
            </a:pPr>
            <a:r>
              <a:rPr lang="ar-SA" sz="3600" b="1" dirty="0" smtClean="0">
                <a:cs typeface="Traditional Arabic" pitchFamily="2" charset="-78"/>
              </a:rPr>
              <a:t>حضارة وتاريخ دولة معين .</a:t>
            </a:r>
          </a:p>
          <a:p>
            <a:pPr rtl="1">
              <a:buFont typeface="Wingdings" pitchFamily="2" charset="2"/>
              <a:buChar char="Ø"/>
            </a:pPr>
            <a:r>
              <a:rPr lang="ar-SA" sz="3600" b="1" dirty="0" smtClean="0">
                <a:cs typeface="Traditional Arabic" pitchFamily="2" charset="-78"/>
              </a:rPr>
              <a:t>نظام الحكم وأهم ملوكها .</a:t>
            </a:r>
          </a:p>
          <a:p>
            <a:pPr rtl="1">
              <a:buFont typeface="Wingdings" pitchFamily="2" charset="2"/>
              <a:buChar char="Ø"/>
            </a:pPr>
            <a:r>
              <a:rPr lang="ar-SA" sz="3600" b="1" dirty="0" smtClean="0">
                <a:cs typeface="Traditional Arabic" pitchFamily="2" charset="-78"/>
              </a:rPr>
              <a:t>نشاط السكان ونظام الضرائب .</a:t>
            </a:r>
          </a:p>
          <a:p>
            <a:pPr rtl="1">
              <a:buFont typeface="Wingdings" pitchFamily="2" charset="2"/>
              <a:buChar char="Ø"/>
            </a:pPr>
            <a:r>
              <a:rPr lang="ar-SA" sz="3600" b="1" dirty="0" smtClean="0">
                <a:cs typeface="Traditional Arabic" pitchFamily="2" charset="-78"/>
              </a:rPr>
              <a:t>سياسة دولة معين الخارجية .</a:t>
            </a:r>
          </a:p>
          <a:p>
            <a:pPr algn="justLow" rtl="1">
              <a:buNone/>
            </a:pPr>
            <a:r>
              <a:rPr lang="ar-SA" sz="4400" dirty="0" smtClean="0">
                <a:cs typeface="Traditional Arabic" pitchFamily="2" charset="-78"/>
              </a:rPr>
              <a:t>    </a:t>
            </a:r>
            <a:endParaRPr lang="en-US" sz="4400" dirty="0" smtClean="0"/>
          </a:p>
        </p:txBody>
      </p:sp>
      <p:sp>
        <p:nvSpPr>
          <p:cNvPr id="10244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6816D6E7-1ED2-4B49-B228-881D5CD2D002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6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sz="4800" b="1" dirty="0" smtClean="0">
                <a:solidFill>
                  <a:schemeClr val="tx1"/>
                </a:solidFill>
                <a:cs typeface="Traditional Arabic" pitchFamily="2" charset="-78"/>
              </a:rPr>
              <a:t>المحاضرة الخامسة </a:t>
            </a:r>
            <a:endParaRPr lang="en-US" sz="4800" b="1" dirty="0">
              <a:solidFill>
                <a:schemeClr val="tx1"/>
              </a:solidFill>
              <a:cs typeface="Traditional Arabic" pitchFamily="2" charset="-78"/>
            </a:endParaRPr>
          </a:p>
        </p:txBody>
      </p:sp>
      <p:sp>
        <p:nvSpPr>
          <p:cNvPr id="11267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00200"/>
            <a:ext cx="8915400" cy="4525963"/>
          </a:xfrm>
        </p:spPr>
        <p:txBody>
          <a:bodyPr/>
          <a:lstStyle/>
          <a:p>
            <a:pPr rtl="1">
              <a:buFont typeface="Wingdings" pitchFamily="2" charset="2"/>
              <a:buChar char="Ø"/>
            </a:pPr>
            <a:r>
              <a:rPr lang="ar-SA" sz="4400" b="1" dirty="0" smtClean="0">
                <a:cs typeface="Traditional Arabic" pitchFamily="2" charset="-78"/>
              </a:rPr>
              <a:t>دولة سبأ .</a:t>
            </a:r>
          </a:p>
          <a:p>
            <a:pPr rtl="1">
              <a:buFont typeface="Wingdings" pitchFamily="2" charset="2"/>
              <a:buChar char="Ø"/>
            </a:pPr>
            <a:r>
              <a:rPr lang="ar-SA" sz="4400" b="1" dirty="0" smtClean="0">
                <a:cs typeface="Traditional Arabic" pitchFamily="2" charset="-78"/>
              </a:rPr>
              <a:t>أصل </a:t>
            </a:r>
            <a:r>
              <a:rPr lang="ar-SA" sz="4400" b="1" dirty="0" err="1" smtClean="0">
                <a:cs typeface="Traditional Arabic" pitchFamily="2" charset="-78"/>
              </a:rPr>
              <a:t>السبئيين</a:t>
            </a:r>
            <a:r>
              <a:rPr lang="ar-SA" sz="4400" b="1" dirty="0" smtClean="0">
                <a:cs typeface="Traditional Arabic" pitchFamily="2" charset="-78"/>
              </a:rPr>
              <a:t> .</a:t>
            </a:r>
            <a:endParaRPr lang="en-US" sz="4400" b="1" dirty="0" smtClean="0">
              <a:cs typeface="Traditional Arabic" pitchFamily="2" charset="-78"/>
            </a:endParaRPr>
          </a:p>
          <a:p>
            <a:pPr rtl="1">
              <a:buFont typeface="Wingdings" pitchFamily="2" charset="2"/>
              <a:buChar char="Ø"/>
            </a:pPr>
            <a:r>
              <a:rPr lang="ar-SA" sz="4400" b="1" dirty="0" smtClean="0">
                <a:cs typeface="Traditional Arabic" pitchFamily="2" charset="-78"/>
              </a:rPr>
              <a:t>النشاط الاقتصادي </a:t>
            </a:r>
            <a:r>
              <a:rPr lang="ar-SA" sz="4400" b="1" dirty="0" err="1" smtClean="0">
                <a:cs typeface="Traditional Arabic" pitchFamily="2" charset="-78"/>
              </a:rPr>
              <a:t>للسبئيين</a:t>
            </a:r>
            <a:r>
              <a:rPr lang="ar-SA" sz="4400" b="1" dirty="0" smtClean="0">
                <a:cs typeface="Traditional Arabic" pitchFamily="2" charset="-78"/>
              </a:rPr>
              <a:t> .</a:t>
            </a:r>
          </a:p>
          <a:p>
            <a:pPr rtl="1">
              <a:buFont typeface="Wingdings" pitchFamily="2" charset="2"/>
              <a:buChar char="Ø"/>
            </a:pPr>
            <a:r>
              <a:rPr lang="ar-SA" sz="4400" b="1" dirty="0" smtClean="0">
                <a:cs typeface="Traditional Arabic" pitchFamily="2" charset="-78"/>
              </a:rPr>
              <a:t>مرحلة </a:t>
            </a:r>
            <a:r>
              <a:rPr lang="ar-SA" sz="4400" b="1" dirty="0" err="1" smtClean="0">
                <a:cs typeface="Traditional Arabic" pitchFamily="2" charset="-78"/>
              </a:rPr>
              <a:t>المكارب</a:t>
            </a:r>
            <a:r>
              <a:rPr lang="ar-SA" sz="4400" b="1" dirty="0" smtClean="0">
                <a:cs typeface="Traditional Arabic" pitchFamily="2" charset="-78"/>
              </a:rPr>
              <a:t> .</a:t>
            </a:r>
          </a:p>
          <a:p>
            <a:pPr rtl="1">
              <a:buFont typeface="Wingdings" pitchFamily="2" charset="2"/>
              <a:buChar char="Ø"/>
            </a:pPr>
            <a:r>
              <a:rPr lang="ar-SA" sz="4400" b="1" smtClean="0">
                <a:cs typeface="Traditional Arabic" pitchFamily="2" charset="-78"/>
              </a:rPr>
              <a:t>مرحلة الملوك .</a:t>
            </a:r>
            <a:endParaRPr lang="en-US" sz="4400" dirty="0" smtClean="0">
              <a:cs typeface="Traditional Arabic" pitchFamily="2" charset="-78"/>
            </a:endParaRPr>
          </a:p>
        </p:txBody>
      </p:sp>
      <p:sp>
        <p:nvSpPr>
          <p:cNvPr id="11268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BA814B2-A120-416D-BA47-F2EA62C4BAC3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rtl="1" eaLnBrk="1" hangingPunct="1"/>
            <a:r>
              <a:rPr lang="ar-SA" b="1" dirty="0" smtClean="0">
                <a:solidFill>
                  <a:schemeClr val="tx1"/>
                </a:solidFill>
                <a:cs typeface="Traditional Arabic" pitchFamily="2" charset="-78"/>
              </a:rPr>
              <a:t> المحاضرة السادسة : 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5211763"/>
          </a:xfrm>
        </p:spPr>
        <p:txBody>
          <a:bodyPr/>
          <a:lstStyle/>
          <a:p>
            <a:pPr rtl="1">
              <a:buFont typeface="Wingdings" pitchFamily="2" charset="2"/>
              <a:buChar char="Ø"/>
            </a:pPr>
            <a:r>
              <a:rPr lang="ar-SA" sz="4000" dirty="0" smtClean="0">
                <a:cs typeface="Traditional Arabic" pitchFamily="2" charset="-78"/>
              </a:rPr>
              <a:t>   </a:t>
            </a:r>
            <a:r>
              <a:rPr lang="ar-SA" sz="4000" b="1" dirty="0" smtClean="0">
                <a:cs typeface="Traditional Arabic" pitchFamily="2" charset="-78"/>
              </a:rPr>
              <a:t>الدولة الحميرية .</a:t>
            </a:r>
          </a:p>
          <a:p>
            <a:pPr rtl="1">
              <a:buFont typeface="Wingdings" pitchFamily="2" charset="2"/>
              <a:buChar char="Ø"/>
            </a:pPr>
            <a:r>
              <a:rPr lang="ar-SA" sz="4000" b="1" dirty="0" smtClean="0">
                <a:cs typeface="Traditional Arabic" pitchFamily="2" charset="-78"/>
              </a:rPr>
              <a:t>الحميريون في المصادر العربية .</a:t>
            </a:r>
          </a:p>
          <a:p>
            <a:pPr rtl="1">
              <a:buFont typeface="Wingdings" pitchFamily="2" charset="2"/>
              <a:buChar char="Ø"/>
            </a:pPr>
            <a:r>
              <a:rPr lang="ar-SA" sz="4000" b="1" dirty="0" smtClean="0">
                <a:cs typeface="Traditional Arabic" pitchFamily="2" charset="-78"/>
              </a:rPr>
              <a:t> موطن الحميريين .</a:t>
            </a:r>
          </a:p>
          <a:p>
            <a:pPr rtl="1">
              <a:buFont typeface="Wingdings" pitchFamily="2" charset="2"/>
              <a:buChar char="Ø"/>
            </a:pPr>
            <a:r>
              <a:rPr lang="ar-SA" sz="4000" b="1" dirty="0" smtClean="0">
                <a:cs typeface="Traditional Arabic" pitchFamily="2" charset="-78"/>
              </a:rPr>
              <a:t>الدولة الحميرية الأولى (ملوك سبأ و ذي ريدانا) .</a:t>
            </a:r>
          </a:p>
          <a:p>
            <a:pPr rtl="1">
              <a:buFont typeface="Wingdings" pitchFamily="2" charset="2"/>
              <a:buChar char="Ø"/>
            </a:pPr>
            <a:r>
              <a:rPr lang="ar-SA" sz="4000" b="1" dirty="0" smtClean="0">
                <a:cs typeface="Traditional Arabic" pitchFamily="2" charset="-78"/>
              </a:rPr>
              <a:t>الدولة الحميرية الثانية (ملوك سبأ وذي ريدانا وحضرموت ويمنت) .</a:t>
            </a:r>
            <a:r>
              <a:rPr lang="en-US" sz="4000" b="1" dirty="0" smtClean="0">
                <a:cs typeface="Traditional Arabic" pitchFamily="2" charset="-78"/>
              </a:rPr>
              <a:t/>
            </a:r>
            <a:br>
              <a:rPr lang="en-US" sz="4000" b="1" dirty="0" smtClean="0">
                <a:cs typeface="Traditional Arabic" pitchFamily="2" charset="-78"/>
              </a:rPr>
            </a:br>
            <a:endParaRPr lang="ar-SA" sz="4000" b="1" dirty="0" smtClean="0">
              <a:cs typeface="Traditional Arabic" pitchFamily="2" charset="-78"/>
            </a:endParaRPr>
          </a:p>
          <a:p>
            <a:pPr algn="justLow" rtl="1">
              <a:buNone/>
            </a:pPr>
            <a:r>
              <a:rPr lang="ar-SA" sz="4000" dirty="0" smtClean="0">
                <a:cs typeface="Traditional Arabic" pitchFamily="2" charset="-78"/>
              </a:rPr>
              <a:t>  </a:t>
            </a:r>
          </a:p>
          <a:p>
            <a:pPr algn="justLow" rtl="1">
              <a:buNone/>
            </a:pPr>
            <a:r>
              <a:rPr lang="ar-SA" sz="4000" dirty="0" smtClean="0">
                <a:cs typeface="Traditional Arabic" pitchFamily="2" charset="-78"/>
              </a:rPr>
              <a:t>       </a:t>
            </a:r>
            <a:endParaRPr lang="en-US" sz="4400" dirty="0" smtClean="0">
              <a:cs typeface="Traditional Arabic" pitchFamily="2" charset="-78"/>
            </a:endParaRPr>
          </a:p>
          <a:p>
            <a:pPr lvl="1" algn="justLow" rtl="1" eaLnBrk="1" hangingPunct="1">
              <a:buFont typeface="Arial" pitchFamily="34" charset="0"/>
              <a:buNone/>
            </a:pPr>
            <a:r>
              <a:rPr lang="ar-SA" sz="4400" dirty="0" smtClean="0">
                <a:cs typeface="Traditional Arabic" pitchFamily="2" charset="-78"/>
              </a:rPr>
              <a:t> </a:t>
            </a:r>
          </a:p>
        </p:txBody>
      </p:sp>
      <p:sp>
        <p:nvSpPr>
          <p:cNvPr id="12292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CA7064F3-DE83-4497-BB3D-AAAB7C6AD096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8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 idx="4294967295"/>
          </p:nvPr>
        </p:nvSpPr>
        <p:spPr>
          <a:xfrm>
            <a:off x="304800" y="457200"/>
            <a:ext cx="8915400" cy="1143000"/>
          </a:xfrm>
        </p:spPr>
        <p:txBody>
          <a:bodyPr/>
          <a:lstStyle/>
          <a:p>
            <a:pPr lvl="0" eaLnBrk="1" hangingPunct="1"/>
            <a:r>
              <a:rPr lang="ar-SA" b="1" dirty="0" smtClean="0">
                <a:solidFill>
                  <a:schemeClr val="tx1"/>
                </a:solidFill>
                <a:cs typeface="Traditional Arabic" pitchFamily="2" charset="-78"/>
              </a:rPr>
              <a:t>المحاضرة السابعة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rtl="1">
              <a:buFont typeface="Wingdings" pitchFamily="2" charset="2"/>
              <a:buChar char="Ø"/>
            </a:pPr>
            <a:r>
              <a:rPr lang="ar-SA" sz="4000" b="1" dirty="0" smtClean="0">
                <a:cs typeface="Traditional Arabic" pitchFamily="2" charset="-78"/>
              </a:rPr>
              <a:t>الأحباش .</a:t>
            </a:r>
          </a:p>
          <a:p>
            <a:pPr rtl="1">
              <a:buFont typeface="Wingdings" pitchFamily="2" charset="2"/>
              <a:buChar char="Ø"/>
            </a:pPr>
            <a:r>
              <a:rPr lang="ar-SA" sz="4000" b="1" dirty="0" smtClean="0">
                <a:cs typeface="Traditional Arabic" pitchFamily="2" charset="-78"/>
              </a:rPr>
              <a:t> أسباب غزو الأحباش لليمن .</a:t>
            </a:r>
          </a:p>
          <a:p>
            <a:pPr rtl="1">
              <a:buFont typeface="Wingdings" pitchFamily="2" charset="2"/>
              <a:buChar char="Ø"/>
            </a:pPr>
            <a:r>
              <a:rPr lang="ar-SA" sz="4000" b="1" dirty="0" smtClean="0">
                <a:cs typeface="Traditional Arabic" pitchFamily="2" charset="-78"/>
              </a:rPr>
              <a:t> اليمن في العهد الحبشـــي .</a:t>
            </a:r>
          </a:p>
          <a:p>
            <a:pPr rtl="1">
              <a:buFont typeface="Wingdings" pitchFamily="2" charset="2"/>
              <a:buChar char="Ø"/>
            </a:pPr>
            <a:r>
              <a:rPr lang="ar-SA" sz="4000" b="1" dirty="0" smtClean="0">
                <a:cs typeface="Traditional Arabic" pitchFamily="2" charset="-78"/>
              </a:rPr>
              <a:t> تولية أبرهة على اليمن .</a:t>
            </a:r>
          </a:p>
          <a:p>
            <a:pPr rtl="1">
              <a:buFont typeface="Wingdings" pitchFamily="2" charset="2"/>
              <a:buChar char="Ø"/>
            </a:pPr>
            <a:r>
              <a:rPr lang="ar-SA" sz="4000" b="1" dirty="0" smtClean="0">
                <a:cs typeface="Traditional Arabic" pitchFamily="2" charset="-78"/>
              </a:rPr>
              <a:t> حملة أبرهة على مكة .</a:t>
            </a:r>
          </a:p>
          <a:p>
            <a:pPr rtl="1">
              <a:buFont typeface="Wingdings" pitchFamily="2" charset="2"/>
              <a:buChar char="Ø"/>
            </a:pPr>
            <a:r>
              <a:rPr lang="ar-SA" sz="4000" b="1" dirty="0" smtClean="0">
                <a:cs typeface="Traditional Arabic" pitchFamily="2" charset="-78"/>
              </a:rPr>
              <a:t> سياسة مسروق بن أبرهة الاستبدادية ونتائجها .</a:t>
            </a:r>
          </a:p>
          <a:p>
            <a:pPr rtl="1">
              <a:buFont typeface="Wingdings" pitchFamily="2" charset="2"/>
              <a:buChar char="Ø"/>
            </a:pPr>
            <a:r>
              <a:rPr lang="ar-SA" sz="4000" b="1" dirty="0" smtClean="0">
                <a:cs typeface="Traditional Arabic" pitchFamily="2" charset="-78"/>
              </a:rPr>
              <a:t> اليمن في ظل الفرس .</a:t>
            </a:r>
            <a:endParaRPr lang="ar-EG" sz="4000" b="1" dirty="0" smtClean="0">
              <a:cs typeface="Traditional Arabic" pitchFamily="2" charset="-78"/>
            </a:endParaRPr>
          </a:p>
          <a:p>
            <a:pPr lvl="0" algn="just" rtl="1">
              <a:buNone/>
            </a:pPr>
            <a:endParaRPr lang="en-US" sz="4000" dirty="0" smtClean="0">
              <a:cs typeface="Traditional Arabic" pitchFamily="2" charset="-78"/>
            </a:endParaRPr>
          </a:p>
          <a:p>
            <a:pPr algn="justLow" rtl="1" eaLnBrk="1" hangingPunct="1">
              <a:buFont typeface="Arial" pitchFamily="34" charset="0"/>
              <a:buNone/>
            </a:pPr>
            <a:r>
              <a:rPr lang="ar-SA" sz="4400" dirty="0" smtClean="0">
                <a:latin typeface="Traditional Arabic" pitchFamily="2" charset="-78"/>
                <a:cs typeface="Traditional Arabic" pitchFamily="2" charset="-78"/>
              </a:rPr>
              <a:t> </a:t>
            </a:r>
          </a:p>
        </p:txBody>
      </p:sp>
      <p:sp>
        <p:nvSpPr>
          <p:cNvPr id="13316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D2066CE6-7DCA-485F-B135-6EB5FD4045CA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9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 idx="4294967295"/>
          </p:nvPr>
        </p:nvSpPr>
        <p:spPr>
          <a:xfrm>
            <a:off x="457200" y="457200"/>
            <a:ext cx="8915400" cy="1143000"/>
          </a:xfrm>
        </p:spPr>
        <p:txBody>
          <a:bodyPr/>
          <a:lstStyle/>
          <a:p>
            <a:pPr rtl="1" eaLnBrk="1" hangingPunct="1"/>
            <a:r>
              <a:rPr lang="ar-SA" b="1" dirty="0" smtClean="0">
                <a:solidFill>
                  <a:schemeClr val="tx1"/>
                </a:solidFill>
                <a:cs typeface="Traditional Arabic" pitchFamily="2" charset="-78"/>
              </a:rPr>
              <a:t>المحاضرة الثامنة  </a:t>
            </a:r>
            <a:endParaRPr lang="ar-SA" sz="4800" b="1" dirty="0" smtClean="0">
              <a:solidFill>
                <a:schemeClr val="tx1"/>
              </a:solidFill>
              <a:cs typeface="Traditional Arabic" pitchFamily="2" charset="-78"/>
            </a:endParaRPr>
          </a:p>
        </p:txBody>
      </p:sp>
      <p:sp>
        <p:nvSpPr>
          <p:cNvPr id="1433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rtl="1">
              <a:buFont typeface="Wingdings" pitchFamily="2" charset="2"/>
              <a:buChar char="Ø"/>
            </a:pPr>
            <a:r>
              <a:rPr lang="ar-SA" sz="4000" dirty="0" smtClean="0"/>
              <a:t> </a:t>
            </a:r>
            <a:r>
              <a:rPr lang="ar-SA" b="1" dirty="0" smtClean="0">
                <a:cs typeface="Traditional Arabic" pitchFamily="2" charset="-78"/>
              </a:rPr>
              <a:t>الأنباط .</a:t>
            </a:r>
          </a:p>
          <a:p>
            <a:pPr rtl="1">
              <a:buFont typeface="Wingdings" pitchFamily="2" charset="2"/>
              <a:buChar char="Ø"/>
            </a:pPr>
            <a:r>
              <a:rPr lang="ar-SA" b="1" dirty="0" smtClean="0">
                <a:cs typeface="Traditional Arabic" pitchFamily="2" charset="-78"/>
              </a:rPr>
              <a:t> موقع الأنباط .</a:t>
            </a:r>
          </a:p>
          <a:p>
            <a:pPr rtl="1">
              <a:buFont typeface="Wingdings" pitchFamily="2" charset="2"/>
              <a:buChar char="Ø"/>
            </a:pPr>
            <a:r>
              <a:rPr lang="ar-SA" b="1" dirty="0" smtClean="0">
                <a:cs typeface="Traditional Arabic" pitchFamily="2" charset="-78"/>
              </a:rPr>
              <a:t> لغة الأنباط .</a:t>
            </a:r>
          </a:p>
          <a:p>
            <a:pPr rtl="1">
              <a:buFont typeface="Wingdings" pitchFamily="2" charset="2"/>
              <a:buChar char="Ø"/>
            </a:pPr>
            <a:r>
              <a:rPr lang="ar-SA" b="1" dirty="0" smtClean="0">
                <a:cs typeface="Traditional Arabic" pitchFamily="2" charset="-78"/>
              </a:rPr>
              <a:t> التضاريس وتأثيرها في تاريخ الأنباط .</a:t>
            </a:r>
          </a:p>
          <a:p>
            <a:pPr rtl="1">
              <a:buFont typeface="Wingdings" pitchFamily="2" charset="2"/>
              <a:buChar char="Ø"/>
            </a:pPr>
            <a:r>
              <a:rPr lang="ar-SA" b="1" dirty="0" smtClean="0">
                <a:cs typeface="Traditional Arabic" pitchFamily="2" charset="-78"/>
              </a:rPr>
              <a:t> العاصمة البتراء .</a:t>
            </a:r>
          </a:p>
          <a:p>
            <a:pPr rtl="1">
              <a:buFont typeface="Wingdings" pitchFamily="2" charset="2"/>
              <a:buChar char="Ø"/>
            </a:pPr>
            <a:r>
              <a:rPr lang="ar-SA" b="1" dirty="0" smtClean="0">
                <a:cs typeface="Traditional Arabic" pitchFamily="2" charset="-78"/>
              </a:rPr>
              <a:t> كتابات المؤرخين عنها .</a:t>
            </a:r>
          </a:p>
          <a:p>
            <a:pPr rtl="1">
              <a:buFont typeface="Wingdings" pitchFamily="2" charset="2"/>
              <a:buChar char="Ø"/>
            </a:pPr>
            <a:r>
              <a:rPr lang="ar-SA" b="1" dirty="0" smtClean="0">
                <a:cs typeface="Traditional Arabic" pitchFamily="2" charset="-78"/>
              </a:rPr>
              <a:t> أشهر ملوك الأنباط . </a:t>
            </a:r>
          </a:p>
          <a:p>
            <a:pPr rtl="1">
              <a:buFont typeface="Wingdings" pitchFamily="2" charset="2"/>
              <a:buChar char="Ø"/>
            </a:pPr>
            <a:r>
              <a:rPr lang="ar-SA" b="1" dirty="0" smtClean="0">
                <a:cs typeface="Traditional Arabic" pitchFamily="2" charset="-78"/>
              </a:rPr>
              <a:t>  حضارة الأنباط وأثارهم .</a:t>
            </a:r>
          </a:p>
          <a:p>
            <a:pPr algn="just" rtl="1">
              <a:buNone/>
            </a:pPr>
            <a:endParaRPr lang="en-US" sz="4400" dirty="0" smtClean="0">
              <a:cs typeface="Traditional Arabic" pitchFamily="2" charset="-78"/>
            </a:endParaRPr>
          </a:p>
        </p:txBody>
      </p:sp>
      <p:sp>
        <p:nvSpPr>
          <p:cNvPr id="1434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E24AFFD1-65F7-4E6B-84F8-8241341F4C41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10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 idx="4294967295"/>
          </p:nvPr>
        </p:nvSpPr>
        <p:spPr>
          <a:xfrm>
            <a:off x="457200" y="228600"/>
            <a:ext cx="8915400" cy="1143000"/>
          </a:xfrm>
        </p:spPr>
        <p:txBody>
          <a:bodyPr/>
          <a:lstStyle/>
          <a:p>
            <a:pPr rtl="1" eaLnBrk="1" hangingPunct="1"/>
            <a:r>
              <a:rPr lang="ar-SA" sz="4000" b="1" dirty="0" smtClean="0">
                <a:solidFill>
                  <a:schemeClr val="tx1"/>
                </a:solidFill>
                <a:cs typeface="Traditional Arabic" pitchFamily="2" charset="-78"/>
              </a:rPr>
              <a:t> </a:t>
            </a:r>
            <a:br>
              <a:rPr lang="ar-SA" sz="4000" b="1" dirty="0" smtClean="0">
                <a:solidFill>
                  <a:schemeClr val="tx1"/>
                </a:solidFill>
                <a:cs typeface="Traditional Arabic" pitchFamily="2" charset="-78"/>
              </a:rPr>
            </a:br>
            <a:r>
              <a:rPr lang="ar-SA" sz="4000" b="1" dirty="0" smtClean="0">
                <a:solidFill>
                  <a:schemeClr val="tx1"/>
                </a:solidFill>
                <a:cs typeface="Traditional Arabic" pitchFamily="2" charset="-78"/>
              </a:rPr>
              <a:t>المحاضرة التاسعة </a:t>
            </a:r>
            <a:endParaRPr lang="ar-SA" sz="4800" b="1" dirty="0" smtClean="0">
              <a:solidFill>
                <a:schemeClr val="tx1"/>
              </a:solidFill>
              <a:cs typeface="Traditional Arabic" pitchFamily="2" charset="-78"/>
            </a:endParaRPr>
          </a:p>
        </p:txBody>
      </p:sp>
      <p:sp>
        <p:nvSpPr>
          <p:cNvPr id="15363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rtl="1">
              <a:buFont typeface="Wingdings" pitchFamily="2" charset="2"/>
              <a:buChar char="Ø"/>
            </a:pPr>
            <a:r>
              <a:rPr lang="ar-SA" sz="4000" b="1" dirty="0" smtClean="0">
                <a:cs typeface="Traditional Arabic" pitchFamily="2" charset="-78"/>
              </a:rPr>
              <a:t>تدمر. </a:t>
            </a:r>
          </a:p>
          <a:p>
            <a:pPr rtl="1">
              <a:buFont typeface="Wingdings" pitchFamily="2" charset="2"/>
              <a:buChar char="Ø"/>
            </a:pPr>
            <a:r>
              <a:rPr lang="ar-SA" sz="4000" b="1" dirty="0" smtClean="0">
                <a:cs typeface="Traditional Arabic" pitchFamily="2" charset="-78"/>
              </a:rPr>
              <a:t> أهل تدمر </a:t>
            </a:r>
            <a:r>
              <a:rPr lang="ar-SA" sz="4000" b="1" dirty="0" err="1" smtClean="0">
                <a:cs typeface="Traditional Arabic" pitchFamily="2" charset="-78"/>
              </a:rPr>
              <a:t>و</a:t>
            </a:r>
            <a:r>
              <a:rPr lang="ar-SA" sz="4000" b="1" dirty="0" smtClean="0">
                <a:cs typeface="Traditional Arabic" pitchFamily="2" charset="-78"/>
              </a:rPr>
              <a:t> موقعها .</a:t>
            </a:r>
          </a:p>
          <a:p>
            <a:pPr rtl="1">
              <a:buFont typeface="Wingdings" pitchFamily="2" charset="2"/>
              <a:buChar char="Ø"/>
            </a:pPr>
            <a:r>
              <a:rPr lang="ar-SA" sz="4000" b="1" dirty="0" smtClean="0">
                <a:cs typeface="Traditional Arabic" pitchFamily="2" charset="-78"/>
              </a:rPr>
              <a:t> تاريخ تدمر . </a:t>
            </a:r>
          </a:p>
          <a:p>
            <a:pPr rtl="1">
              <a:buFont typeface="Wingdings" pitchFamily="2" charset="2"/>
              <a:buChar char="Ø"/>
            </a:pPr>
            <a:r>
              <a:rPr lang="ar-SA" sz="4000" b="1" dirty="0" smtClean="0">
                <a:cs typeface="Traditional Arabic" pitchFamily="2" charset="-78"/>
              </a:rPr>
              <a:t> أهم ملوك تدمر .</a:t>
            </a:r>
          </a:p>
          <a:p>
            <a:pPr rtl="1">
              <a:buFont typeface="Wingdings" pitchFamily="2" charset="2"/>
              <a:buChar char="Ø"/>
            </a:pPr>
            <a:r>
              <a:rPr lang="ar-SA" sz="4000" b="1" dirty="0" smtClean="0">
                <a:cs typeface="Traditional Arabic" pitchFamily="2" charset="-78"/>
              </a:rPr>
              <a:t> حضارة تدمر . </a:t>
            </a:r>
          </a:p>
          <a:p>
            <a:pPr rtl="1">
              <a:buFont typeface="Wingdings" pitchFamily="2" charset="2"/>
              <a:buChar char="Ø"/>
            </a:pPr>
            <a:r>
              <a:rPr lang="ar-SA" sz="4000" b="1" dirty="0" smtClean="0">
                <a:cs typeface="Traditional Arabic" pitchFamily="2" charset="-78"/>
              </a:rPr>
              <a:t> النشاط التجاري لتدمر .</a:t>
            </a:r>
            <a:r>
              <a:rPr lang="ar-SA" sz="4000" dirty="0" smtClean="0">
                <a:cs typeface="Traditional Arabic" pitchFamily="2" charset="-78"/>
              </a:rPr>
              <a:t>      </a:t>
            </a:r>
            <a:endParaRPr lang="ar-SA" sz="4000" b="1" dirty="0" smtClean="0">
              <a:latin typeface="Traditional Arabic" pitchFamily="2" charset="-78"/>
              <a:cs typeface="Traditional Arabic" pitchFamily="2" charset="-78"/>
            </a:endParaRPr>
          </a:p>
        </p:txBody>
      </p:sp>
      <p:sp>
        <p:nvSpPr>
          <p:cNvPr id="15364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93000BE0-9448-49FE-81EF-A38AAB6753CE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11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Traditional Arabic" pitchFamily="2" charset="-78"/>
              </a:rPr>
              <a:t>المحاضرة العاشرة </a:t>
            </a:r>
            <a:endParaRPr lang="ar-SA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rtl="1">
              <a:buFont typeface="Wingdings" pitchFamily="2" charset="2"/>
              <a:buChar char="Ø"/>
            </a:pPr>
            <a:r>
              <a:rPr lang="ar-SA" sz="4400" dirty="0" smtClean="0">
                <a:cs typeface="Traditional Arabic" pitchFamily="2" charset="-78"/>
              </a:rPr>
              <a:t> </a:t>
            </a:r>
            <a:r>
              <a:rPr lang="ar-SA" sz="4000" b="1" dirty="0" err="1" smtClean="0">
                <a:cs typeface="Traditional Arabic" pitchFamily="2" charset="-78"/>
              </a:rPr>
              <a:t>الغساسنة</a:t>
            </a:r>
            <a:r>
              <a:rPr lang="ar-SA" sz="4000" b="1" dirty="0" smtClean="0">
                <a:cs typeface="Traditional Arabic" pitchFamily="2" charset="-78"/>
              </a:rPr>
              <a:t> .</a:t>
            </a:r>
          </a:p>
          <a:p>
            <a:pPr rtl="1">
              <a:buFont typeface="Wingdings" pitchFamily="2" charset="2"/>
              <a:buChar char="Ø"/>
            </a:pPr>
            <a:r>
              <a:rPr lang="ar-SA" sz="4000" b="1" dirty="0" smtClean="0">
                <a:cs typeface="Traditional Arabic" pitchFamily="2" charset="-78"/>
              </a:rPr>
              <a:t> مملكة </a:t>
            </a:r>
            <a:r>
              <a:rPr lang="ar-SA" sz="4000" b="1" dirty="0" err="1" smtClean="0">
                <a:cs typeface="Traditional Arabic" pitchFamily="2" charset="-78"/>
              </a:rPr>
              <a:t>الغساسنة</a:t>
            </a:r>
            <a:r>
              <a:rPr lang="ar-SA" sz="4000" b="1" dirty="0" smtClean="0">
                <a:cs typeface="Traditional Arabic" pitchFamily="2" charset="-78"/>
              </a:rPr>
              <a:t> .</a:t>
            </a:r>
          </a:p>
          <a:p>
            <a:pPr rtl="1">
              <a:buFont typeface="Wingdings" pitchFamily="2" charset="2"/>
              <a:buChar char="Ø"/>
            </a:pPr>
            <a:r>
              <a:rPr lang="ar-SA" sz="4000" b="1" dirty="0" smtClean="0">
                <a:cs typeface="Traditional Arabic" pitchFamily="2" charset="-78"/>
              </a:rPr>
              <a:t> تاريخ </a:t>
            </a:r>
            <a:r>
              <a:rPr lang="ar-SA" sz="4000" b="1" dirty="0" err="1" smtClean="0">
                <a:cs typeface="Traditional Arabic" pitchFamily="2" charset="-78"/>
              </a:rPr>
              <a:t>الغساسنة</a:t>
            </a:r>
            <a:r>
              <a:rPr lang="ar-SA" sz="4000" b="1" dirty="0" smtClean="0">
                <a:cs typeface="Traditional Arabic" pitchFamily="2" charset="-78"/>
              </a:rPr>
              <a:t> .</a:t>
            </a:r>
          </a:p>
          <a:p>
            <a:pPr rtl="1">
              <a:buFont typeface="Wingdings" pitchFamily="2" charset="2"/>
              <a:buChar char="Ø"/>
            </a:pPr>
            <a:r>
              <a:rPr lang="ar-SA" sz="4000" b="1" dirty="0" smtClean="0">
                <a:cs typeface="Traditional Arabic" pitchFamily="2" charset="-78"/>
              </a:rPr>
              <a:t> أصل </a:t>
            </a:r>
            <a:r>
              <a:rPr lang="ar-SA" sz="4000" b="1" dirty="0" err="1" smtClean="0">
                <a:cs typeface="Traditional Arabic" pitchFamily="2" charset="-78"/>
              </a:rPr>
              <a:t>الغساسنة</a:t>
            </a:r>
            <a:r>
              <a:rPr lang="ar-SA" sz="4000" b="1" dirty="0" smtClean="0">
                <a:cs typeface="Traditional Arabic" pitchFamily="2" charset="-78"/>
              </a:rPr>
              <a:t> والظروف التي أدت إلى قيام دولتهم .</a:t>
            </a:r>
          </a:p>
          <a:p>
            <a:pPr rtl="1">
              <a:buFont typeface="Wingdings" pitchFamily="2" charset="2"/>
              <a:buChar char="Ø"/>
            </a:pPr>
            <a:r>
              <a:rPr lang="ar-SA" sz="4000" b="1" dirty="0" smtClean="0">
                <a:cs typeface="Traditional Arabic" pitchFamily="2" charset="-78"/>
              </a:rPr>
              <a:t> ملوك </a:t>
            </a:r>
            <a:r>
              <a:rPr lang="ar-SA" sz="4000" b="1" dirty="0" err="1" smtClean="0">
                <a:cs typeface="Traditional Arabic" pitchFamily="2" charset="-78"/>
              </a:rPr>
              <a:t>الغساسنة</a:t>
            </a:r>
            <a:r>
              <a:rPr lang="ar-SA" sz="4000" b="1" dirty="0" smtClean="0">
                <a:cs typeface="Traditional Arabic" pitchFamily="2" charset="-78"/>
              </a:rPr>
              <a:t> .</a:t>
            </a:r>
          </a:p>
          <a:p>
            <a:pPr rtl="1">
              <a:buFont typeface="Wingdings" pitchFamily="2" charset="2"/>
              <a:buChar char="Ø"/>
            </a:pPr>
            <a:r>
              <a:rPr lang="ar-SA" sz="4000" b="1" dirty="0" smtClean="0">
                <a:cs typeface="Traditional Arabic" pitchFamily="2" charset="-78"/>
              </a:rPr>
              <a:t> حضارة </a:t>
            </a:r>
            <a:r>
              <a:rPr lang="ar-SA" sz="4000" b="1" dirty="0" err="1" smtClean="0">
                <a:cs typeface="Traditional Arabic" pitchFamily="2" charset="-78"/>
              </a:rPr>
              <a:t>الغساسنة</a:t>
            </a:r>
            <a:r>
              <a:rPr lang="ar-SA" sz="4000" b="1" dirty="0" smtClean="0">
                <a:cs typeface="Traditional Arabic" pitchFamily="2" charset="-78"/>
              </a:rPr>
              <a:t> .</a:t>
            </a:r>
          </a:p>
          <a:p>
            <a:pPr algn="just" rtl="1">
              <a:buNone/>
            </a:pPr>
            <a:endParaRPr lang="en-US" sz="4000" dirty="0" smtClean="0">
              <a:cs typeface="Traditional Arabic" pitchFamily="2" charset="-78"/>
            </a:endParaRPr>
          </a:p>
        </p:txBody>
      </p:sp>
      <p:sp>
        <p:nvSpPr>
          <p:cNvPr id="16388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2FA35AAE-7227-485B-BA7D-D4776847113B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12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sz="3600" b="1" dirty="0" smtClean="0">
                <a:solidFill>
                  <a:schemeClr val="tx1"/>
                </a:solidFill>
                <a:cs typeface="Traditional Arabic" pitchFamily="2" charset="-78"/>
              </a:rPr>
              <a:t>المحاضرة الحادية عشر  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rtl="1">
              <a:buFont typeface="Wingdings" pitchFamily="2" charset="2"/>
              <a:buChar char="Ø"/>
            </a:pPr>
            <a:r>
              <a:rPr lang="ar-SA" sz="4000" dirty="0" smtClean="0">
                <a:cs typeface="Traditional Arabic" pitchFamily="2" charset="-78"/>
              </a:rPr>
              <a:t> </a:t>
            </a:r>
            <a:r>
              <a:rPr lang="ar-SA" sz="3600" b="1" dirty="0" err="1" smtClean="0"/>
              <a:t>المناذرة</a:t>
            </a:r>
            <a:r>
              <a:rPr lang="ar-SA" sz="3600" b="1" dirty="0" smtClean="0"/>
              <a:t>.</a:t>
            </a:r>
          </a:p>
          <a:p>
            <a:pPr rtl="1">
              <a:buFont typeface="Wingdings" pitchFamily="2" charset="2"/>
              <a:buChar char="Ø"/>
            </a:pPr>
            <a:r>
              <a:rPr lang="ar-SA" sz="3600" b="1" dirty="0" smtClean="0"/>
              <a:t>هـجرة </a:t>
            </a:r>
            <a:r>
              <a:rPr lang="ar-SA" sz="3600" b="1" dirty="0" err="1" smtClean="0"/>
              <a:t>التنوخيين</a:t>
            </a:r>
            <a:r>
              <a:rPr lang="ar-SA" sz="3600" b="1" dirty="0" smtClean="0"/>
              <a:t> إلى بادية العراق .</a:t>
            </a:r>
            <a:endParaRPr lang="en-US" sz="3600" b="1" dirty="0" smtClean="0"/>
          </a:p>
          <a:p>
            <a:pPr rtl="1">
              <a:buFont typeface="Wingdings" pitchFamily="2" charset="2"/>
              <a:buChar char="Ø"/>
            </a:pPr>
            <a:r>
              <a:rPr lang="ar-SA" sz="3600" b="1" dirty="0" smtClean="0"/>
              <a:t> ملوك الحيرة مـن </a:t>
            </a:r>
            <a:r>
              <a:rPr lang="ar-SA" sz="3600" b="1" dirty="0" err="1" smtClean="0"/>
              <a:t>التنوخيين</a:t>
            </a:r>
            <a:r>
              <a:rPr lang="ar-SA" sz="3600" b="1" dirty="0" smtClean="0"/>
              <a:t>  .</a:t>
            </a:r>
          </a:p>
          <a:p>
            <a:pPr rtl="1">
              <a:buFont typeface="Wingdings" pitchFamily="2" charset="2"/>
              <a:buChar char="Ø"/>
            </a:pPr>
            <a:r>
              <a:rPr lang="ar-SA" sz="3600" b="1" dirty="0" smtClean="0"/>
              <a:t> تمصير الحيرة وبداية إمارة </a:t>
            </a:r>
            <a:r>
              <a:rPr lang="ar-SA" sz="3600" b="1" dirty="0" err="1" smtClean="0"/>
              <a:t>المناذرة</a:t>
            </a:r>
            <a:r>
              <a:rPr lang="ar-SA" sz="3600" b="1" dirty="0" smtClean="0"/>
              <a:t>  أو </a:t>
            </a:r>
            <a:r>
              <a:rPr lang="ar-SA" sz="3600" b="1" dirty="0" err="1" smtClean="0"/>
              <a:t>اللخميين</a:t>
            </a:r>
            <a:r>
              <a:rPr lang="ar-SA" sz="3600" b="1" dirty="0" smtClean="0"/>
              <a:t> . </a:t>
            </a:r>
          </a:p>
          <a:p>
            <a:pPr rtl="1">
              <a:buFont typeface="Wingdings" pitchFamily="2" charset="2"/>
              <a:buChar char="Ø"/>
            </a:pPr>
            <a:r>
              <a:rPr lang="ar-SA" sz="3600" b="1" dirty="0" smtClean="0"/>
              <a:t> موقع الحيرة .</a:t>
            </a:r>
          </a:p>
          <a:p>
            <a:pPr rtl="1">
              <a:buFont typeface="Wingdings" pitchFamily="2" charset="2"/>
              <a:buChar char="Ø"/>
            </a:pPr>
            <a:r>
              <a:rPr lang="ar-SA" sz="3600" b="1" dirty="0" smtClean="0"/>
              <a:t> أشهر أمراء </a:t>
            </a:r>
            <a:r>
              <a:rPr lang="ar-SA" sz="3600" b="1" dirty="0" err="1" smtClean="0"/>
              <a:t>المناذرة</a:t>
            </a:r>
            <a:r>
              <a:rPr lang="ar-SA" sz="3600" b="1" dirty="0" smtClean="0"/>
              <a:t> بعد عمرو بن عدي . </a:t>
            </a:r>
          </a:p>
          <a:p>
            <a:pPr rtl="1">
              <a:buFont typeface="Wingdings" pitchFamily="2" charset="2"/>
              <a:buChar char="Ø"/>
            </a:pPr>
            <a:r>
              <a:rPr lang="ar-SA" sz="3600" b="1" dirty="0" smtClean="0"/>
              <a:t>حضارة الحيرة في عصر </a:t>
            </a:r>
            <a:r>
              <a:rPr lang="ar-SA" sz="3600" b="1" dirty="0" err="1" smtClean="0"/>
              <a:t>اللخميين</a:t>
            </a:r>
            <a:r>
              <a:rPr lang="ar-SA" sz="3600" b="1" dirty="0" smtClean="0"/>
              <a:t>  .  </a:t>
            </a:r>
            <a:endParaRPr lang="ar-EG" sz="3600" b="1" dirty="0" smtClean="0"/>
          </a:p>
          <a:p>
            <a:pPr algn="just" rtl="1">
              <a:buNone/>
            </a:pPr>
            <a:endParaRPr lang="en-US" sz="3600" dirty="0" smtClean="0">
              <a:cs typeface="Traditional Arabic" pitchFamily="2" charset="-78"/>
            </a:endParaRPr>
          </a:p>
        </p:txBody>
      </p:sp>
      <p:sp>
        <p:nvSpPr>
          <p:cNvPr id="17412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24FB91AB-97FC-4E46-9BB1-BB284F5A5E08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13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المحاضرة الثانية عشر :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rtl="1">
              <a:buFont typeface="Wingdings" pitchFamily="2" charset="2"/>
              <a:buChar char="Ø"/>
            </a:pPr>
            <a:r>
              <a:rPr lang="ar-SA" sz="4000" dirty="0" smtClean="0">
                <a:cs typeface="Traditional Arabic" pitchFamily="2" charset="-78"/>
              </a:rPr>
              <a:t> </a:t>
            </a:r>
            <a:r>
              <a:rPr lang="ar-SA" sz="4000" b="1" dirty="0" smtClean="0">
                <a:cs typeface="Traditional Arabic" pitchFamily="2" charset="-78"/>
              </a:rPr>
              <a:t>مكة : المدينة المقربة .</a:t>
            </a:r>
          </a:p>
          <a:p>
            <a:pPr rtl="1">
              <a:buFont typeface="Wingdings" pitchFamily="2" charset="2"/>
              <a:buChar char="Ø"/>
            </a:pPr>
            <a:r>
              <a:rPr lang="ar-SA" sz="4000" b="1" dirty="0" smtClean="0">
                <a:cs typeface="Traditional Arabic" pitchFamily="2" charset="-78"/>
              </a:rPr>
              <a:t>  مدينة الطائف .</a:t>
            </a:r>
          </a:p>
          <a:p>
            <a:pPr rtl="1">
              <a:buFont typeface="Wingdings" pitchFamily="2" charset="2"/>
              <a:buChar char="Ø"/>
            </a:pPr>
            <a:r>
              <a:rPr lang="ar-SA" sz="4000" b="1" dirty="0" smtClean="0">
                <a:cs typeface="Traditional Arabic" pitchFamily="2" charset="-78"/>
              </a:rPr>
              <a:t> مدينة يثرب</a:t>
            </a:r>
            <a:r>
              <a:rPr lang="ar-SA" sz="4000" dirty="0" smtClean="0">
                <a:cs typeface="Traditional Arabic" pitchFamily="2" charset="-78"/>
              </a:rPr>
              <a:t> </a:t>
            </a:r>
            <a:endParaRPr lang="en-US" sz="4000" dirty="0" smtClean="0">
              <a:cs typeface="Traditional Arabic" pitchFamily="2" charset="-78"/>
            </a:endParaRPr>
          </a:p>
        </p:txBody>
      </p:sp>
      <p:sp>
        <p:nvSpPr>
          <p:cNvPr id="18436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2246C032-37E5-448A-865C-AF0B40D5B8E5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14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</a:rPr>
              <a:t/>
            </a:r>
            <a:br>
              <a:rPr lang="ar-SA" b="1" dirty="0" smtClean="0">
                <a:solidFill>
                  <a:schemeClr val="tx1"/>
                </a:solidFill>
              </a:rPr>
            </a:br>
            <a:r>
              <a:rPr lang="ar-SA" b="1" dirty="0" smtClean="0">
                <a:solidFill>
                  <a:schemeClr val="tx1"/>
                </a:solidFill>
              </a:rPr>
              <a:t>المحاضرة الثالثة عشر 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ar-SA" dirty="0" smtClean="0"/>
              <a:t>المح</a:t>
            </a:r>
            <a:endParaRPr lang="ar-SA" b="1" dirty="0" smtClean="0">
              <a:solidFill>
                <a:schemeClr val="tx1"/>
              </a:solidFill>
              <a:cs typeface="Traditional Arabic" pitchFamily="2" charset="-78"/>
            </a:endParaRPr>
          </a:p>
        </p:txBody>
      </p:sp>
      <p:sp>
        <p:nvSpPr>
          <p:cNvPr id="19459" name="Content Placeholder 2"/>
          <p:cNvSpPr>
            <a:spLocks noGrp="1"/>
          </p:cNvSpPr>
          <p:nvPr>
            <p:ph idx="4294967295"/>
          </p:nvPr>
        </p:nvSpPr>
        <p:spPr>
          <a:xfrm>
            <a:off x="381000" y="1295400"/>
            <a:ext cx="9144000" cy="4678363"/>
          </a:xfrm>
        </p:spPr>
        <p:txBody>
          <a:bodyPr/>
          <a:lstStyle/>
          <a:p>
            <a:pPr rtl="1">
              <a:buFont typeface="Wingdings" pitchFamily="2" charset="2"/>
              <a:buChar char="Ø"/>
            </a:pPr>
            <a:r>
              <a:rPr lang="ar-SA" sz="3600" b="1" dirty="0" smtClean="0">
                <a:cs typeface="Traditional Arabic" pitchFamily="2" charset="-78"/>
              </a:rPr>
              <a:t>لنظام القبلي وأثره في التفكك السياسي .</a:t>
            </a:r>
          </a:p>
          <a:p>
            <a:pPr rtl="1">
              <a:buFont typeface="Wingdings" pitchFamily="2" charset="2"/>
              <a:buChar char="Ø"/>
            </a:pPr>
            <a:r>
              <a:rPr lang="ar-SA" sz="3600" b="1" dirty="0" smtClean="0">
                <a:cs typeface="Traditional Arabic" pitchFamily="2" charset="-78"/>
              </a:rPr>
              <a:t> مجتمع الحواضر .</a:t>
            </a:r>
          </a:p>
          <a:p>
            <a:pPr rtl="1">
              <a:buFont typeface="Wingdings" pitchFamily="2" charset="2"/>
              <a:buChar char="Ø"/>
            </a:pPr>
            <a:r>
              <a:rPr lang="ar-SA" sz="3600" b="1" dirty="0" smtClean="0">
                <a:cs typeface="Traditional Arabic" pitchFamily="2" charset="-78"/>
              </a:rPr>
              <a:t> طبقات المجتمع القبلي في الجاهلية . </a:t>
            </a:r>
          </a:p>
          <a:p>
            <a:pPr rtl="1">
              <a:buFont typeface="Wingdings" pitchFamily="2" charset="2"/>
              <a:buChar char="Ø"/>
            </a:pPr>
            <a:r>
              <a:rPr lang="ar-SA" sz="3600" b="1" dirty="0" smtClean="0">
                <a:cs typeface="Traditional Arabic" pitchFamily="2" charset="-78"/>
              </a:rPr>
              <a:t> </a:t>
            </a:r>
            <a:r>
              <a:rPr lang="ar-SA" sz="3600" b="1" dirty="0" smtClean="0">
                <a:solidFill>
                  <a:srgbClr val="000000"/>
                </a:solidFill>
                <a:cs typeface="Traditional Arabic" pitchFamily="2" charset="-78"/>
              </a:rPr>
              <a:t>أديان العرب في الجاهلية</a:t>
            </a:r>
            <a:r>
              <a:rPr lang="ar-SA" sz="3600" b="1" dirty="0" smtClean="0">
                <a:cs typeface="Traditional Arabic" pitchFamily="2" charset="-78"/>
              </a:rPr>
              <a:t> .</a:t>
            </a:r>
          </a:p>
          <a:p>
            <a:pPr rtl="1">
              <a:buFont typeface="Wingdings" pitchFamily="2" charset="2"/>
              <a:buChar char="Ø"/>
            </a:pPr>
            <a:r>
              <a:rPr lang="ar-SA" sz="3600" b="1" dirty="0" smtClean="0">
                <a:cs typeface="Traditional Arabic" pitchFamily="2" charset="-78"/>
              </a:rPr>
              <a:t> أصنام العرب في الجاهلية</a:t>
            </a:r>
            <a:r>
              <a:rPr lang="ar-SA" sz="3600" dirty="0" smtClean="0">
                <a:cs typeface="Traditional Arabic" pitchFamily="2" charset="-78"/>
              </a:rPr>
              <a:t> </a:t>
            </a:r>
            <a:r>
              <a:rPr lang="ar-SA" sz="3600" b="1" dirty="0" smtClean="0">
                <a:cs typeface="Traditional Arabic" pitchFamily="2" charset="-78"/>
              </a:rPr>
              <a:t>. </a:t>
            </a:r>
          </a:p>
          <a:p>
            <a:pPr rtl="1">
              <a:buFont typeface="Wingdings" pitchFamily="2" charset="2"/>
              <a:buChar char="Ø"/>
            </a:pPr>
            <a:r>
              <a:rPr lang="ar-SA" sz="3600" b="1" dirty="0" smtClean="0">
                <a:cs typeface="Traditional Arabic" pitchFamily="2" charset="-78"/>
              </a:rPr>
              <a:t>النصرانية واليهودية .</a:t>
            </a:r>
          </a:p>
          <a:p>
            <a:pPr rtl="1">
              <a:buFont typeface="Wingdings" pitchFamily="2" charset="2"/>
              <a:buChar char="Ø"/>
            </a:pPr>
            <a:r>
              <a:rPr lang="ar-SA" sz="3600" b="1" dirty="0" smtClean="0">
                <a:cs typeface="Traditional Arabic" pitchFamily="2" charset="-78"/>
              </a:rPr>
              <a:t> </a:t>
            </a:r>
            <a:r>
              <a:rPr lang="ar-SA" sz="3600" b="1" dirty="0" err="1" smtClean="0">
                <a:cs typeface="Traditional Arabic" pitchFamily="2" charset="-78"/>
              </a:rPr>
              <a:t>الحنيفية</a:t>
            </a:r>
            <a:r>
              <a:rPr lang="ar-SA" sz="3600" b="1" dirty="0" smtClean="0">
                <a:cs typeface="Traditional Arabic" pitchFamily="2" charset="-78"/>
              </a:rPr>
              <a:t> .</a:t>
            </a:r>
          </a:p>
          <a:p>
            <a:pPr rtl="1">
              <a:buNone/>
            </a:pPr>
            <a:endParaRPr lang="en-US" sz="4000" dirty="0" smtClean="0"/>
          </a:p>
        </p:txBody>
      </p:sp>
      <p:sp>
        <p:nvSpPr>
          <p:cNvPr id="1946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833208B5-0B9D-4E87-8952-1E8BFB55007E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15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CA45124-24BC-488C-9804-3B698981A5A9}" type="slidenum">
              <a:rPr lang="ar-SA" smtClean="0">
                <a:cs typeface="Arial" pitchFamily="34" charset="0"/>
              </a:rPr>
              <a:pPr/>
              <a:t>16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765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2765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765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765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algn="r" rtl="1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2196</TotalTime>
  <Words>467</Words>
  <Application>Microsoft Office PowerPoint</Application>
  <PresentationFormat>A4 Paper (210x297 mm)</PresentationFormat>
  <Paragraphs>131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Slide 1</vt:lpstr>
      <vt:lpstr>المحاضرة الرابعة عشر</vt:lpstr>
      <vt:lpstr>المحاضرة الأولى </vt:lpstr>
      <vt:lpstr>  المحاضرة الثانية </vt:lpstr>
      <vt:lpstr> المحاضرة الثالثة </vt:lpstr>
      <vt:lpstr> المحاضرة الرابعة</vt:lpstr>
      <vt:lpstr>المحاضرة الخامسة </vt:lpstr>
      <vt:lpstr> المحاضرة السادسة : </vt:lpstr>
      <vt:lpstr>المحاضرة السابعة</vt:lpstr>
      <vt:lpstr>المحاضرة الثامنة  </vt:lpstr>
      <vt:lpstr>  المحاضرة التاسعة </vt:lpstr>
      <vt:lpstr>المحاضرة العاشرة </vt:lpstr>
      <vt:lpstr>المحاضرة الحادية عشر  </vt:lpstr>
      <vt:lpstr>المحاضرة الثانية عشر :</vt:lpstr>
      <vt:lpstr> المحاضرة الثالثة عشر : المح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A-h</cp:lastModifiedBy>
  <cp:revision>300</cp:revision>
  <dcterms:created xsi:type="dcterms:W3CDTF">2009-10-14T19:14:34Z</dcterms:created>
  <dcterms:modified xsi:type="dcterms:W3CDTF">2014-11-26T18:23:50Z</dcterms:modified>
</cp:coreProperties>
</file>