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3"/>
  </p:notesMasterIdLst>
  <p:sldIdLst>
    <p:sldId id="256" r:id="rId2"/>
    <p:sldId id="257" r:id="rId3"/>
    <p:sldId id="267" r:id="rId4"/>
    <p:sldId id="268" r:id="rId5"/>
    <p:sldId id="269" r:id="rId6"/>
    <p:sldId id="271" r:id="rId7"/>
    <p:sldId id="311" r:id="rId8"/>
    <p:sldId id="272" r:id="rId9"/>
    <p:sldId id="273" r:id="rId10"/>
    <p:sldId id="275" r:id="rId11"/>
    <p:sldId id="276" r:id="rId12"/>
    <p:sldId id="277" r:id="rId13"/>
    <p:sldId id="278" r:id="rId14"/>
    <p:sldId id="279" r:id="rId15"/>
    <p:sldId id="280" r:id="rId16"/>
    <p:sldId id="281" r:id="rId17"/>
    <p:sldId id="282" r:id="rId18"/>
    <p:sldId id="283" r:id="rId19"/>
    <p:sldId id="284" r:id="rId20"/>
    <p:sldId id="285" r:id="rId21"/>
    <p:sldId id="286" r:id="rId22"/>
    <p:sldId id="287" r:id="rId23"/>
    <p:sldId id="288" r:id="rId24"/>
    <p:sldId id="289" r:id="rId25"/>
    <p:sldId id="290" r:id="rId26"/>
    <p:sldId id="292" r:id="rId27"/>
    <p:sldId id="294" r:id="rId28"/>
    <p:sldId id="295" r:id="rId29"/>
    <p:sldId id="296" r:id="rId30"/>
    <p:sldId id="297" r:id="rId31"/>
    <p:sldId id="298" r:id="rId32"/>
    <p:sldId id="299" r:id="rId33"/>
    <p:sldId id="301" r:id="rId34"/>
    <p:sldId id="303" r:id="rId35"/>
    <p:sldId id="305" r:id="rId36"/>
    <p:sldId id="306" r:id="rId37"/>
    <p:sldId id="307" r:id="rId38"/>
    <p:sldId id="308" r:id="rId39"/>
    <p:sldId id="309" r:id="rId40"/>
    <p:sldId id="310" r:id="rId41"/>
    <p:sldId id="266" r:id="rId42"/>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xmlns="">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9900"/>
    <a:srgbClr val="709256"/>
    <a:srgbClr val="AD9968"/>
    <a:srgbClr val="3B84AF"/>
    <a:srgbClr val="FF3300"/>
    <a:srgbClr val="0000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481" autoAdjust="0"/>
    <p:restoredTop sz="94664" autoAdjust="0"/>
  </p:normalViewPr>
  <p:slideViewPr>
    <p:cSldViewPr>
      <p:cViewPr>
        <p:scale>
          <a:sx n="50" d="100"/>
          <a:sy n="50" d="100"/>
        </p:scale>
        <p:origin x="-1620" y="-702"/>
      </p:cViewPr>
      <p:guideLst>
        <p:guide orient="horz" pos="2160"/>
        <p:guide pos="312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BD8A12E9-8E4B-4E5D-BF7F-6795CC673890}" type="datetimeFigureOut">
              <a:rPr lang="en-US"/>
              <a:pPr>
                <a:defRPr/>
              </a:pPr>
              <a:t>11/5/2014</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162B8BAD-30A2-4184-9AA2-111A23B8E5B8}" type="slidenum">
              <a:rPr lang="ar-SA"/>
              <a:pPr>
                <a:defRPr/>
              </a:pPr>
              <a:t>‹#›</a:t>
            </a:fld>
            <a:endParaRPr lang="en-US"/>
          </a:p>
        </p:txBody>
      </p:sp>
    </p:spTree>
    <p:extLst>
      <p:ext uri="{BB962C8B-B14F-4D97-AF65-F5344CB8AC3E}">
        <p14:creationId xmlns:p14="http://schemas.microsoft.com/office/powerpoint/2010/main" xmlns="" val="202496083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pPr>
              <a:defRPr/>
            </a:pPr>
            <a:fld id="{162B8BAD-30A2-4184-9AA2-111A23B8E5B8}" type="slidenum">
              <a:rPr lang="ar-SA" smtClean="0"/>
              <a:pPr>
                <a:defRPr/>
              </a:pPr>
              <a:t>1</a:t>
            </a:fld>
            <a:endParaRPr lang="en-US"/>
          </a:p>
        </p:txBody>
      </p:sp>
    </p:spTree>
    <p:extLst>
      <p:ext uri="{BB962C8B-B14F-4D97-AF65-F5344CB8AC3E}">
        <p14:creationId xmlns:p14="http://schemas.microsoft.com/office/powerpoint/2010/main" xmlns="" val="8267399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5"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6"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4927600" y="6356350"/>
            <a:ext cx="482600" cy="365125"/>
          </a:xfrm>
        </p:spPr>
        <p:txBody>
          <a:bodyPr/>
          <a:lstStyle>
            <a:lvl1pPr>
              <a:defRPr/>
            </a:lvl1pPr>
          </a:lstStyle>
          <a:p>
            <a:pPr>
              <a:defRPr/>
            </a:pPr>
            <a:fld id="{DC51B308-A706-4882-85C8-4AC66D834DF5}"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7" name="Rectangle 6"/>
          <p:cNvSpPr/>
          <p:nvPr userDrawn="1"/>
        </p:nvSpPr>
        <p:spPr>
          <a:xfrm>
            <a:off x="4876800" y="6367463"/>
            <a:ext cx="92204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fld id="{8A1C9AF9-138B-4FF1-9E9A-A36AC571954C}" type="slidenum">
              <a:rPr lang="en-US" sz="1600" smtClean="0">
                <a:solidFill>
                  <a:schemeClr val="bg1"/>
                </a:solidFill>
                <a:latin typeface="+mn-lt"/>
                <a:cs typeface="+mn-cs"/>
              </a:rPr>
              <a:pPr algn="l" rtl="0" fontAlgn="auto">
                <a:spcBef>
                  <a:spcPts val="0"/>
                </a:spcBef>
                <a:spcAft>
                  <a:spcPts val="0"/>
                </a:spcAft>
                <a:defRPr/>
              </a:pPr>
              <a:t>‹#›</a:t>
            </a:fld>
            <a:r>
              <a:rPr lang="en-US" sz="1600" dirty="0" smtClean="0">
                <a:solidFill>
                  <a:schemeClr val="bg1"/>
                </a:solidFill>
                <a:latin typeface="+mn-lt"/>
                <a:cs typeface="+mn-cs"/>
              </a:rPr>
              <a:t>     </a:t>
            </a:r>
            <a:r>
              <a:rPr lang="en-US" sz="1600" dirty="0">
                <a:solidFill>
                  <a:schemeClr val="bg1"/>
                </a:solidFill>
                <a:latin typeface="+mn-lt"/>
                <a:cs typeface="+mn-cs"/>
              </a:rPr>
              <a:t>]</a:t>
            </a: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8" name="Rectangle 7"/>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p:spPr>
        <p:txBody>
          <a:bodyPr/>
          <a:lstStyle>
            <a:lvl1pPr>
              <a:defRPr/>
            </a:lvl1pPr>
          </a:lstStyle>
          <a:p>
            <a:pPr>
              <a:defRPr/>
            </a:pPr>
            <a:fld id="{AF52D8B5-1BC0-4E9B-8D4C-D26A182F31B4}"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p:spPr>
        <p:txBody>
          <a:bodyPr/>
          <a:lstStyle>
            <a:lvl1pPr>
              <a:defRPr/>
            </a:lvl1pPr>
          </a:lstStyle>
          <a:p>
            <a:pPr>
              <a:defRPr/>
            </a:pPr>
            <a:fld id="{1EE5AF3C-69A6-42BB-A57F-334D5D8057CA}"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p:spPr>
        <p:txBody>
          <a:bodyPr/>
          <a:lstStyle>
            <a:lvl1pPr>
              <a:defRPr/>
            </a:lvl1pPr>
          </a:lstStyle>
          <a:p>
            <a:pPr>
              <a:defRPr/>
            </a:pPr>
            <a:fld id="{69C869B4-932D-4760-9194-E38E1A9ECB6C}"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p:spPr>
        <p:txBody>
          <a:bodyPr/>
          <a:lstStyle>
            <a:lvl1pPr>
              <a:defRPr/>
            </a:lvl1pPr>
          </a:lstStyle>
          <a:p>
            <a:pPr>
              <a:defRPr/>
            </a:pPr>
            <a:fld id="{44AAB523-93E0-4FD6-8A5C-9B31125F85C0}"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27"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9"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7"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a:p>
        </p:txBody>
      </p:sp>
      <p:sp>
        <p:nvSpPr>
          <p:cNvPr id="16" name="Rectangle 15"/>
          <p:cNvSpPr/>
          <p:nvPr userDrawn="1"/>
        </p:nvSpPr>
        <p:spPr>
          <a:xfrm>
            <a:off x="6781800" y="6519863"/>
            <a:ext cx="1928813"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a:t>
            </a:r>
          </a:p>
        </p:txBody>
      </p:sp>
      <p:sp>
        <p:nvSpPr>
          <p:cNvPr id="17" name="Rectangle 16"/>
          <p:cNvSpPr/>
          <p:nvPr userDrawn="1"/>
        </p:nvSpPr>
        <p:spPr>
          <a:xfrm>
            <a:off x="7050088" y="6291263"/>
            <a:ext cx="1408112" cy="338137"/>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033" name="Picture 17" descr="logo EDE.png"/>
          <p:cNvPicPr>
            <a:picLocks noChangeAspect="1"/>
          </p:cNvPicPr>
          <p:nvPr userDrawn="1"/>
        </p:nvPicPr>
        <p:blipFill>
          <a:blip r:embed="rId14" cstate="print"/>
          <a:srcRect/>
          <a:stretch>
            <a:fillRect/>
          </a:stretch>
        </p:blipFill>
        <p:spPr bwMode="auto">
          <a:xfrm>
            <a:off x="304800" y="5791200"/>
            <a:ext cx="838200" cy="938213"/>
          </a:xfrm>
          <a:prstGeom prst="rect">
            <a:avLst/>
          </a:prstGeom>
          <a:noFill/>
          <a:ln w="9525">
            <a:noFill/>
            <a:miter lim="800000"/>
            <a:headEnd/>
            <a:tailEnd/>
          </a:ln>
        </p:spPr>
      </p:pic>
      <p:sp>
        <p:nvSpPr>
          <p:cNvPr id="19" name="Rectangle 18"/>
          <p:cNvSpPr/>
          <p:nvPr userDrawn="1"/>
        </p:nvSpPr>
        <p:spPr>
          <a:xfrm>
            <a:off x="914400" y="6581775"/>
            <a:ext cx="3116263" cy="276225"/>
          </a:xfrm>
          <a:prstGeom prst="rect">
            <a:avLst/>
          </a:prstGeom>
        </p:spPr>
        <p:txBody>
          <a:bodyPr wrap="none">
            <a:spAutoFit/>
          </a:bodyPr>
          <a:lstStyle/>
          <a:p>
            <a:pPr algn="l" rtl="0" fontAlgn="auto">
              <a:spcBef>
                <a:spcPts val="0"/>
              </a:spcBef>
              <a:spcAft>
                <a:spcPts val="0"/>
              </a:spcAft>
              <a:defRPr/>
            </a:pPr>
            <a:r>
              <a:rPr lang="en-US" sz="1200" dirty="0">
                <a:solidFill>
                  <a:schemeClr val="bg1"/>
                </a:solidFill>
                <a:latin typeface="+mn-lt"/>
                <a:cs typeface="+mn-cs"/>
              </a:rPr>
              <a:t>Deanship of E-Learning and Distance Education</a:t>
            </a:r>
          </a:p>
        </p:txBody>
      </p:sp>
      <p:sp>
        <p:nvSpPr>
          <p:cNvPr id="20" name="Rectangle 19"/>
          <p:cNvSpPr/>
          <p:nvPr userDrawn="1"/>
        </p:nvSpPr>
        <p:spPr>
          <a:xfrm>
            <a:off x="1182688" y="6291263"/>
            <a:ext cx="2795587" cy="338137"/>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عمادة التعلم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830" r:id="rId1"/>
    <p:sldLayoutId id="2147483831" r:id="rId2"/>
    <p:sldLayoutId id="2147483832" r:id="rId3"/>
    <p:sldLayoutId id="2147483833" r:id="rId4"/>
    <p:sldLayoutId id="2147483834" r:id="rId5"/>
    <p:sldLayoutId id="2147483835" r:id="rId6"/>
    <p:sldLayoutId id="2147483836" r:id="rId7"/>
    <p:sldLayoutId id="2147483837" r:id="rId8"/>
    <p:sldLayoutId id="2147483838" r:id="rId9"/>
    <p:sldLayoutId id="2147483839" r:id="rId10"/>
    <p:sldLayoutId id="2147483840"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9.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ctrTitle"/>
          </p:nvPr>
        </p:nvSpPr>
        <p:spPr>
          <a:xfrm>
            <a:off x="742950" y="2130425"/>
            <a:ext cx="8420100" cy="1470025"/>
          </a:xfrm>
        </p:spPr>
        <p:txBody>
          <a:bodyPr/>
          <a:lstStyle/>
          <a:p>
            <a:pPr eaLnBrk="1" hangingPunct="1"/>
            <a:r>
              <a:rPr lang="en-US" dirty="0" smtClean="0">
                <a:solidFill>
                  <a:srgbClr val="376092"/>
                </a:solidFill>
                <a:cs typeface="Arial" pitchFamily="34" charset="0"/>
              </a:rPr>
              <a:t>   </a:t>
            </a:r>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13316" name="Slide Number Placeholder 3"/>
          <p:cNvSpPr>
            <a:spLocks noGrp="1"/>
          </p:cNvSpPr>
          <p:nvPr>
            <p:ph type="sldNum" sz="quarter" idx="10"/>
          </p:nvPr>
        </p:nvSpPr>
        <p:spPr bwMode="auto">
          <a:noFill/>
          <a:ln>
            <a:miter lim="800000"/>
            <a:headEnd/>
            <a:tailEnd/>
          </a:ln>
        </p:spPr>
        <p:txBody>
          <a:bodyPr/>
          <a:lstStyle/>
          <a:p>
            <a:fld id="{D641B72C-ACC8-4B85-BE2B-D4397CF4367B}"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7620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defRPr/>
            </a:pPr>
            <a:r>
              <a:rPr lang="ar-SA" sz="2400" b="1" dirty="0">
                <a:solidFill>
                  <a:schemeClr val="tx2">
                    <a:lumMod val="75000"/>
                  </a:schemeClr>
                </a:solidFill>
                <a:latin typeface="Calibri" pitchFamily="34" charset="0"/>
              </a:rPr>
              <a:t>جامعة الملك فيصل</a:t>
            </a:r>
          </a:p>
          <a:p>
            <a:pPr algn="ctr" rtl="0">
              <a:spcBef>
                <a:spcPct val="20000"/>
              </a:spcBef>
              <a:buFont typeface="Arial" pitchFamily="34" charset="0"/>
              <a:buNone/>
              <a:defRPr/>
            </a:pPr>
            <a:r>
              <a:rPr lang="ar-SA" sz="2400" b="1" dirty="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defRPr/>
            </a:pPr>
            <a:r>
              <a:rPr lang="ar-SA" sz="2400" dirty="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13320"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3325"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defRPr/>
            </a:pP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en-US" sz="3700" b="1" dirty="0" smtClean="0">
              <a:solidFill>
                <a:schemeClr val="accent1">
                  <a:lumMod val="50000"/>
                </a:schemeClr>
              </a:solidFill>
              <a:latin typeface="AYM Wadiy S_U normal."/>
              <a:cs typeface="Times New Roman" pitchFamily="18" charset="0"/>
            </a:endParaRPr>
          </a:p>
          <a:p>
            <a:pPr algn="ctr">
              <a:defRPr/>
            </a:pPr>
            <a:r>
              <a:rPr lang="ar-SA" sz="3700" b="1" dirty="0" smtClean="0">
                <a:solidFill>
                  <a:schemeClr val="accent1">
                    <a:lumMod val="50000"/>
                  </a:schemeClr>
                </a:solidFill>
                <a:latin typeface="AYM Wadiy S_U normal."/>
                <a:cs typeface="Times New Roman" pitchFamily="18" charset="0"/>
              </a:rPr>
              <a:t>الجغرافيا الاقتصادية</a:t>
            </a:r>
            <a:endParaRPr lang="ar-SA" sz="3700" b="1" dirty="0">
              <a:solidFill>
                <a:schemeClr val="accent1">
                  <a:lumMod val="50000"/>
                </a:schemeClr>
              </a:solidFill>
              <a:latin typeface="AYM Wadiy S_U normal."/>
              <a:cs typeface="Times New Roman" pitchFamily="18" charset="0"/>
            </a:endParaRPr>
          </a:p>
          <a:p>
            <a:pPr algn="ctr">
              <a:defRPr/>
            </a:pPr>
            <a:r>
              <a:rPr lang="ar-SA" sz="2600" b="1" dirty="0" err="1" smtClean="0">
                <a:solidFill>
                  <a:srgbClr val="7F7F7F"/>
                </a:solidFill>
                <a:latin typeface="Calibri" pitchFamily="34" charset="0"/>
                <a:cs typeface="Times New Roman" pitchFamily="18" charset="0"/>
              </a:rPr>
              <a:t>د.</a:t>
            </a:r>
            <a:r>
              <a:rPr lang="ar-SA" sz="2600" b="1" dirty="0" smtClean="0">
                <a:solidFill>
                  <a:srgbClr val="7F7F7F"/>
                </a:solidFill>
                <a:latin typeface="Calibri" pitchFamily="34" charset="0"/>
                <a:cs typeface="Times New Roman" pitchFamily="18" charset="0"/>
              </a:rPr>
              <a:t> محمد عبده بدرالدين</a:t>
            </a:r>
            <a:endParaRPr lang="en-US" sz="2600" b="1" dirty="0">
              <a:solidFill>
                <a:srgbClr val="7F7F7F"/>
              </a:solidFill>
              <a:latin typeface="Calibri" pitchFamily="34" charset="0"/>
            </a:endParaRPr>
          </a:p>
        </p:txBody>
      </p:sp>
      <p:sp>
        <p:nvSpPr>
          <p:cNvPr id="13323"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03D8253F-85DB-4BD5-864C-440904512F6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9B498F4A-58E1-402E-9A26-F99314DCE6EC}" type="slidenum">
              <a:rPr lang="en-US"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2667000" y="2133600"/>
            <a:ext cx="4572000" cy="1371600"/>
          </a:xfrm>
        </p:spPr>
        <p:txBody>
          <a:bodyPr/>
          <a:lstStyle/>
          <a:p>
            <a:pPr rtl="1" eaLnBrk="1" hangingPunct="1">
              <a:defRPr/>
            </a:pPr>
            <a:r>
              <a:rPr lang="ar-SA" spc="-150" dirty="0" smtClean="0">
                <a:solidFill>
                  <a:srgbClr val="376092"/>
                </a:solidFill>
                <a:latin typeface="ae_AlMateen" pitchFamily="2" charset="-78"/>
                <a:cs typeface="ae_AlMateen" pitchFamily="2" charset="-78"/>
              </a:rPr>
              <a:t/>
            </a:r>
            <a:br>
              <a:rPr lang="ar-SA" spc="-150" dirty="0" smtClean="0">
                <a:solidFill>
                  <a:srgbClr val="376092"/>
                </a:solidFill>
                <a:latin typeface="ae_AlMateen" pitchFamily="2" charset="-78"/>
                <a:cs typeface="ae_AlMateen" pitchFamily="2" charset="-78"/>
              </a:rPr>
            </a:br>
            <a:r>
              <a:rPr lang="ar-SA" spc="-150" dirty="0">
                <a:solidFill>
                  <a:srgbClr val="376092"/>
                </a:solidFill>
                <a:latin typeface="ae_AlMateen" pitchFamily="2" charset="-78"/>
                <a:cs typeface="ae_AlMateen" pitchFamily="2" charset="-78"/>
              </a:rPr>
              <a:t/>
            </a:r>
            <a:br>
              <a:rPr lang="ar-SA" spc="-150" dirty="0">
                <a:solidFill>
                  <a:srgbClr val="376092"/>
                </a:solidFill>
                <a:latin typeface="ae_AlMateen" pitchFamily="2" charset="-78"/>
                <a:cs typeface="ae_AlMateen" pitchFamily="2" charset="-78"/>
              </a:rPr>
            </a:br>
            <a:r>
              <a:rPr lang="ar-SA" spc="-150" dirty="0" smtClean="0">
                <a:solidFill>
                  <a:srgbClr val="376092"/>
                </a:solidFill>
                <a:latin typeface="ae_AlMateen" pitchFamily="2" charset="-78"/>
                <a:cs typeface="ae_AlMateen" pitchFamily="2" charset="-78"/>
              </a:rPr>
              <a:t>المحاضرة الرابعة</a:t>
            </a:r>
            <a:br>
              <a:rPr lang="ar-SA" spc="-150" dirty="0" smtClean="0">
                <a:solidFill>
                  <a:srgbClr val="376092"/>
                </a:solidFill>
                <a:latin typeface="ae_AlMateen" pitchFamily="2" charset="-78"/>
                <a:cs typeface="ae_AlMateen" pitchFamily="2" charset="-78"/>
              </a:rPr>
            </a:br>
            <a:r>
              <a:rPr lang="ar-SA" spc="-150" dirty="0" smtClean="0">
                <a:solidFill>
                  <a:srgbClr val="376092"/>
                </a:solidFill>
                <a:latin typeface="ae_AlMateen" pitchFamily="2" charset="-78"/>
                <a:cs typeface="ae_AlMateen" pitchFamily="2" charset="-78"/>
              </a:rPr>
              <a:t>العوامل الطبيعية   </a:t>
            </a:r>
            <a:r>
              <a:rPr lang="ar-SA" spc="-150" dirty="0">
                <a:solidFill>
                  <a:srgbClr val="376092"/>
                </a:solidFill>
                <a:latin typeface="ae_AlMateen" pitchFamily="2" charset="-78"/>
                <a:cs typeface="ae_AlMateen" pitchFamily="2" charset="-78"/>
              </a:rPr>
              <a:t/>
            </a:r>
            <a:br>
              <a:rPr lang="ar-SA" spc="-150" dirty="0">
                <a:solidFill>
                  <a:srgbClr val="376092"/>
                </a:solidFill>
                <a:latin typeface="ae_AlMateen" pitchFamily="2" charset="-78"/>
                <a:cs typeface="ae_AlMateen" pitchFamily="2" charset="-78"/>
              </a:rPr>
            </a:br>
            <a:r>
              <a:rPr lang="en-US" dirty="0"/>
              <a:t/>
            </a:r>
            <a:br>
              <a:rPr lang="en-US" dirty="0"/>
            </a:br>
            <a:endParaRPr lang="en-US" spc="-150" dirty="0" smtClean="0">
              <a:solidFill>
                <a:srgbClr val="376092"/>
              </a:solidFill>
              <a:latin typeface="ae_AlMateen" pitchFamily="2" charset="-78"/>
              <a:cs typeface="ae_AlMateen" pitchFamily="2" charset="-78"/>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b="1" dirty="0" smtClean="0"/>
              <a:t/>
            </a:r>
            <a:br>
              <a:rPr lang="ar-SA" b="1" dirty="0" smtClean="0"/>
            </a:br>
            <a:r>
              <a:rPr lang="ar-SA" b="1" dirty="0" smtClean="0"/>
              <a:t>العوامل </a:t>
            </a:r>
            <a:r>
              <a:rPr lang="ar-SA" b="1" dirty="0"/>
              <a:t>الطبيعية :</a:t>
            </a:r>
            <a:br>
              <a:rPr lang="ar-SA" b="1" dirty="0"/>
            </a:br>
            <a:endParaRPr lang="ar-SA" dirty="0"/>
          </a:p>
        </p:txBody>
      </p:sp>
      <p:sp>
        <p:nvSpPr>
          <p:cNvPr id="3" name="Content Placeholder 2"/>
          <p:cNvSpPr>
            <a:spLocks noGrp="1"/>
          </p:cNvSpPr>
          <p:nvPr>
            <p:ph idx="1"/>
          </p:nvPr>
        </p:nvSpPr>
        <p:spPr>
          <a:xfrm>
            <a:off x="495300" y="1417638"/>
            <a:ext cx="8915400" cy="4708525"/>
          </a:xfrm>
        </p:spPr>
        <p:txBody>
          <a:bodyPr/>
          <a:lstStyle/>
          <a:p>
            <a:r>
              <a:rPr lang="ar-SA" b="1" dirty="0" smtClean="0"/>
              <a:t>  لازالت العلاقة المتبادلة بين الانشطة الاقتصادية المختلفة وعوامل البيئة الطبيعية تمثل اهم موضوعات الجغرافيا الاقتصادية ، فرغم قدرة الانسان الهائلة والمتطورة باستمرار على مقاومة عناصر البيئة الطبيعية والتحايل على قيودها الا ان الطبيعة لازالت تحول دون ممارسة الانسان لبعض الانشطة الاقتصادية فى اماكن معينة بينما تساعد على مزاولة البعض الاخر فى اماكن اخرى على سطح الارض ، فمثلا لايستطيع الانسان تربية الحيوانات وخاصة الماشية على نطاق تجارى واسع الا اذا توافرت المراعى الطبيعية التى تستطيع تنميتها ورعايتها . </a:t>
            </a:r>
            <a:endParaRPr lang="ar-SA" b="1" dirty="0"/>
          </a:p>
        </p:txBody>
      </p:sp>
    </p:spTree>
    <p:extLst>
      <p:ext uri="{BB962C8B-B14F-4D97-AF65-F5344CB8AC3E}">
        <p14:creationId xmlns:p14="http://schemas.microsoft.com/office/powerpoint/2010/main" xmlns="" val="37144841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r>
              <a:rPr lang="ar-SA" b="1" dirty="0"/>
              <a:t>كما لايستطيع تعدين خامات الحديد فى مناطق لاتوجد فيها </a:t>
            </a:r>
            <a:r>
              <a:rPr lang="ar-SA" b="1" dirty="0" smtClean="0"/>
              <a:t>الخامات</a:t>
            </a:r>
            <a:endParaRPr lang="ar-SA" b="1" dirty="0"/>
          </a:p>
          <a:p>
            <a:r>
              <a:rPr lang="ar-SA" b="1" u="sng" dirty="0"/>
              <a:t>ورغم نجاح الانسان فى نقل زراعة بعض المحاصيل من اماكن وجودها الاصلية حيث تتوافر امثل الظروف الطبيعية لنموها الا ان انتاج هذه المحاصيل فى الجهات المنقولة اليها اقل من مثيلتها فى اماكنها الاصلية كما انها اكثر منها تكلفة </a:t>
            </a:r>
            <a:r>
              <a:rPr lang="ar-SA" b="1" u="sng" dirty="0" smtClean="0"/>
              <a:t>.</a:t>
            </a:r>
            <a:endParaRPr lang="ar-SA" u="sng" dirty="0"/>
          </a:p>
        </p:txBody>
      </p:sp>
    </p:spTree>
    <p:extLst>
      <p:ext uri="{BB962C8B-B14F-4D97-AF65-F5344CB8AC3E}">
        <p14:creationId xmlns:p14="http://schemas.microsoft.com/office/powerpoint/2010/main" xmlns="" val="14221652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
            </a:r>
            <a:br>
              <a:rPr lang="ar-SA" dirty="0" smtClean="0"/>
            </a:br>
            <a:r>
              <a:rPr lang="ar-SA" dirty="0"/>
              <a:t>1</a:t>
            </a:r>
            <a:r>
              <a:rPr lang="ar-SA" dirty="0" smtClean="0"/>
              <a:t>- </a:t>
            </a:r>
            <a:r>
              <a:rPr lang="ar-SA" b="1" u="sng" dirty="0">
                <a:solidFill>
                  <a:srgbClr val="FF0000"/>
                </a:solidFill>
              </a:rPr>
              <a:t>توزيع اليابس والماء :</a:t>
            </a:r>
            <a:r>
              <a:rPr lang="ar-SA" dirty="0"/>
              <a:t/>
            </a:r>
            <a:br>
              <a:rPr lang="ar-SA" dirty="0"/>
            </a:br>
            <a:endParaRPr lang="ar-SA" dirty="0"/>
          </a:p>
        </p:txBody>
      </p:sp>
      <p:sp>
        <p:nvSpPr>
          <p:cNvPr id="3" name="Content Placeholder 2"/>
          <p:cNvSpPr>
            <a:spLocks noGrp="1"/>
          </p:cNvSpPr>
          <p:nvPr>
            <p:ph idx="1"/>
          </p:nvPr>
        </p:nvSpPr>
        <p:spPr/>
        <p:txBody>
          <a:bodyPr/>
          <a:lstStyle/>
          <a:p>
            <a:pPr rtl="1"/>
            <a:r>
              <a:rPr lang="ar-SA" b="1" dirty="0" smtClean="0"/>
              <a:t>    </a:t>
            </a:r>
          </a:p>
          <a:p>
            <a:pPr rtl="1"/>
            <a:r>
              <a:rPr lang="ar-SA" b="1" dirty="0"/>
              <a:t> </a:t>
            </a:r>
            <a:r>
              <a:rPr lang="ar-SA" b="1" dirty="0" smtClean="0"/>
              <a:t>       تبلغ </a:t>
            </a:r>
            <a:r>
              <a:rPr lang="ar-SA" b="1" dirty="0"/>
              <a:t>مساحة الكرة الارضية حوالى 590 مليون كم مربع ، يشغل اليابس منها 142.8 مليون كم مربع وهو مايكون 28% تقريبا من اجمالى المساحة بينما تشغل البحار والمحيطات نحو 367.2 مليون كم مربع اى مايعادل 72% من جملة المساحة.</a:t>
            </a:r>
          </a:p>
          <a:p>
            <a:pPr rtl="1"/>
            <a:r>
              <a:rPr lang="ar-SA" b="1" u="sng" dirty="0" smtClean="0"/>
              <a:t>     ويكون </a:t>
            </a:r>
            <a:r>
              <a:rPr lang="ar-SA" b="1" u="sng" dirty="0"/>
              <a:t>اليابس مسرح الحياة البشرية والمجال الرئيسي للانشطة الاقتصادية المختلفة سواء كانت جمع والتقاط او صيد برى او قطع الاخشاب او رعي او فلاحة للارض او صناعة او خدمات مختلفة</a:t>
            </a:r>
            <a:r>
              <a:rPr lang="ar-SA" b="1" u="sng" dirty="0" smtClean="0"/>
              <a:t>.</a:t>
            </a:r>
            <a:endParaRPr lang="ar-SA" u="sng" dirty="0"/>
          </a:p>
        </p:txBody>
      </p:sp>
    </p:spTree>
    <p:extLst>
      <p:ext uri="{BB962C8B-B14F-4D97-AF65-F5344CB8AC3E}">
        <p14:creationId xmlns:p14="http://schemas.microsoft.com/office/powerpoint/2010/main" xmlns="" val="5293567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rtl="1"/>
            <a:r>
              <a:rPr lang="ar-SA" b="1" dirty="0" smtClean="0"/>
              <a:t>ومن </a:t>
            </a:r>
            <a:r>
              <a:rPr lang="ar-SA" b="1" dirty="0"/>
              <a:t>خلال تتبع خريطة توزيع اليابس والماء على سطح الكرة الارضية يمكن استخلاص الحقائق الرييسية التالية :</a:t>
            </a:r>
          </a:p>
          <a:p>
            <a:pPr rtl="1"/>
            <a:r>
              <a:rPr lang="ar-SA" b="1" u="sng" dirty="0"/>
              <a:t>أ-تتركز معظم الاراضى اليابسة فى نصف الكرة الشمالى ،بينما تمتد معظم المساحات البحرية فى نصف الكرة الجنوبى </a:t>
            </a:r>
            <a:r>
              <a:rPr lang="ar-SA" b="1" dirty="0"/>
              <a:t>.</a:t>
            </a:r>
          </a:p>
          <a:p>
            <a:pPr rtl="1"/>
            <a:r>
              <a:rPr lang="ar-SA" b="1" dirty="0"/>
              <a:t>ب –</a:t>
            </a:r>
            <a:r>
              <a:rPr lang="ar-SA" b="1" u="sng" dirty="0"/>
              <a:t>هناك قارات تقع باكملها تقريبا فى نصف الكرة الشمالى وهى اسيا واوروبا وامريكا الشمالية ، بينما بينمت تقع قارة باكملها مثل استراليا فى نصف الكرة الجنوبى</a:t>
            </a:r>
            <a:r>
              <a:rPr lang="ar-SA" b="1" dirty="0"/>
              <a:t> ، فى حين تتوزع اراضى افريقيا وامريكا اللاتينية بين نصفى الكرة الارضية </a:t>
            </a:r>
            <a:r>
              <a:rPr lang="ar-SA" b="1" dirty="0" smtClean="0"/>
              <a:t>.</a:t>
            </a:r>
            <a:endParaRPr lang="ar-SA" dirty="0"/>
          </a:p>
        </p:txBody>
      </p:sp>
    </p:spTree>
    <p:extLst>
      <p:ext uri="{BB962C8B-B14F-4D97-AF65-F5344CB8AC3E}">
        <p14:creationId xmlns:p14="http://schemas.microsoft.com/office/powerpoint/2010/main" xmlns="" val="12415070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sz="3200" dirty="0" smtClean="0"/>
              <a:t>توزيع اليابس والماء </a:t>
            </a:r>
            <a:endParaRPr lang="ar-SA" sz="3200" dirty="0"/>
          </a:p>
        </p:txBody>
      </p:sp>
      <p:pic>
        <p:nvPicPr>
          <p:cNvPr id="6" name="Picture Placeholder 5"/>
          <p:cNvPicPr>
            <a:picLocks noGrp="1" noChangeAspect="1"/>
          </p:cNvPicPr>
          <p:nvPr>
            <p:ph type="pic" idx="1"/>
          </p:nvPr>
        </p:nvPicPr>
        <p:blipFill>
          <a:blip r:embed="rId2"/>
          <a:srcRect l="2609" r="2609"/>
          <a:stretch>
            <a:fillRect/>
          </a:stretch>
        </p:blipFill>
        <p:spPr>
          <a:xfrm>
            <a:off x="1524000" y="0"/>
            <a:ext cx="7239000" cy="4727575"/>
          </a:xfrm>
          <a:prstGeom prst="rect">
            <a:avLst/>
          </a:prstGeom>
        </p:spPr>
      </p:pic>
      <p:sp>
        <p:nvSpPr>
          <p:cNvPr id="5" name="Slide Number Placeholder 4"/>
          <p:cNvSpPr>
            <a:spLocks noGrp="1"/>
          </p:cNvSpPr>
          <p:nvPr>
            <p:ph type="sldNum" sz="quarter" idx="10"/>
          </p:nvPr>
        </p:nvSpPr>
        <p:spPr/>
        <p:txBody>
          <a:bodyPr/>
          <a:lstStyle/>
          <a:p>
            <a:pPr>
              <a:defRPr/>
            </a:pPr>
            <a:fld id="{1EE5AF3C-69A6-42BB-A57F-334D5D8057CA}" type="slidenum">
              <a:rPr lang="ar-SA" smtClean="0"/>
              <a:pPr>
                <a:defRPr/>
              </a:pPr>
              <a:t>7</a:t>
            </a:fld>
            <a:endParaRPr lang="en-US"/>
          </a:p>
        </p:txBody>
      </p:sp>
    </p:spTree>
    <p:extLst>
      <p:ext uri="{BB962C8B-B14F-4D97-AF65-F5344CB8AC3E}">
        <p14:creationId xmlns:p14="http://schemas.microsoft.com/office/powerpoint/2010/main" xmlns="" val="14229620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rtl="1"/>
            <a:r>
              <a:rPr lang="ar-SA" b="1" dirty="0" smtClean="0"/>
              <a:t>ج- </a:t>
            </a:r>
            <a:r>
              <a:rPr lang="ar-SA" b="1" u="sng" dirty="0"/>
              <a:t>تتقارب الاراضى اليابسة فى نصف الكرة الشمالى ،بينما تتباعد بشكل واضح فى نصف الكرة الجنوبى ، وربما كان ذلك من اسباب تركز الحضارات القديمة فى نصف الكرة الشمالى </a:t>
            </a:r>
            <a:r>
              <a:rPr lang="ar-SA" b="1" dirty="0"/>
              <a:t>حيث يسهل الاتصال بين الكتل الارضية المختلفة مما ساعد فى انتقال الافكار والمعتقدات والحضارات وبالتالى تطور الانسان بشكل كبير فى هذا الجزء من العالم</a:t>
            </a:r>
            <a:r>
              <a:rPr lang="ar-SA" b="1" dirty="0" smtClean="0"/>
              <a:t>.</a:t>
            </a:r>
            <a:endParaRPr lang="ar-SA" b="1" dirty="0"/>
          </a:p>
          <a:p>
            <a:pPr rtl="1"/>
            <a:r>
              <a:rPr lang="ar-SA" b="1" dirty="0"/>
              <a:t>د- </a:t>
            </a:r>
            <a:r>
              <a:rPr lang="ar-SA" b="1" u="sng" dirty="0"/>
              <a:t>تتسم قارات امريكا الشمالية والجنوبية وافريقيا واستراليا بضيق اجزائها الجنوبية بشكل واضح .</a:t>
            </a:r>
          </a:p>
          <a:p>
            <a:pPr rtl="1"/>
            <a:endParaRPr lang="ar-SA" dirty="0"/>
          </a:p>
        </p:txBody>
      </p:sp>
    </p:spTree>
    <p:extLst>
      <p:ext uri="{BB962C8B-B14F-4D97-AF65-F5344CB8AC3E}">
        <p14:creationId xmlns:p14="http://schemas.microsoft.com/office/powerpoint/2010/main" xmlns="" val="24196897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5300" y="457200"/>
            <a:ext cx="8915400" cy="5668963"/>
          </a:xfrm>
        </p:spPr>
        <p:txBody>
          <a:bodyPr/>
          <a:lstStyle/>
          <a:p>
            <a:pPr rtl="1"/>
            <a:r>
              <a:rPr lang="ar-SA" b="1" dirty="0" smtClean="0"/>
              <a:t>هـ </a:t>
            </a:r>
            <a:r>
              <a:rPr lang="ar-SA" b="1" dirty="0"/>
              <a:t>-</a:t>
            </a:r>
            <a:r>
              <a:rPr lang="ar-SA" b="1" u="sng" dirty="0"/>
              <a:t>يلاحظ اختلاف القارات من حيث طول سواحلها البحرية بالنسبة لمساحتها ،فيكثر تعرج سواحل قارة اوروبا وتتدخل عدة ازرع بحرية فى يابس القارة مكونة خلجانا وبحارا متعددة </a:t>
            </a:r>
            <a:r>
              <a:rPr lang="ar-SA" b="1" dirty="0"/>
              <a:t>مما كان له تاثيرا فى احوال المناخ فى القارة وبالتالى فى النشاط البشرى بها </a:t>
            </a:r>
            <a:r>
              <a:rPr lang="ar-SA" b="1" dirty="0" smtClean="0"/>
              <a:t>      </a:t>
            </a:r>
          </a:p>
          <a:p>
            <a:pPr rtl="1"/>
            <a:r>
              <a:rPr lang="ar-SA" b="1" dirty="0"/>
              <a:t> </a:t>
            </a:r>
            <a:r>
              <a:rPr lang="ar-SA" b="1" dirty="0" smtClean="0"/>
              <a:t>         </a:t>
            </a:r>
            <a:r>
              <a:rPr lang="ar-SA" b="1" u="sng" dirty="0" smtClean="0"/>
              <a:t>ومع </a:t>
            </a:r>
            <a:r>
              <a:rPr lang="ar-SA" b="1" u="sng" dirty="0"/>
              <a:t>تقدم الانسان الحضارى وتعدد مطالبه وتعقدها لم يعد استغلال الانسان قاصرا على سطح الارض بل تعمق فى باطن الارض باحثا عن الموارد المعدنية التى اصبحت تكون اساسا هاما للحياة الصناعية الحديثة ، كما اتجه الى طبقات الهواء الملامسة لسطح الارض واستخلص منها عنصر الاوكسجين والنتروجين واستخدمهما فى العديد من الصناعات وخاصة الكيميائية ، كما انه فى طريقة الى استغلال اشعة الشمس كمصدر للطاقة .</a:t>
            </a:r>
          </a:p>
          <a:p>
            <a:pPr rtl="1"/>
            <a:endParaRPr lang="ar-SA" b="1" dirty="0"/>
          </a:p>
          <a:p>
            <a:endParaRPr lang="ar-SA" dirty="0"/>
          </a:p>
        </p:txBody>
      </p:sp>
    </p:spTree>
    <p:extLst>
      <p:ext uri="{BB962C8B-B14F-4D97-AF65-F5344CB8AC3E}">
        <p14:creationId xmlns:p14="http://schemas.microsoft.com/office/powerpoint/2010/main" xmlns="" val="33500656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ar-SA" b="1" dirty="0" smtClean="0"/>
              <a:t>    وتمثل </a:t>
            </a:r>
            <a:r>
              <a:rPr lang="ar-SA" b="1" dirty="0"/>
              <a:t>المسطحات المائية التى تشكل 72% من اجمالى مساحة سطح الارض </a:t>
            </a:r>
            <a:r>
              <a:rPr lang="ar-SA" b="1" u="sng" dirty="0"/>
              <a:t>ميدانا رئيسيا لنشاط الانسان الاقتصادى فى المستقبل القريب ، فهى تحتوى على العديد من الثروات التى استطاع الانسان استغلال بعضها ولو بدرجة محدودة وخاصة الاسماك التى تعد مصدرا مهما للبروتينات التى يفتقر اليها غذاء الانسان فى مساحات واسعة من سطح الارض </a:t>
            </a:r>
            <a:r>
              <a:rPr lang="ar-SA" b="1" u="sng" dirty="0" smtClean="0"/>
              <a:t>.</a:t>
            </a:r>
          </a:p>
          <a:p>
            <a:r>
              <a:rPr lang="ar-SA" b="1" u="sng" dirty="0" smtClean="0"/>
              <a:t>      وتمثل المحيطات مصدرا لبخار الماء الذى يتكاثف ويسقط على شكل امطار غزيرة تتوقف عليها الحياة البشرية والانشطة الاقتصادية فوق مساحات كبيرة من سطح الارض ، </a:t>
            </a:r>
            <a:endParaRPr lang="ar-SA" b="1" u="sng" dirty="0"/>
          </a:p>
        </p:txBody>
      </p:sp>
    </p:spTree>
    <p:extLst>
      <p:ext uri="{BB962C8B-B14F-4D97-AF65-F5344CB8AC3E}">
        <p14:creationId xmlns:p14="http://schemas.microsoft.com/office/powerpoint/2010/main" xmlns="" val="34141988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5300" y="1219200"/>
            <a:ext cx="8915400" cy="5105400"/>
          </a:xfrm>
        </p:spPr>
        <p:txBody>
          <a:bodyPr/>
          <a:lstStyle/>
          <a:p>
            <a:r>
              <a:rPr lang="ar-SA" b="1" dirty="0"/>
              <a:t>كما تؤثر بشكل مباشر فى تحديد خصائص العناصر المناخية فوق الجهات اليابسةمما يؤثر بدورة على اوجه الحياة  المختلفة سواء كانت بشرية او حيوانية او نباتية .</a:t>
            </a:r>
          </a:p>
          <a:p>
            <a:r>
              <a:rPr lang="ar-SA" b="1" u="sng" dirty="0" smtClean="0"/>
              <a:t>و تمثل المسطحات البحرية مصدرا للعديد من المنتجات منها الاسفنج والاصداف والمحار بالاضافة الى بعض الاملاح والمعادن كملح الطعام واليود وزيت البترول والغاز الطبيعى .</a:t>
            </a:r>
          </a:p>
          <a:p>
            <a:r>
              <a:rPr lang="ar-SA" b="1" dirty="0" smtClean="0"/>
              <a:t>بالاضافة الى كل ماسبق تلعب المسطحات البحرية دورا كبيرا فى تنقلات الانسان ونقل منتجاته المختلفة من مكان الى اخر </a:t>
            </a:r>
            <a:r>
              <a:rPr lang="ar-SA" b="1" u="sng" dirty="0" smtClean="0"/>
              <a:t>، حيث تقدم له طرقا سهلة ورخيصة تتمثل فى الخطوط الملاحية العالمية عبر البحار والمحيطات.</a:t>
            </a:r>
            <a:endParaRPr lang="ar-SA" b="1" u="sng" dirty="0"/>
          </a:p>
        </p:txBody>
      </p:sp>
    </p:spTree>
    <p:extLst>
      <p:ext uri="{BB962C8B-B14F-4D97-AF65-F5344CB8AC3E}">
        <p14:creationId xmlns:p14="http://schemas.microsoft.com/office/powerpoint/2010/main" xmlns="" val="24254162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ar-SA" b="1" u="sng" dirty="0" smtClean="0">
                <a:solidFill>
                  <a:srgbClr val="FF0000"/>
                </a:solidFill>
              </a:rPr>
              <a:t>2-التركيب الجيولوجي:</a:t>
            </a:r>
          </a:p>
          <a:p>
            <a:r>
              <a:rPr lang="ar-SA" b="1" dirty="0" smtClean="0"/>
              <a:t>   لدراسة التركيب الجيولوجى لصخور القشرة الارضية اهمية كبرى فى ميدان الجغرافيا الاقتصادية لاثرها المباشر على الانتاج الاقتصادى وخاصة على توزيع المعادن والصخور .</a:t>
            </a:r>
          </a:p>
          <a:p>
            <a:r>
              <a:rPr lang="ar-SA" b="1" dirty="0" smtClean="0"/>
              <a:t>    </a:t>
            </a:r>
            <a:r>
              <a:rPr lang="ar-SA" b="1" u="sng" dirty="0" smtClean="0"/>
              <a:t>وجدير بالذكر ان توزيع المعادن الموجودة فى صخور القشرة الارضية غير متجانس بين دول العالم مما ادى الى نشاط حركة التجارة الدولية للمعادن .فزيت البترول تنتجة اكثر من خمسين دولة ومع ذلك هناك سبع دول هى الولايات المتحدة وفنزويلا</a:t>
            </a:r>
            <a:endParaRPr lang="ar-SA" b="1" u="sng" dirty="0"/>
          </a:p>
        </p:txBody>
      </p:sp>
    </p:spTree>
    <p:extLst>
      <p:ext uri="{BB962C8B-B14F-4D97-AF65-F5344CB8AC3E}">
        <p14:creationId xmlns:p14="http://schemas.microsoft.com/office/powerpoint/2010/main" xmlns="" val="29570968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r>
              <a:rPr lang="ar-SA" b="1" dirty="0"/>
              <a:t>ودول الاتحاد السوفيتى السابق والمملكة العربية السعودية والكويت ونيجيريا والامارات العربية تنتج حوالى 70% من اجمالى الانتاج العالمى كما تنتج دول الاتحاد السوفيتى السابق واستراليا والولايات المتحدة والصين وكندا والبرازيل حوالى 70% من انتاج العالم من خام الحديد .</a:t>
            </a:r>
          </a:p>
          <a:p>
            <a:r>
              <a:rPr lang="ar-SA" b="1" dirty="0" smtClean="0"/>
              <a:t>   </a:t>
            </a:r>
            <a:r>
              <a:rPr lang="ar-SA" b="1" u="sng" dirty="0" smtClean="0"/>
              <a:t>كما </a:t>
            </a:r>
            <a:r>
              <a:rPr lang="ar-SA" b="1" u="sng" dirty="0"/>
              <a:t>ان هناك معادن يتركز انتاجها فى عدد محدود جدا من الدول مثل الميكا التى تنتج الولايات المتحدة منه مايقرب من 70% من الانتاج العالمى </a:t>
            </a:r>
            <a:r>
              <a:rPr lang="ar-SA" b="1" u="sng" dirty="0" smtClean="0"/>
              <a:t>.</a:t>
            </a:r>
            <a:endParaRPr lang="ar-SA" b="1" u="sng" dirty="0"/>
          </a:p>
        </p:txBody>
      </p:sp>
    </p:spTree>
    <p:extLst>
      <p:ext uri="{BB962C8B-B14F-4D97-AF65-F5344CB8AC3E}">
        <p14:creationId xmlns:p14="http://schemas.microsoft.com/office/powerpoint/2010/main" xmlns="" val="34521934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371600"/>
            <a:ext cx="9220200" cy="4953000"/>
          </a:xfrm>
        </p:spPr>
        <p:txBody>
          <a:bodyPr/>
          <a:lstStyle/>
          <a:p>
            <a:r>
              <a:rPr lang="ar-SA" b="1" dirty="0" smtClean="0"/>
              <a:t>    تظهر </a:t>
            </a:r>
            <a:r>
              <a:rPr lang="ar-SA" b="1" dirty="0"/>
              <a:t>تلك الامثلة </a:t>
            </a:r>
            <a:r>
              <a:rPr lang="ar-SA" b="1" u="sng" dirty="0"/>
              <a:t>دور التكوين الجيولوجى فى توزيع المعادن على دول العالم مما اثر ليس فقط فى الانتاج المعدنى من حيث النوع والكمية بل اثر ايضا فى تطور المجتمعات الصناعية التى اصبحت تعتمد اساسا فى تطورها على المعادن الموجودة فى القشرة </a:t>
            </a:r>
            <a:r>
              <a:rPr lang="ar-SA" b="1" u="sng" dirty="0" smtClean="0">
                <a:solidFill>
                  <a:srgbClr val="FF0000"/>
                </a:solidFill>
              </a:rPr>
              <a:t>الارضية.ورغم التقدم الحضار للانسان الا انه لم يستطع ان يغير من القيود التى فرضتها الطبيعة بالتكوين الجيولوجي لصخور قشرة الارض الا فى حدود ضيقة جدا ،كأن يضيف مثلا الى الطبقة السطحية من التربة الزراعية عنصر الجير لتحسين خواص التربة ورفع قدرتها الانتاجية او لتتناسب مع نوع المحصول المزروع.</a:t>
            </a:r>
            <a:endParaRPr lang="ar-SA" b="1" u="sng" dirty="0">
              <a:solidFill>
                <a:srgbClr val="FF0000"/>
              </a:solidFill>
            </a:endParaRPr>
          </a:p>
          <a:p>
            <a:endParaRPr lang="ar-SA" b="1" dirty="0"/>
          </a:p>
        </p:txBody>
      </p:sp>
    </p:spTree>
    <p:extLst>
      <p:ext uri="{BB962C8B-B14F-4D97-AF65-F5344CB8AC3E}">
        <p14:creationId xmlns:p14="http://schemas.microsoft.com/office/powerpoint/2010/main" xmlns="" val="40461103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5300" y="1295400"/>
            <a:ext cx="8915400" cy="4830763"/>
          </a:xfrm>
        </p:spPr>
        <p:txBody>
          <a:bodyPr/>
          <a:lstStyle/>
          <a:p>
            <a:r>
              <a:rPr lang="ar-SA" b="1" u="sng" dirty="0" smtClean="0">
                <a:solidFill>
                  <a:srgbClr val="FF0000"/>
                </a:solidFill>
              </a:rPr>
              <a:t>3- مظاهر السطح :</a:t>
            </a:r>
          </a:p>
          <a:p>
            <a:r>
              <a:rPr lang="ar-SA" b="1" dirty="0" smtClean="0"/>
              <a:t>    ليس من المهم فى الجغرافيا الاقتصادية معرفة تفاصيل مظاهر السطح ولا اسباب تباين سطح الارض بين ارتفاع وانخفاض ، </a:t>
            </a:r>
            <a:r>
              <a:rPr lang="ar-SA" b="1" u="sng" dirty="0" smtClean="0"/>
              <a:t>ولكن من الاهمية بمكان تتبع اثر مظاهر السطح على الانتاج الاقتصادى ، فقد يكون عاملا مساعدا للنشاط البشرى وقد يكون معرقلا له </a:t>
            </a:r>
            <a:r>
              <a:rPr lang="ar-SA" b="1" dirty="0" smtClean="0"/>
              <a:t>، </a:t>
            </a:r>
            <a:r>
              <a:rPr lang="ar-SA" b="1" u="sng" dirty="0" smtClean="0">
                <a:solidFill>
                  <a:srgbClr val="FF0000"/>
                </a:solidFill>
              </a:rPr>
              <a:t>فالسهول تعد اكثر ملائمة لهذا النشاط من الجهات الجبلية وبالتالى اكثر استيعابا لاعداد كبيرة من السكان . </a:t>
            </a:r>
            <a:r>
              <a:rPr lang="ar-SA" b="1" dirty="0" smtClean="0"/>
              <a:t>تتضح هذه الحقيقة بوضوح من تتبع خريطتين للعالم احدهما تضاريسية والاخرى لتوزيع السكان ، فيلاحظ ان المناطق السهلية اكثر جهات</a:t>
            </a:r>
            <a:endParaRPr lang="ar-SA" b="1" dirty="0"/>
          </a:p>
        </p:txBody>
      </p:sp>
    </p:spTree>
    <p:extLst>
      <p:ext uri="{BB962C8B-B14F-4D97-AF65-F5344CB8AC3E}">
        <p14:creationId xmlns:p14="http://schemas.microsoft.com/office/powerpoint/2010/main" xmlns="" val="1892504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ar-SA" b="1" dirty="0"/>
              <a:t>العالم ازدحاما بالسكان سواء كان ذلك فى الصين والهند او فى مصر وغرب ووسط اوروبا او فى الجهات الشرقية والوسطى والسهول الساحلية الغربية فى امريكا الشمالية، </a:t>
            </a:r>
            <a:r>
              <a:rPr lang="ar-SA" b="1" u="sng" dirty="0">
                <a:solidFill>
                  <a:srgbClr val="FF0000"/>
                </a:solidFill>
              </a:rPr>
              <a:t>وعلى العكس من ذلك يقل السكان فى المناطق الجبلية لوعورتها وشدة انحدارها وانجراف التربة باستمرار فى حالة وجودها ، وصعوبة اتصالها بالجهات المجاورة ، وارتفاع تكاليف انشاء الطرق المختلفة بها لعدم انتظام السطح وضرورة انشاء الممرات فى بعض الاحيان .</a:t>
            </a:r>
          </a:p>
        </p:txBody>
      </p:sp>
    </p:spTree>
    <p:extLst>
      <p:ext uri="{BB962C8B-B14F-4D97-AF65-F5344CB8AC3E}">
        <p14:creationId xmlns:p14="http://schemas.microsoft.com/office/powerpoint/2010/main" xmlns="" val="39260126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371600"/>
            <a:ext cx="8915400" cy="5029200"/>
          </a:xfrm>
        </p:spPr>
        <p:txBody>
          <a:bodyPr/>
          <a:lstStyle/>
          <a:p>
            <a:r>
              <a:rPr lang="ar-SA" b="1" u="sng" dirty="0" smtClean="0">
                <a:solidFill>
                  <a:srgbClr val="FF0000"/>
                </a:solidFill>
              </a:rPr>
              <a:t>     ويفضل الانسان احيانا سكنى المناطق الجبلية وخاصة فى المناطق الحارة لاعتدال مناخها كما هو الحال فى كينيا والمكسيك وكولومبيا ، ففى هذه الدول ترتفع كثافة السكان فى الجهات الجبلية عنها فى الجهات منخفضة المنسوب حيث تشتد درجة الحرارة وترتفع نسبة الرطوبة.</a:t>
            </a:r>
          </a:p>
          <a:p>
            <a:r>
              <a:rPr lang="ar-SA" b="1" dirty="0" smtClean="0"/>
              <a:t>    </a:t>
            </a:r>
            <a:r>
              <a:rPr lang="ar-SA" b="1" u="sng" dirty="0" smtClean="0"/>
              <a:t>وتتوفر فى المناطق السهلية كل الظروف الطبيعية الملائمة للانتاج الاقتصادى وتساعد على تجمع السكان باعداد كبيرة . فاستواء السطح يساعد على حفظ التربة من الانجراف ، كما يسهل انشاء الطرق المختلفة التى تعمل على ربط السكان وتسهل نقل الافراد والافكار والسلع والخدمات.</a:t>
            </a:r>
            <a:endParaRPr lang="ar-SA" b="1" u="sng" dirty="0"/>
          </a:p>
        </p:txBody>
      </p:sp>
    </p:spTree>
    <p:extLst>
      <p:ext uri="{BB962C8B-B14F-4D97-AF65-F5344CB8AC3E}">
        <p14:creationId xmlns:p14="http://schemas.microsoft.com/office/powerpoint/2010/main" xmlns="" val="19029299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371600"/>
            <a:ext cx="9182100" cy="4754563"/>
          </a:xfrm>
        </p:spPr>
        <p:txBody>
          <a:bodyPr/>
          <a:lstStyle/>
          <a:p>
            <a:r>
              <a:rPr lang="ar-SA" b="1" dirty="0" smtClean="0"/>
              <a:t>   </a:t>
            </a:r>
          </a:p>
          <a:p>
            <a:r>
              <a:rPr lang="ar-SA" b="1" dirty="0"/>
              <a:t> </a:t>
            </a:r>
            <a:r>
              <a:rPr lang="ar-SA" b="1" dirty="0" smtClean="0"/>
              <a:t>   </a:t>
            </a:r>
            <a:r>
              <a:rPr lang="ar-SA" b="1" u="sng" dirty="0" smtClean="0">
                <a:solidFill>
                  <a:srgbClr val="FF0000"/>
                </a:solidFill>
              </a:rPr>
              <a:t>ولا يقتصر النشاط الاقتصادى فى المناطق السهلية على الزراعة ، وانما يمارس حرفتى التعدين والصناعة اذا ماتوافرت مقوماتهما .</a:t>
            </a:r>
          </a:p>
          <a:p>
            <a:r>
              <a:rPr lang="ar-SA" b="1" u="sng" dirty="0" smtClean="0">
                <a:solidFill>
                  <a:srgbClr val="FF0000"/>
                </a:solidFill>
              </a:rPr>
              <a:t>وقد نجح الانسان فى ممارسة حرفة الزراعة فى بعض المناطق الجبلية بعد ان حولها الى مدرجات كما حدث فى اليابان واندونيسيا </a:t>
            </a:r>
            <a:r>
              <a:rPr lang="ar-SA" b="1" dirty="0" smtClean="0"/>
              <a:t>، وقد تفوقت بعض المحاصيل المزروعة فوق المدرجات الجبلية على مثيلتها المزروعة فى المناطق السهلية من حيث الجودة، كما هو الحال بالنسبة للبن اليمني المزروع على المدرجات والذى يعد من اجود انواع البن فى العالم.</a:t>
            </a:r>
            <a:endParaRPr lang="ar-SA" b="1" dirty="0"/>
          </a:p>
        </p:txBody>
      </p:sp>
    </p:spTree>
    <p:extLst>
      <p:ext uri="{BB962C8B-B14F-4D97-AF65-F5344CB8AC3E}">
        <p14:creationId xmlns:p14="http://schemas.microsoft.com/office/powerpoint/2010/main" xmlns="" val="10673018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5300" y="1447800"/>
            <a:ext cx="8915400" cy="4876800"/>
          </a:xfrm>
        </p:spPr>
        <p:txBody>
          <a:bodyPr/>
          <a:lstStyle/>
          <a:p>
            <a:r>
              <a:rPr lang="ar-SA" b="1" dirty="0" smtClean="0"/>
              <a:t>   </a:t>
            </a:r>
            <a:r>
              <a:rPr lang="ar-SA" b="1" u="sng" dirty="0" smtClean="0">
                <a:solidFill>
                  <a:srgbClr val="FF0000"/>
                </a:solidFill>
              </a:rPr>
              <a:t>ويعد التعدين وقطع الاشجار والرعي والسياحة اهم الحرف التى يمارسها الانسان فى المناطق الجبلية، حيث تعتبر تلك المناطق اماكن مثالية لاستخراج الموارد المعدنية ، </a:t>
            </a:r>
            <a:r>
              <a:rPr lang="ar-SA" b="1" u="sng" dirty="0" smtClean="0"/>
              <a:t>وكذلك تكسو الغابات بعض السفوح الجبلية مما ساعد على انتشار حرفة قطع الاشجاروانتاج الاخشاب والورق والحرير الصناعي ، واحيانا تكسو الحشائش سفوح جبلية اخرى مما يساعد على ازدهار حرفة رعي الماشية على السفوح غزيرة الامطار .</a:t>
            </a:r>
          </a:p>
          <a:p>
            <a:r>
              <a:rPr lang="ar-SA" b="1" u="sng" dirty="0" smtClean="0">
                <a:solidFill>
                  <a:srgbClr val="FF0000"/>
                </a:solidFill>
              </a:rPr>
              <a:t>ولاختلاف درجة الارتفاع دور غير مباشر فى تحديد نوعية الانتاج ، فعامل الارتفاع عن منسوب سطح البحر يؤثر فى درجة الحرارة</a:t>
            </a:r>
            <a:endParaRPr lang="ar-SA" b="1" u="sng" dirty="0">
              <a:solidFill>
                <a:srgbClr val="FF0000"/>
              </a:solidFill>
            </a:endParaRPr>
          </a:p>
        </p:txBody>
      </p:sp>
    </p:spTree>
    <p:extLst>
      <p:ext uri="{BB962C8B-B14F-4D97-AF65-F5344CB8AC3E}">
        <p14:creationId xmlns:p14="http://schemas.microsoft.com/office/powerpoint/2010/main" xmlns="" val="18119895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5300" y="1447800"/>
            <a:ext cx="8915400" cy="4876800"/>
          </a:xfrm>
        </p:spPr>
        <p:txBody>
          <a:bodyPr/>
          <a:lstStyle/>
          <a:p>
            <a:r>
              <a:rPr lang="ar-SA" b="1" dirty="0"/>
              <a:t>التى تؤثر بدورها فى نوعية الانتاج الزراعي</a:t>
            </a:r>
            <a:r>
              <a:rPr lang="ar-SA" b="1" u="sng" dirty="0">
                <a:solidFill>
                  <a:srgbClr val="FF0000"/>
                </a:solidFill>
              </a:rPr>
              <a:t>، فلكل محصول درجة حرارة خاصة تلائمة ، فالشليم والشوفان تناسبة درجة الحرارة المنخفضة ،بينما تناسب درجات الحرارة المعتدلة كل من القمح والشعير ، فى حين تحتاج محاصيل مثل قصب السكر والبن الى درجات الحرارة المرتفعة .</a:t>
            </a:r>
          </a:p>
          <a:p>
            <a:r>
              <a:rPr lang="ar-SA" b="1" dirty="0" smtClean="0"/>
              <a:t>وجدير بالذكر </a:t>
            </a:r>
            <a:r>
              <a:rPr lang="ar-SA" b="1" u="sng" dirty="0" smtClean="0"/>
              <a:t>ان تباين مظاهر السطح وماتبع ذلك من اختلاف مظاهر النشاط الاقتصادى ادى الى قيام حركة تبادل تجارى بين الاقاليم السهلية والمناطق الجبلية، مما ادى الى قيام الرعاة فى العالم القديم بحركة انتقال فصلية بين المناطق السهلية والجبلية </a:t>
            </a:r>
            <a:r>
              <a:rPr lang="ar-SA" b="1" dirty="0" smtClean="0"/>
              <a:t>.</a:t>
            </a:r>
            <a:endParaRPr lang="ar-SA" b="1" dirty="0"/>
          </a:p>
        </p:txBody>
      </p:sp>
    </p:spTree>
    <p:extLst>
      <p:ext uri="{BB962C8B-B14F-4D97-AF65-F5344CB8AC3E}">
        <p14:creationId xmlns:p14="http://schemas.microsoft.com/office/powerpoint/2010/main" xmlns="" val="26314276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5300" y="685800"/>
            <a:ext cx="8953500" cy="5440363"/>
          </a:xfrm>
        </p:spPr>
        <p:txBody>
          <a:bodyPr/>
          <a:lstStyle/>
          <a:p>
            <a:r>
              <a:rPr lang="ar-SA" b="1" u="sng" dirty="0" smtClean="0">
                <a:solidFill>
                  <a:srgbClr val="FF0000"/>
                </a:solidFill>
              </a:rPr>
              <a:t>4- المناخ :</a:t>
            </a:r>
          </a:p>
          <a:p>
            <a:r>
              <a:rPr lang="ar-SA" b="1" dirty="0" smtClean="0"/>
              <a:t>   </a:t>
            </a:r>
            <a:r>
              <a:rPr lang="ar-SA" b="1" u="sng" dirty="0" smtClean="0">
                <a:solidFill>
                  <a:srgbClr val="FF0000"/>
                </a:solidFill>
              </a:rPr>
              <a:t>يعد المناخ اهم العوامل الطبيعية المؤثرة فى النشاط واكثرها تحكما فى النشاط البشرى مهما كان مستواه ، ويرجع ذلك الى ان قدرة الانسان على ضعف التحكم فى هذا العامل محدود للغاية ،  </a:t>
            </a:r>
            <a:r>
              <a:rPr lang="ar-SA" b="1" u="sng" dirty="0" smtClean="0"/>
              <a:t>وتكاد تقتصر جهوده على التقليل قدر الامكان من تأثير العناصر المناخية ومحاولة التكيف معها، فلازال الانسان غير قادر على تغيير طبيعة الصحارى</a:t>
            </a:r>
            <a:r>
              <a:rPr lang="ar-SA" b="1" dirty="0" smtClean="0"/>
              <a:t> </a:t>
            </a:r>
            <a:r>
              <a:rPr lang="ar-SA" b="1" u="sng" dirty="0" smtClean="0">
                <a:solidFill>
                  <a:srgbClr val="FF0000"/>
                </a:solidFill>
              </a:rPr>
              <a:t>وتقتصر جهودة على التقليل قدر الامكان من حدة الجفاف باتباع اساليب خاصة فى الرى اهمها طريقة الرى بالرش وتبطين وتغطية القنوات المائية كما هو الحال فى المناطق المنزرعة الجديدة فى صحارى مصر والمكسيك ، وهى طريقة مرتفعة التكاليف .</a:t>
            </a:r>
            <a:endParaRPr lang="ar-SA" b="1" u="sng" dirty="0">
              <a:solidFill>
                <a:srgbClr val="FF0000"/>
              </a:solidFill>
            </a:endParaRPr>
          </a:p>
        </p:txBody>
      </p:sp>
    </p:spTree>
    <p:extLst>
      <p:ext uri="{BB962C8B-B14F-4D97-AF65-F5344CB8AC3E}">
        <p14:creationId xmlns:p14="http://schemas.microsoft.com/office/powerpoint/2010/main" xmlns="" val="1895229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5300" y="1371600"/>
            <a:ext cx="8915400" cy="4754563"/>
          </a:xfrm>
        </p:spPr>
        <p:txBody>
          <a:bodyPr/>
          <a:lstStyle/>
          <a:p>
            <a:r>
              <a:rPr lang="ar-SA" b="1" dirty="0" smtClean="0"/>
              <a:t>    </a:t>
            </a:r>
            <a:r>
              <a:rPr lang="ar-SA" b="1" u="sng" dirty="0" smtClean="0">
                <a:solidFill>
                  <a:srgbClr val="FF0000"/>
                </a:solidFill>
              </a:rPr>
              <a:t>ويقل تحكم العناصر المناخية فى نشاط الانسان كلما تقدم فى السلم الحضارى ، وهذا يفسر ظهور الحضارات البشرية القديمة فى الجهات معتدلة المناخ كمصر والعراق والهند والصين. </a:t>
            </a:r>
          </a:p>
          <a:p>
            <a:r>
              <a:rPr lang="ar-SA" b="1" dirty="0" smtClean="0"/>
              <a:t>   </a:t>
            </a:r>
            <a:r>
              <a:rPr lang="ar-SA" b="1" u="sng" dirty="0" smtClean="0"/>
              <a:t>وللمناخ تأثير مباشر فى تخلف الانسان فى الاصقاع الشمالية حيث تنخفض درجة الحرارة طول العام ، وفى المناطق المدارية حيث تقترن درجة الحرارة المرتفعة مع نسبة الرطوبة العالية .لذا لايضم النطاق المحيط بخط الاستواء دولة واحدة متقدمة ، بل تتفق دوله فى انخفاض مستوى معيشة سكانها ، وابرز دلائل ذلك قصر امد الحياة بالنسبة للافراد بها .</a:t>
            </a:r>
            <a:endParaRPr lang="ar-SA" b="1" u="sng" dirty="0"/>
          </a:p>
        </p:txBody>
      </p:sp>
    </p:spTree>
    <p:extLst>
      <p:ext uri="{BB962C8B-B14F-4D97-AF65-F5344CB8AC3E}">
        <p14:creationId xmlns:p14="http://schemas.microsoft.com/office/powerpoint/2010/main" xmlns="" val="329328072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5300" y="1371600"/>
            <a:ext cx="8915400" cy="4754563"/>
          </a:xfrm>
        </p:spPr>
        <p:txBody>
          <a:bodyPr/>
          <a:lstStyle/>
          <a:p>
            <a:r>
              <a:rPr lang="ar-SA" b="1" dirty="0" smtClean="0"/>
              <a:t>   </a:t>
            </a:r>
            <a:r>
              <a:rPr lang="ar-SA" b="1" u="sng" dirty="0" smtClean="0"/>
              <a:t>وعلى النقيض من ذلك نجد ان الدول الواقعة فى الاقاليم ذات المناخ المعتدل بصفة عامة حيث يرتفع مستوى المعيشة ويزداد امد الحياة بالنسبة للفرد.</a:t>
            </a:r>
          </a:p>
          <a:p>
            <a:r>
              <a:rPr lang="ar-SA" b="1" u="sng" dirty="0" smtClean="0">
                <a:solidFill>
                  <a:srgbClr val="FF0000"/>
                </a:solidFill>
              </a:rPr>
              <a:t>  ويؤثر المناخ فى مختلف اوجه النشاط الاقتصادى وخاصة فيما يتعلق بالنشاط الزراعي ، فلدرجة الحرارة تاثير واضح ومباشر على الانتاج الزراعي ،فهى تلعب دورا كبيرا فى العمليات الكيميائية مما يزيد من النشاط الحيوي للتربة الزراعية .</a:t>
            </a:r>
          </a:p>
          <a:p>
            <a:r>
              <a:rPr lang="ar-SA" b="1" u="sng" dirty="0" smtClean="0"/>
              <a:t>وقد ادى تباين درجات الحرارة من مكان الى اخر على سطح الارض الى تقسيم العالم الى مناطق حرارية لكل منها نوع خاص من</a:t>
            </a:r>
            <a:endParaRPr lang="ar-SA" b="1" u="sng" dirty="0"/>
          </a:p>
        </p:txBody>
      </p:sp>
    </p:spTree>
    <p:extLst>
      <p:ext uri="{BB962C8B-B14F-4D97-AF65-F5344CB8AC3E}">
        <p14:creationId xmlns:p14="http://schemas.microsoft.com/office/powerpoint/2010/main" xmlns="" val="23368938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5300" y="1371600"/>
            <a:ext cx="8915400" cy="4953000"/>
          </a:xfrm>
        </p:spPr>
        <p:txBody>
          <a:bodyPr/>
          <a:lstStyle/>
          <a:p>
            <a:r>
              <a:rPr lang="ar-SA" b="1" dirty="0"/>
              <a:t>الانتاج الزراعى ، </a:t>
            </a:r>
            <a:r>
              <a:rPr lang="ar-SA" b="1" u="sng" dirty="0"/>
              <a:t>ففى الجهات الحارة تنمو المحاصيل التى تحتاج الى درجات حرارة مرتفعة كالقطن وقصب السكر ، بينما تنموفى المناطق المعتدلة كالقمح والزيتون ، فى حين تنموفى المناطق المعتدلة الباردة محاصيل كالتفاح </a:t>
            </a:r>
            <a:r>
              <a:rPr lang="ar-SA" b="1" u="sng" dirty="0" smtClean="0"/>
              <a:t>والبنجر.  </a:t>
            </a:r>
            <a:r>
              <a:rPr lang="ar-SA" b="1" u="sng" dirty="0" smtClean="0">
                <a:solidFill>
                  <a:srgbClr val="FF0000"/>
                </a:solidFill>
              </a:rPr>
              <a:t>وفى مجال الصناعة كانت بعض الصناعات يلزم لقيامها توفر نوع معين من المناخ مثل صناعة غزل ونسج القطن الذى كان يلزم توفر نسبة مرتفعة من الرطوبة فى الهواء حتى لا تقصف تيلة القطن خلال مراحل التصنيع المختلفة ، لذا عندما تم التفكير فى قيام هذه الصناعة فى انجلترا ومصر اختير لها فى اول الامر لانكشير والمحلة الكبرى لتوافر الظروف المناخية الملائمة .</a:t>
            </a:r>
            <a:endParaRPr lang="ar-SA" b="1" u="sng" dirty="0">
              <a:solidFill>
                <a:srgbClr val="FF0000"/>
              </a:solidFill>
            </a:endParaRPr>
          </a:p>
        </p:txBody>
      </p:sp>
    </p:spTree>
    <p:extLst>
      <p:ext uri="{BB962C8B-B14F-4D97-AF65-F5344CB8AC3E}">
        <p14:creationId xmlns:p14="http://schemas.microsoft.com/office/powerpoint/2010/main" xmlns="" val="145079185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ar-SA" b="1" u="sng" dirty="0" smtClean="0"/>
              <a:t>وهناك ارتباط قوى بين الظروف المناخية وتوزيع كثافة السكان على سطح الارض ، </a:t>
            </a:r>
            <a:r>
              <a:rPr lang="ar-SA" b="1" dirty="0" smtClean="0"/>
              <a:t>يتضح ذلك من مقارنة خريطة لتوزيع كثافة السكان باخرى موقع عليها اقاليم المطر والغطاء النباتى ، </a:t>
            </a:r>
            <a:r>
              <a:rPr lang="ar-SA" b="1" u="sng" dirty="0" smtClean="0">
                <a:solidFill>
                  <a:srgbClr val="FF0000"/>
                </a:solidFill>
              </a:rPr>
              <a:t>اذ يتضح انخفاض كثافة السكان بشكل واضح فى الاقاليم الصحراوية الجافة وفى الاقاليم المدارية التى تتسم بغزارة امطارها وكثافة غطائها النباتى وارتفاع نسبة الرطوبة وعظم درجات الحرارة، وهى عوامل لا تشجع على سكنى الانسان لتلك المناطق .</a:t>
            </a:r>
            <a:endParaRPr lang="ar-SA" b="1" u="sng" dirty="0">
              <a:solidFill>
                <a:srgbClr val="FF0000"/>
              </a:solidFill>
            </a:endParaRPr>
          </a:p>
        </p:txBody>
      </p:sp>
    </p:spTree>
    <p:extLst>
      <p:ext uri="{BB962C8B-B14F-4D97-AF65-F5344CB8AC3E}">
        <p14:creationId xmlns:p14="http://schemas.microsoft.com/office/powerpoint/2010/main" xmlns="" val="93924531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5300" y="1371600"/>
            <a:ext cx="8915400" cy="4754563"/>
          </a:xfrm>
        </p:spPr>
        <p:txBody>
          <a:bodyPr/>
          <a:lstStyle/>
          <a:p>
            <a:r>
              <a:rPr lang="ar-SA" b="1" dirty="0" smtClean="0"/>
              <a:t>   </a:t>
            </a:r>
            <a:r>
              <a:rPr lang="ar-SA" b="1" u="sng" dirty="0" smtClean="0"/>
              <a:t>ويؤثر </a:t>
            </a:r>
            <a:r>
              <a:rPr lang="ar-SA" b="1" u="sng" dirty="0"/>
              <a:t>المناخ فى حركة النقل سواء كان برى او بحرى او جوى ، اذا تعطل العواصف الرملية والسيول حركة النقل ، كما يتأثر النقل الجوى بالتغيرات التى تحدث على الظروف المناخية واحوال الطقس .</a:t>
            </a:r>
          </a:p>
          <a:p>
            <a:r>
              <a:rPr lang="ar-SA" b="1" dirty="0" smtClean="0"/>
              <a:t>   </a:t>
            </a:r>
            <a:r>
              <a:rPr lang="ar-SA" b="1" u="sng" dirty="0" smtClean="0">
                <a:solidFill>
                  <a:srgbClr val="FF0000"/>
                </a:solidFill>
              </a:rPr>
              <a:t>وللمناخ </a:t>
            </a:r>
            <a:r>
              <a:rPr lang="ar-SA" b="1" u="sng" dirty="0">
                <a:solidFill>
                  <a:srgbClr val="FF0000"/>
                </a:solidFill>
              </a:rPr>
              <a:t>ايضا أثرة الواضح فى نشاط حركة السياحة ، يتمثل ذلك فى حركة السكان الى المصايف خلال شهور الصيف كما هو الحال فى الاسكندرية ومناطق الساحل الشمالى فى مصر ، والى المشاتى التى تتسم باعتدال درجة حرارتها فى فصل الشتاء كما هو الحال فى اسوان فى مصر .</a:t>
            </a:r>
          </a:p>
          <a:p>
            <a:endParaRPr lang="ar-SA" b="1" dirty="0"/>
          </a:p>
        </p:txBody>
      </p:sp>
    </p:spTree>
    <p:extLst>
      <p:ext uri="{BB962C8B-B14F-4D97-AF65-F5344CB8AC3E}">
        <p14:creationId xmlns:p14="http://schemas.microsoft.com/office/powerpoint/2010/main" xmlns="" val="63319085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b="1" dirty="0" smtClean="0">
                <a:solidFill>
                  <a:srgbClr val="FF0000"/>
                </a:solidFill>
              </a:rPr>
              <a:t>:</a:t>
            </a:r>
            <a:r>
              <a:rPr lang="ar-SA" b="1" dirty="0" smtClean="0">
                <a:solidFill>
                  <a:srgbClr val="FF0000"/>
                </a:solidFill>
              </a:rPr>
              <a:t>5-مصادر المياه </a:t>
            </a:r>
          </a:p>
          <a:p>
            <a:r>
              <a:rPr lang="ar-SA" b="1" dirty="0" smtClean="0"/>
              <a:t>   تعد المياه من أهم العوامل الطبيعية المؤثرة فى مختلف أوجه النشاط الاقتصادى ، وتنقسم المياه الى :</a:t>
            </a:r>
          </a:p>
          <a:p>
            <a:pPr algn="ctr"/>
            <a:r>
              <a:rPr lang="ar-SA" b="1" dirty="0" smtClean="0">
                <a:solidFill>
                  <a:srgbClr val="FF0000"/>
                </a:solidFill>
              </a:rPr>
              <a:t>المياه السطحية      المياه الجوفية   </a:t>
            </a:r>
          </a:p>
          <a:p>
            <a:r>
              <a:rPr lang="ar-SA" b="1" u="sng" dirty="0" smtClean="0">
                <a:solidFill>
                  <a:srgbClr val="FF0000"/>
                </a:solidFill>
              </a:rPr>
              <a:t>المياه السطحية :</a:t>
            </a:r>
          </a:p>
          <a:p>
            <a:r>
              <a:rPr lang="ar-SA" b="1" dirty="0" smtClean="0"/>
              <a:t>وتشمل الامطار  ومياه الانهار ،وتؤثر الامطار فى الانتاج الزراعى وليست العبرة بكمية الامطار الساقطة فى منطقة ما ، وانما العبرة بالقيمة الفعلية للامطار وفصلية سقوطها ونظامه</a:t>
            </a:r>
            <a:endParaRPr lang="ar-SA" b="1" dirty="0"/>
          </a:p>
        </p:txBody>
      </p:sp>
    </p:spTree>
    <p:extLst>
      <p:ext uri="{BB962C8B-B14F-4D97-AF65-F5344CB8AC3E}">
        <p14:creationId xmlns:p14="http://schemas.microsoft.com/office/powerpoint/2010/main" xmlns="" val="300288953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5300" y="1371600"/>
            <a:ext cx="8915400" cy="5029200"/>
          </a:xfrm>
        </p:spPr>
        <p:txBody>
          <a:bodyPr/>
          <a:lstStyle/>
          <a:p>
            <a:r>
              <a:rPr lang="ar-SA" b="1" dirty="0"/>
              <a:t>، </a:t>
            </a:r>
            <a:r>
              <a:rPr lang="ar-SA" b="1" u="sng" dirty="0"/>
              <a:t>اذا تختلف القيمة الفعلية للامطار من مكان لاخر تبعا لظروف كل منطقة من حيث اختلاف درجات الحرارة ونوع التربة  ، فارتفاع درجات الحرارة يزيد من المياه المفقودة عن طريق البخر ، كما ان وجود التربة المسامية يؤدى الى فقد كمية كبيرة من المياه الامر الذى يقلل من القيمة الفعلية للمياه فى تلك المنطقة .</a:t>
            </a:r>
          </a:p>
          <a:p>
            <a:r>
              <a:rPr lang="ar-SA" b="1" dirty="0" smtClean="0"/>
              <a:t>  </a:t>
            </a:r>
            <a:r>
              <a:rPr lang="ar-SA" b="1" u="sng" dirty="0" smtClean="0">
                <a:solidFill>
                  <a:srgbClr val="FF0000"/>
                </a:solidFill>
              </a:rPr>
              <a:t>وتوجد مناطق زراعية ومراعى كثيرة فى العالم تعتمد على الامطار كمصدر للمياه ، ويؤدى نقص الامطار وتذبذب كمياتها فى تلك المناطق الى فشل الزراعة وفقرتلك  المراعى مما يؤدى الى حدوث الكثير من المجاعات ، التى كان لبعضها تأثير فى توجيه حركات الهجرة البشرية على سطح الارض .</a:t>
            </a:r>
            <a:endParaRPr lang="ar-SA" b="1" u="sng" dirty="0">
              <a:solidFill>
                <a:srgbClr val="FF0000"/>
              </a:solidFill>
            </a:endParaRPr>
          </a:p>
        </p:txBody>
      </p:sp>
    </p:spTree>
    <p:extLst>
      <p:ext uri="{BB962C8B-B14F-4D97-AF65-F5344CB8AC3E}">
        <p14:creationId xmlns:p14="http://schemas.microsoft.com/office/powerpoint/2010/main" xmlns="" val="337050281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5300" y="838200"/>
            <a:ext cx="8915400" cy="5287963"/>
          </a:xfrm>
        </p:spPr>
        <p:txBody>
          <a:bodyPr/>
          <a:lstStyle/>
          <a:p>
            <a:r>
              <a:rPr lang="ar-SA" b="1" dirty="0" smtClean="0"/>
              <a:t>فى حين ان معظم  الاراضى الزراعية الاخرى تزرع معتمدة على مياه الانهاردائمة الجريان والتى يتم التحكم فى مياهها عن طريق القناطر والسدود كما هو الحال فى مصر والعراق ، </a:t>
            </a:r>
            <a:r>
              <a:rPr lang="ar-SA" b="1" u="sng" dirty="0" smtClean="0">
                <a:solidFill>
                  <a:srgbClr val="FF0000"/>
                </a:solidFill>
              </a:rPr>
              <a:t>وتتمتع تلك الاراضى التى تزرع معتمدة على مياه الانهار بمجموعة من الخصائص من اهمها :</a:t>
            </a:r>
          </a:p>
          <a:p>
            <a:r>
              <a:rPr lang="ar-SA" b="1" u="sng" dirty="0" smtClean="0"/>
              <a:t>تجدد خصوبة التربة بفعل نقل الغرين </a:t>
            </a:r>
            <a:r>
              <a:rPr lang="ar-SA" b="1" dirty="0" smtClean="0"/>
              <a:t>والمواد العالقة بمياه الانهار.</a:t>
            </a:r>
          </a:p>
          <a:p>
            <a:r>
              <a:rPr lang="ar-SA" b="1" u="sng" dirty="0" smtClean="0"/>
              <a:t>امكانية التحكم فى كمية الميا</a:t>
            </a:r>
            <a:r>
              <a:rPr lang="ar-SA" b="1" dirty="0" smtClean="0"/>
              <a:t>ه التى تحتاجها المحاصيل فى التوقيت المناسب .</a:t>
            </a:r>
          </a:p>
          <a:p>
            <a:r>
              <a:rPr lang="ar-SA" b="1" u="sng" dirty="0" smtClean="0"/>
              <a:t>تتميز تلك الاراضى بارتفاع قدرتها الانتاجية</a:t>
            </a:r>
            <a:r>
              <a:rPr lang="ar-SA" b="1" dirty="0" smtClean="0"/>
              <a:t> من المحاصيل عن مثيلتها التى تروى بمياه الامطار . </a:t>
            </a:r>
            <a:r>
              <a:rPr lang="en-US" b="1" dirty="0" smtClean="0"/>
              <a:t>  </a:t>
            </a:r>
            <a:endParaRPr lang="ar-SA" b="1" dirty="0"/>
          </a:p>
        </p:txBody>
      </p:sp>
    </p:spTree>
    <p:extLst>
      <p:ext uri="{BB962C8B-B14F-4D97-AF65-F5344CB8AC3E}">
        <p14:creationId xmlns:p14="http://schemas.microsoft.com/office/powerpoint/2010/main" xmlns="" val="390089421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5300" y="685800"/>
            <a:ext cx="8915400" cy="5638800"/>
          </a:xfrm>
        </p:spPr>
        <p:txBody>
          <a:bodyPr/>
          <a:lstStyle/>
          <a:p>
            <a:r>
              <a:rPr lang="ar-SA" b="1" u="sng" dirty="0" smtClean="0">
                <a:solidFill>
                  <a:srgbClr val="FF0000"/>
                </a:solidFill>
              </a:rPr>
              <a:t>المياه الجوفية : </a:t>
            </a:r>
          </a:p>
          <a:p>
            <a:r>
              <a:rPr lang="ar-SA" b="1" dirty="0" smtClean="0"/>
              <a:t>   </a:t>
            </a:r>
            <a:r>
              <a:rPr lang="ar-SA" b="1" u="sng" dirty="0" smtClean="0"/>
              <a:t>هى فى الاصل جزء من مياه الامطار او المياه الناتجة عن انصهار الجليد وتسربت الى باطن الارض مكونة طبقة من المياه الجوفية ،</a:t>
            </a:r>
            <a:r>
              <a:rPr lang="ar-SA" b="1" dirty="0" smtClean="0"/>
              <a:t> وقد قدر بعض الباحثين كمية المياه الجوفية بانها تعادل طبقة من المياه تغطى الكرة الارضية بسمك يتراوح بين 200-600 قدم .</a:t>
            </a:r>
          </a:p>
          <a:p>
            <a:r>
              <a:rPr lang="ar-SA" b="1" dirty="0"/>
              <a:t> </a:t>
            </a:r>
            <a:r>
              <a:rPr lang="ar-SA" b="1" dirty="0" smtClean="0"/>
              <a:t> </a:t>
            </a:r>
            <a:r>
              <a:rPr lang="ar-SA" b="1" u="sng" dirty="0" smtClean="0"/>
              <a:t>وتظهر اهمية المياه الجوفية ويبدو دورها واضحا فى النشاط البشرى بالاقاليم الصحراوية الجافة حيث يندر سقوط المطر وتنعدم المجارى المائية السطحية ، لذا يعتمد السكان كليا على المياه الجوفية لرى زراعاتهم البسيطة ولشرب الانسان والحيوان.</a:t>
            </a:r>
            <a:endParaRPr lang="ar-SA" b="1" u="sng" dirty="0"/>
          </a:p>
        </p:txBody>
      </p:sp>
    </p:spTree>
    <p:extLst>
      <p:ext uri="{BB962C8B-B14F-4D97-AF65-F5344CB8AC3E}">
        <p14:creationId xmlns:p14="http://schemas.microsoft.com/office/powerpoint/2010/main" xmlns="" val="171804368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b="1" dirty="0"/>
              <a:t>6- التربة :</a:t>
            </a:r>
          </a:p>
        </p:txBody>
      </p:sp>
      <p:sp>
        <p:nvSpPr>
          <p:cNvPr id="3" name="Content Placeholder 2"/>
          <p:cNvSpPr>
            <a:spLocks noGrp="1"/>
          </p:cNvSpPr>
          <p:nvPr>
            <p:ph idx="1"/>
          </p:nvPr>
        </p:nvSpPr>
        <p:spPr>
          <a:xfrm>
            <a:off x="228600" y="1417638"/>
            <a:ext cx="9182100" cy="4906962"/>
          </a:xfrm>
        </p:spPr>
        <p:txBody>
          <a:bodyPr/>
          <a:lstStyle/>
          <a:p>
            <a:r>
              <a:rPr lang="ar-SA" b="1" u="sng" dirty="0" smtClean="0">
                <a:solidFill>
                  <a:srgbClr val="FF0000"/>
                </a:solidFill>
              </a:rPr>
              <a:t>تعرف التربة على انها الطبقة السطحية من قشرة الارض التى تكونت نتيجة تحلل الصخور وتفتتها او نتيجة تحلل المواد العضوية ،وهى تمثل الحيز الذى تمتد فيه جذورالنباتات</a:t>
            </a:r>
            <a:r>
              <a:rPr lang="ar-SA" b="1" dirty="0" smtClean="0"/>
              <a:t> . </a:t>
            </a:r>
            <a:r>
              <a:rPr lang="ar-SA" b="1" u="sng" dirty="0" smtClean="0"/>
              <a:t>وتلعب التربة دور مهم فى تحديد نوع الحياة النباتية الطبيعية</a:t>
            </a:r>
            <a:r>
              <a:rPr lang="ar-SA" b="1" dirty="0" smtClean="0"/>
              <a:t> .فعلى سبيل المثال تساعد التربات الجيرية على نمو الغابات المخروطية ، كما تناسب التربات السوداء نمو الاشجار الضخمة .كما تؤثر التربة فى اختيار انواع المحاصيل التى يمكن زراعتها ، </a:t>
            </a:r>
            <a:r>
              <a:rPr lang="ar-SA" b="1" u="sng" dirty="0" smtClean="0"/>
              <a:t>فالاراضى الطينية ثقيلة النسيج تجود فيها زراعة بعض المحاصيل كالذرة والقصب </a:t>
            </a:r>
            <a:r>
              <a:rPr lang="ar-SA" b="1" dirty="0" smtClean="0"/>
              <a:t>بينما لا تجود فيها محاصيل اخرى مثل السمسم والترمس الذين تجود زراعتهما فى الاراضى الرملية .</a:t>
            </a:r>
            <a:endParaRPr lang="ar-SA" b="1" dirty="0"/>
          </a:p>
        </p:txBody>
      </p:sp>
    </p:spTree>
    <p:extLst>
      <p:ext uri="{BB962C8B-B14F-4D97-AF65-F5344CB8AC3E}">
        <p14:creationId xmlns:p14="http://schemas.microsoft.com/office/powerpoint/2010/main" xmlns="" val="187648293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ar-SA" b="1" dirty="0" smtClean="0"/>
              <a:t> </a:t>
            </a:r>
          </a:p>
          <a:p>
            <a:r>
              <a:rPr lang="ar-SA" b="1" u="sng" dirty="0" smtClean="0"/>
              <a:t>   ومن الضرورى التفرقة بين خصوبة التربة وانتاجية التربة </a:t>
            </a:r>
            <a:r>
              <a:rPr lang="ar-SA" b="1" dirty="0" smtClean="0"/>
              <a:t>.</a:t>
            </a:r>
            <a:r>
              <a:rPr lang="ar-SA" b="1" u="sng" dirty="0" smtClean="0">
                <a:solidFill>
                  <a:srgbClr val="FF0000"/>
                </a:solidFill>
              </a:rPr>
              <a:t>فخصوبة التربة تدل على مكونات التربة وماتحتويه من مركبات كيميائية تكون العناصر الغذائية اللازمة لنمو النبات </a:t>
            </a:r>
            <a:r>
              <a:rPr lang="ar-SA" b="1" dirty="0" smtClean="0"/>
              <a:t>،</a:t>
            </a:r>
            <a:r>
              <a:rPr lang="ar-SA" b="1" u="sng" dirty="0" smtClean="0"/>
              <a:t>اما انتاجية التربة فيقصد به القدرة الانتاجية للتربة من المحاصيل الزراعية ، والذى يتوقف على مدى ملائمة خصائص التربة لنوع المحصول المزروع.</a:t>
            </a:r>
            <a:endParaRPr lang="ar-SA" b="1" u="sng" dirty="0"/>
          </a:p>
        </p:txBody>
      </p:sp>
    </p:spTree>
    <p:extLst>
      <p:ext uri="{BB962C8B-B14F-4D97-AF65-F5344CB8AC3E}">
        <p14:creationId xmlns:p14="http://schemas.microsoft.com/office/powerpoint/2010/main" xmlns="" val="175859411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7</a:t>
            </a:r>
            <a:r>
              <a:rPr lang="ar-SA" b="1" dirty="0" smtClean="0"/>
              <a:t>-الغطاء </a:t>
            </a:r>
            <a:r>
              <a:rPr lang="ar-SA" b="1" dirty="0"/>
              <a:t>النباتى </a:t>
            </a:r>
            <a:r>
              <a:rPr lang="ar-SA" dirty="0"/>
              <a:t>:</a:t>
            </a:r>
            <a:br>
              <a:rPr lang="ar-SA" dirty="0"/>
            </a:br>
            <a:endParaRPr lang="ar-SA" dirty="0"/>
          </a:p>
        </p:txBody>
      </p:sp>
      <p:sp>
        <p:nvSpPr>
          <p:cNvPr id="3" name="Content Placeholder 2"/>
          <p:cNvSpPr>
            <a:spLocks noGrp="1"/>
          </p:cNvSpPr>
          <p:nvPr>
            <p:ph idx="1"/>
          </p:nvPr>
        </p:nvSpPr>
        <p:spPr>
          <a:xfrm>
            <a:off x="495300" y="1417638"/>
            <a:ext cx="8915400" cy="4708525"/>
          </a:xfrm>
        </p:spPr>
        <p:txBody>
          <a:bodyPr/>
          <a:lstStyle/>
          <a:p>
            <a:r>
              <a:rPr lang="ar-SA" b="1" dirty="0" smtClean="0"/>
              <a:t>يقصد </a:t>
            </a:r>
            <a:r>
              <a:rPr lang="ar-SA" b="1" dirty="0"/>
              <a:t>بالغطاء النباتى </a:t>
            </a:r>
            <a:r>
              <a:rPr lang="ar-SA" b="1" u="sng" dirty="0"/>
              <a:t>النباتات الطبيعية المنتشرة على سطح الارض والتى تتدرج من غابات تتباين كثافاتها الى حشائش تختلف فى اطوالها وغناها حتى تصل الى النباتات الصحراوية الفقيرة.</a:t>
            </a:r>
          </a:p>
          <a:p>
            <a:r>
              <a:rPr lang="ar-SA" b="1" dirty="0"/>
              <a:t>ويمكن تصنيف النباتات على اساس قدرته على مقاومة الجفاف الى ثلاثة اقسام </a:t>
            </a:r>
          </a:p>
          <a:p>
            <a:r>
              <a:rPr lang="ar-SA" b="1" u="sng" dirty="0" smtClean="0"/>
              <a:t>القسم الاول </a:t>
            </a:r>
            <a:r>
              <a:rPr lang="ar-SA" b="1" u="sng" dirty="0"/>
              <a:t>ويضم النباتات التى ذات القدرة على النمو فى الظروف الجافة </a:t>
            </a:r>
          </a:p>
          <a:p>
            <a:r>
              <a:rPr lang="ar-SA" b="1" u="sng" dirty="0"/>
              <a:t>القسم الثانى فيمثل النباتات التى تنمو فى الاقاليم الرطبة </a:t>
            </a:r>
          </a:p>
          <a:p>
            <a:r>
              <a:rPr lang="ar-SA" b="1" u="sng" dirty="0"/>
              <a:t>اما الثالث فهى النباتات التى تحتاج الى كمية متوسطة من المياه</a:t>
            </a:r>
            <a:r>
              <a:rPr lang="ar-SA" b="1" dirty="0"/>
              <a:t>.</a:t>
            </a:r>
          </a:p>
          <a:p>
            <a:endParaRPr lang="ar-SA" b="1" dirty="0"/>
          </a:p>
        </p:txBody>
      </p:sp>
    </p:spTree>
    <p:extLst>
      <p:ext uri="{BB962C8B-B14F-4D97-AF65-F5344CB8AC3E}">
        <p14:creationId xmlns:p14="http://schemas.microsoft.com/office/powerpoint/2010/main" xmlns="" val="15991336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5300" y="762000"/>
            <a:ext cx="8915400" cy="5562600"/>
          </a:xfrm>
        </p:spPr>
        <p:txBody>
          <a:bodyPr/>
          <a:lstStyle/>
          <a:p>
            <a:r>
              <a:rPr lang="ar-SA" b="1" u="sng" dirty="0" smtClean="0"/>
              <a:t>يمثل الغطاء النباتى مورد الثروة التى يمكن استغلالها بنجاح كبير انها تتسم بتعدد منتجاتها وتنوعها ،</a:t>
            </a:r>
            <a:r>
              <a:rPr lang="ar-SA" b="1" dirty="0" smtClean="0"/>
              <a:t> </a:t>
            </a:r>
            <a:r>
              <a:rPr lang="ar-SA" b="1" u="sng" dirty="0" smtClean="0">
                <a:solidFill>
                  <a:srgbClr val="FF0000"/>
                </a:solidFill>
              </a:rPr>
              <a:t>وقد كان لهذا العامل دور مهم فى تحديد نوع الحرفة التى يمارسها الانسان ، وبالتالى حددت اسلوب الحياة ومستوى معيشة البشر فى جهات واسعة من العالم ،</a:t>
            </a:r>
            <a:r>
              <a:rPr lang="ar-SA" b="1" dirty="0" smtClean="0"/>
              <a:t> </a:t>
            </a:r>
            <a:r>
              <a:rPr lang="ar-SA" b="1" u="sng" dirty="0" smtClean="0"/>
              <a:t>لذا نجد ان حرفة الجمع والالتقاط والصيد البرى تسود فى نطاق الغابات الاستوائية الكثيفة حيث تعيش فيها جماعات متخلفة من البشر ، فى حين تنتشر حرفة رعى الحيوانات فى مناطق الحشائش وخاصة مناطق الاستبس ، بينما تسود حرفة قطع الاخشاب وانتاج المنتجات الخشبية فى نطاق الغابات النفضية والمخروطيةحيث يعيش الانسان فى مستوى حضارى مرتفع .</a:t>
            </a:r>
            <a:endParaRPr lang="ar-SA" b="1" u="sng" dirty="0"/>
          </a:p>
        </p:txBody>
      </p:sp>
    </p:spTree>
    <p:extLst>
      <p:ext uri="{BB962C8B-B14F-4D97-AF65-F5344CB8AC3E}">
        <p14:creationId xmlns:p14="http://schemas.microsoft.com/office/powerpoint/2010/main" xmlns="" val="55098300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pic>
        <p:nvPicPr>
          <p:cNvPr id="6" name="Picture Placeholder 5"/>
          <p:cNvPicPr>
            <a:picLocks noGrp="1" noChangeAspect="1"/>
          </p:cNvPicPr>
          <p:nvPr>
            <p:ph type="pic" idx="1"/>
          </p:nvPr>
        </p:nvPicPr>
        <p:blipFill>
          <a:blip r:embed="rId2"/>
          <a:srcRect l="1426" r="1426"/>
          <a:stretch>
            <a:fillRect/>
          </a:stretch>
        </p:blipFill>
        <p:spPr>
          <a:xfrm>
            <a:off x="1370145" y="-838200"/>
            <a:ext cx="7086600" cy="6376988"/>
          </a:xfrm>
          <a:prstGeom prst="rect">
            <a:avLst/>
          </a:prstGeom>
        </p:spPr>
      </p:pic>
      <p:sp>
        <p:nvSpPr>
          <p:cNvPr id="4" name="Text Placeholder 3"/>
          <p:cNvSpPr>
            <a:spLocks noGrp="1"/>
          </p:cNvSpPr>
          <p:nvPr>
            <p:ph type="body" sz="half" idx="2"/>
          </p:nvPr>
        </p:nvSpPr>
        <p:spPr/>
        <p:txBody>
          <a:bodyPr/>
          <a:lstStyle/>
          <a:p>
            <a:pPr algn="ctr"/>
            <a:r>
              <a:rPr lang="ar-SA" sz="2400" b="1" dirty="0" smtClean="0"/>
              <a:t>المجموعات الرئيسية للغطاء النباتى الطبيعي</a:t>
            </a:r>
            <a:endParaRPr lang="ar-SA" sz="2400" b="1" dirty="0"/>
          </a:p>
        </p:txBody>
      </p:sp>
      <p:sp>
        <p:nvSpPr>
          <p:cNvPr id="5" name="Slide Number Placeholder 4"/>
          <p:cNvSpPr>
            <a:spLocks noGrp="1"/>
          </p:cNvSpPr>
          <p:nvPr>
            <p:ph type="sldNum" sz="quarter" idx="10"/>
          </p:nvPr>
        </p:nvSpPr>
        <p:spPr/>
        <p:txBody>
          <a:bodyPr/>
          <a:lstStyle/>
          <a:p>
            <a:pPr>
              <a:defRPr/>
            </a:pPr>
            <a:fld id="{1EE5AF3C-69A6-42BB-A57F-334D5D8057CA}" type="slidenum">
              <a:rPr lang="ar-SA" smtClean="0"/>
              <a:pPr>
                <a:defRPr/>
              </a:pPr>
              <a:t>35</a:t>
            </a:fld>
            <a:endParaRPr lang="en-US"/>
          </a:p>
        </p:txBody>
      </p:sp>
    </p:spTree>
    <p:extLst>
      <p:ext uri="{BB962C8B-B14F-4D97-AF65-F5344CB8AC3E}">
        <p14:creationId xmlns:p14="http://schemas.microsoft.com/office/powerpoint/2010/main" xmlns="" val="127956638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ar-SA" b="1" dirty="0" smtClean="0"/>
              <a:t>  </a:t>
            </a:r>
            <a:r>
              <a:rPr lang="ar-SA" b="1" u="sng" dirty="0" smtClean="0"/>
              <a:t>وتتباين سهولة استغلال الغابات من مكان لاخر داخل الاقليم المناخى الواحد تبعا لمدى كثافة الاشجار </a:t>
            </a:r>
            <a:r>
              <a:rPr lang="ar-SA" b="1" dirty="0" smtClean="0"/>
              <a:t>، فالغابات الموسمية مثلا كانت اسهل فى استغلالها ، وفى شق الطرق داخلها من الغابات الاستوائية ، </a:t>
            </a:r>
            <a:r>
              <a:rPr lang="ar-SA" b="1" u="sng" dirty="0" smtClean="0"/>
              <a:t>كما ان اطراف الغابات حيث تنتشر الاحراش والادغال اسهل فى استغلالها من الاجزاء الداخلية من الغابات حيث تنتشر الاشجار الضخمة الكثيفة المتشابكة الاغصان ، وتظهر هذه السهولة بوضوح عند التفكير فى مد الطرق او ازالة الغطاء النباتى من مساحة محدودة لاحلال الزراعة محلها .</a:t>
            </a:r>
            <a:endParaRPr lang="ar-SA" b="1" u="sng" dirty="0"/>
          </a:p>
        </p:txBody>
      </p:sp>
    </p:spTree>
    <p:extLst>
      <p:ext uri="{BB962C8B-B14F-4D97-AF65-F5344CB8AC3E}">
        <p14:creationId xmlns:p14="http://schemas.microsoft.com/office/powerpoint/2010/main" xmlns="" val="127990279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ar-SA" b="1" u="sng" dirty="0" smtClean="0">
                <a:solidFill>
                  <a:srgbClr val="FF0000"/>
                </a:solidFill>
              </a:rPr>
              <a:t>8-الحيوان الطبيعي:</a:t>
            </a:r>
          </a:p>
          <a:p>
            <a:r>
              <a:rPr lang="ar-SA" b="1" dirty="0" smtClean="0"/>
              <a:t>  يقصد بهذا العامل الحيوانات والطيور البرية على السواء هى كالنباتات الطبيعية تتلائم مع ظروف البيئة الطبيعية التى تعيش فيها وان كانت تختلف عنه فى قدرتها على الحركة ، </a:t>
            </a:r>
            <a:r>
              <a:rPr lang="ar-SA" b="1" u="sng" dirty="0" smtClean="0"/>
              <a:t>لذا فهى اقل ارتباطا بالبيئة الطبيعية ، والحيوان البرى يلجا الى التكيف مع عناصر البيئة الطبيعية ، وخاصة مع العناصر المناخية ن ويتمثل ذلك فى اختلاف سمك جلود وفراء بعض الحيوانات وتباين الوانه بما يتفق وظروف البيئة التى تعيش فيها.</a:t>
            </a:r>
          </a:p>
          <a:p>
            <a:endParaRPr lang="ar-SA" b="1" dirty="0"/>
          </a:p>
        </p:txBody>
      </p:sp>
    </p:spTree>
    <p:extLst>
      <p:ext uri="{BB962C8B-B14F-4D97-AF65-F5344CB8AC3E}">
        <p14:creationId xmlns:p14="http://schemas.microsoft.com/office/powerpoint/2010/main" xmlns="" val="93580422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5300" y="1295400"/>
            <a:ext cx="8915400" cy="5029200"/>
          </a:xfrm>
        </p:spPr>
        <p:txBody>
          <a:bodyPr/>
          <a:lstStyle/>
          <a:p>
            <a:r>
              <a:rPr lang="ar-SA" b="1" u="sng" dirty="0" smtClean="0"/>
              <a:t> وتقل كثافة الغطاء النباتى ويتباين مدى تنوعه ويزداد فقره بصفة عامة بالبعد عن خط الاستواء حيث المناطق المدارية المطيرة ، ويقل فى نفس الاتجاه غنى الحياة الحيوانية ويتضائل تنوعها وذلك لتوافر الغذاء والماء فى المناطق المدارية المطيرة طول العام بينما تظهر صفة الفصلية كلما بعدنا عن خط الاستواء ، لذا يقل تبعا لذلك توافر الغذاء والماء مما يقلل من امكانية التنوع الحيواني.</a:t>
            </a:r>
          </a:p>
          <a:p>
            <a:r>
              <a:rPr lang="ar-SA" b="1" u="sng" dirty="0" smtClean="0">
                <a:solidFill>
                  <a:srgbClr val="FF0000"/>
                </a:solidFill>
              </a:rPr>
              <a:t>ورغم تلائم معظم الحيوانات والطيور مع البيئات التى تعيش فيها بحيث تصبح بيئات مثالية لها فانها تلجا احيانا الى اتباع اساليب مختلفة من اجل استمرار الحياة ، فبعضها يلجا الى الهجرة شمالا</a:t>
            </a:r>
            <a:endParaRPr lang="ar-SA" b="1" u="sng" dirty="0">
              <a:solidFill>
                <a:srgbClr val="FF0000"/>
              </a:solidFill>
            </a:endParaRPr>
          </a:p>
        </p:txBody>
      </p:sp>
    </p:spTree>
    <p:extLst>
      <p:ext uri="{BB962C8B-B14F-4D97-AF65-F5344CB8AC3E}">
        <p14:creationId xmlns:p14="http://schemas.microsoft.com/office/powerpoint/2010/main" xmlns="" val="147331619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ar-SA" b="1" dirty="0"/>
              <a:t>او جنوبا </a:t>
            </a:r>
            <a:r>
              <a:rPr lang="ar-SA" b="1" u="sng" dirty="0"/>
              <a:t>بينما تلجا بعض الحيوانات فى العروض العليا الى الخمول والاستكنان خلال فصول الشتاء البارد فى حين تستيقظ صيفا حيث تتسم بالحركة </a:t>
            </a:r>
            <a:r>
              <a:rPr lang="ar-SA" b="1" u="sng" dirty="0" smtClean="0"/>
              <a:t>والنشاط.</a:t>
            </a:r>
          </a:p>
          <a:p>
            <a:r>
              <a:rPr lang="ar-SA" b="1" u="sng" dirty="0" smtClean="0"/>
              <a:t>   وقد اصبح توزيع الحيوانات البرية محدود على سطح الارض بعد ان استطاع الانسان السيطرة على عدد كبير منها واستئناس بعضها ، كما استطاع الانسان انتخاب وتهجين سلالات جديدة ذات صفات خاصة مكنته من الحصول على اجود الاصناف من الاصواف والجلودبالاضافة الى اللحوم والالبان والمنتجات الحيوانية المختلفة . </a:t>
            </a:r>
            <a:endParaRPr lang="ar-SA" b="1" u="sng" dirty="0"/>
          </a:p>
          <a:p>
            <a:endParaRPr lang="ar-SA" b="1" dirty="0"/>
          </a:p>
        </p:txBody>
      </p:sp>
    </p:spTree>
    <p:extLst>
      <p:ext uri="{BB962C8B-B14F-4D97-AF65-F5344CB8AC3E}">
        <p14:creationId xmlns:p14="http://schemas.microsoft.com/office/powerpoint/2010/main" xmlns="" val="299572267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5300" y="381000"/>
            <a:ext cx="8915400" cy="5745163"/>
          </a:xfrm>
        </p:spPr>
        <p:txBody>
          <a:bodyPr/>
          <a:lstStyle/>
          <a:p>
            <a:r>
              <a:rPr lang="ar-SA" b="1" u="sng" dirty="0" smtClean="0">
                <a:solidFill>
                  <a:srgbClr val="FF0000"/>
                </a:solidFill>
              </a:rPr>
              <a:t>ورغم ذلك فلازال للحيوان الطبيعي دور مؤثر فى الانتاج بشكل مباشر وغير مباشر يتمثل فى :</a:t>
            </a:r>
          </a:p>
          <a:p>
            <a:r>
              <a:rPr lang="ar-SA" b="1" u="sng" dirty="0" smtClean="0"/>
              <a:t>-تسبب الارانب البرية خسائر كبيرة للزراعة فى استراليا .</a:t>
            </a:r>
          </a:p>
          <a:p>
            <a:r>
              <a:rPr lang="ar-SA" b="1" u="sng" dirty="0" smtClean="0"/>
              <a:t>-تسبب الكلاب الوحشية اضرار بالغة بالثروة الحيوانية فى استراليا ،حيث تقضى على اعداد كبيرة من الثروة الحيوانية كل عام .</a:t>
            </a:r>
          </a:p>
          <a:p>
            <a:r>
              <a:rPr lang="ar-SA" b="1" dirty="0" smtClean="0"/>
              <a:t>-</a:t>
            </a:r>
            <a:r>
              <a:rPr lang="ar-SA" b="1" u="sng" dirty="0" smtClean="0"/>
              <a:t>تقضى الفتران على كميات كبيرة من المحاصيل الغذائية فى مختلف دول العالم ، كما انها تنقل بعض الامراض التى اخطرها الطاعون</a:t>
            </a:r>
          </a:p>
          <a:p>
            <a:r>
              <a:rPr lang="ar-SA" b="1" dirty="0" smtClean="0"/>
              <a:t>-</a:t>
            </a:r>
            <a:r>
              <a:rPr lang="ar-SA" b="1" u="sng" dirty="0" smtClean="0"/>
              <a:t>تسبب غارات اسراب الجرادعلى الاراضى الزراعية فى بعض جهات شمال غرب افريقيا خسائر هائلة مما دفع تلك الدول الى محاولة درء خطورة الجراد بتتبع اتجاهات اسرابه والقضاء عليها . </a:t>
            </a:r>
            <a:endParaRPr lang="ar-SA" b="1" u="sng" dirty="0"/>
          </a:p>
        </p:txBody>
      </p:sp>
    </p:spTree>
    <p:extLst>
      <p:ext uri="{BB962C8B-B14F-4D97-AF65-F5344CB8AC3E}">
        <p14:creationId xmlns:p14="http://schemas.microsoft.com/office/powerpoint/2010/main" xmlns="" val="354202393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6628"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26629"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788"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2631</TotalTime>
  <Words>2966</Words>
  <Application>Microsoft Office PowerPoint</Application>
  <PresentationFormat>A4 Paper (210x297 mm)</PresentationFormat>
  <Paragraphs>103</Paragraphs>
  <Slides>41</Slides>
  <Notes>1</Notes>
  <HiddenSlides>0</HiddenSlides>
  <MMClips>0</MMClips>
  <ScaleCrop>false</ScaleCrop>
  <HeadingPairs>
    <vt:vector size="4" baseType="variant">
      <vt:variant>
        <vt:lpstr>Theme</vt:lpstr>
      </vt:variant>
      <vt:variant>
        <vt:i4>1</vt:i4>
      </vt:variant>
      <vt:variant>
        <vt:lpstr>Slide Titles</vt:lpstr>
      </vt:variant>
      <vt:variant>
        <vt:i4>41</vt:i4>
      </vt:variant>
    </vt:vector>
  </HeadingPairs>
  <TitlesOfParts>
    <vt:vector size="42" baseType="lpstr">
      <vt:lpstr>Office Theme</vt:lpstr>
      <vt:lpstr>   </vt:lpstr>
      <vt:lpstr>  المحاضرة الرابعة العوامل الطبيعية     </vt:lpstr>
      <vt:lpstr> العوامل الطبيعية : </vt:lpstr>
      <vt:lpstr>Slide 4</vt:lpstr>
      <vt:lpstr> 1- توزيع اليابس والماء : </vt:lpstr>
      <vt:lpstr>Slide 6</vt:lpstr>
      <vt:lpstr>توزيع اليابس والماء </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6- التربة :</vt:lpstr>
      <vt:lpstr>Slide 32</vt:lpstr>
      <vt:lpstr>7-الغطاء النباتى : </vt:lpstr>
      <vt:lpstr>Slide 34</vt:lpstr>
      <vt:lpstr>Slide 35</vt:lpstr>
      <vt:lpstr>Slide 36</vt:lpstr>
      <vt:lpstr>Slide 37</vt:lpstr>
      <vt:lpstr>Slide 38</vt:lpstr>
      <vt:lpstr>Slide 39</vt:lpstr>
      <vt:lpstr>Slide 40</vt:lpstr>
      <vt:lpstr>Slide 41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A-h</cp:lastModifiedBy>
  <cp:revision>259</cp:revision>
  <dcterms:created xsi:type="dcterms:W3CDTF">2009-10-14T19:14:34Z</dcterms:created>
  <dcterms:modified xsi:type="dcterms:W3CDTF">2014-11-05T17:02:51Z</dcterms:modified>
</cp:coreProperties>
</file>