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3" r:id="rId3"/>
    <p:sldId id="272"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67" r:id="rId21"/>
    <p:sldId id="268" r:id="rId22"/>
    <p:sldId id="291" r:id="rId23"/>
    <p:sldId id="292" r:id="rId24"/>
    <p:sldId id="293"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varScale="1">
        <p:scale>
          <a:sx n="78" d="100"/>
          <a:sy n="78" d="100"/>
        </p:scale>
        <p:origin x="-744"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11/5/2014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024960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xmlns="" val="826739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الجغرافيا الاقتصادية</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err="1" smtClean="0">
                <a:solidFill>
                  <a:srgbClr val="7F7F7F"/>
                </a:solidFill>
                <a:latin typeface="Calibri" pitchFamily="34" charset="0"/>
                <a:cs typeface="Times New Roman" pitchFamily="18" charset="0"/>
              </a:rPr>
              <a:t>د.</a:t>
            </a:r>
            <a:r>
              <a:rPr lang="ar-SA" sz="2600" b="1" dirty="0" smtClean="0">
                <a:solidFill>
                  <a:srgbClr val="7F7F7F"/>
                </a:solidFill>
                <a:latin typeface="Calibri" pitchFamily="34" charset="0"/>
                <a:cs typeface="Times New Roman" pitchFamily="18" charset="0"/>
              </a:rPr>
              <a:t> محمد عبده بدرالدين</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dirty="0" smtClean="0"/>
              <a:t>المحاضرة الثانية </a:t>
            </a:r>
            <a:endParaRPr lang="ar-SA" dirty="0"/>
          </a:p>
        </p:txBody>
      </p:sp>
      <p:sp>
        <p:nvSpPr>
          <p:cNvPr id="3" name="Subtitle 2"/>
          <p:cNvSpPr>
            <a:spLocks noGrp="1"/>
          </p:cNvSpPr>
          <p:nvPr>
            <p:ph type="subTitle" idx="1"/>
          </p:nvPr>
        </p:nvSpPr>
        <p:spPr/>
        <p:txBody>
          <a:bodyPr/>
          <a:lstStyle/>
          <a:p>
            <a:r>
              <a:rPr lang="ar-SA" b="1" dirty="0" smtClean="0"/>
              <a:t>مناهج البحث فى الجغرافيا الاقتصادية </a:t>
            </a:r>
            <a:endParaRPr lang="ar-SA" b="1" dirty="0"/>
          </a:p>
        </p:txBody>
      </p:sp>
      <p:sp>
        <p:nvSpPr>
          <p:cNvPr id="4" name="Slide Number Placeholder 3"/>
          <p:cNvSpPr>
            <a:spLocks noGrp="1"/>
          </p:cNvSpPr>
          <p:nvPr>
            <p:ph type="sldNum" sz="quarter" idx="10"/>
          </p:nvPr>
        </p:nvSpPr>
        <p:spPr/>
        <p:txBody>
          <a:bodyPr/>
          <a:lstStyle/>
          <a:p>
            <a:pPr>
              <a:defRPr/>
            </a:pPr>
            <a:fld id="{DC51B308-A706-4882-85C8-4AC66D834DF5}" type="slidenum">
              <a:rPr lang="ar-SA" smtClean="0"/>
              <a:pPr>
                <a:defRPr/>
              </a:pPr>
              <a:t>2</a:t>
            </a:fld>
            <a:endParaRPr lang="en-US" dirty="0"/>
          </a:p>
        </p:txBody>
      </p:sp>
    </p:spTree>
    <p:extLst>
      <p:ext uri="{BB962C8B-B14F-4D97-AF65-F5344CB8AC3E}">
        <p14:creationId xmlns:p14="http://schemas.microsoft.com/office/powerpoint/2010/main" xmlns="" val="1757760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20762"/>
          </a:xfrm>
        </p:spPr>
        <p:txBody>
          <a:bodyPr/>
          <a:lstStyle/>
          <a:p>
            <a:r>
              <a:rPr lang="ar-SA" b="1" u="sng" dirty="0"/>
              <a:t>مناهج البحث في الجغرافيا الاقتصادية :</a:t>
            </a:r>
            <a:endParaRPr lang="ar-SA" dirty="0"/>
          </a:p>
        </p:txBody>
      </p:sp>
      <p:sp>
        <p:nvSpPr>
          <p:cNvPr id="3" name="Content Placeholder 2"/>
          <p:cNvSpPr>
            <a:spLocks noGrp="1"/>
          </p:cNvSpPr>
          <p:nvPr>
            <p:ph idx="1"/>
          </p:nvPr>
        </p:nvSpPr>
        <p:spPr>
          <a:xfrm>
            <a:off x="495300" y="1295400"/>
            <a:ext cx="8915400" cy="4830763"/>
          </a:xfrm>
        </p:spPr>
        <p:txBody>
          <a:bodyPr/>
          <a:lstStyle/>
          <a:p>
            <a:pPr rtl="1"/>
            <a:r>
              <a:rPr lang="ar-SA" b="1" u="sng" dirty="0" smtClean="0"/>
              <a:t>ابرزالمناهج </a:t>
            </a:r>
            <a:r>
              <a:rPr lang="ar-SA" b="1" u="sng" dirty="0"/>
              <a:t>المتبعة في </a:t>
            </a:r>
            <a:r>
              <a:rPr lang="ar-SA" b="1" u="sng" dirty="0" smtClean="0"/>
              <a:t>دراسة الجغرافيا </a:t>
            </a:r>
            <a:r>
              <a:rPr lang="ar-SA" b="1" u="sng" dirty="0"/>
              <a:t>الاقتصادية هي: </a:t>
            </a:r>
            <a:endParaRPr lang="en-US" b="1" u="sng" dirty="0"/>
          </a:p>
          <a:p>
            <a:pPr rtl="1"/>
            <a:r>
              <a:rPr lang="ar-SA" dirty="0"/>
              <a:t>1- المنهج الإقليمي : </a:t>
            </a:r>
            <a:r>
              <a:rPr lang="en-US" dirty="0" err="1"/>
              <a:t>Reginal</a:t>
            </a:r>
            <a:r>
              <a:rPr lang="en-US" dirty="0"/>
              <a:t> approach  </a:t>
            </a:r>
          </a:p>
          <a:p>
            <a:r>
              <a:rPr lang="ar-SA" dirty="0"/>
              <a:t>2- المنهج الموضوعي : أي دراسة السلع بموضوعية </a:t>
            </a:r>
            <a:endParaRPr lang="en-US" dirty="0" smtClean="0"/>
          </a:p>
          <a:p>
            <a:r>
              <a:rPr lang="en-US" dirty="0" smtClean="0"/>
              <a:t>Topical  </a:t>
            </a:r>
            <a:r>
              <a:rPr lang="en-US" dirty="0"/>
              <a:t>Approach</a:t>
            </a:r>
            <a:r>
              <a:rPr lang="en-US" dirty="0" smtClean="0"/>
              <a:t>    </a:t>
            </a:r>
            <a:endParaRPr lang="en-US" dirty="0"/>
          </a:p>
          <a:p>
            <a:pPr rtl="1"/>
            <a:r>
              <a:rPr lang="ar-SA" dirty="0"/>
              <a:t>3- المنهج المحصولي : </a:t>
            </a:r>
            <a:r>
              <a:rPr lang="en-US" dirty="0" err="1"/>
              <a:t>Comuodity</a:t>
            </a:r>
            <a:r>
              <a:rPr lang="en-US" dirty="0"/>
              <a:t> approach  </a:t>
            </a:r>
          </a:p>
          <a:p>
            <a:pPr rtl="1"/>
            <a:r>
              <a:rPr lang="ar-SA" dirty="0"/>
              <a:t>4- المنهج الحرفي : </a:t>
            </a:r>
            <a:r>
              <a:rPr lang="en-US" dirty="0"/>
              <a:t>Activity Approach </a:t>
            </a:r>
          </a:p>
          <a:p>
            <a:pPr rtl="1"/>
            <a:r>
              <a:rPr lang="ar-SA" dirty="0"/>
              <a:t>5- المنهج الأصولي : </a:t>
            </a:r>
            <a:r>
              <a:rPr lang="en-US" dirty="0"/>
              <a:t>Principle </a:t>
            </a:r>
            <a:r>
              <a:rPr lang="en-US" dirty="0" smtClean="0"/>
              <a:t>Approach</a:t>
            </a:r>
            <a:endParaRPr lang="en-US" dirty="0"/>
          </a:p>
          <a:p>
            <a:pPr rtl="1"/>
            <a:r>
              <a:rPr lang="ar-SA" dirty="0"/>
              <a:t>6- المنهج الوظيفي : </a:t>
            </a:r>
            <a:r>
              <a:rPr lang="en-US" dirty="0"/>
              <a:t>Functional approach  </a:t>
            </a:r>
          </a:p>
          <a:p>
            <a:endParaRPr lang="ar-SA" dirty="0"/>
          </a:p>
        </p:txBody>
      </p:sp>
    </p:spTree>
    <p:extLst>
      <p:ext uri="{BB962C8B-B14F-4D97-AF65-F5344CB8AC3E}">
        <p14:creationId xmlns:p14="http://schemas.microsoft.com/office/powerpoint/2010/main" xmlns="" val="2503817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17638"/>
            <a:ext cx="8915400" cy="4906962"/>
          </a:xfrm>
        </p:spPr>
        <p:txBody>
          <a:bodyPr/>
          <a:lstStyle/>
          <a:p>
            <a:pPr rtl="1"/>
            <a:r>
              <a:rPr lang="ar-SA" dirty="0" smtClean="0"/>
              <a:t>     </a:t>
            </a:r>
            <a:r>
              <a:rPr lang="ar-SA" b="1" u="sng" dirty="0" smtClean="0">
                <a:solidFill>
                  <a:srgbClr val="FF0000"/>
                </a:solidFill>
              </a:rPr>
              <a:t>إن </a:t>
            </a:r>
            <a:r>
              <a:rPr lang="ar-SA" b="1" u="sng" dirty="0">
                <a:solidFill>
                  <a:srgbClr val="FF0000"/>
                </a:solidFill>
              </a:rPr>
              <a:t>كلمة منهج </a:t>
            </a:r>
            <a:r>
              <a:rPr lang="en-US" b="1" u="sng" dirty="0">
                <a:solidFill>
                  <a:srgbClr val="FF0000"/>
                </a:solidFill>
              </a:rPr>
              <a:t>Approach  </a:t>
            </a:r>
            <a:r>
              <a:rPr lang="ar-SA" b="1" u="sng" dirty="0" smtClean="0">
                <a:solidFill>
                  <a:srgbClr val="FF0000"/>
                </a:solidFill>
              </a:rPr>
              <a:t> تعني </a:t>
            </a:r>
            <a:r>
              <a:rPr lang="ar-SA" b="1" u="sng" dirty="0">
                <a:solidFill>
                  <a:srgbClr val="FF0000"/>
                </a:solidFill>
              </a:rPr>
              <a:t>الصفة العامة أو الخط العريض للدراسة، أو البحث</a:t>
            </a:r>
            <a:r>
              <a:rPr lang="ar-SA" dirty="0"/>
              <a:t>. ولا شك أن </a:t>
            </a:r>
            <a:r>
              <a:rPr lang="ar-SA" u="sng" dirty="0"/>
              <a:t>هناك أوجه اتفاق بين الجغرافيين والخاصة في الخطوط العريضة لموضوعات الجغرافية,</a:t>
            </a:r>
            <a:r>
              <a:rPr lang="ar-SA" dirty="0"/>
              <a:t> إلا أن هناك </a:t>
            </a:r>
            <a:r>
              <a:rPr lang="ar-SA" dirty="0" smtClean="0"/>
              <a:t>أيضاَ </a:t>
            </a:r>
            <a:r>
              <a:rPr lang="ar-SA" u="sng" dirty="0"/>
              <a:t>أوجه تفاوت تتركز حول تبعية بعض الموضوعات أو الدراسات التفصيلية جداً للجغرافية</a:t>
            </a:r>
            <a:r>
              <a:rPr lang="ar-SA" dirty="0"/>
              <a:t> كما </a:t>
            </a:r>
            <a:r>
              <a:rPr lang="ar-SA" u="sng" dirty="0"/>
              <a:t>أن هناك تفاوت في اختيار أنسب للمناهج وطرق ووسائل البحث أو الدراسة بالإضافة إلى التفاوت في تفصيلات تحليل وعرض المعلومات </a:t>
            </a:r>
            <a:r>
              <a:rPr lang="ar-SA" dirty="0"/>
              <a:t>سواء كانت مقدمات أو نتائج ورغم أن أوجه الاختلاف أو التفاوت في الرأي التي </a:t>
            </a:r>
            <a:r>
              <a:rPr lang="ar-SA" dirty="0" smtClean="0"/>
              <a:t>تتعلق </a:t>
            </a:r>
            <a:r>
              <a:rPr lang="ar-SA" dirty="0"/>
              <a:t>غالباً باتجاهات واهتمامات قد يغالى أو يقلل من أهميتها بقدر لا يناسب موضوع الدراسة.</a:t>
            </a:r>
          </a:p>
        </p:txBody>
      </p:sp>
    </p:spTree>
    <p:extLst>
      <p:ext uri="{BB962C8B-B14F-4D97-AF65-F5344CB8AC3E}">
        <p14:creationId xmlns:p14="http://schemas.microsoft.com/office/powerpoint/2010/main" xmlns="" val="2784445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dirty="0" smtClean="0"/>
              <a:t>      فعند </a:t>
            </a:r>
            <a:r>
              <a:rPr lang="ar-SA" dirty="0"/>
              <a:t>وصفنا لبحث أو كتاب بأنه ذو منهج إقليمي, فهذا يعني أنه يعالج الموضوع على أساس تصنيف إقليمي, وكذلك إذا قلنا أنه ذو منهج موضوعي فهو يعالج الموضوع الرئيسي في صورة مجموعة من الموضوعات الثانوية التي تتبعه.  </a:t>
            </a:r>
            <a:r>
              <a:rPr lang="ar-SA" u="sng" dirty="0"/>
              <a:t>وفي هذين المنهجين المعروفين يمكن أن يعطي أوصافاً ثانوية فنقول "منهج موضوعي بطريقة تحليلية"  أو منهج إقليمي بطريقة تحليلية.  كما يمكن أن نعطي أوصافاً أخرى تبعاً </a:t>
            </a:r>
            <a:r>
              <a:rPr lang="ar-SA" u="sng" dirty="0">
                <a:solidFill>
                  <a:srgbClr val="FF0000"/>
                </a:solidFill>
              </a:rPr>
              <a:t>لوسيلة البحث الرئيسية إذا كانت كارتوجرافية أو معملية أو كمية.</a:t>
            </a:r>
            <a:endParaRPr lang="en-US" u="sng" dirty="0">
              <a:solidFill>
                <a:srgbClr val="FF0000"/>
              </a:solidFill>
            </a:endParaRPr>
          </a:p>
          <a:p>
            <a:pPr rtl="1"/>
            <a:endParaRPr lang="ar-SA" dirty="0"/>
          </a:p>
        </p:txBody>
      </p:sp>
    </p:spTree>
    <p:extLst>
      <p:ext uri="{BB962C8B-B14F-4D97-AF65-F5344CB8AC3E}">
        <p14:creationId xmlns:p14="http://schemas.microsoft.com/office/powerpoint/2010/main" xmlns="" val="104494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dirty="0" smtClean="0"/>
              <a:t>          وفي </a:t>
            </a:r>
            <a:r>
              <a:rPr lang="ar-SA" dirty="0"/>
              <a:t>الجغرافيا بصفة عامة والجغرافية الاقتصادية بصفة خاصة يصعب إتباع منهج واحد في كثير من الأحيان نظراً لتعدد </a:t>
            </a:r>
            <a:r>
              <a:rPr lang="ar-SA" dirty="0" smtClean="0"/>
              <a:t>الفروع.</a:t>
            </a:r>
            <a:r>
              <a:rPr lang="ar-SA" dirty="0"/>
              <a:t> </a:t>
            </a:r>
            <a:r>
              <a:rPr lang="ar-SA" dirty="0" smtClean="0"/>
              <a:t>ونظراً </a:t>
            </a:r>
            <a:r>
              <a:rPr lang="ar-SA" dirty="0"/>
              <a:t>لتعدد الفروع بالإضافة إلى تنوع الطرق </a:t>
            </a:r>
            <a:r>
              <a:rPr lang="en-US" dirty="0"/>
              <a:t>Methods </a:t>
            </a:r>
            <a:r>
              <a:rPr lang="ar-SA" dirty="0"/>
              <a:t>, التي يمكن إتباعها يصبح من الصعب توحيد المنهج الذي يتبع خاصة إذا وضعنا في الاعتبار نوع الدراسة </a:t>
            </a:r>
            <a:r>
              <a:rPr lang="ar-SA" u="sng" dirty="0"/>
              <a:t>هل هي بحثية أو كتب دراسية أو منهجية </a:t>
            </a:r>
            <a:r>
              <a:rPr lang="ar-SA" u="sng" dirty="0" smtClean="0"/>
              <a:t>، </a:t>
            </a:r>
            <a:r>
              <a:rPr lang="ar-SA" dirty="0" smtClean="0"/>
              <a:t>وكذلك </a:t>
            </a:r>
            <a:r>
              <a:rPr lang="ar-SA" dirty="0"/>
              <a:t>في الدراسة الاقتصادية لا يمكننا تفضيل منهج على آخر فالموضوع الاقتصادي الواحد يمكن دراسته من </a:t>
            </a:r>
            <a:r>
              <a:rPr lang="ar-SA" dirty="0" smtClean="0"/>
              <a:t>زوايا كثيرة.</a:t>
            </a:r>
            <a:r>
              <a:rPr lang="ar-SA" dirty="0"/>
              <a:t> فهناك موضوعات يحسن دراستها من جانب معين بناء على منهج يبرز قيمة النشاط الاقتصادي </a:t>
            </a:r>
            <a:r>
              <a:rPr lang="ar-SA" dirty="0" smtClean="0"/>
              <a:t>في</a:t>
            </a:r>
            <a:endParaRPr lang="ar-SA" dirty="0"/>
          </a:p>
        </p:txBody>
      </p:sp>
    </p:spTree>
    <p:extLst>
      <p:ext uri="{BB962C8B-B14F-4D97-AF65-F5344CB8AC3E}">
        <p14:creationId xmlns:p14="http://schemas.microsoft.com/office/powerpoint/2010/main" xmlns="" val="3945798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17638"/>
            <a:ext cx="8915400" cy="4708525"/>
          </a:xfrm>
        </p:spPr>
        <p:txBody>
          <a:bodyPr/>
          <a:lstStyle/>
          <a:p>
            <a:r>
              <a:rPr lang="ar-SA" dirty="0"/>
              <a:t>حد ذاته أو ضمن ترابط دولي أو إقليمي, </a:t>
            </a:r>
            <a:r>
              <a:rPr lang="ar-SA" u="sng" dirty="0"/>
              <a:t>فالمنهج الإقليمي يوضح قيمة أقاليم العالم الإنتاجية</a:t>
            </a:r>
            <a:r>
              <a:rPr lang="ar-SA" dirty="0"/>
              <a:t>, بينما </a:t>
            </a:r>
            <a:r>
              <a:rPr lang="ar-SA" u="sng" dirty="0"/>
              <a:t>يركز المنهج المحصولي على المحصول محلياً ودولياً</a:t>
            </a:r>
            <a:r>
              <a:rPr lang="ar-SA" dirty="0"/>
              <a:t>. وهذان المنهجان هما الأكثر شيوعاً في الدراسات الاقتصادية</a:t>
            </a:r>
            <a:r>
              <a:rPr lang="ar-SA" dirty="0" smtClean="0"/>
              <a:t>.</a:t>
            </a:r>
            <a:r>
              <a:rPr lang="ar-SA" dirty="0"/>
              <a:t> وبعض الدارسين يتناولون الدراسة على أساس </a:t>
            </a:r>
            <a:r>
              <a:rPr lang="ar-SA" b="1" u="sng" dirty="0"/>
              <a:t>ذكر موارد الثروة الاقتصادية والسلع المختلفة كالقطن </a:t>
            </a:r>
            <a:r>
              <a:rPr lang="ar-SA" dirty="0"/>
              <a:t>والقمح </a:t>
            </a:r>
            <a:r>
              <a:rPr lang="ar-SA" dirty="0" smtClean="0"/>
              <a:t>أو </a:t>
            </a:r>
            <a:r>
              <a:rPr lang="ar-SA" dirty="0"/>
              <a:t>الموارد المعدنية كالفحم </a:t>
            </a:r>
            <a:r>
              <a:rPr lang="ar-SA" dirty="0" smtClean="0"/>
              <a:t>والبترول</a:t>
            </a:r>
            <a:r>
              <a:rPr lang="ar-SA" dirty="0"/>
              <a:t>, بينما يتناولها </a:t>
            </a:r>
            <a:r>
              <a:rPr lang="ar-SA" u="sng" dirty="0">
                <a:solidFill>
                  <a:srgbClr val="FF0000"/>
                </a:solidFill>
              </a:rPr>
              <a:t>آخرون على أساس معرفة المقومات الطبيعية والبشرية التي تؤثر في إنتاج الغلات الاقتصادية</a:t>
            </a:r>
            <a:r>
              <a:rPr lang="ar-SA" dirty="0"/>
              <a:t> أو </a:t>
            </a:r>
            <a:r>
              <a:rPr lang="ar-SA" b="1" u="sng" dirty="0"/>
              <a:t>دراسة أوجه النشاط الاقتصادي المختلفة كالجمع والالتقاط </a:t>
            </a:r>
            <a:r>
              <a:rPr lang="ar-SA" b="1" u="sng" dirty="0" smtClean="0"/>
              <a:t>والرعي </a:t>
            </a:r>
            <a:r>
              <a:rPr lang="ar-SA" b="1" u="sng" dirty="0"/>
              <a:t>والزراعة والصناعة والتعدين </a:t>
            </a:r>
            <a:r>
              <a:rPr lang="ar-SA" b="1" u="sng" dirty="0" smtClean="0"/>
              <a:t>والنقل.</a:t>
            </a:r>
            <a:endParaRPr lang="ar-SA" b="1" u="sng" dirty="0"/>
          </a:p>
        </p:txBody>
      </p:sp>
    </p:spTree>
    <p:extLst>
      <p:ext uri="{BB962C8B-B14F-4D97-AF65-F5344CB8AC3E}">
        <p14:creationId xmlns:p14="http://schemas.microsoft.com/office/powerpoint/2010/main" xmlns="" val="4176413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b="1" u="sng" dirty="0"/>
              <a:t>وبعض الدراسات تهتم ببحث المشاكل الاقتصادية العالمية أو المحلية وأسبابها كمشكلة الغذاء والسكان والطاقة</a:t>
            </a:r>
            <a:r>
              <a:rPr lang="ar-SA" dirty="0"/>
              <a:t>, وانقسام العالم إلى تكتلات اقتصادية كالسوق الأوربية المشتركة والكوميكون (مجلس التعاون الاقتصادي لدول أوربا الاشتراكية) ومشاكل النقل </a:t>
            </a:r>
            <a:r>
              <a:rPr lang="ar-SA" dirty="0" smtClean="0"/>
              <a:t>العالمي.  </a:t>
            </a:r>
            <a:r>
              <a:rPr lang="ar-SA" b="1" u="sng" dirty="0" smtClean="0"/>
              <a:t>لذلك </a:t>
            </a:r>
            <a:r>
              <a:rPr lang="ar-SA" b="1" u="sng" dirty="0"/>
              <a:t>كان من الضروري نتيجة هذا التشعب والتنوع في الموضوعات أن تختلف طرق معالجتها ومناهج البحث فيها.  </a:t>
            </a:r>
            <a:r>
              <a:rPr lang="ar-SA" dirty="0"/>
              <a:t>ومعظم الدراسات الحديثة تكاد تتفق على حصر مناهج البحث </a:t>
            </a:r>
            <a:endParaRPr lang="en-US" dirty="0"/>
          </a:p>
          <a:p>
            <a:r>
              <a:rPr lang="ar-SA" dirty="0" smtClean="0"/>
              <a:t>فى الجغرافيا الاقتصادية فى المناهج التالية :</a:t>
            </a:r>
            <a:endParaRPr lang="ar-SA" dirty="0"/>
          </a:p>
        </p:txBody>
      </p:sp>
    </p:spTree>
    <p:extLst>
      <p:ext uri="{BB962C8B-B14F-4D97-AF65-F5344CB8AC3E}">
        <p14:creationId xmlns:p14="http://schemas.microsoft.com/office/powerpoint/2010/main" xmlns="" val="16342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
            </a:r>
            <a:br>
              <a:rPr lang="ar-SA" b="1" dirty="0" smtClean="0"/>
            </a:br>
            <a:r>
              <a:rPr lang="ar-SA" b="1" dirty="0" smtClean="0"/>
              <a:t>المنهج </a:t>
            </a:r>
            <a:r>
              <a:rPr lang="ar-SA" b="1" dirty="0"/>
              <a:t>الإقليمي:</a:t>
            </a:r>
            <a:r>
              <a:rPr lang="en-US" dirty="0"/>
              <a:t/>
            </a:r>
            <a:br>
              <a:rPr lang="en-US" dirty="0"/>
            </a:br>
            <a:endParaRPr lang="ar-SA" dirty="0"/>
          </a:p>
        </p:txBody>
      </p:sp>
      <p:sp>
        <p:nvSpPr>
          <p:cNvPr id="3" name="Content Placeholder 2"/>
          <p:cNvSpPr>
            <a:spLocks noGrp="1"/>
          </p:cNvSpPr>
          <p:nvPr>
            <p:ph idx="1"/>
          </p:nvPr>
        </p:nvSpPr>
        <p:spPr>
          <a:xfrm>
            <a:off x="495300" y="1399441"/>
            <a:ext cx="8915400" cy="4525963"/>
          </a:xfrm>
        </p:spPr>
        <p:txBody>
          <a:bodyPr/>
          <a:lstStyle/>
          <a:p>
            <a:pPr rtl="1"/>
            <a:r>
              <a:rPr lang="ar-SA" dirty="0"/>
              <a:t> </a:t>
            </a:r>
            <a:r>
              <a:rPr lang="ar-SA" dirty="0" smtClean="0"/>
              <a:t>   </a:t>
            </a:r>
            <a:r>
              <a:rPr lang="ar-SA" b="1" u="sng" dirty="0" smtClean="0">
                <a:solidFill>
                  <a:srgbClr val="FF0000"/>
                </a:solidFill>
              </a:rPr>
              <a:t>يتناول </a:t>
            </a:r>
            <a:r>
              <a:rPr lang="ar-SA" b="1" u="sng" dirty="0">
                <a:solidFill>
                  <a:srgbClr val="FF0000"/>
                </a:solidFill>
              </a:rPr>
              <a:t>هذا المنهج الدراسية الاقتصادية لمنطقة معينة أو إقليم </a:t>
            </a:r>
            <a:r>
              <a:rPr lang="ar-SA" b="1" u="sng" dirty="0" smtClean="0">
                <a:solidFill>
                  <a:srgbClr val="FF0000"/>
                </a:solidFill>
              </a:rPr>
              <a:t>محدد بهدف </a:t>
            </a:r>
            <a:r>
              <a:rPr lang="ar-SA" b="1" u="sng" dirty="0">
                <a:solidFill>
                  <a:srgbClr val="FF0000"/>
                </a:solidFill>
              </a:rPr>
              <a:t>إبراز الملامح الاقتصادية العامة للأقاليم وإظهار شخصيته الاقتصادية التي تميزه عن غيره من الأقاليم الاقتصادية الأخرى المجاورة.  </a:t>
            </a:r>
            <a:r>
              <a:rPr lang="ar-SA" dirty="0"/>
              <a:t>وقد يشمل هذا الإقليم منطقة واسعة من سطح الأرض تتمثل في قارة أو أكثر </a:t>
            </a:r>
            <a:r>
              <a:rPr lang="ar-SA" dirty="0" smtClean="0"/>
              <a:t>أو دولة أو جزء </a:t>
            </a:r>
            <a:r>
              <a:rPr lang="ar-SA" dirty="0"/>
              <a:t>من دولة كما يبدو ذلك عند دراسة دولة مثل مصر التي يمكن اعتبارها إقليما اقتصادياً قائماً بذاته.  كما يمكن تقسيمها إلى بيئات اقتصادية صغيرة متميزة كإقليم البحيرات الشمالية وإقليم منخفض الواحات وإقليم مريوط الذي يعتمد في زراعته على بعض المطر الشتوي, والصحراء الغربية والصحراء الشرقية وشبه </a:t>
            </a:r>
            <a:r>
              <a:rPr lang="ar-SA" dirty="0" smtClean="0"/>
              <a:t>جزيرة سيناء.</a:t>
            </a:r>
            <a:endParaRPr lang="en-US" dirty="0"/>
          </a:p>
        </p:txBody>
      </p:sp>
    </p:spTree>
    <p:extLst>
      <p:ext uri="{BB962C8B-B14F-4D97-AF65-F5344CB8AC3E}">
        <p14:creationId xmlns:p14="http://schemas.microsoft.com/office/powerpoint/2010/main" xmlns="" val="3918050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17638"/>
            <a:ext cx="8915400" cy="4906962"/>
          </a:xfrm>
        </p:spPr>
        <p:txBody>
          <a:bodyPr/>
          <a:lstStyle/>
          <a:p>
            <a:pPr rtl="1"/>
            <a:r>
              <a:rPr lang="ar-SA" dirty="0" smtClean="0"/>
              <a:t>    ويتناول </a:t>
            </a:r>
            <a:r>
              <a:rPr lang="ar-SA" dirty="0"/>
              <a:t>الباحث في هذه الدراسة توزيع السكان وعلاقته بتوزيع الأنشطة الاقتصادية وأثر العوامل الجغرافية والموارد الطبيعية والبشرية في الإنتاج الاقتصادي للإقليم.  </a:t>
            </a:r>
            <a:r>
              <a:rPr lang="ar-SA" u="sng" dirty="0"/>
              <a:t>ومثل هذه الدراسة توضح التشابك الاقتصادي في الإقليم وتكامله أو نواحي النقص فيه. </a:t>
            </a:r>
            <a:r>
              <a:rPr lang="ar-SA" dirty="0" smtClean="0"/>
              <a:t>ويمكن </a:t>
            </a:r>
            <a:r>
              <a:rPr lang="ar-SA" dirty="0"/>
              <a:t>أن </a:t>
            </a:r>
            <a:r>
              <a:rPr lang="ar-SA" u="sng" dirty="0"/>
              <a:t>يلجاً الباحث إلى إتباع المنهج الإقليمي في الدراسات الاقتصادية لإبراز القيمة الاقتصادية للأقاليم وإمكانات موارده الطبيعية التي تضمها أراضيه والتي قد تساهم </a:t>
            </a:r>
            <a:r>
              <a:rPr lang="ar-SA" u="sng" dirty="0" smtClean="0"/>
              <a:t>في </a:t>
            </a:r>
            <a:r>
              <a:rPr lang="ar-SA" u="sng" dirty="0"/>
              <a:t>المستقبل القريب أو البعيد في تقدم للأقاليم الاقتصادية </a:t>
            </a:r>
            <a:r>
              <a:rPr lang="ar-SA" dirty="0"/>
              <a:t>في العالم </a:t>
            </a:r>
            <a:r>
              <a:rPr lang="ar-SA" u="sng" dirty="0"/>
              <a:t>وإبراز الصورة الاقتصادية العامة للأقاليم الاقتصادية في العالم وإبراز أوجه الشبه والاختلاف بين إقليم وآخر. </a:t>
            </a:r>
          </a:p>
          <a:p>
            <a:endParaRPr lang="ar-SA" dirty="0"/>
          </a:p>
        </p:txBody>
      </p:sp>
    </p:spTree>
    <p:extLst>
      <p:ext uri="{BB962C8B-B14F-4D97-AF65-F5344CB8AC3E}">
        <p14:creationId xmlns:p14="http://schemas.microsoft.com/office/powerpoint/2010/main" xmlns="" val="3494693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a:t>وقد يقصد بعض الكتاب أتباع المنهج الإقليمي تأثراً بالشعور القومي, ولذلك يرتبط المنهج الإقليمي في هذه الحالة بالظروف السياسية وإظهار الشعور القومي للدولة المختلفة.  وقد تساهم الحكومات في إظهار القومية الوطنية لشعوبها بالمشاركة في إصدار الأطلس الإقليمية الاقتصادية والمساهمة في إجراء البحوث الإقليمية الاقتصادية كما يحدث في بعض المجموعات الدولية مثل دول </a:t>
            </a:r>
            <a:r>
              <a:rPr lang="ar-SA" dirty="0" smtClean="0"/>
              <a:t>الوطن العربى او دول السوق الأوربية المشتركة .</a:t>
            </a:r>
            <a:r>
              <a:rPr lang="ar-SA" dirty="0"/>
              <a:t> ونظراً لتعدد العوامل الجغرافية التي تؤثر في النشاط الاقتصادي للإقليم كالمناخ الذي يتحكم في النشاط الزراعي والرعوي والغابي, </a:t>
            </a:r>
          </a:p>
        </p:txBody>
      </p:sp>
    </p:spTree>
    <p:extLst>
      <p:ext uri="{BB962C8B-B14F-4D97-AF65-F5344CB8AC3E}">
        <p14:creationId xmlns:p14="http://schemas.microsoft.com/office/powerpoint/2010/main" xmlns="" val="414237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a:t>والتركيب الجيولوجي الذي يتحكم في النشاط التعديني, والموقع والعوامل الاقتصادية التي تؤثر في النشاط الصناعي.  لذلك لا يمكن الاعتماد على عامل واحد عند تحديد النطاقات أو الأقاليم الاقتصادية </a:t>
            </a:r>
            <a:r>
              <a:rPr lang="ar-SA" dirty="0" smtClean="0"/>
              <a:t>،ولهذا يقدر </a:t>
            </a:r>
            <a:r>
              <a:rPr lang="ar-SA" dirty="0"/>
              <a:t>الكثيرون عند إتباع المنهج الإقليمي في الدراسة الاقتصادية قصرها على نوع واحد من النشاط الاقتصادي ( زراعي أو صناعي أو تعديني ).</a:t>
            </a:r>
            <a:endParaRPr lang="en-US" dirty="0"/>
          </a:p>
          <a:p>
            <a:endParaRPr lang="ar-SA" dirty="0"/>
          </a:p>
        </p:txBody>
      </p:sp>
    </p:spTree>
    <p:extLst>
      <p:ext uri="{BB962C8B-B14F-4D97-AF65-F5344CB8AC3E}">
        <p14:creationId xmlns:p14="http://schemas.microsoft.com/office/powerpoint/2010/main" xmlns="" val="136882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a:t>ويتميز هذا المنهج عن غيره من مناهج البحث بأن يعطي صورة واضحة عن الأجزاء المختلفة في وحدة من الوحدات والعلاقات فيما بينها وبين الوحدة الاقتصادية الكبرى.  ويصدق هذا على الوحدات الكبيرة سواء كانت الدولة أو القارة أو العالم كله.  ونظراً لأن الاتجاه السائد الآن هو الانقسام إلى تكتلات اقتصادية متنافسة مثل السوق الأوربية المشتركة ومنظمة الوحدة العربية </a:t>
            </a:r>
            <a:r>
              <a:rPr lang="ar-SA" dirty="0" smtClean="0"/>
              <a:t>،</a:t>
            </a:r>
            <a:r>
              <a:rPr lang="ar-SA" dirty="0"/>
              <a:t> ولذلك فإن </a:t>
            </a:r>
            <a:r>
              <a:rPr lang="ar-SA" dirty="0" smtClean="0"/>
              <a:t>هذا المنهج </a:t>
            </a:r>
            <a:r>
              <a:rPr lang="ar-SA" dirty="0"/>
              <a:t>يعتبر أفضل المناهج من حيث توضيح مركز هذه القوى المتصارعة والبناء الاقتصادي </a:t>
            </a:r>
            <a:r>
              <a:rPr lang="ar-SA" dirty="0" smtClean="0"/>
              <a:t>للعالم.</a:t>
            </a:r>
            <a:endParaRPr lang="ar-SA" dirty="0"/>
          </a:p>
        </p:txBody>
      </p:sp>
    </p:spTree>
    <p:extLst>
      <p:ext uri="{BB962C8B-B14F-4D97-AF65-F5344CB8AC3E}">
        <p14:creationId xmlns:p14="http://schemas.microsoft.com/office/powerpoint/2010/main" xmlns="" val="2595724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
            </a:r>
            <a:br>
              <a:rPr lang="ar-SA" b="1" dirty="0" smtClean="0"/>
            </a:br>
            <a:r>
              <a:rPr lang="ar-SA" b="1" dirty="0" smtClean="0"/>
              <a:t>2-المنهج </a:t>
            </a:r>
            <a:r>
              <a:rPr lang="ar-SA" b="1" dirty="0"/>
              <a:t>الموضوعي: </a:t>
            </a:r>
            <a:r>
              <a:rPr lang="en-US" dirty="0"/>
              <a:t/>
            </a:r>
            <a:br>
              <a:rPr lang="en-US" dirty="0"/>
            </a:br>
            <a:endParaRPr lang="ar-SA" dirty="0"/>
          </a:p>
        </p:txBody>
      </p:sp>
      <p:sp>
        <p:nvSpPr>
          <p:cNvPr id="3" name="Content Placeholder 2"/>
          <p:cNvSpPr>
            <a:spLocks noGrp="1"/>
          </p:cNvSpPr>
          <p:nvPr>
            <p:ph idx="1"/>
          </p:nvPr>
        </p:nvSpPr>
        <p:spPr/>
        <p:txBody>
          <a:bodyPr/>
          <a:lstStyle/>
          <a:p>
            <a:pPr rtl="1"/>
            <a:r>
              <a:rPr lang="ar-SA" dirty="0"/>
              <a:t>ويتميز هذا المنهج بدراسة موضوعات محددة في الجغرافية الاقتصادية وتنقسم إلى قسمين هما: </a:t>
            </a:r>
            <a:endParaRPr lang="en-US" dirty="0"/>
          </a:p>
          <a:p>
            <a:pPr lvl="0" rtl="1"/>
            <a:r>
              <a:rPr lang="ar-SA" b="1" u="sng" dirty="0" smtClean="0">
                <a:solidFill>
                  <a:srgbClr val="FF0000"/>
                </a:solidFill>
              </a:rPr>
              <a:t>1-دراسة </a:t>
            </a:r>
            <a:r>
              <a:rPr lang="ar-SA" b="1" u="sng" dirty="0">
                <a:solidFill>
                  <a:srgbClr val="FF0000"/>
                </a:solidFill>
              </a:rPr>
              <a:t>الموارد الاقتصادية أو السلعة المنتجة. </a:t>
            </a:r>
            <a:endParaRPr lang="en-US" b="1" u="sng" dirty="0">
              <a:solidFill>
                <a:srgbClr val="FF0000"/>
              </a:solidFill>
            </a:endParaRPr>
          </a:p>
          <a:p>
            <a:r>
              <a:rPr lang="ar-SA" u="sng" dirty="0" smtClean="0">
                <a:solidFill>
                  <a:srgbClr val="FF0000"/>
                </a:solidFill>
              </a:rPr>
              <a:t>2-دراسة </a:t>
            </a:r>
            <a:r>
              <a:rPr lang="ar-SA" u="sng" dirty="0">
                <a:solidFill>
                  <a:srgbClr val="FF0000"/>
                </a:solidFill>
              </a:rPr>
              <a:t>الأنشطة الاقتصادية المختلفة </a:t>
            </a:r>
            <a:r>
              <a:rPr lang="ar-SA" dirty="0"/>
              <a:t>أي دراسة حرفة من </a:t>
            </a:r>
            <a:r>
              <a:rPr lang="ar-SA" dirty="0" smtClean="0"/>
              <a:t>الحرف. و </a:t>
            </a:r>
            <a:r>
              <a:rPr lang="ar-SA" dirty="0"/>
              <a:t>ينقسم المنهج الموضوعي إلى منهجين فرعيين هما</a:t>
            </a:r>
            <a:r>
              <a:rPr lang="ar-SA" dirty="0" smtClean="0"/>
              <a:t>:</a:t>
            </a:r>
          </a:p>
          <a:p>
            <a:pPr rtl="1"/>
            <a:r>
              <a:rPr lang="ar-SA" b="1" dirty="0"/>
              <a:t>أ) المنهج السلعي أو المحصولي:  </a:t>
            </a:r>
            <a:r>
              <a:rPr lang="en-US" sz="2800" b="1" dirty="0"/>
              <a:t>The Commodity Approach </a:t>
            </a:r>
            <a:endParaRPr lang="en-US" sz="2800" dirty="0"/>
          </a:p>
          <a:p>
            <a:pPr rtl="1"/>
            <a:r>
              <a:rPr lang="ar-SA" dirty="0" smtClean="0"/>
              <a:t> </a:t>
            </a:r>
            <a:r>
              <a:rPr lang="ar-SA" dirty="0"/>
              <a:t>ويتناول هذا المنهج دراسة سلعة معينة سواء كانت غلة زراعية أو معدنية أو صناعية يبدأ بوصف الغلة أو السلعة </a:t>
            </a:r>
            <a:r>
              <a:rPr lang="ar-SA" dirty="0" smtClean="0"/>
              <a:t>وتوزيعها</a:t>
            </a:r>
            <a:endParaRPr lang="ar-SA" dirty="0"/>
          </a:p>
        </p:txBody>
      </p:sp>
    </p:spTree>
    <p:extLst>
      <p:ext uri="{BB962C8B-B14F-4D97-AF65-F5344CB8AC3E}">
        <p14:creationId xmlns:p14="http://schemas.microsoft.com/office/powerpoint/2010/main" xmlns="" val="282396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a:t>الجغرافي ومناطق إنتاجها الرئيسية ومواقع تمركزها ومواطنها الأصلية وقيمة هذه السلعة الاقتصادية واستخداماتها ومشتقاتها والصناعات التي قد تقوم عليها ومواسم زراعتها والعوامل الجغرافية اللازم توافرها لإنتاجها وأشكال السطح والتربة إذا كانت غلة زراعية ومصادر المياه والآفات الزراعية, والتبادل التجاري لهذه السلعة بين المناطق المنتجة والمناطق المستهلكة والاتفاقات الدولية التي تعقد بخصوصها والمناطق التي لديها فائض. </a:t>
            </a:r>
          </a:p>
          <a:p>
            <a:endParaRPr lang="ar-SA" dirty="0"/>
          </a:p>
        </p:txBody>
      </p:sp>
    </p:spTree>
    <p:extLst>
      <p:ext uri="{BB962C8B-B14F-4D97-AF65-F5344CB8AC3E}">
        <p14:creationId xmlns:p14="http://schemas.microsoft.com/office/powerpoint/2010/main" xmlns="" val="3523831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b="1" dirty="0"/>
              <a:t>ب)</a:t>
            </a:r>
            <a:r>
              <a:rPr lang="ar-SA" b="1" u="sng" dirty="0">
                <a:solidFill>
                  <a:srgbClr val="FF0000"/>
                </a:solidFill>
              </a:rPr>
              <a:t> المنهج الحرفي </a:t>
            </a:r>
            <a:r>
              <a:rPr lang="en-US" b="1" u="sng" dirty="0">
                <a:solidFill>
                  <a:srgbClr val="FF0000"/>
                </a:solidFill>
              </a:rPr>
              <a:t>The Activity Approach </a:t>
            </a:r>
            <a:endParaRPr lang="en-US" u="sng" dirty="0">
              <a:solidFill>
                <a:srgbClr val="FF0000"/>
              </a:solidFill>
            </a:endParaRPr>
          </a:p>
          <a:p>
            <a:pPr rtl="1"/>
            <a:r>
              <a:rPr lang="ar-SA" u="sng" dirty="0"/>
              <a:t>ويعتمد هذا المنهج على تقسيم الموضوعات الاقتصادية على أساس حرفي متضمناً دراسة الحرف كل على حده</a:t>
            </a:r>
            <a:r>
              <a:rPr lang="ar-SA" u="sng" dirty="0">
                <a:solidFill>
                  <a:srgbClr val="FF0000"/>
                </a:solidFill>
              </a:rPr>
              <a:t>, فهو يهتم بدراسة أوجه النشاط الاقتصادي للإنسان مثل حرفة الصيد والرعي الزراعة والتعدين والصناعة والحرف المرتبطة بالغابات وصناعة الأخشاب والتجارة </a:t>
            </a:r>
            <a:r>
              <a:rPr lang="ar-SA" u="sng" dirty="0" smtClean="0">
                <a:solidFill>
                  <a:srgbClr val="FF0000"/>
                </a:solidFill>
              </a:rPr>
              <a:t>والنقل. </a:t>
            </a:r>
            <a:r>
              <a:rPr lang="ar-SA" dirty="0" smtClean="0"/>
              <a:t>كما </a:t>
            </a:r>
            <a:r>
              <a:rPr lang="ar-SA" dirty="0"/>
              <a:t>يتناول هذا المنهج </a:t>
            </a:r>
            <a:r>
              <a:rPr lang="ar-SA" u="sng" dirty="0"/>
              <a:t>دراسة العوامل الجغرافية والموارد الطبيعية والبشرية التي أدت إلى ظهور هذه الحرف وأسباب </a:t>
            </a:r>
            <a:r>
              <a:rPr lang="ar-SA" u="sng" dirty="0" smtClean="0"/>
              <a:t>استمرار </a:t>
            </a:r>
            <a:r>
              <a:rPr lang="ar-SA" u="sng" dirty="0"/>
              <a:t>حرفة واحدة في إقليم من الأقاليم </a:t>
            </a:r>
            <a:r>
              <a:rPr lang="ar-SA" dirty="0"/>
              <a:t>مثل حرفة الجمع والالتقاط في المناطق الداخلية من الغابات الاستوائية</a:t>
            </a:r>
          </a:p>
        </p:txBody>
      </p:sp>
    </p:spTree>
    <p:extLst>
      <p:ext uri="{BB962C8B-B14F-4D97-AF65-F5344CB8AC3E}">
        <p14:creationId xmlns:p14="http://schemas.microsoft.com/office/powerpoint/2010/main" xmlns="" val="3029273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ويتضمن </a:t>
            </a:r>
            <a:r>
              <a:rPr lang="ar-SA" dirty="0"/>
              <a:t>دراسة حرفة كالزراعة </a:t>
            </a:r>
            <a:r>
              <a:rPr lang="ar-SA" dirty="0" smtClean="0"/>
              <a:t>فى هذا المنهج دراسة عدداً </a:t>
            </a:r>
            <a:r>
              <a:rPr lang="ar-SA" dirty="0"/>
              <a:t>من السلع المختلفة التي تنتج في أقاليم نباتية مختلفة  كدراسة الأرز والشاي </a:t>
            </a:r>
            <a:r>
              <a:rPr lang="ar-SA" u="sng" dirty="0">
                <a:solidFill>
                  <a:srgbClr val="FF0000"/>
                </a:solidFill>
              </a:rPr>
              <a:t>عند دراسة الزراعة الموسمية </a:t>
            </a:r>
            <a:r>
              <a:rPr lang="ar-SA" dirty="0"/>
              <a:t>والمطاط والكاكاو وزيت النخيل عند </a:t>
            </a:r>
            <a:r>
              <a:rPr lang="ar-SA" u="sng" dirty="0">
                <a:solidFill>
                  <a:srgbClr val="FF0000"/>
                </a:solidFill>
              </a:rPr>
              <a:t>دراسة الزراعة في الأقاليم المدارية المطيرة.</a:t>
            </a:r>
            <a:r>
              <a:rPr lang="ar-SA" dirty="0"/>
              <a:t>  كما لا بد من دراسة نوع هذه الزراعة </a:t>
            </a:r>
            <a:r>
              <a:rPr lang="ar-SA" dirty="0" smtClean="0"/>
              <a:t>ومستواها, </a:t>
            </a:r>
            <a:r>
              <a:rPr lang="ar-SA" dirty="0"/>
              <a:t>هل هي </a:t>
            </a:r>
            <a:r>
              <a:rPr lang="ar-SA" u="sng" dirty="0"/>
              <a:t>زراعة بدائية متنقلة </a:t>
            </a:r>
            <a:r>
              <a:rPr lang="ar-SA" dirty="0"/>
              <a:t>أو </a:t>
            </a:r>
            <a:r>
              <a:rPr lang="ar-SA" u="sng" dirty="0"/>
              <a:t>واسعة أو كثيفة</a:t>
            </a:r>
            <a:r>
              <a:rPr lang="ar-SA" dirty="0"/>
              <a:t>, </a:t>
            </a:r>
            <a:r>
              <a:rPr lang="ar-SA" u="sng" dirty="0"/>
              <a:t>ثم أسباب قيام الزراعة </a:t>
            </a:r>
            <a:r>
              <a:rPr lang="ar-SA" u="sng" dirty="0" smtClean="0"/>
              <a:t>فى تلك الأقاليم </a:t>
            </a:r>
            <a:r>
              <a:rPr lang="ar-SA" u="sng" dirty="0"/>
              <a:t>ومقوماتها الجغرافية.</a:t>
            </a:r>
            <a:endParaRPr lang="en-US" u="sng" dirty="0"/>
          </a:p>
          <a:p>
            <a:endParaRPr lang="ar-SA" dirty="0"/>
          </a:p>
        </p:txBody>
      </p:sp>
    </p:spTree>
    <p:extLst>
      <p:ext uri="{BB962C8B-B14F-4D97-AF65-F5344CB8AC3E}">
        <p14:creationId xmlns:p14="http://schemas.microsoft.com/office/powerpoint/2010/main" xmlns="" val="1203005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417638"/>
            <a:ext cx="8915400" cy="4708525"/>
          </a:xfrm>
        </p:spPr>
        <p:txBody>
          <a:bodyPr/>
          <a:lstStyle/>
          <a:p>
            <a:pPr rtl="1"/>
            <a:r>
              <a:rPr lang="ar-SA" dirty="0"/>
              <a:t>ويقسم معظم الباحثين مظاهر النشاط الاقتصادي على أساس المنهج </a:t>
            </a:r>
            <a:r>
              <a:rPr lang="ar-SA" dirty="0" smtClean="0"/>
              <a:t>الحرفي إلى </a:t>
            </a:r>
            <a:r>
              <a:rPr lang="ar-SA" dirty="0"/>
              <a:t>ثلاث أقسام رئيسية</a:t>
            </a:r>
            <a:r>
              <a:rPr lang="ar-SA" dirty="0" smtClean="0"/>
              <a:t>:</a:t>
            </a:r>
          </a:p>
          <a:p>
            <a:pPr rtl="1"/>
            <a:r>
              <a:rPr lang="ar-SA" dirty="0" smtClean="0"/>
              <a:t> </a:t>
            </a:r>
            <a:r>
              <a:rPr lang="ar-SA" u="sng" dirty="0">
                <a:solidFill>
                  <a:srgbClr val="FF0000"/>
                </a:solidFill>
              </a:rPr>
              <a:t>حرف أولية</a:t>
            </a:r>
            <a:r>
              <a:rPr lang="ar-SA" dirty="0"/>
              <a:t>، </a:t>
            </a:r>
            <a:r>
              <a:rPr lang="ar-SA" u="sng" dirty="0">
                <a:solidFill>
                  <a:srgbClr val="FF0000"/>
                </a:solidFill>
              </a:rPr>
              <a:t>وحرف المرتبة الثانية</a:t>
            </a:r>
            <a:r>
              <a:rPr lang="ar-SA" dirty="0"/>
              <a:t>، </a:t>
            </a:r>
            <a:r>
              <a:rPr lang="ar-SA" u="sng" dirty="0">
                <a:solidFill>
                  <a:srgbClr val="FF0000"/>
                </a:solidFill>
              </a:rPr>
              <a:t>وحرف المرتبة الثالثة</a:t>
            </a:r>
            <a:r>
              <a:rPr lang="ar-SA" dirty="0"/>
              <a:t>.  </a:t>
            </a:r>
            <a:endParaRPr lang="ar-SA" dirty="0" smtClean="0"/>
          </a:p>
          <a:p>
            <a:pPr rtl="1"/>
            <a:r>
              <a:rPr lang="ar-SA" dirty="0" smtClean="0"/>
              <a:t>غير </a:t>
            </a:r>
            <a:r>
              <a:rPr lang="ar-SA" dirty="0"/>
              <a:t>أن رونالد </a:t>
            </a:r>
            <a:r>
              <a:rPr lang="en-US" dirty="0" smtClean="0"/>
              <a:t>Ronald R. Boyce  </a:t>
            </a:r>
            <a:r>
              <a:rPr lang="ar-SA" dirty="0" smtClean="0"/>
              <a:t>قسمها </a:t>
            </a:r>
            <a:r>
              <a:rPr lang="ar-SA" dirty="0"/>
              <a:t>إلى ستة أقسام  </a:t>
            </a:r>
            <a:r>
              <a:rPr lang="ar-SA" dirty="0" smtClean="0"/>
              <a:t>هى: </a:t>
            </a:r>
          </a:p>
          <a:p>
            <a:pPr rtl="1"/>
            <a:r>
              <a:rPr lang="ar-SA" dirty="0"/>
              <a:t>أ</a:t>
            </a:r>
            <a:r>
              <a:rPr lang="ar-SA" b="1" dirty="0"/>
              <a:t>- </a:t>
            </a:r>
            <a:r>
              <a:rPr lang="ar-SA" b="1" u="sng" dirty="0">
                <a:solidFill>
                  <a:srgbClr val="FF0000"/>
                </a:solidFill>
              </a:rPr>
              <a:t>حرف المرتبة الأولي: </a:t>
            </a:r>
            <a:r>
              <a:rPr lang="en-US" b="1" u="sng" dirty="0">
                <a:solidFill>
                  <a:srgbClr val="FF0000"/>
                </a:solidFill>
              </a:rPr>
              <a:t>Primary Sector </a:t>
            </a:r>
            <a:r>
              <a:rPr lang="ar-SA" b="1" u="sng" dirty="0" smtClean="0">
                <a:solidFill>
                  <a:srgbClr val="FF0000"/>
                </a:solidFill>
              </a:rPr>
              <a:t> </a:t>
            </a:r>
            <a:r>
              <a:rPr lang="ar-SA" dirty="0" smtClean="0"/>
              <a:t>وهى </a:t>
            </a:r>
            <a:r>
              <a:rPr lang="ar-SA" dirty="0"/>
              <a:t>الحرف الأولية </a:t>
            </a:r>
            <a:r>
              <a:rPr lang="ar-SA" dirty="0" smtClean="0"/>
              <a:t>التى يحصل الإنسان منها  </a:t>
            </a:r>
            <a:r>
              <a:rPr lang="ar-SA" dirty="0"/>
              <a:t>على السلع أو المواد الخام الأولية في صورتها الطبيعية من الأرض أو البحار </a:t>
            </a:r>
            <a:r>
              <a:rPr lang="ar-SA" dirty="0" smtClean="0"/>
              <a:t>والغابات، وتستعمل </a:t>
            </a:r>
            <a:r>
              <a:rPr lang="ar-SA" dirty="0"/>
              <a:t>مباشرة على حالتها كما وجدت أو كما تمت على سطح الأرض.  والنشاط الرئيسي لهذه المجموعة يتمثل في الجمع والالتقاط </a:t>
            </a:r>
            <a:r>
              <a:rPr lang="ar-SA" dirty="0" smtClean="0"/>
              <a:t>.</a:t>
            </a:r>
            <a:endParaRPr lang="en-US" dirty="0"/>
          </a:p>
          <a:p>
            <a:pPr rtl="1"/>
            <a:endParaRPr lang="ar-SA" dirty="0"/>
          </a:p>
        </p:txBody>
      </p:sp>
    </p:spTree>
    <p:extLst>
      <p:ext uri="{BB962C8B-B14F-4D97-AF65-F5344CB8AC3E}">
        <p14:creationId xmlns:p14="http://schemas.microsoft.com/office/powerpoint/2010/main" xmlns="" val="491405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304800" y="1417638"/>
            <a:ext cx="9296400" cy="4906962"/>
          </a:xfrm>
        </p:spPr>
        <p:txBody>
          <a:bodyPr/>
          <a:lstStyle/>
          <a:p>
            <a:r>
              <a:rPr lang="ar-SA" dirty="0"/>
              <a:t>والصيد البرى والبحري وقطع الأخشاب.  وتستعمل سلع هذه المجموعة دون أية تعديلات في حالتها الأولية </a:t>
            </a:r>
            <a:r>
              <a:rPr lang="ar-SA" dirty="0" smtClean="0"/>
              <a:t>ويطلق </a:t>
            </a:r>
            <a:r>
              <a:rPr lang="ar-SA" dirty="0"/>
              <a:t>عليها المنتج </a:t>
            </a:r>
            <a:r>
              <a:rPr lang="en-US" dirty="0" smtClean="0"/>
              <a:t>Producer</a:t>
            </a:r>
          </a:p>
          <a:p>
            <a:pPr rtl="1"/>
            <a:r>
              <a:rPr lang="ar-SA" b="1" u="sng" dirty="0">
                <a:solidFill>
                  <a:srgbClr val="FF0000"/>
                </a:solidFill>
              </a:rPr>
              <a:t>ب- حرف المرتبة الثانية: </a:t>
            </a:r>
            <a:r>
              <a:rPr lang="en-US" b="1" u="sng" dirty="0">
                <a:solidFill>
                  <a:srgbClr val="FF0000"/>
                </a:solidFill>
              </a:rPr>
              <a:t>The Secondary Sector  </a:t>
            </a:r>
            <a:endParaRPr lang="en-US" u="sng" dirty="0">
              <a:solidFill>
                <a:srgbClr val="FF0000"/>
              </a:solidFill>
            </a:endParaRPr>
          </a:p>
          <a:p>
            <a:pPr rtl="1"/>
            <a:r>
              <a:rPr lang="ar-SA" dirty="0" smtClean="0"/>
              <a:t>   </a:t>
            </a:r>
            <a:r>
              <a:rPr lang="ar-SA" u="sng" dirty="0" smtClean="0"/>
              <a:t>وتهتم بالتغييرالحادث على </a:t>
            </a:r>
            <a:r>
              <a:rPr lang="en-US" u="sng" dirty="0" smtClean="0"/>
              <a:t> </a:t>
            </a:r>
            <a:r>
              <a:rPr lang="ar-SA" u="sng" dirty="0" smtClean="0"/>
              <a:t>المواد </a:t>
            </a:r>
            <a:r>
              <a:rPr lang="ar-SA" u="sng" dirty="0"/>
              <a:t>المنتجة من المجموعة الأولى</a:t>
            </a:r>
            <a:r>
              <a:rPr lang="ar-SA" dirty="0" smtClean="0"/>
              <a:t>. وقد </a:t>
            </a:r>
            <a:r>
              <a:rPr lang="ar-SA" dirty="0"/>
              <a:t>تكون </a:t>
            </a:r>
            <a:r>
              <a:rPr lang="ar-SA" dirty="0" smtClean="0"/>
              <a:t>تلك المواد مصنعة </a:t>
            </a:r>
            <a:r>
              <a:rPr lang="ar-SA" dirty="0"/>
              <a:t>بالكامل أو نصف مصنعة, </a:t>
            </a:r>
            <a:r>
              <a:rPr lang="ar-SA" u="sng" dirty="0"/>
              <a:t>غير أن هذه المرحلة تعتبر مرحلة متوسطة في مجال تغيير المادة الأولية من استعمالها على حالتها الأولى الطبيعية, </a:t>
            </a:r>
            <a:r>
              <a:rPr lang="ar-SA" dirty="0"/>
              <a:t>ويمكن أن </a:t>
            </a:r>
            <a:r>
              <a:rPr lang="ar-SA" dirty="0" smtClean="0"/>
              <a:t>يطلق </a:t>
            </a:r>
            <a:r>
              <a:rPr lang="ar-SA" dirty="0"/>
              <a:t>عليها منتجات المستهلك </a:t>
            </a:r>
            <a:r>
              <a:rPr lang="en-US" sz="2800" dirty="0" smtClean="0">
                <a:solidFill>
                  <a:srgbClr val="FF0000"/>
                </a:solidFill>
              </a:rPr>
              <a:t>Consumer </a:t>
            </a:r>
            <a:r>
              <a:rPr lang="en-US" sz="2800" dirty="0">
                <a:solidFill>
                  <a:srgbClr val="FF0000"/>
                </a:solidFill>
              </a:rPr>
              <a:t>Products </a:t>
            </a:r>
            <a:r>
              <a:rPr lang="ar-SA" sz="2800" dirty="0" smtClean="0">
                <a:solidFill>
                  <a:srgbClr val="FF0000"/>
                </a:solidFill>
              </a:rPr>
              <a:t> </a:t>
            </a:r>
            <a:r>
              <a:rPr lang="ar-SA" dirty="0" smtClean="0"/>
              <a:t>وهذه </a:t>
            </a:r>
            <a:r>
              <a:rPr lang="ar-SA" dirty="0"/>
              <a:t>المرحلة تتميز بالتعقيد. فالمادة الخام في معظم الحالات تمر بعدة خطوات خلال المرحلة الثانية.</a:t>
            </a:r>
          </a:p>
        </p:txBody>
      </p:sp>
    </p:spTree>
    <p:extLst>
      <p:ext uri="{BB962C8B-B14F-4D97-AF65-F5344CB8AC3E}">
        <p14:creationId xmlns:p14="http://schemas.microsoft.com/office/powerpoint/2010/main" xmlns="" val="1155749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219200"/>
            <a:ext cx="8915400" cy="5105400"/>
          </a:xfrm>
        </p:spPr>
        <p:txBody>
          <a:bodyPr/>
          <a:lstStyle/>
          <a:p>
            <a:pPr rtl="1"/>
            <a:r>
              <a:rPr lang="ar-SA" b="1" u="sng" dirty="0">
                <a:solidFill>
                  <a:srgbClr val="FF0000"/>
                </a:solidFill>
              </a:rPr>
              <a:t>ج- حرف المرتبة الثالثة:  </a:t>
            </a:r>
            <a:r>
              <a:rPr lang="en-US" b="1" dirty="0"/>
              <a:t>The Tertiary Sector </a:t>
            </a:r>
            <a:r>
              <a:rPr lang="ar-SA" b="1" dirty="0"/>
              <a:t> </a:t>
            </a:r>
            <a:endParaRPr lang="en-US" dirty="0"/>
          </a:p>
          <a:p>
            <a:pPr rtl="1"/>
            <a:r>
              <a:rPr lang="ar-SA" dirty="0"/>
              <a:t> </a:t>
            </a:r>
            <a:r>
              <a:rPr lang="ar-SA" dirty="0" smtClean="0"/>
              <a:t>   هناك </a:t>
            </a:r>
            <a:r>
              <a:rPr lang="ar-SA" dirty="0"/>
              <a:t>اختلاف بين الجغرافيين في أي الحرف يمكن أن تضمها هذه المرتبة الثالثة. </a:t>
            </a:r>
            <a:r>
              <a:rPr lang="ar-SA" b="1" u="sng" dirty="0" smtClean="0"/>
              <a:t>وقد اتفق الكثيرون منهم أنها </a:t>
            </a:r>
            <a:r>
              <a:rPr lang="ar-SA" b="1" u="sng" dirty="0"/>
              <a:t>تشمل الأنشطة المرتبطة بالخدمات وترتبط عادة بالمدن</a:t>
            </a:r>
            <a:r>
              <a:rPr lang="ar-SA" dirty="0"/>
              <a:t>. </a:t>
            </a:r>
            <a:r>
              <a:rPr lang="ar-SA" dirty="0" smtClean="0"/>
              <a:t>و </a:t>
            </a:r>
            <a:r>
              <a:rPr lang="ar-SA" dirty="0"/>
              <a:t>بمرور الوقت أطلق على حرف المرتبة الثالثة </a:t>
            </a:r>
            <a:r>
              <a:rPr lang="ar-SA" u="sng" dirty="0"/>
              <a:t>قطاع الخدمات </a:t>
            </a:r>
            <a:r>
              <a:rPr lang="en-US" u="sng" dirty="0"/>
              <a:t>The Service Sector </a:t>
            </a:r>
            <a:r>
              <a:rPr lang="ar-SA" dirty="0"/>
              <a:t>وبناء على هذا فإن بعض الكتاب أخذ هذا المعنى الحرفي لهذا القطاع واستبعد منه </a:t>
            </a:r>
            <a:r>
              <a:rPr lang="ar-SA" b="1" dirty="0"/>
              <a:t>تجار التجزئة (القطاعي) وصناع المهن اليدوية,</a:t>
            </a:r>
            <a:r>
              <a:rPr lang="ar-SA" dirty="0"/>
              <a:t> وآخرون ميزوا بين نوع الخدمات فأطلقوا على </a:t>
            </a:r>
            <a:r>
              <a:rPr lang="ar-SA" u="sng" dirty="0"/>
              <a:t>الخدمات المكتبية الحكومية </a:t>
            </a:r>
            <a:r>
              <a:rPr lang="ar-SA" u="sng" dirty="0" smtClean="0"/>
              <a:t>في </a:t>
            </a:r>
            <a:r>
              <a:rPr lang="ar-SA" u="sng" dirty="0"/>
              <a:t>التعليم والصحة حرف المرتبة </a:t>
            </a:r>
            <a:r>
              <a:rPr lang="ar-SA" u="sng" dirty="0" smtClean="0"/>
              <a:t>الثانية  </a:t>
            </a:r>
            <a:r>
              <a:rPr lang="ar-SA" u="sng" dirty="0"/>
              <a:t>والحلاقين مثلاُ التي اعتبروها من خدمات المرتبة الثالثة. </a:t>
            </a:r>
          </a:p>
        </p:txBody>
      </p:sp>
    </p:spTree>
    <p:extLst>
      <p:ext uri="{BB962C8B-B14F-4D97-AF65-F5344CB8AC3E}">
        <p14:creationId xmlns:p14="http://schemas.microsoft.com/office/powerpoint/2010/main" xmlns="" val="3714484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b="1" u="sng" dirty="0">
                <a:solidFill>
                  <a:srgbClr val="FF0000"/>
                </a:solidFill>
              </a:rPr>
              <a:t>د-  حرف المرتبة الرابعة: </a:t>
            </a:r>
            <a:r>
              <a:rPr lang="en-US" sz="2800" b="1" dirty="0"/>
              <a:t>The Quaternary Sector  </a:t>
            </a:r>
            <a:endParaRPr lang="en-US" sz="2800" dirty="0"/>
          </a:p>
          <a:p>
            <a:pPr rtl="1"/>
            <a:r>
              <a:rPr lang="ar-SA" dirty="0" smtClean="0"/>
              <a:t>    تضم </a:t>
            </a:r>
            <a:r>
              <a:rPr lang="ar-SA" dirty="0"/>
              <a:t>حرف المرتبة الرابعة </a:t>
            </a:r>
            <a:r>
              <a:rPr lang="ar-SA" u="sng" dirty="0"/>
              <a:t>كل أنشطة الخدمات للمرتبات الثلاث الأولى والثانية والثالثة وأيضاَ خدمات المستهلكين وهذه الخدمات موزعة بين خدمات الإنتاج النقل والتصنيع, </a:t>
            </a:r>
            <a:r>
              <a:rPr lang="ar-SA" dirty="0"/>
              <a:t>وجميع أنشطة هذه المرتبة متداخلة مع أن يتوفر مكتب بريد ومحل حلاقة وتجميل ومكتب لشركة التأمين والخدمات المالية ورش إصلاح سيارات, </a:t>
            </a:r>
            <a:r>
              <a:rPr lang="ar-SA" u="sng" dirty="0"/>
              <a:t>وكل هؤلاء يوضعون ضمن </a:t>
            </a:r>
            <a:r>
              <a:rPr lang="ar-SA" u="sng" dirty="0" smtClean="0"/>
              <a:t>حرف </a:t>
            </a:r>
            <a:r>
              <a:rPr lang="ar-SA" u="sng" dirty="0"/>
              <a:t>المرتبة الرابعة جمعياً لا يرتبطون مباشرة بالإنتاج, فكلهم يخدمون المستهلكين أو العاملين في المهن الأخرى التي ترتبط مباشرة بالإنتاج. </a:t>
            </a:r>
          </a:p>
        </p:txBody>
      </p:sp>
    </p:spTree>
    <p:extLst>
      <p:ext uri="{BB962C8B-B14F-4D97-AF65-F5344CB8AC3E}">
        <p14:creationId xmlns:p14="http://schemas.microsoft.com/office/powerpoint/2010/main" xmlns="" val="1422165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b="1" u="sng" dirty="0">
                <a:solidFill>
                  <a:srgbClr val="FF0000"/>
                </a:solidFill>
              </a:rPr>
              <a:t>ه-  قطاع الخدمات:</a:t>
            </a:r>
            <a:endParaRPr lang="en-US" u="sng" dirty="0">
              <a:solidFill>
                <a:srgbClr val="FF0000"/>
              </a:solidFill>
            </a:endParaRPr>
          </a:p>
          <a:p>
            <a:pPr rtl="1"/>
            <a:r>
              <a:rPr lang="ar-SA" dirty="0"/>
              <a:t>ويتضمن هذا القطاع </a:t>
            </a:r>
            <a:r>
              <a:rPr lang="ar-SA" u="sng" dirty="0"/>
              <a:t>العاملين في جميع القارات وغير العاملين, </a:t>
            </a:r>
            <a:endParaRPr lang="ar-SA" u="sng" dirty="0" smtClean="0"/>
          </a:p>
          <a:p>
            <a:pPr rtl="1"/>
            <a:r>
              <a:rPr lang="ar-SA" u="sng" dirty="0" smtClean="0">
                <a:solidFill>
                  <a:srgbClr val="FF0000"/>
                </a:solidFill>
              </a:rPr>
              <a:t>فهذا </a:t>
            </a:r>
            <a:r>
              <a:rPr lang="ar-SA" u="sng" dirty="0">
                <a:solidFill>
                  <a:srgbClr val="FF0000"/>
                </a:solidFill>
              </a:rPr>
              <a:t>القطاع هو الذي توجه إليه جميع السلع والخدمات على </a:t>
            </a:r>
            <a:r>
              <a:rPr lang="ar-SA" u="sng" dirty="0" smtClean="0">
                <a:solidFill>
                  <a:srgbClr val="FF0000"/>
                </a:solidFill>
              </a:rPr>
              <a:t>باعتباره  القطاع </a:t>
            </a:r>
            <a:r>
              <a:rPr lang="ar-SA" u="sng" dirty="0">
                <a:solidFill>
                  <a:srgbClr val="FF0000"/>
                </a:solidFill>
              </a:rPr>
              <a:t>الذي يتمثل فيه الطلب </a:t>
            </a:r>
            <a:r>
              <a:rPr lang="en-US" u="sng" dirty="0">
                <a:solidFill>
                  <a:srgbClr val="FF0000"/>
                </a:solidFill>
              </a:rPr>
              <a:t>Demand Sector  </a:t>
            </a:r>
            <a:r>
              <a:rPr lang="ar-SA" u="sng" dirty="0">
                <a:solidFill>
                  <a:srgbClr val="FF0000"/>
                </a:solidFill>
              </a:rPr>
              <a:t>على جميع الخدمات والسلع المنتشرة على سطح الأرض.</a:t>
            </a:r>
            <a:r>
              <a:rPr lang="ar-SA" u="sng" dirty="0"/>
              <a:t>  وعلى النقيض منه حرف المرتبة الأولى التي تعتبر قطاع العرض الأساسي, ومستوى العرض يتأثر بظروف النقل والأنظمة الحكومية التي تختلف من نظام اقتصادي لآخر, كما يتأثر بالاتفاقيات التجارية الدولية وبعوامل أخرى عديدة. </a:t>
            </a:r>
          </a:p>
        </p:txBody>
      </p:sp>
    </p:spTree>
    <p:extLst>
      <p:ext uri="{BB962C8B-B14F-4D97-AF65-F5344CB8AC3E}">
        <p14:creationId xmlns:p14="http://schemas.microsoft.com/office/powerpoint/2010/main" xmlns="" val="3393410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b="1" u="sng" dirty="0"/>
              <a:t>و- قطاع النقل: </a:t>
            </a:r>
            <a:endParaRPr lang="en-US" u="sng" dirty="0"/>
          </a:p>
          <a:p>
            <a:pPr rtl="1"/>
            <a:r>
              <a:rPr lang="ar-SA" dirty="0" smtClean="0"/>
              <a:t>    </a:t>
            </a:r>
            <a:r>
              <a:rPr lang="ar-SA" u="sng" dirty="0" smtClean="0">
                <a:solidFill>
                  <a:srgbClr val="FF0000"/>
                </a:solidFill>
              </a:rPr>
              <a:t>يتكون هذا  </a:t>
            </a:r>
            <a:r>
              <a:rPr lang="ar-SA" u="sng" dirty="0">
                <a:solidFill>
                  <a:srgbClr val="FF0000"/>
                </a:solidFill>
              </a:rPr>
              <a:t>القطاع </a:t>
            </a:r>
            <a:r>
              <a:rPr lang="ar-SA" u="sng" dirty="0" smtClean="0">
                <a:solidFill>
                  <a:srgbClr val="FF0000"/>
                </a:solidFill>
              </a:rPr>
              <a:t>من </a:t>
            </a:r>
            <a:r>
              <a:rPr lang="ar-SA" u="sng" dirty="0">
                <a:solidFill>
                  <a:srgbClr val="FF0000"/>
                </a:solidFill>
              </a:rPr>
              <a:t>عدة حلقات, فهو الحلقة التي عن طريقها يتم نقل المواد </a:t>
            </a:r>
            <a:r>
              <a:rPr lang="en-US" u="sng" dirty="0">
                <a:solidFill>
                  <a:srgbClr val="FF0000"/>
                </a:solidFill>
              </a:rPr>
              <a:t>Materials  </a:t>
            </a:r>
            <a:r>
              <a:rPr lang="ar-SA" u="sng" dirty="0" smtClean="0">
                <a:solidFill>
                  <a:srgbClr val="FF0000"/>
                </a:solidFill>
              </a:rPr>
              <a:t> بين </a:t>
            </a:r>
            <a:r>
              <a:rPr lang="ar-SA" u="sng" dirty="0">
                <a:solidFill>
                  <a:srgbClr val="FF0000"/>
                </a:solidFill>
              </a:rPr>
              <a:t>المرتبة الأولى والثانية </a:t>
            </a:r>
            <a:r>
              <a:rPr lang="ar-SA" u="sng" dirty="0" smtClean="0">
                <a:solidFill>
                  <a:srgbClr val="FF0000"/>
                </a:solidFill>
              </a:rPr>
              <a:t>والثالثة </a:t>
            </a:r>
            <a:r>
              <a:rPr lang="ar-SA" u="sng" dirty="0">
                <a:solidFill>
                  <a:srgbClr val="FF0000"/>
                </a:solidFill>
              </a:rPr>
              <a:t>وقطاع المستهلكين</a:t>
            </a:r>
            <a:r>
              <a:rPr lang="ar-SA" u="sng" dirty="0" smtClean="0">
                <a:solidFill>
                  <a:srgbClr val="FF0000"/>
                </a:solidFill>
              </a:rPr>
              <a:t>.  </a:t>
            </a:r>
            <a:r>
              <a:rPr lang="ar-SA" u="sng" dirty="0" smtClean="0"/>
              <a:t>وهذه </a:t>
            </a:r>
            <a:r>
              <a:rPr lang="ar-SA" u="sng" dirty="0"/>
              <a:t>المواد في حركتها من قطاع إلى آخر ترتفع قيمتها, وهذا الارتفاع لا يعود لعامل النقل والتخزين والعمالة فقط وإنما لأن الأشياء ترتفع قيمتها عند نقلها من مكان لآخر لتغير ملكيتها </a:t>
            </a:r>
            <a:r>
              <a:rPr lang="ar-SA" sz="2800" u="sng" dirty="0" smtClean="0"/>
              <a:t>أو </a:t>
            </a:r>
            <a:r>
              <a:rPr lang="ar-SA" sz="2800" u="sng" dirty="0"/>
              <a:t>لتغير شكلها  </a:t>
            </a:r>
            <a:r>
              <a:rPr lang="en-US" sz="2800" u="sng" dirty="0" smtClean="0"/>
              <a:t>Manufacturing</a:t>
            </a:r>
            <a:r>
              <a:rPr lang="en-US" sz="2800" u="sng" dirty="0"/>
              <a:t> Exchange</a:t>
            </a:r>
            <a:r>
              <a:rPr lang="en-US" sz="2800" u="sng" dirty="0" smtClean="0"/>
              <a:t> </a:t>
            </a:r>
            <a:r>
              <a:rPr lang="ar-SA" sz="2800" dirty="0" smtClean="0"/>
              <a:t> </a:t>
            </a:r>
            <a:r>
              <a:rPr lang="ar-SA" dirty="0"/>
              <a:t>فالنقل هو الحلقة التي عن طريقها ترتفع القيمة أثناء مرور السلع من حالتها الأولى إلى حيث تستهلك في النهاية.</a:t>
            </a:r>
            <a:endParaRPr lang="en-US" dirty="0"/>
          </a:p>
          <a:p>
            <a:endParaRPr lang="ar-SA" dirty="0"/>
          </a:p>
        </p:txBody>
      </p:sp>
    </p:spTree>
    <p:extLst>
      <p:ext uri="{BB962C8B-B14F-4D97-AF65-F5344CB8AC3E}">
        <p14:creationId xmlns:p14="http://schemas.microsoft.com/office/powerpoint/2010/main" xmlns="" val="680446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0"/>
            <a:ext cx="8915400" cy="5638800"/>
          </a:xfrm>
        </p:spPr>
        <p:txBody>
          <a:bodyPr/>
          <a:lstStyle/>
          <a:p>
            <a:pPr lvl="0" rtl="1"/>
            <a:r>
              <a:rPr lang="ar-SA" b="1" u="sng" dirty="0">
                <a:solidFill>
                  <a:srgbClr val="FF0000"/>
                </a:solidFill>
              </a:rPr>
              <a:t>المنهج الأصولي: </a:t>
            </a:r>
            <a:endParaRPr lang="en-US" u="sng" dirty="0">
              <a:solidFill>
                <a:srgbClr val="FF0000"/>
              </a:solidFill>
            </a:endParaRPr>
          </a:p>
          <a:p>
            <a:pPr rtl="1"/>
            <a:r>
              <a:rPr lang="ar-SA" dirty="0" smtClean="0"/>
              <a:t>   </a:t>
            </a:r>
            <a:r>
              <a:rPr lang="ar-SA" u="sng" dirty="0" smtClean="0"/>
              <a:t>ويهتم </a:t>
            </a:r>
            <a:r>
              <a:rPr lang="ar-SA" u="sng" dirty="0"/>
              <a:t>هذا المنهج بدراسة الأسس والقواعد الرئيسية التي تؤثر في الإنتاج الاقتصادي سواء كانت أسس طبيعية أو بشرية ودراسة المبادئ والقوانين الاقتصادية.</a:t>
            </a:r>
            <a:r>
              <a:rPr lang="ar-SA" dirty="0"/>
              <a:t> فالزراعة مثلاً تتطلب توفر الماء اللازم </a:t>
            </a:r>
            <a:r>
              <a:rPr lang="ar-SA" dirty="0" smtClean="0"/>
              <a:t>والتربة </a:t>
            </a:r>
            <a:r>
              <a:rPr lang="ar-SA" dirty="0"/>
              <a:t>الصالحة للزراعة والمناخ المناسب والأيدي العاملة ذات الخبرة الزراعية. والصيد يتطلب مناطق معينة </a:t>
            </a:r>
            <a:r>
              <a:rPr lang="ar-SA" dirty="0" smtClean="0"/>
              <a:t>حيث تتجمع الأسماك </a:t>
            </a:r>
            <a:r>
              <a:rPr lang="ar-SA" dirty="0"/>
              <a:t>وحيث تتوفر مناطق الاستهلاك </a:t>
            </a:r>
            <a:r>
              <a:rPr lang="ar-SA" dirty="0" smtClean="0"/>
              <a:t>،نظراً </a:t>
            </a:r>
            <a:r>
              <a:rPr lang="ar-SA" dirty="0"/>
              <a:t>لأن نقل الأسماك يتطلب توفر وسائل النقل المتخصصة لحفظه لفترة طويلة حتى يصل إلى مناطق الاستهلاك البعيدة نظراً لكونه سلعة غير مرنة, وهذا يؤثر بالطبع على سعره خلاف ما إذا كان استهلاكه قرب مناطق الإنتاج. </a:t>
            </a:r>
            <a:endParaRPr lang="en-US" dirty="0"/>
          </a:p>
          <a:p>
            <a:pPr rtl="1"/>
            <a:endParaRPr lang="ar-SA" dirty="0"/>
          </a:p>
        </p:txBody>
      </p:sp>
    </p:spTree>
    <p:extLst>
      <p:ext uri="{BB962C8B-B14F-4D97-AF65-F5344CB8AC3E}">
        <p14:creationId xmlns:p14="http://schemas.microsoft.com/office/powerpoint/2010/main" xmlns="" val="1494830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2546</TotalTime>
  <Words>1703</Words>
  <Application>Microsoft Office PowerPoint</Application>
  <PresentationFormat>A4 Paper (210x297 mm)</PresentationFormat>
  <Paragraphs>63</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vt:lpstr>
      <vt:lpstr>المحاضرة الثانية </vt:lpstr>
      <vt:lpstr>مناهج البحث في الجغرافيا الاقتصادية :</vt:lpstr>
      <vt:lpstr>Slide 4</vt:lpstr>
      <vt:lpstr>Slide 5</vt:lpstr>
      <vt:lpstr>Slide 6</vt:lpstr>
      <vt:lpstr>Slide 7</vt:lpstr>
      <vt:lpstr>Slide 8</vt:lpstr>
      <vt:lpstr> المنهج الإقليمي: </vt:lpstr>
      <vt:lpstr>Slide 10</vt:lpstr>
      <vt:lpstr>Slide 11</vt:lpstr>
      <vt:lpstr>Slide 12</vt:lpstr>
      <vt:lpstr>Slide 13</vt:lpstr>
      <vt:lpstr> 2-المنهج الموضوعي:  </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241</cp:revision>
  <dcterms:created xsi:type="dcterms:W3CDTF">2009-10-14T19:14:34Z</dcterms:created>
  <dcterms:modified xsi:type="dcterms:W3CDTF">2014-11-05T16:50:27Z</dcterms:modified>
</cp:coreProperties>
</file>