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3" r:id="rId19"/>
    <p:sldId id="282" r:id="rId20"/>
    <p:sldId id="284" r:id="rId21"/>
    <p:sldId id="285" r:id="rId22"/>
    <p:sldId id="286" r:id="rId23"/>
    <p:sldId id="287" r:id="rId24"/>
    <p:sldId id="288" r:id="rId25"/>
    <p:sldId id="289" r:id="rId26"/>
    <p:sldId id="290" r:id="rId27"/>
    <p:sldId id="291"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varScale="1">
        <p:scale>
          <a:sx n="78" d="100"/>
          <a:sy n="78" d="100"/>
        </p:scale>
        <p:origin x="-744"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11/5/2014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024960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xmlns="" val="826739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الجغرافيا الاقتصادية</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err="1" smtClean="0">
                <a:solidFill>
                  <a:srgbClr val="7F7F7F"/>
                </a:solidFill>
                <a:latin typeface="Calibri" pitchFamily="34" charset="0"/>
                <a:cs typeface="Times New Roman" pitchFamily="18" charset="0"/>
              </a:rPr>
              <a:t>د.</a:t>
            </a:r>
            <a:r>
              <a:rPr lang="ar-SA" sz="2600" b="1" dirty="0" smtClean="0">
                <a:solidFill>
                  <a:srgbClr val="7F7F7F"/>
                </a:solidFill>
                <a:latin typeface="Calibri" pitchFamily="34" charset="0"/>
                <a:cs typeface="Times New Roman" pitchFamily="18" charset="0"/>
              </a:rPr>
              <a:t> محمد عبده بدرالدين</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2667000" y="2133600"/>
            <a:ext cx="4572000" cy="1371600"/>
          </a:xfrm>
        </p:spPr>
        <p:txBody>
          <a:bodyPr/>
          <a:lstStyle/>
          <a:p>
            <a:pPr rtl="1"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المحاضرة السادسة  </a:t>
            </a: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en-US" dirty="0"/>
              <a:t/>
            </a:r>
            <a:br>
              <a:rPr lang="en-US" dirty="0"/>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19200"/>
            <a:ext cx="8915400" cy="5105400"/>
          </a:xfrm>
        </p:spPr>
        <p:txBody>
          <a:bodyPr/>
          <a:lstStyle/>
          <a:p>
            <a:r>
              <a:rPr lang="ar-SA" b="1" dirty="0" smtClean="0">
                <a:solidFill>
                  <a:srgbClr val="FF0000"/>
                </a:solidFill>
              </a:rPr>
              <a:t>توزيع القوى العاملة :</a:t>
            </a:r>
          </a:p>
          <a:p>
            <a:r>
              <a:rPr lang="ar-SA" dirty="0" smtClean="0"/>
              <a:t>من الضرورى تتبع القوى العاملة فى القارات المختلفة لتحديد نسبة هذه القوة الى جملة السكان ، ولمعرفة نسبة الاعالة فى كل قارة ، ويقابل مثل هذه الدراسة كيفية تحديد العاملين وغير العاملين بين فئات السن الصغيرة ، وايضا بين الاناث ، خاصة وان تعريف المرأة العاملة يختلف من دولة الى اخرى .</a:t>
            </a:r>
          </a:p>
          <a:p>
            <a:r>
              <a:rPr lang="ar-SA" dirty="0" smtClean="0"/>
              <a:t>بلغ عدد سكان العالم 5.7 مليار نسمة عام 1995 ، </a:t>
            </a:r>
            <a:r>
              <a:rPr lang="ar-SA" u="sng" dirty="0" smtClean="0">
                <a:solidFill>
                  <a:srgbClr val="FF0000"/>
                </a:solidFill>
              </a:rPr>
              <a:t>وقد بلغت نسبة العاملين منهم 41% من جملة سكان العالم</a:t>
            </a:r>
            <a:r>
              <a:rPr lang="ar-SA" dirty="0" smtClean="0"/>
              <a:t> ،وهذا يعنى ان هؤلاء يعولون 59% من اجمالى السكان.. </a:t>
            </a:r>
            <a:r>
              <a:rPr lang="ar-SA" u="sng" dirty="0" smtClean="0"/>
              <a:t>وقد بلغت نسبة العاملبن من الرجال 66% فى حين شكلت النساء 34% من جملة العاملين </a:t>
            </a:r>
            <a:r>
              <a:rPr lang="ar-SA" dirty="0" smtClean="0"/>
              <a:t>.</a:t>
            </a:r>
            <a:endParaRPr lang="ar-SA" dirty="0"/>
          </a:p>
        </p:txBody>
      </p:sp>
    </p:spTree>
    <p:extLst>
      <p:ext uri="{BB962C8B-B14F-4D97-AF65-F5344CB8AC3E}">
        <p14:creationId xmlns:p14="http://schemas.microsoft.com/office/powerpoint/2010/main" xmlns="" val="371448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685800"/>
            <a:ext cx="8915400" cy="5638800"/>
          </a:xfrm>
        </p:spPr>
        <p:txBody>
          <a:bodyPr/>
          <a:lstStyle/>
          <a:p>
            <a:r>
              <a:rPr lang="ar-SA" b="1" u="sng" dirty="0" smtClean="0">
                <a:solidFill>
                  <a:srgbClr val="FF0000"/>
                </a:solidFill>
              </a:rPr>
              <a:t>ومعنى ذلك ان النساء يسهمن بما يقرب من ثلث حجم العمالة فى العالم .وان اختلفت هذه النسبة من دولة الى اخرى تبعا لطبيعة المجتمع وتقاليدة . </a:t>
            </a:r>
          </a:p>
          <a:p>
            <a:r>
              <a:rPr lang="ar-SA" dirty="0" smtClean="0"/>
              <a:t>وتختلف نسبة جملة العاملين من قارة الى اخرى ، </a:t>
            </a:r>
            <a:r>
              <a:rPr lang="ar-SA" u="sng" dirty="0" err="1" smtClean="0"/>
              <a:t>ففى</a:t>
            </a:r>
            <a:r>
              <a:rPr lang="ar-SA" u="sng" dirty="0" smtClean="0"/>
              <a:t> الاتحاد السوفيتى السابق تصل هذه النسبة الى 50% من اجمالى السكان وهى اعلى نسبة للعاملين على مستوى المناطق والقارات </a:t>
            </a:r>
            <a:r>
              <a:rPr lang="ar-SA" dirty="0" smtClean="0"/>
              <a:t>، وقد بلغت هذه النسبة الى 46% فى اسيا ، 44% فى اوروبا 38% فى افريقيا .</a:t>
            </a:r>
          </a:p>
          <a:p>
            <a:r>
              <a:rPr lang="ar-SA" dirty="0" smtClean="0"/>
              <a:t>وتختلف نسبة العاملين من حيث النوع ذكور واناث على مستوى الدول ، فبينما بلغت 54.2% من جملة السكان فى رومانيا ،بلغت الى 11.9% فى بلغاريا ،51% فى اليابان.</a:t>
            </a:r>
            <a:endParaRPr lang="ar-SA" dirty="0"/>
          </a:p>
        </p:txBody>
      </p:sp>
    </p:spTree>
    <p:extLst>
      <p:ext uri="{BB962C8B-B14F-4D97-AF65-F5344CB8AC3E}">
        <p14:creationId xmlns:p14="http://schemas.microsoft.com/office/powerpoint/2010/main" xmlns="" val="1422165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u="sng" dirty="0" smtClean="0">
                <a:solidFill>
                  <a:srgbClr val="FF0000"/>
                </a:solidFill>
              </a:rPr>
              <a:t>توزيع سكان العالم حسب النشاط الاقتصادى:</a:t>
            </a:r>
          </a:p>
          <a:p>
            <a:r>
              <a:rPr lang="ar-SA" dirty="0" smtClean="0"/>
              <a:t>يتضح من دراسة توزيع القوى العاملة فى العالم حسب النشاط الاقتصادى مايلى :</a:t>
            </a:r>
          </a:p>
          <a:p>
            <a:r>
              <a:rPr lang="ar-SA" u="sng" dirty="0" smtClean="0">
                <a:solidFill>
                  <a:srgbClr val="FF0000"/>
                </a:solidFill>
              </a:rPr>
              <a:t>1-ان اكثر من نصف سكان العالم يحترفون الزراعة </a:t>
            </a:r>
            <a:r>
              <a:rPr lang="ar-SA" dirty="0" smtClean="0"/>
              <a:t>، مما يظهر الاهمية الكبرى لهذه الحرفة ، بينما يعمل 23% من جملة العاملين بالخدمات المختلفة ، </a:t>
            </a:r>
            <a:r>
              <a:rPr lang="ar-SA" b="1" u="sng" dirty="0" smtClean="0"/>
              <a:t>فى حين لايعمل بالصناعة سوى 19% من اجمالى العاملين فى العالم </a:t>
            </a:r>
            <a:r>
              <a:rPr lang="ar-SA" dirty="0" smtClean="0"/>
              <a:t>،وان انحفضت نسبة العاملين بالزراعة فى الوقت الحالى لتصل الى 47% من جملة سكان العالم (1995).</a:t>
            </a:r>
            <a:endParaRPr lang="ar-SA" dirty="0"/>
          </a:p>
        </p:txBody>
      </p:sp>
    </p:spTree>
    <p:extLst>
      <p:ext uri="{BB962C8B-B14F-4D97-AF65-F5344CB8AC3E}">
        <p14:creationId xmlns:p14="http://schemas.microsoft.com/office/powerpoint/2010/main" xmlns="" val="529356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228600"/>
            <a:ext cx="8915400" cy="6019800"/>
          </a:xfrm>
        </p:spPr>
        <p:txBody>
          <a:bodyPr/>
          <a:lstStyle/>
          <a:p>
            <a:r>
              <a:rPr lang="ar-SA" dirty="0" smtClean="0"/>
              <a:t>وتختلف هذه النسبة بين قارات العالم المختلفة ، اذا بلغت اقصاها فى افريقيا واسيا حيث وصلت الى 60.2% ، 60.6 %على الترتيب عام 1995. </a:t>
            </a:r>
            <a:r>
              <a:rPr lang="ar-SA" b="1" u="sng" dirty="0" smtClean="0"/>
              <a:t>لذلك تنخفض فى القارتين نسبة العاملين بكل من الصناعة والخدمات . كما ترتفع نسبة العاملين بالزراعة فى امريكا اللاتينية ودول الاتحاد السوفيتى السابق اذ بلغت 20% ، 18% عام 1995.</a:t>
            </a:r>
          </a:p>
          <a:p>
            <a:r>
              <a:rPr lang="ar-SA" dirty="0" smtClean="0"/>
              <a:t>    </a:t>
            </a:r>
            <a:r>
              <a:rPr lang="ar-SA" b="1" u="sng" dirty="0" smtClean="0">
                <a:solidFill>
                  <a:srgbClr val="FF0000"/>
                </a:solidFill>
              </a:rPr>
              <a:t>وترتفع نسبة العاملين بالصناعة فى ثلاث قارات هى امريكا الشمالية واوروبا والاقيانوسية </a:t>
            </a:r>
            <a:r>
              <a:rPr lang="ar-SA" dirty="0" smtClean="0"/>
              <a:t>حيث بلغت 39% ،38%،34% على الترتيب ، وفى نفس القارات التى تتسم بارتفاع مستوى معيشة افرادها ، </a:t>
            </a:r>
            <a:r>
              <a:rPr lang="ar-SA" b="1" u="sng" dirty="0" smtClean="0"/>
              <a:t>ترتفع نسبة العاملين بالخدمات المختلفة اذ تبلغ 53% من جملة العاملين فى امريكا الشمالية ،43% فى الاقيانوسية ، 34% فى اوروبا .</a:t>
            </a:r>
            <a:endParaRPr lang="ar-SA" b="1" u="sng" dirty="0"/>
          </a:p>
        </p:txBody>
      </p:sp>
    </p:spTree>
    <p:extLst>
      <p:ext uri="{BB962C8B-B14F-4D97-AF65-F5344CB8AC3E}">
        <p14:creationId xmlns:p14="http://schemas.microsoft.com/office/powerpoint/2010/main" xmlns="" val="1364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915400" cy="4953000"/>
          </a:xfrm>
        </p:spPr>
        <p:txBody>
          <a:bodyPr/>
          <a:lstStyle/>
          <a:p>
            <a:r>
              <a:rPr lang="ar-SA" b="1" u="sng" dirty="0" smtClean="0"/>
              <a:t>وعلى مستوى الدول تصل نسبة العاملين بالزراعة اقصاها فى لاوس 77.3% ، ونيبال 93.3% والهند 61.6% من جملة العاملين (1995) ،</a:t>
            </a:r>
            <a:r>
              <a:rPr lang="ar-SA" b="1" dirty="0" smtClean="0"/>
              <a:t> بينما تبلغ 11% فى بلغاريا ،33.1% فى مصر 33% فى بيرو ، </a:t>
            </a:r>
            <a:r>
              <a:rPr lang="ar-SA" b="1" u="sng" dirty="0" smtClean="0"/>
              <a:t>وتصل هذه النسبة ادناها فى المملكة المتحدة والولايات المتحدة حيث تصل 2.1% ، 2.6% على الترتيب .</a:t>
            </a:r>
          </a:p>
          <a:p>
            <a:r>
              <a:rPr lang="ar-SA" b="1" u="sng" dirty="0" smtClean="0"/>
              <a:t>اما العاملين بالصناعة فتصل نسبتهم اقصاها فى المملكة المتحدة حيث تبلغ 49% من جملة العاملين ، يليها السويد 45% </a:t>
            </a:r>
            <a:r>
              <a:rPr lang="ar-SA" b="1" dirty="0" smtClean="0"/>
              <a:t>ثم الولايات المتحدة وايطاليا واستراليا حيث تبلغ 40% من اجمالى عدد العاملين .</a:t>
            </a:r>
            <a:endParaRPr lang="ar-SA" b="1" dirty="0"/>
          </a:p>
        </p:txBody>
      </p:sp>
    </p:spTree>
    <p:extLst>
      <p:ext uri="{BB962C8B-B14F-4D97-AF65-F5344CB8AC3E}">
        <p14:creationId xmlns:p14="http://schemas.microsoft.com/office/powerpoint/2010/main" xmlns="" val="1241507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915400" cy="6400800"/>
          </a:xfrm>
        </p:spPr>
        <p:txBody>
          <a:bodyPr/>
          <a:lstStyle/>
          <a:p>
            <a:r>
              <a:rPr lang="ar-SA" b="1" u="sng" dirty="0" smtClean="0"/>
              <a:t>وترتفع نسبة العاملين بالخدمات المختلفة بشكل واضح وكبير فى الولايات المتحدة واستراليا والمملكة المتحدة والارجنتين والسويد حيث تبلغ 53%،39.8%،47%،43%،43% على الترتيب.</a:t>
            </a:r>
          </a:p>
          <a:p>
            <a:r>
              <a:rPr lang="en-US" b="1" dirty="0" smtClean="0"/>
              <a:t>  </a:t>
            </a:r>
            <a:r>
              <a:rPr lang="ar-SA" b="1" u="sng" dirty="0" smtClean="0">
                <a:solidFill>
                  <a:srgbClr val="FF0000"/>
                </a:solidFill>
              </a:rPr>
              <a:t>سنتناول بالعرض والتحليل مستوى معيشة سكان العالم لتأثيرة على الانتاج الاقتصادى من حيث التوزيع والنوعية والكمية ،  </a:t>
            </a:r>
            <a:r>
              <a:rPr lang="ar-SA" b="1" u="sng" dirty="0" smtClean="0"/>
              <a:t>فارتفاع مستوى معيشة السكان فى دولة ما يعنى ارتفاع القدرة الشرائية للسكان وبالتالى ارتفاع جملة الانفاق وخاصة على سلع محدودة مما يؤدى الى زيادة كمياتها المنتجة وتحسين نوعيتها ، </a:t>
            </a:r>
            <a:r>
              <a:rPr lang="ar-SA" b="1" dirty="0" smtClean="0"/>
              <a:t>كما يؤدى ارتفاع مستوى المعيشة ايضا الى تعدد وتنوع المنتجات والسلع المستهلكة سواء كانت منتجة محليا او مستوردة من الخارج ، </a:t>
            </a:r>
            <a:r>
              <a:rPr lang="ar-SA" b="1" u="sng" dirty="0" smtClean="0"/>
              <a:t>وهذا يفسر تعدد واردات دولة كالولايات المتحدة رغم انها تتصدر دول العالم فى انتاج العديد من السلع </a:t>
            </a:r>
            <a:r>
              <a:rPr lang="ar-SA" b="1" dirty="0" smtClean="0"/>
              <a:t>.</a:t>
            </a:r>
          </a:p>
          <a:p>
            <a:endParaRPr lang="ar-SA" b="1" dirty="0"/>
          </a:p>
        </p:txBody>
      </p:sp>
    </p:spTree>
    <p:extLst>
      <p:ext uri="{BB962C8B-B14F-4D97-AF65-F5344CB8AC3E}">
        <p14:creationId xmlns:p14="http://schemas.microsoft.com/office/powerpoint/2010/main" xmlns="" val="1446262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a:solidFill>
                  <a:srgbClr val="FF0000"/>
                </a:solidFill>
              </a:rPr>
              <a:t>ويتباين مستوى معيشة السكان داخل الدولة الواحدة من اقليم الى اخر ومن فئة لاخرى من السكان </a:t>
            </a:r>
            <a:r>
              <a:rPr lang="ar-SA" b="1" dirty="0"/>
              <a:t>،</a:t>
            </a:r>
            <a:r>
              <a:rPr lang="ar-SA" b="1" u="sng" dirty="0"/>
              <a:t>فمستوى معيشة سكان المدن اعلى بصفة عامة من مستوى معيشة سكان المناطق الريفية ، </a:t>
            </a:r>
            <a:r>
              <a:rPr lang="ar-SA" b="1" dirty="0"/>
              <a:t>كما </a:t>
            </a:r>
            <a:r>
              <a:rPr lang="ar-SA" b="1" dirty="0" smtClean="0"/>
              <a:t>ان مستوى </a:t>
            </a:r>
            <a:r>
              <a:rPr lang="ar-SA" b="1" dirty="0"/>
              <a:t>معيشة سكان الاحياء الفقيرة القديمة اقل من مستوى معيشة سكان الاحياء الغنية الراقية ، كما ان مستوى معيشة العاملين بالصناعة اعلى بصفة عامة  من مستوى العمال الزراعيين ، وفى المناطق الزراعية نفسها يتباين مستوى المعيشة الذى يرتفع بشكل ملحوظ فى المناطق التى تنتشر فيها حدائق الفاكهة بينما تنخفض فى مناطق زراعة المحاصيل النقدية .</a:t>
            </a:r>
          </a:p>
          <a:p>
            <a:endParaRPr lang="ar-SA" b="1" dirty="0"/>
          </a:p>
        </p:txBody>
      </p:sp>
    </p:spTree>
    <p:extLst>
      <p:ext uri="{BB962C8B-B14F-4D97-AF65-F5344CB8AC3E}">
        <p14:creationId xmlns:p14="http://schemas.microsoft.com/office/powerpoint/2010/main" xmlns="" val="1275089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a:solidFill>
                  <a:srgbClr val="FF0000"/>
                </a:solidFill>
              </a:rPr>
              <a:t>ومعنى انخفاض مستوى المعيشة ضعف القدرة الشرائية للسكان وتركيز الانفاق العالم على السلع الضرورية رخيصة الثمن كالمنتجات الغذائية والملابس </a:t>
            </a:r>
            <a:r>
              <a:rPr lang="ar-SA" b="1" u="sng" dirty="0" smtClean="0">
                <a:solidFill>
                  <a:srgbClr val="FF0000"/>
                </a:solidFill>
              </a:rPr>
              <a:t>.</a:t>
            </a:r>
          </a:p>
          <a:p>
            <a:r>
              <a:rPr lang="ar-SA" b="1" u="sng" dirty="0" smtClean="0">
                <a:solidFill>
                  <a:srgbClr val="FF0000"/>
                </a:solidFill>
              </a:rPr>
              <a:t>تقسيم دول العالم الى مجموعات رئيسية حسب مستوى المعيشة:</a:t>
            </a:r>
          </a:p>
          <a:p>
            <a:r>
              <a:rPr lang="ar-SA" b="1" dirty="0" smtClean="0"/>
              <a:t>سوف يعتمد على </a:t>
            </a:r>
            <a:r>
              <a:rPr lang="ar-SA" b="1" u="sng" dirty="0" smtClean="0"/>
              <a:t>متوسط نصيب الفرد من الدخل القومى فى هذا التصنيف </a:t>
            </a:r>
            <a:r>
              <a:rPr lang="ar-SA" b="1" dirty="0" smtClean="0"/>
              <a:t>، ورغم الاختلافات الاقليمية والفردية لهذا المتوسط داخل الدولة الواحدة الا انه يمثل الطريقة الوحيدة التى يمكن بها مقارنة مستويات المعيشة فى دول العالم المختلفة . </a:t>
            </a:r>
            <a:endParaRPr lang="ar-SA" b="1" dirty="0"/>
          </a:p>
        </p:txBody>
      </p:sp>
    </p:spTree>
    <p:extLst>
      <p:ext uri="{BB962C8B-B14F-4D97-AF65-F5344CB8AC3E}">
        <p14:creationId xmlns:p14="http://schemas.microsoft.com/office/powerpoint/2010/main" xmlns="" val="3101034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00200"/>
            <a:ext cx="8915400" cy="4724400"/>
          </a:xfrm>
        </p:spPr>
        <p:txBody>
          <a:bodyPr/>
          <a:lstStyle/>
          <a:p>
            <a:r>
              <a:rPr lang="ar-SA" b="1" u="sng" dirty="0" smtClean="0">
                <a:solidFill>
                  <a:srgbClr val="FF0000"/>
                </a:solidFill>
              </a:rPr>
              <a:t>1-دول لايتجاوز متوسط نصيب الفرد من الدخل القومى 750 دولار سنويا </a:t>
            </a:r>
            <a:r>
              <a:rPr lang="ar-SA" b="1" dirty="0" smtClean="0"/>
              <a:t>وتضم كمبوديا ، اثيوبيا ، مالى ، بوركينا فاسو ، تشاد ، اريتريا.</a:t>
            </a:r>
          </a:p>
          <a:p>
            <a:r>
              <a:rPr lang="ar-SA" b="1" u="sng" dirty="0" smtClean="0">
                <a:solidFill>
                  <a:srgbClr val="FF0000"/>
                </a:solidFill>
              </a:rPr>
              <a:t>2-دول يتراوح متوسط نصيب الفرد من الدخل بين 751-900 دولار سنويا </a:t>
            </a:r>
            <a:r>
              <a:rPr lang="ar-SA" b="1" dirty="0" smtClean="0"/>
              <a:t>وتضم لاوس ،نيبال ، موزمبيق ، بنجلادش ، باكستان ،الصومال ، سيراليون ، اوغندا ، الكونغوا .....</a:t>
            </a:r>
          </a:p>
          <a:p>
            <a:r>
              <a:rPr lang="ar-SA" b="1" dirty="0" smtClean="0"/>
              <a:t>3</a:t>
            </a:r>
            <a:r>
              <a:rPr lang="ar-SA" b="1" u="sng" dirty="0" smtClean="0">
                <a:solidFill>
                  <a:srgbClr val="FF0000"/>
                </a:solidFill>
              </a:rPr>
              <a:t>-دول يتراوح نصيب الفرد فيها بين 901-1050 دولار سنويا </a:t>
            </a:r>
            <a:r>
              <a:rPr lang="ar-SA" b="1" dirty="0" smtClean="0"/>
              <a:t>وتضم انجولا ، غينيا ، كينيا ، ليبيريا ، نيجيريا ، السنغال والسودان، افغانستان.....</a:t>
            </a:r>
            <a:endParaRPr lang="ar-SA" b="1" dirty="0"/>
          </a:p>
        </p:txBody>
      </p:sp>
    </p:spTree>
    <p:extLst>
      <p:ext uri="{BB962C8B-B14F-4D97-AF65-F5344CB8AC3E}">
        <p14:creationId xmlns:p14="http://schemas.microsoft.com/office/powerpoint/2010/main" xmlns="" val="637162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4</a:t>
            </a:r>
            <a:r>
              <a:rPr lang="ar-SA" b="1" u="sng" dirty="0" smtClean="0">
                <a:solidFill>
                  <a:srgbClr val="FF0000"/>
                </a:solidFill>
              </a:rPr>
              <a:t>-دول يتراوح نصيب الفرد من الدخل بين 1051-1200 دولار سنويا </a:t>
            </a:r>
            <a:r>
              <a:rPr lang="ar-SA" b="1" dirty="0" smtClean="0"/>
              <a:t>وتضم :موريتانيا ، الصين الشعبية ، الكاميرون ، اليمن ، هندوراس ، بوليفيا ...</a:t>
            </a:r>
          </a:p>
          <a:p>
            <a:r>
              <a:rPr lang="ar-SA" b="1" dirty="0" smtClean="0"/>
              <a:t>5</a:t>
            </a:r>
            <a:r>
              <a:rPr lang="ar-SA" b="1" u="sng" dirty="0" smtClean="0">
                <a:solidFill>
                  <a:srgbClr val="FF0000"/>
                </a:solidFill>
              </a:rPr>
              <a:t>-دول يتراوح نصيب الفرد فيها من الدخل بين 1201-2500 دولار سنويا </a:t>
            </a:r>
            <a:r>
              <a:rPr lang="ar-SA" b="1" dirty="0" smtClean="0"/>
              <a:t>وتضم مصر، الهند ، جيبوتى ، سرىلانكا ، نيكارجوا ، بابوان ، المغرب ، ساحل العاج.</a:t>
            </a:r>
          </a:p>
          <a:p>
            <a:r>
              <a:rPr lang="ar-SA" b="1" dirty="0" smtClean="0"/>
              <a:t>6</a:t>
            </a:r>
            <a:r>
              <a:rPr lang="ar-SA" b="1" u="sng" dirty="0" smtClean="0">
                <a:solidFill>
                  <a:srgbClr val="FF0000"/>
                </a:solidFill>
              </a:rPr>
              <a:t>-دول يتعدى نصيب الفرد فيها من الدخل القومى 2500 دولار سنويا : </a:t>
            </a:r>
            <a:r>
              <a:rPr lang="ar-SA" b="1" dirty="0" smtClean="0"/>
              <a:t>وتضم باقى الدول الغنية فى العالم .</a:t>
            </a:r>
            <a:endParaRPr lang="ar-SA" b="1" dirty="0"/>
          </a:p>
        </p:txBody>
      </p:sp>
    </p:spTree>
    <p:extLst>
      <p:ext uri="{BB962C8B-B14F-4D97-AF65-F5344CB8AC3E}">
        <p14:creationId xmlns:p14="http://schemas.microsoft.com/office/powerpoint/2010/main" xmlns="" val="440481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838200"/>
            <a:ext cx="8915400" cy="5486400"/>
          </a:xfrm>
        </p:spPr>
        <p:txBody>
          <a:bodyPr/>
          <a:lstStyle/>
          <a:p>
            <a:r>
              <a:rPr lang="ar-SA" sz="2800" b="1" u="sng" dirty="0" smtClean="0">
                <a:solidFill>
                  <a:srgbClr val="FF0000"/>
                </a:solidFill>
              </a:rPr>
              <a:t>ويمكن استخلاص مجموعة النتائج التالية على توزيع الدخل القومى :</a:t>
            </a:r>
          </a:p>
          <a:p>
            <a:pPr rtl="1"/>
            <a:r>
              <a:rPr lang="ar-SA" b="1" dirty="0" smtClean="0"/>
              <a:t>1</a:t>
            </a:r>
            <a:r>
              <a:rPr lang="ar-SA" b="1" u="sng" dirty="0" smtClean="0">
                <a:solidFill>
                  <a:srgbClr val="FF0000"/>
                </a:solidFill>
              </a:rPr>
              <a:t>-تتصدردولة الامارات العربية دول العالم من حيث متوسط نصيب الفرد من الدخل القومى </a:t>
            </a:r>
            <a:r>
              <a:rPr lang="ar-SA" b="1" dirty="0" smtClean="0"/>
              <a:t>اذ بلغ 24000 دولار سنويا ، يليها قطر 17500 دولار سنويا ، وبلغ المتوسط فى الولايات المتحدة وكندا والنرويج وسويسرا والسويد 24 الف ،22300 ، 20800، 17600،21300 دولا امريكى على الترتيب سنويا (1995).</a:t>
            </a:r>
          </a:p>
          <a:p>
            <a:pPr rtl="1"/>
            <a:r>
              <a:rPr lang="ar-SA" b="1" u="sng" dirty="0" smtClean="0"/>
              <a:t>2-يرتفع متوسط نصيب الفرد من الدخل فى الدول حديثة العمران ، حيث تتعدد الموارد الطبيعية ويقل ضغط السكان عليها ، مما عمل على ارتفاع مستوى المعيشة كما هو الحال فى الولايات المتحدة ونيوزيلندا واستراليا .</a:t>
            </a:r>
            <a:endParaRPr lang="ar-SA" b="1" u="sng" dirty="0"/>
          </a:p>
        </p:txBody>
      </p:sp>
    </p:spTree>
    <p:extLst>
      <p:ext uri="{BB962C8B-B14F-4D97-AF65-F5344CB8AC3E}">
        <p14:creationId xmlns:p14="http://schemas.microsoft.com/office/powerpoint/2010/main" xmlns="" val="1687379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t>ويرجع ارتفاع متوسط نصيب الفرد من الدخل وبالتالى ارتفاع مستوى المعيشة الى عوامل مختلفة :</a:t>
            </a:r>
          </a:p>
          <a:p>
            <a:r>
              <a:rPr lang="ar-SA" b="1" dirty="0" smtClean="0"/>
              <a:t>أ-قلة عدد السكان وتعدد الموارد كما هو الحال بالنسبة لكندا 22200دولار سنويا ، واستراليا 19100دولار سنويا .</a:t>
            </a:r>
          </a:p>
          <a:p>
            <a:r>
              <a:rPr lang="ar-SA" b="1" dirty="0" smtClean="0"/>
              <a:t>ب-قلة عدد السكان وامتلاك الدولة لمورد طبيعى كبير ، كما هو الحال بالنسبة لزيت البترول فى الكويت 15000 دولار والسعودية 11000 والثروة السمكية فى ايسلندا 16000 دولار سنويا .</a:t>
            </a:r>
            <a:endParaRPr lang="ar-SA" b="1" dirty="0"/>
          </a:p>
        </p:txBody>
      </p:sp>
    </p:spTree>
    <p:extLst>
      <p:ext uri="{BB962C8B-B14F-4D97-AF65-F5344CB8AC3E}">
        <p14:creationId xmlns:p14="http://schemas.microsoft.com/office/powerpoint/2010/main" xmlns="" val="2175727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19200"/>
            <a:ext cx="8915400" cy="5105400"/>
          </a:xfrm>
        </p:spPr>
        <p:txBody>
          <a:bodyPr/>
          <a:lstStyle/>
          <a:p>
            <a:r>
              <a:rPr lang="ar-SA" b="1" u="sng" dirty="0" smtClean="0"/>
              <a:t>ج-ارتفاع </a:t>
            </a:r>
            <a:r>
              <a:rPr lang="ar-SA" b="1" u="sng" dirty="0"/>
              <a:t>الكفاءات الفنية للسكان وتقدمهم التكنولوجى الكبير الذى مكن الدولة من استغلال العديد من الموارد </a:t>
            </a:r>
            <a:r>
              <a:rPr lang="ar-SA" b="1" dirty="0"/>
              <a:t>كما هو الحال بالنسبة للسويد 17600دولار، والمانيا 16500 دولار.</a:t>
            </a:r>
          </a:p>
          <a:p>
            <a:r>
              <a:rPr lang="ar-SA" b="1" u="sng" dirty="0"/>
              <a:t>د-التقدم التكنولوجى الكبير ، مع المكاسب المتراكمة التى حصلت عليها الدولة خلال العصر الاستعمارى </a:t>
            </a:r>
            <a:r>
              <a:rPr lang="ar-SA" b="1" dirty="0"/>
              <a:t>كما هو الحال بالنسبة لفرنسا 18200 دولار سنويا ،بريطانيا 16900،بلجيكا 17700.</a:t>
            </a:r>
          </a:p>
          <a:p>
            <a:r>
              <a:rPr lang="ar-SA" b="1" u="sng" dirty="0"/>
              <a:t>هـ-حسن استغلال الدولة لبيئتها الطبيعية وتنشيط حركة السياحة </a:t>
            </a:r>
            <a:r>
              <a:rPr lang="ar-SA" b="1" dirty="0"/>
              <a:t>بها لتعويض فقرها النسبى فى الموارد الطبيعية كما هو الحال فى سويسرا 21300،لبنان 1720،سلوفينيا 7600 دولار سنويا.</a:t>
            </a:r>
          </a:p>
          <a:p>
            <a:endParaRPr lang="ar-SA" b="1" dirty="0"/>
          </a:p>
        </p:txBody>
      </p:sp>
    </p:spTree>
    <p:extLst>
      <p:ext uri="{BB962C8B-B14F-4D97-AF65-F5344CB8AC3E}">
        <p14:creationId xmlns:p14="http://schemas.microsoft.com/office/powerpoint/2010/main" xmlns="" val="1388068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يلاحظ ان عدد سكان الدول الغنية متباينة المستوى التى يزيد متوسط نصيب الفرد فيها من الدخل القومى على 2500 دولار سنويا حوالى 15% من جملة سكان العالم </a:t>
            </a:r>
            <a:r>
              <a:rPr lang="ar-SA" b="1" u="sng" dirty="0" smtClean="0">
                <a:solidFill>
                  <a:srgbClr val="FF0000"/>
                </a:solidFill>
              </a:rPr>
              <a:t>، ويتركز معظم هؤلاء الاغنياء فى امريكا الشمالية وشمال غربى اوروبا واستراليا ونيوزيلندا بالاضافة الى دول وسط وشرق اوروبا والدول العربية فى جنوب غربي اسيا .</a:t>
            </a:r>
          </a:p>
          <a:p>
            <a:r>
              <a:rPr lang="ar-SA" b="1" u="sng" dirty="0" smtClean="0"/>
              <a:t>الدول الفقيرة جدا التى لا يتعدى متوسط نصيب الفرد فيها من الدخل القومى 750 دولار سنويا عددها خمس دول ، تضم مايقرب من 100 مليون نسمة وهو مايكون 1.5 % من اجمالى سكان العالم </a:t>
            </a:r>
            <a:r>
              <a:rPr lang="ar-SA" b="1" dirty="0" smtClean="0"/>
              <a:t>.</a:t>
            </a:r>
            <a:endParaRPr lang="ar-SA" b="1" dirty="0"/>
          </a:p>
        </p:txBody>
      </p:sp>
    </p:spTree>
    <p:extLst>
      <p:ext uri="{BB962C8B-B14F-4D97-AF65-F5344CB8AC3E}">
        <p14:creationId xmlns:p14="http://schemas.microsoft.com/office/powerpoint/2010/main" xmlns="" val="463297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915400" cy="4953000"/>
          </a:xfrm>
        </p:spPr>
        <p:txBody>
          <a:bodyPr/>
          <a:lstStyle/>
          <a:p>
            <a:r>
              <a:rPr lang="ar-SA" b="1" u="sng" dirty="0" smtClean="0"/>
              <a:t>فاذا اضفنا الى هذه الدول تلك الدول التى يتراوح متوسط نصيب الفرد فيها من 751-900 دولار سنويا ، يصبح نسبة عدد الفقراء فى العالم باكثر من ربع سكان العالم ، ويتركز هؤلاء الاكثر فقرا فى اسيا وافريقيا خاصة .</a:t>
            </a:r>
          </a:p>
          <a:p>
            <a:r>
              <a:rPr lang="ar-SA" b="1" u="sng" dirty="0" smtClean="0">
                <a:solidFill>
                  <a:srgbClr val="FF0000"/>
                </a:solidFill>
              </a:rPr>
              <a:t>وقد تبع انخفاض مستوى المعيشة فى جهات كثيرة من العالم انتشار الامراض الناتجة عن سوء التغذية وخاصة فى افريقيا واسيا ،</a:t>
            </a:r>
            <a:r>
              <a:rPr lang="ar-SA" b="1" dirty="0" smtClean="0"/>
              <a:t> وقد اثبتت الابحاث ان مايتناولة الانسان فى تلك المناطق الفقيرة لا يتعدى عٌشر مما تحتاجة اجسادهم من الغذاء ، حيث يعتمدون فى غذائهم على المواد النشوية والبقوليات التى تمدهم باكثر من 70 %من السعرات الحرارية اليومية</a:t>
            </a:r>
            <a:endParaRPr lang="ar-SA" b="1" dirty="0"/>
          </a:p>
        </p:txBody>
      </p:sp>
    </p:spTree>
    <p:extLst>
      <p:ext uri="{BB962C8B-B14F-4D97-AF65-F5344CB8AC3E}">
        <p14:creationId xmlns:p14="http://schemas.microsoft.com/office/powerpoint/2010/main" xmlns="" val="1284901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وقد ساعد على انتشار الامراض بين قطاعات كثيرة من سكان العالم وخاصة الفقراء منهم </a:t>
            </a:r>
            <a:r>
              <a:rPr lang="ar-SA" b="1" u="sng" dirty="0" smtClean="0"/>
              <a:t>ضعف الخدمات الصحية التى تتباين من جهة لاخرى ، لذا يختلف عدد الافراد الذى يخدمهم الطبيب الواحد من 480شخص فى روسيا الاتحادية الى 98 الف نسمة فى رواندا . </a:t>
            </a:r>
          </a:p>
          <a:p>
            <a:r>
              <a:rPr lang="ar-SA" b="1" u="sng" dirty="0" smtClean="0">
                <a:solidFill>
                  <a:srgbClr val="FF0000"/>
                </a:solidFill>
              </a:rPr>
              <a:t>وبصفة عامة يرتفع مستوى الخدمات الصحية فى مجموعة دول الاتحاد السوفيتى السابق ومعظم الدول الاوروبية والولايات المتحدة الامريكية ، بينما تنخفض فى بعض جهات اسيا وامريكا </a:t>
            </a:r>
            <a:r>
              <a:rPr lang="ar-SA" b="1" dirty="0" smtClean="0"/>
              <a:t>.</a:t>
            </a:r>
          </a:p>
        </p:txBody>
      </p:sp>
    </p:spTree>
    <p:extLst>
      <p:ext uri="{BB962C8B-B14F-4D97-AF65-F5344CB8AC3E}">
        <p14:creationId xmlns:p14="http://schemas.microsoft.com/office/powerpoint/2010/main" xmlns="" val="1458178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b="1"/>
          </a:p>
        </p:txBody>
      </p:sp>
      <p:sp>
        <p:nvSpPr>
          <p:cNvPr id="3" name="Content Placeholder 2"/>
          <p:cNvSpPr>
            <a:spLocks noGrp="1"/>
          </p:cNvSpPr>
          <p:nvPr>
            <p:ph idx="1"/>
          </p:nvPr>
        </p:nvSpPr>
        <p:spPr/>
        <p:txBody>
          <a:bodyPr/>
          <a:lstStyle/>
          <a:p>
            <a:r>
              <a:rPr lang="ar-SA" b="1" dirty="0"/>
              <a:t>ويختلف مستوى الخدمات الصحية من مكان لا خر داخل الدولة الواحدة </a:t>
            </a:r>
            <a:r>
              <a:rPr lang="ar-SA" b="1" u="sng" dirty="0"/>
              <a:t>حيث يميل معظم الاطباء للعمل فى المدن والبعد عن المناطق الريفية لازدياد فرص العمل فى المدن التى تتوافر فيها التسهيلات والخدمات ، وتظهر مشكلة تركز الاطباء فى المدن فى الدول النامية بصورة واضحة .</a:t>
            </a:r>
          </a:p>
          <a:p>
            <a:endParaRPr lang="ar-SA" b="1" dirty="0"/>
          </a:p>
        </p:txBody>
      </p:sp>
    </p:spTree>
    <p:extLst>
      <p:ext uri="{BB962C8B-B14F-4D97-AF65-F5344CB8AC3E}">
        <p14:creationId xmlns:p14="http://schemas.microsoft.com/office/powerpoint/2010/main" xmlns="" val="25991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953000"/>
          </a:xfrm>
        </p:spPr>
        <p:txBody>
          <a:bodyPr/>
          <a:lstStyle/>
          <a:p>
            <a:r>
              <a:rPr lang="ar-SA" b="1" u="sng" dirty="0" smtClean="0">
                <a:solidFill>
                  <a:srgbClr val="FF0000"/>
                </a:solidFill>
              </a:rPr>
              <a:t>العوامل الحضارية :</a:t>
            </a:r>
          </a:p>
          <a:p>
            <a:r>
              <a:rPr lang="ar-SA" b="1" u="sng" dirty="0" smtClean="0"/>
              <a:t>تتمثل العوامل الحضارية المؤثرة فى الانتاج الاقتصادى فى النظم الاجتماعية والمستوى الحضارى ومدى التقدم التكنولوجى، والسياسات الحكومية والارتباطات الدولية وراس المال والعادات والتقاليد .</a:t>
            </a:r>
          </a:p>
          <a:p>
            <a:pPr rtl="1"/>
            <a:r>
              <a:rPr lang="ar-SA" b="1" dirty="0" smtClean="0"/>
              <a:t>    وتؤثر النظم الاجتماعية فى </a:t>
            </a:r>
            <a:r>
              <a:rPr lang="ar-SA" b="1" dirty="0"/>
              <a:t>اسلوب </a:t>
            </a:r>
            <a:r>
              <a:rPr lang="ar-SA" b="1" dirty="0" smtClean="0"/>
              <a:t>استغلال </a:t>
            </a:r>
            <a:r>
              <a:rPr lang="ar-SA" b="1" dirty="0"/>
              <a:t>الموارد الطبيعية وفى نوعية الانتاج </a:t>
            </a:r>
            <a:r>
              <a:rPr lang="ar-SA" b="1" dirty="0" smtClean="0"/>
              <a:t>وكميته، ففى المجتمعات المتخلفة حيث </a:t>
            </a:r>
            <a:r>
              <a:rPr lang="ar-SA" b="1" u="sng" dirty="0" smtClean="0">
                <a:solidFill>
                  <a:srgbClr val="FF0000"/>
                </a:solidFill>
              </a:rPr>
              <a:t>يسودالنظام القبلى تعتبر الاسرة هى وحدة الانتاج الاساسية، </a:t>
            </a:r>
            <a:r>
              <a:rPr lang="ar-SA" b="1" dirty="0" smtClean="0"/>
              <a:t>حيث تقوم كل منها باستغلال الموارد الطبيعية المتاحة لتوفير احتياجاتهم</a:t>
            </a:r>
            <a:endParaRPr lang="ar-SA" b="1" dirty="0"/>
          </a:p>
        </p:txBody>
      </p:sp>
    </p:spTree>
    <p:extLst>
      <p:ext uri="{BB962C8B-B14F-4D97-AF65-F5344CB8AC3E}">
        <p14:creationId xmlns:p14="http://schemas.microsoft.com/office/powerpoint/2010/main" xmlns="" val="636585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SA" b="1" dirty="0"/>
              <a:t>المحدودة، </a:t>
            </a:r>
            <a:r>
              <a:rPr lang="ar-SA" b="1" u="sng" dirty="0"/>
              <a:t>لذا تختفى الملكية الفردية وتسود الملكية المشاعة، وعلى العكس من ذلك تسود الملكية الفردية للاراضى فى المجتمعات الزراعية الاكثر تقدما .</a:t>
            </a:r>
          </a:p>
          <a:p>
            <a:pPr rtl="1"/>
            <a:r>
              <a:rPr lang="ar-SA" b="1" u="sng" dirty="0" smtClean="0">
                <a:solidFill>
                  <a:srgbClr val="FF0000"/>
                </a:solidFill>
              </a:rPr>
              <a:t>       وتحدد </a:t>
            </a:r>
            <a:r>
              <a:rPr lang="ar-SA" b="1" u="sng" dirty="0">
                <a:solidFill>
                  <a:srgbClr val="FF0000"/>
                </a:solidFill>
              </a:rPr>
              <a:t>الانظمه الاجتماعية السائدة نوع العمل الانتاجى السائد ، مثال ذلك نظرة المجتمعات التى تسود فيها حرفة الرعي الى العمل الزراعي ، وتحقيرها له وللعاملين به ، ورفض حياة الاستقرار واحتراف الزراعة ،</a:t>
            </a:r>
            <a:r>
              <a:rPr lang="ar-SA" b="1" dirty="0"/>
              <a:t> وقد واجهت مصر هذه المشكلات عند محاولة توطين البدو فى منطقة الساحل الشمالى الغربي للبلاد.</a:t>
            </a:r>
          </a:p>
          <a:p>
            <a:endParaRPr lang="ar-SA" b="1" dirty="0"/>
          </a:p>
        </p:txBody>
      </p:sp>
    </p:spTree>
    <p:extLst>
      <p:ext uri="{BB962C8B-B14F-4D97-AF65-F5344CB8AC3E}">
        <p14:creationId xmlns:p14="http://schemas.microsoft.com/office/powerpoint/2010/main" xmlns="" val="3364939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838200"/>
            <a:ext cx="8915400" cy="5486400"/>
          </a:xfrm>
        </p:spPr>
        <p:txBody>
          <a:bodyPr/>
          <a:lstStyle/>
          <a:p>
            <a:r>
              <a:rPr lang="ar-SA" b="1" u="sng" dirty="0" smtClean="0">
                <a:solidFill>
                  <a:srgbClr val="FF0000"/>
                </a:solidFill>
              </a:rPr>
              <a:t>وللمستوى الحضارى دور مؤثر فى نوعية الانتاج وكميته </a:t>
            </a:r>
            <a:r>
              <a:rPr lang="ar-SA" b="1" dirty="0" smtClean="0"/>
              <a:t>:</a:t>
            </a:r>
          </a:p>
          <a:p>
            <a:r>
              <a:rPr lang="ar-SA" b="1" dirty="0" smtClean="0"/>
              <a:t> ويكفى لتاكيد ذلك عرض المثال التالى حيث </a:t>
            </a:r>
            <a:r>
              <a:rPr lang="ar-SA" b="1" u="sng" dirty="0" smtClean="0"/>
              <a:t>تسود حرفة رعى الاغنام والماعز فى شمالى افريقيا لفقر الغطاء النباتى الناتج عن قلة الامطار ، لذا تسود حرفة الرعى المتنقل التى لاتساهم بنصيب يذكر فى التجارة الدولية للاغنام والماعز ومنتجاتها </a:t>
            </a:r>
            <a:r>
              <a:rPr lang="ar-SA" b="1" dirty="0" smtClean="0"/>
              <a:t>، </a:t>
            </a:r>
            <a:r>
              <a:rPr lang="ar-SA" b="1" u="sng" dirty="0" smtClean="0"/>
              <a:t>اما فى استراليا ورغم تشابه الحياة الطبيعية من امطار قليلة وغطاء نباتى فقير تسود حرفة الرعى التجارى التى تساهم بدور كبير فى التجارة العالمية للاغنام ، لدرجة ان تساهم استراليا ب 30% من صادرات الصوف العالمية ، 17% من صادرات لحوم الضأن والماعز العالمية ، ويرجع السبب فى ذلك الى اختلاف المستوى الحضارى بين المنطقتين .</a:t>
            </a:r>
            <a:endParaRPr lang="ar-SA" b="1" u="sng" dirty="0"/>
          </a:p>
        </p:txBody>
      </p:sp>
    </p:spTree>
    <p:extLst>
      <p:ext uri="{BB962C8B-B14F-4D97-AF65-F5344CB8AC3E}">
        <p14:creationId xmlns:p14="http://schemas.microsoft.com/office/powerpoint/2010/main" xmlns="" val="3623875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وقد مكن التقدم التكنولوجى من استغلال الموارد الطبيعية استغلالا شبه كامل ، كما مكن الانسان من تخطى كل العقبات التى تعترضه فى تقدمه نحو حياة افضل ،</a:t>
            </a:r>
            <a:r>
              <a:rPr lang="ar-SA" b="1" dirty="0" smtClean="0"/>
              <a:t> </a:t>
            </a:r>
            <a:r>
              <a:rPr lang="ar-SA" b="1" u="sng" dirty="0" smtClean="0"/>
              <a:t>فقد استطاع الانسان بعد تقدمه التكنولوجى استخلاص عدة معادن فى الطبيعة حتى ولو كانت نسبة المعدن قليلة فى الخامات ، كما قلل من تكلفة الانتاج بعد استخدام اساليب الانتاج الحديثة ، واستطاع التعمق فى باطن الارض بحثا عن مصادر جديدة ، كما مكنه التقدم التكنولوجى من اكتشاف معادن جديدة لم تكن معروفة من قبل كمعادن الطاق</a:t>
            </a:r>
            <a:r>
              <a:rPr lang="ar-SA" b="1" dirty="0" smtClean="0"/>
              <a:t>ة النووية.</a:t>
            </a:r>
            <a:endParaRPr lang="ar-SA" b="1" dirty="0"/>
          </a:p>
        </p:txBody>
      </p:sp>
    </p:spTree>
    <p:extLst>
      <p:ext uri="{BB962C8B-B14F-4D97-AF65-F5344CB8AC3E}">
        <p14:creationId xmlns:p14="http://schemas.microsoft.com/office/powerpoint/2010/main" xmlns="" val="275099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915400" cy="5486400"/>
          </a:xfrm>
        </p:spPr>
        <p:txBody>
          <a:bodyPr/>
          <a:lstStyle/>
          <a:p>
            <a:r>
              <a:rPr lang="ar-SA" b="1" u="sng" dirty="0" smtClean="0">
                <a:solidFill>
                  <a:srgbClr val="FF0000"/>
                </a:solidFill>
              </a:rPr>
              <a:t>وللسياسات الحكومية دور فعال فى الانتاج </a:t>
            </a:r>
            <a:r>
              <a:rPr lang="ar-SA" b="1" u="sng" dirty="0" err="1" smtClean="0">
                <a:solidFill>
                  <a:srgbClr val="FF0000"/>
                </a:solidFill>
              </a:rPr>
              <a:t>الاقتصادى</a:t>
            </a:r>
            <a:r>
              <a:rPr lang="ar-SA" b="1" u="sng" dirty="0" smtClean="0">
                <a:solidFill>
                  <a:srgbClr val="FF0000"/>
                </a:solidFill>
              </a:rPr>
              <a:t> :</a:t>
            </a:r>
          </a:p>
          <a:p>
            <a:r>
              <a:rPr lang="ar-SA" b="1" dirty="0" smtClean="0"/>
              <a:t> </a:t>
            </a:r>
            <a:r>
              <a:rPr lang="ar-SA" b="1" u="sng" dirty="0" smtClean="0"/>
              <a:t>فكثير ماتصدر الحكومات بعض القوانين الجمركية التى تهدف الى حماية منتجاتها المحلية من منافسة مثيلتها الاجنبية </a:t>
            </a:r>
            <a:r>
              <a:rPr lang="ar-SA" b="1" dirty="0" smtClean="0"/>
              <a:t>، وقد تلجأ بعض الدول الى فتح اسواقها المحلية للدول الاخرى التى تقبل معاملتها بالمثل ، كما هو الحال بالنسبة للعلاقات التجارية بين الولايات المتحدة واليابان.</a:t>
            </a:r>
          </a:p>
          <a:p>
            <a:r>
              <a:rPr lang="ar-SA" b="1" u="sng" dirty="0" smtClean="0"/>
              <a:t>وقد تتدخل الدولة فى المجال الزراعى بوضع دورة زراعية خاصة تهدف الى تخصيص مساحات محدودة لانتاج محاصيل معينة </a:t>
            </a:r>
            <a:r>
              <a:rPr lang="ar-SA" b="1" dirty="0" smtClean="0"/>
              <a:t>، وقد يدفع الدولة الى ذلك عوامل خارجية ، </a:t>
            </a:r>
            <a:r>
              <a:rPr lang="ar-SA" b="1" u="sng" dirty="0" smtClean="0">
                <a:solidFill>
                  <a:srgbClr val="FF0000"/>
                </a:solidFill>
              </a:rPr>
              <a:t>كما هو الحال فى مصر التى لجأت الى تحديد مساحات لزراعة الارز نظر لنقص المياه التى تتعرض له فى الفترة الاخيرة .</a:t>
            </a:r>
            <a:endParaRPr lang="ar-SA" b="1" u="sng" dirty="0">
              <a:solidFill>
                <a:srgbClr val="FF0000"/>
              </a:solidFill>
            </a:endParaRPr>
          </a:p>
        </p:txBody>
      </p:sp>
    </p:spTree>
    <p:extLst>
      <p:ext uri="{BB962C8B-B14F-4D97-AF65-F5344CB8AC3E}">
        <p14:creationId xmlns:p14="http://schemas.microsoft.com/office/powerpoint/2010/main" xmlns="" val="2583486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953000"/>
          </a:xfrm>
        </p:spPr>
        <p:txBody>
          <a:bodyPr/>
          <a:lstStyle/>
          <a:p>
            <a:r>
              <a:rPr lang="ar-SA" b="1" u="sng" dirty="0" smtClean="0">
                <a:solidFill>
                  <a:srgbClr val="FF0000"/>
                </a:solidFill>
              </a:rPr>
              <a:t>وتتدخل الدولة فى المجال الصناعي عن طريق تشجيع القطاع الخاص ، او اتباع سياسة التوجية الصناعى برسم سياسات صناعية معينة تنفذ وفق برنامج زمنى محدد</a:t>
            </a:r>
            <a:r>
              <a:rPr lang="ar-SA" b="1" dirty="0" smtClean="0"/>
              <a:t> كالخطة الخمسية الاولى للتنمية فى مصر . </a:t>
            </a:r>
            <a:r>
              <a:rPr lang="ar-SA" b="1" u="sng" dirty="0" smtClean="0"/>
              <a:t>وقد تتبع الحكومات النظام الراسمالى وفيه يتولى اصحاب رؤوس الاموال عمليات الانتاج بحرية كبيرة </a:t>
            </a:r>
            <a:r>
              <a:rPr lang="ar-SA" b="1" dirty="0" smtClean="0"/>
              <a:t>، </a:t>
            </a:r>
            <a:r>
              <a:rPr lang="ar-SA" b="1" u="sng" dirty="0" smtClean="0"/>
              <a:t>وقد ترتبط الدولة باتفاقيات او ارتباطات دولية تؤثر فى انتاجها الاقتصادى ، فقد تنضم الى تكتل اقتصادى معين يزيد من امكانية استغلال مواردها ، ويعمل على توسيع اسواق تصريف منتجاتها ، ويسهل تبادل الخبرات والمهارات .</a:t>
            </a:r>
            <a:endParaRPr lang="ar-SA" b="1" u="sng" dirty="0"/>
          </a:p>
        </p:txBody>
      </p:sp>
    </p:spTree>
    <p:extLst>
      <p:ext uri="{BB962C8B-B14F-4D97-AF65-F5344CB8AC3E}">
        <p14:creationId xmlns:p14="http://schemas.microsoft.com/office/powerpoint/2010/main" xmlns="" val="1979962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953000"/>
          </a:xfrm>
        </p:spPr>
        <p:txBody>
          <a:bodyPr/>
          <a:lstStyle/>
          <a:p>
            <a:r>
              <a:rPr lang="ar-SA" b="1" u="sng" dirty="0" smtClean="0">
                <a:solidFill>
                  <a:srgbClr val="FF0000"/>
                </a:solidFill>
              </a:rPr>
              <a:t>وتؤثر العقائد الدينية والعادات والتقاليد فى انتاج السلع وحجم </a:t>
            </a:r>
            <a:r>
              <a:rPr lang="ar-SA" b="1" u="sng" dirty="0" err="1" smtClean="0">
                <a:solidFill>
                  <a:srgbClr val="FF0000"/>
                </a:solidFill>
              </a:rPr>
              <a:t>استهلالكها</a:t>
            </a:r>
            <a:r>
              <a:rPr lang="ar-SA" b="1" u="sng" dirty="0" smtClean="0">
                <a:solidFill>
                  <a:srgbClr val="FF0000"/>
                </a:solidFill>
              </a:rPr>
              <a:t> </a:t>
            </a:r>
            <a:r>
              <a:rPr lang="ar-SA" b="1" dirty="0" smtClean="0"/>
              <a:t>:</a:t>
            </a:r>
          </a:p>
          <a:p>
            <a:r>
              <a:rPr lang="ar-SA" b="1" dirty="0" smtClean="0"/>
              <a:t> </a:t>
            </a:r>
            <a:r>
              <a:rPr lang="ar-SA" b="1" u="sng" dirty="0" smtClean="0"/>
              <a:t>فقد ادى تحريم الدين الاسلامى اكل الخنزير الى اختفاء تربية تلك الحيوانات فى الدول الاسلامية . </a:t>
            </a:r>
            <a:r>
              <a:rPr lang="ar-SA" b="1" u="sng" dirty="0" smtClean="0">
                <a:solidFill>
                  <a:srgbClr val="FF0000"/>
                </a:solidFill>
              </a:rPr>
              <a:t>ويقدس الهندوس الماشية لذلك يحرمون زبحها ، مما ادى الى احتلال الهند المركز الاول بين دول العالم من حيث عدد رؤوس الماشية التى تمتلكها </a:t>
            </a:r>
            <a:r>
              <a:rPr lang="ar-SA" b="1" dirty="0" smtClean="0"/>
              <a:t>، ومع ذلك لا تستغل هذه الثروة الحيوانية الهائلة الا فى العمل فى الحقول الزراعية والحصول على بعض الالبان. ويفتقر الغذاء اليومى لمعظم سكان القارة الاسيوية الى البروتينات الحيوانية لفقر القارة بصفة عامة فى الثروة الحيوانية . </a:t>
            </a:r>
            <a:endParaRPr lang="ar-SA" b="1" dirty="0"/>
          </a:p>
        </p:txBody>
      </p:sp>
    </p:spTree>
    <p:extLst>
      <p:ext uri="{BB962C8B-B14F-4D97-AF65-F5344CB8AC3E}">
        <p14:creationId xmlns:p14="http://schemas.microsoft.com/office/powerpoint/2010/main" xmlns="" val="17301398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ar-SA" b="1" u="sng" dirty="0" smtClean="0">
              <a:solidFill>
                <a:srgbClr val="FF0000"/>
              </a:solidFill>
            </a:endParaRPr>
          </a:p>
          <a:p>
            <a:r>
              <a:rPr lang="ar-SA" b="1" u="sng" dirty="0">
                <a:solidFill>
                  <a:srgbClr val="FF0000"/>
                </a:solidFill>
              </a:rPr>
              <a:t> </a:t>
            </a:r>
            <a:r>
              <a:rPr lang="ar-SA" b="1" u="sng" dirty="0" smtClean="0">
                <a:solidFill>
                  <a:srgbClr val="FF0000"/>
                </a:solidFill>
              </a:rPr>
              <a:t>   لذا </a:t>
            </a:r>
            <a:r>
              <a:rPr lang="ar-SA" b="1" u="sng" dirty="0">
                <a:solidFill>
                  <a:srgbClr val="FF0000"/>
                </a:solidFill>
              </a:rPr>
              <a:t>اتجه السكان وخاصة </a:t>
            </a:r>
            <a:r>
              <a:rPr lang="ar-SA" b="1" u="sng" dirty="0" err="1">
                <a:solidFill>
                  <a:srgbClr val="FF0000"/>
                </a:solidFill>
              </a:rPr>
              <a:t>فى</a:t>
            </a:r>
            <a:r>
              <a:rPr lang="ar-SA" b="1" u="sng" dirty="0">
                <a:solidFill>
                  <a:srgbClr val="FF0000"/>
                </a:solidFill>
              </a:rPr>
              <a:t> اليابان والصين الشعبية الى البحر للحصول على الاسماك ، </a:t>
            </a:r>
            <a:r>
              <a:rPr lang="ar-SA" b="1" dirty="0"/>
              <a:t>وكان ذلك من اسباب احتلال اسيا المركز الاول بين القارات </a:t>
            </a:r>
            <a:r>
              <a:rPr lang="ar-SA" b="1" dirty="0" err="1"/>
              <a:t>فى</a:t>
            </a:r>
            <a:r>
              <a:rPr lang="ar-SA" b="1" dirty="0"/>
              <a:t> مجال انتاج الاسماك، </a:t>
            </a:r>
            <a:r>
              <a:rPr lang="ar-SA" b="1" u="sng" dirty="0"/>
              <a:t>وعلى العكس من ذلك يلاحظ عدم اقبال الامريكيين على تناول الاسماك رغم غنى مصايد القارة بهذه الثروة المائية لتوافر الماشية والاغنام وارتفاع مستوى المعيشة الذى مكنهم من الاعتماد على اللحوم رغم ارتفاع اسعارها بالقياس الى الاسماك.</a:t>
            </a:r>
          </a:p>
          <a:p>
            <a:endParaRPr lang="ar-SA" b="1" dirty="0"/>
          </a:p>
        </p:txBody>
      </p:sp>
    </p:spTree>
    <p:extLst>
      <p:ext uri="{BB962C8B-B14F-4D97-AF65-F5344CB8AC3E}">
        <p14:creationId xmlns:p14="http://schemas.microsoft.com/office/powerpoint/2010/main" xmlns="" val="453693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2822</TotalTime>
  <Words>2172</Words>
  <Application>Microsoft Office PowerPoint</Application>
  <PresentationFormat>A4 Paper (210x297 mm)</PresentationFormat>
  <Paragraphs>70</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   </vt:lpstr>
      <vt:lpstr>  المحاضرة السادسة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258</cp:revision>
  <dcterms:created xsi:type="dcterms:W3CDTF">2009-10-14T19:14:34Z</dcterms:created>
  <dcterms:modified xsi:type="dcterms:W3CDTF">2014-11-05T17:08:45Z</dcterms:modified>
</cp:coreProperties>
</file>