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65" r:id="rId3"/>
    <p:sldId id="366" r:id="rId4"/>
    <p:sldId id="378" r:id="rId5"/>
    <p:sldId id="379" r:id="rId6"/>
    <p:sldId id="380" r:id="rId7"/>
    <p:sldId id="381" r:id="rId8"/>
    <p:sldId id="382" r:id="rId9"/>
    <p:sldId id="367" r:id="rId10"/>
    <p:sldId id="374" r:id="rId11"/>
    <p:sldId id="375" r:id="rId12"/>
    <p:sldId id="376" r:id="rId13"/>
    <p:sldId id="377" r:id="rId14"/>
    <p:sldId id="372" r:id="rId15"/>
    <p:sldId id="373" r:id="rId16"/>
    <p:sldId id="368" r:id="rId17"/>
    <p:sldId id="369" r:id="rId18"/>
    <p:sldId id="370" r:id="rId19"/>
    <p:sldId id="371"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00" autoAdjust="0"/>
    <p:restoredTop sz="94664" autoAdjust="0"/>
  </p:normalViewPr>
  <p:slideViewPr>
    <p:cSldViewPr>
      <p:cViewPr varScale="1">
        <p:scale>
          <a:sx n="55" d="100"/>
          <a:sy n="55" d="100"/>
        </p:scale>
        <p:origin x="-1362"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5"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ar-EG" smtClean="0"/>
              <a:t>العصر</a:t>
            </a:r>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xmlns="" val="775275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الدولة العباسية (2)</a:t>
            </a:r>
            <a:endParaRPr lang="en-US" sz="2800" b="1" dirty="0" smtClean="0">
              <a:solidFill>
                <a:srgbClr val="313B4A"/>
              </a:solidFill>
              <a:latin typeface="Calibri" pitchFamily="34" charset="0"/>
              <a:cs typeface="Times New Roman" pitchFamily="18" charset="0"/>
            </a:endParaRP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عبدالحليم رمضان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وان 1"/>
          <p:cNvSpPr>
            <a:spLocks noGrp="1"/>
          </p:cNvSpPr>
          <p:nvPr>
            <p:ph type="title"/>
          </p:nvPr>
        </p:nvSpPr>
        <p:spPr>
          <a:xfrm>
            <a:off x="488950" y="260350"/>
            <a:ext cx="8915400" cy="936625"/>
          </a:xfrm>
        </p:spPr>
        <p:txBody>
          <a:bodyPr/>
          <a:lstStyle/>
          <a:p>
            <a:pPr algn="ctr"/>
            <a:r>
              <a:rPr lang="ar-SA" smtClean="0">
                <a:solidFill>
                  <a:srgbClr val="0000FF"/>
                </a:solidFill>
                <a:cs typeface="Arial" pitchFamily="34" charset="0"/>
              </a:rPr>
              <a:t>التاسعة</a:t>
            </a:r>
          </a:p>
        </p:txBody>
      </p:sp>
      <p:sp>
        <p:nvSpPr>
          <p:cNvPr id="17410" name="عنصر نائب للمحتوى 2"/>
          <p:cNvSpPr>
            <a:spLocks noGrp="1"/>
          </p:cNvSpPr>
          <p:nvPr>
            <p:ph idx="1"/>
          </p:nvPr>
        </p:nvSpPr>
        <p:spPr>
          <a:xfrm>
            <a:off x="488950" y="1125538"/>
            <a:ext cx="8424863" cy="5029200"/>
          </a:xfrm>
        </p:spPr>
        <p:txBody>
          <a:bodyPr/>
          <a:lstStyle/>
          <a:p>
            <a:pPr>
              <a:buFontTx/>
              <a:buNone/>
            </a:pPr>
            <a:endParaRPr lang="ar-EG" smtClean="0">
              <a:solidFill>
                <a:srgbClr val="CC3300"/>
              </a:solidFill>
              <a:effectLst>
                <a:outerShdw blurRad="38100" dist="38100" dir="2700000" algn="tl">
                  <a:srgbClr val="C0C0C0"/>
                </a:outerShdw>
              </a:effectLst>
              <a:cs typeface="Arial" pitchFamily="34" charset="0"/>
            </a:endParaRPr>
          </a:p>
          <a:p>
            <a:pPr>
              <a:buFontTx/>
              <a:buNone/>
            </a:pPr>
            <a:r>
              <a:rPr lang="ar-EG" smtClean="0">
                <a:solidFill>
                  <a:srgbClr val="CC3300"/>
                </a:solidFill>
                <a:effectLst>
                  <a:outerShdw blurRad="38100" dist="38100" dir="2700000" algn="tl">
                    <a:srgbClr val="C0C0C0"/>
                  </a:outerShdw>
                </a:effectLst>
                <a:cs typeface="Arial" pitchFamily="34" charset="0"/>
              </a:rPr>
              <a:t>العصر البويهى ...(320 – 447هـ)</a:t>
            </a:r>
          </a:p>
          <a:p>
            <a:pPr>
              <a:buFontTx/>
              <a:buNone/>
            </a:pPr>
            <a:endParaRPr lang="ar-EG" smtClean="0">
              <a:solidFill>
                <a:schemeClr val="hlink"/>
              </a:solidFill>
              <a:effectLst>
                <a:outerShdw blurRad="38100" dist="38100" dir="2700000" algn="tl">
                  <a:srgbClr val="C0C0C0"/>
                </a:outerShdw>
              </a:effectLst>
              <a:cs typeface="Arial" pitchFamily="34" charset="0"/>
            </a:endParaRPr>
          </a:p>
          <a:p>
            <a:pPr>
              <a:buFontTx/>
              <a:buNone/>
            </a:pPr>
            <a:r>
              <a:rPr lang="ar-EG" u="sng" smtClean="0">
                <a:solidFill>
                  <a:srgbClr val="4296F2"/>
                </a:solidFill>
                <a:effectLst>
                  <a:outerShdw blurRad="38100" dist="38100" dir="2700000" algn="tl">
                    <a:srgbClr val="C0C0C0"/>
                  </a:outerShdw>
                </a:effectLst>
                <a:cs typeface="Arial" pitchFamily="34" charset="0"/>
              </a:rPr>
              <a:t>عناصر المحاضرة:</a:t>
            </a:r>
          </a:p>
          <a:p>
            <a:pPr>
              <a:buFontTx/>
              <a:buNone/>
            </a:pPr>
            <a:r>
              <a:rPr lang="ar-EG" smtClean="0">
                <a:solidFill>
                  <a:srgbClr val="009900"/>
                </a:solidFill>
                <a:effectLst>
                  <a:outerShdw blurRad="38100" dist="38100" dir="2700000" algn="tl">
                    <a:srgbClr val="C0C0C0"/>
                  </a:outerShdw>
                </a:effectLst>
                <a:cs typeface="Arial" pitchFamily="34" charset="0"/>
              </a:rPr>
              <a:t>* </a:t>
            </a:r>
            <a:r>
              <a:rPr lang="ar-SA" smtClean="0">
                <a:solidFill>
                  <a:srgbClr val="009900"/>
                </a:solidFill>
                <a:effectLst>
                  <a:outerShdw blurRad="38100" dist="38100" dir="2700000" algn="tl">
                    <a:srgbClr val="C0C0C0"/>
                  </a:outerShdw>
                </a:effectLst>
                <a:cs typeface="Arial" pitchFamily="34" charset="0"/>
              </a:rPr>
              <a:t>ملاحظات حول حكم البويهيين</a:t>
            </a:r>
            <a:endParaRPr lang="ar-EG" smtClean="0">
              <a:solidFill>
                <a:srgbClr val="009900"/>
              </a:solidFill>
              <a:effectLst>
                <a:outerShdw blurRad="38100" dist="38100" dir="2700000" algn="tl">
                  <a:srgbClr val="C0C0C0"/>
                </a:outerShdw>
              </a:effectLst>
              <a:cs typeface="Arial" pitchFamily="34" charset="0"/>
            </a:endParaRPr>
          </a:p>
          <a:p>
            <a:pPr>
              <a:buFontTx/>
              <a:buNone/>
            </a:pPr>
            <a:r>
              <a:rPr lang="ar-EG" smtClean="0">
                <a:solidFill>
                  <a:srgbClr val="FF0000"/>
                </a:solidFill>
                <a:effectLst>
                  <a:outerShdw blurRad="38100" dist="38100" dir="2700000" algn="tl">
                    <a:srgbClr val="C0C0C0"/>
                  </a:outerShdw>
                </a:effectLst>
                <a:cs typeface="Arial" pitchFamily="34" charset="0"/>
              </a:rPr>
              <a:t>* </a:t>
            </a:r>
            <a:r>
              <a:rPr lang="ar-SA" smtClean="0">
                <a:solidFill>
                  <a:srgbClr val="FF0000"/>
                </a:solidFill>
                <a:effectLst>
                  <a:outerShdw blurRad="38100" dist="38100" dir="2700000" algn="tl">
                    <a:srgbClr val="C0C0C0"/>
                  </a:outerShdw>
                </a:effectLst>
                <a:cs typeface="Arial" pitchFamily="34" charset="0"/>
              </a:rPr>
              <a:t>حكام بنى بويه</a:t>
            </a:r>
            <a:endParaRPr lang="ar-EG" smtClean="0">
              <a:solidFill>
                <a:srgbClr val="FF0000"/>
              </a:solidFill>
              <a:effectLst>
                <a:outerShdw blurRad="38100" dist="38100" dir="2700000" algn="tl">
                  <a:srgbClr val="C0C0C0"/>
                </a:outerShdw>
              </a:effectLst>
              <a:cs typeface="Arial" pitchFamily="34" charset="0"/>
            </a:endParaRPr>
          </a:p>
          <a:p>
            <a:pPr>
              <a:buFontTx/>
              <a:buNone/>
            </a:pPr>
            <a:r>
              <a:rPr lang="ar-EG" smtClean="0">
                <a:solidFill>
                  <a:srgbClr val="D73BDB"/>
                </a:solidFill>
                <a:effectLst>
                  <a:outerShdw blurRad="38100" dist="38100" dir="2700000" algn="tl">
                    <a:srgbClr val="C0C0C0"/>
                  </a:outerShdw>
                </a:effectLst>
                <a:cs typeface="Arial" pitchFamily="34" charset="0"/>
              </a:rPr>
              <a:t>* </a:t>
            </a:r>
            <a:r>
              <a:rPr lang="ar-SA" smtClean="0">
                <a:solidFill>
                  <a:srgbClr val="D73BDB"/>
                </a:solidFill>
                <a:effectLst>
                  <a:outerShdw blurRad="38100" dist="38100" dir="2700000" algn="tl">
                    <a:srgbClr val="C0C0C0"/>
                  </a:outerShdw>
                </a:effectLst>
                <a:cs typeface="Arial" pitchFamily="34" charset="0"/>
              </a:rPr>
              <a:t>أسباب ضعف البويهيين</a:t>
            </a:r>
            <a:endParaRPr lang="ar-EG" smtClean="0">
              <a:solidFill>
                <a:srgbClr val="D73BDB"/>
              </a:solidFill>
              <a:effectLst>
                <a:outerShdw blurRad="38100" dist="38100" dir="2700000" algn="tl">
                  <a:srgbClr val="C0C0C0"/>
                </a:outerShdw>
              </a:effectLst>
              <a:cs typeface="Arial" pitchFamily="34" charset="0"/>
            </a:endParaRPr>
          </a:p>
          <a:p>
            <a:pPr>
              <a:buFontTx/>
              <a:buNone/>
            </a:pPr>
            <a:endParaRPr lang="ar-EG" smtClean="0">
              <a:solidFill>
                <a:srgbClr val="009900"/>
              </a:solidFill>
              <a:effectLst>
                <a:outerShdw blurRad="38100" dist="38100" dir="2700000" algn="tl">
                  <a:srgbClr val="C0C0C0"/>
                </a:outerShdw>
              </a:effectLst>
              <a:cs typeface="Arial" pitchFamily="34" charset="0"/>
            </a:endParaRPr>
          </a:p>
          <a:p>
            <a:pPr>
              <a:buFontTx/>
              <a:buNone/>
            </a:pPr>
            <a:endParaRPr lang="ar-EG" smtClean="0">
              <a:solidFill>
                <a:srgbClr val="009900"/>
              </a:solidFill>
              <a:effectLst>
                <a:outerShdw blurRad="38100" dist="38100" dir="2700000" algn="tl">
                  <a:srgbClr val="C0C0C0"/>
                </a:outerShdw>
              </a:effectLst>
              <a:cs typeface="Arial" pitchFamily="34" charset="0"/>
            </a:endParaRPr>
          </a:p>
          <a:p>
            <a:pPr>
              <a:buFontTx/>
              <a:buNone/>
            </a:pPr>
            <a:endParaRPr lang="ar-EG" smtClean="0">
              <a:solidFill>
                <a:srgbClr val="AA2222"/>
              </a:solidFill>
              <a:effectLst>
                <a:outerShdw blurRad="38100" dist="38100" dir="2700000" algn="tl">
                  <a:srgbClr val="C0C0C0"/>
                </a:outerShdw>
              </a:effectLst>
              <a:cs typeface="Arial" pitchFamily="34" charset="0"/>
            </a:endParaRPr>
          </a:p>
          <a:p>
            <a:pPr>
              <a:buFontTx/>
              <a:buNone/>
            </a:pPr>
            <a:endParaRPr lang="ar-EG" smtClean="0">
              <a:effectLst>
                <a:outerShdw blurRad="38100" dist="38100" dir="2700000" algn="tl">
                  <a:srgbClr val="C0C0C0"/>
                </a:outerShdw>
              </a:effectLst>
              <a:cs typeface="Arial" pitchFamily="34" charset="0"/>
            </a:endParaRPr>
          </a:p>
          <a:p>
            <a:pPr>
              <a:buFontTx/>
              <a:buNone/>
            </a:pPr>
            <a:endParaRPr lang="ar-SA" smtClean="0">
              <a:effectLst>
                <a:outerShdw blurRad="38100" dist="38100" dir="2700000" algn="tl">
                  <a:srgbClr val="C0C0C0"/>
                </a:outerShdw>
              </a:effectLst>
              <a:cs typeface="Arial" pitchFamily="34" charset="0"/>
            </a:endParaRPr>
          </a:p>
          <a:p>
            <a:endParaRPr lang="ar-SA" u="sng" smtClean="0">
              <a:effectLst>
                <a:outerShdw blurRad="38100" dist="38100" dir="2700000" algn="tl">
                  <a:srgbClr val="C0C0C0"/>
                </a:outerShdw>
              </a:effectLst>
              <a:cs typeface="Arial" pitchFamily="34" charset="0"/>
            </a:endParaRPr>
          </a:p>
          <a:p>
            <a:endParaRPr lang="ar-SA" smtClean="0">
              <a:effectLst>
                <a:outerShdw blurRad="38100" dist="38100" dir="2700000" algn="tl">
                  <a:srgbClr val="C0C0C0"/>
                </a:outerShdw>
              </a:effectLst>
              <a:cs typeface="Arial" pitchFamily="34" charset="0"/>
            </a:endParaRPr>
          </a:p>
          <a:p>
            <a:endParaRPr lang="ar-SA" smtClean="0">
              <a:effectLst>
                <a:outerShdw blurRad="38100" dist="38100" dir="2700000" algn="tl">
                  <a:srgbClr val="C0C0C0"/>
                </a:outerShdw>
              </a:effectLst>
              <a:cs typeface="Arial" pitchFamily="34" charset="0"/>
            </a:endParaRPr>
          </a:p>
        </p:txBody>
      </p:sp>
    </p:spTree>
    <p:extLst>
      <p:ext uri="{BB962C8B-B14F-4D97-AF65-F5344CB8AC3E}">
        <p14:creationId xmlns:p14="http://schemas.microsoft.com/office/powerpoint/2010/main" xmlns="" val="1287414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idx="4294967295"/>
          </p:nvPr>
        </p:nvSpPr>
        <p:spPr>
          <a:xfrm>
            <a:off x="488950" y="260350"/>
            <a:ext cx="8915400" cy="1143000"/>
          </a:xfrm>
          <a:prstGeom prst="rect">
            <a:avLst/>
          </a:prstGeom>
        </p:spPr>
        <p:txBody>
          <a:bodyPr/>
          <a:lstStyle/>
          <a:p>
            <a:pPr algn="ctr"/>
            <a:r>
              <a:rPr lang="ar-EG" sz="4000" smtClean="0">
                <a:solidFill>
                  <a:srgbClr val="009900"/>
                </a:solidFill>
                <a:effectLst>
                  <a:outerShdw blurRad="38100" dist="38100" dir="2700000" algn="tl">
                    <a:srgbClr val="C0C0C0"/>
                  </a:outerShdw>
                </a:effectLst>
                <a:cs typeface="Arial" pitchFamily="34" charset="0"/>
              </a:rPr>
              <a:t>* </a:t>
            </a:r>
            <a:r>
              <a:rPr lang="ar-SA" sz="4000" smtClean="0">
                <a:solidFill>
                  <a:srgbClr val="009900"/>
                </a:solidFill>
                <a:effectLst>
                  <a:outerShdw blurRad="38100" dist="38100" dir="2700000" algn="tl">
                    <a:srgbClr val="C0C0C0"/>
                  </a:outerShdw>
                </a:effectLst>
                <a:cs typeface="Arial" pitchFamily="34" charset="0"/>
              </a:rPr>
              <a:t>ملاحظات حول حكم البويهيين</a:t>
            </a:r>
            <a:r>
              <a:rPr lang="ar-EG" sz="4000" smtClean="0">
                <a:solidFill>
                  <a:srgbClr val="009900"/>
                </a:solidFill>
                <a:effectLst>
                  <a:outerShdw blurRad="38100" dist="38100" dir="2700000" algn="tl">
                    <a:srgbClr val="C0C0C0"/>
                  </a:outerShdw>
                </a:effectLst>
                <a:cs typeface="Arial" pitchFamily="34" charset="0"/>
              </a:rPr>
              <a:t/>
            </a:r>
            <a:br>
              <a:rPr lang="ar-EG" sz="4000" smtClean="0">
                <a:solidFill>
                  <a:srgbClr val="009900"/>
                </a:solidFill>
                <a:effectLst>
                  <a:outerShdw blurRad="38100" dist="38100" dir="2700000" algn="tl">
                    <a:srgbClr val="C0C0C0"/>
                  </a:outerShdw>
                </a:effectLst>
                <a:cs typeface="Arial" pitchFamily="34" charset="0"/>
              </a:rPr>
            </a:br>
            <a:endParaRPr lang="en-US" sz="4000" smtClean="0">
              <a:solidFill>
                <a:srgbClr val="009900"/>
              </a:solidFill>
              <a:effectLst>
                <a:outerShdw blurRad="38100" dist="38100" dir="2700000" algn="tl">
                  <a:srgbClr val="C0C0C0"/>
                </a:outerShdw>
              </a:effectLst>
              <a:cs typeface="Arial" pitchFamily="34" charset="0"/>
            </a:endParaRPr>
          </a:p>
        </p:txBody>
      </p:sp>
      <p:sp>
        <p:nvSpPr>
          <p:cNvPr id="18434" name="Rectangle 3"/>
          <p:cNvSpPr>
            <a:spLocks noGrp="1"/>
          </p:cNvSpPr>
          <p:nvPr>
            <p:ph type="body" idx="4294967295"/>
          </p:nvPr>
        </p:nvSpPr>
        <p:spPr>
          <a:xfrm>
            <a:off x="560388" y="1628775"/>
            <a:ext cx="8915400" cy="4525963"/>
          </a:xfrm>
        </p:spPr>
        <p:txBody>
          <a:bodyPr/>
          <a:lstStyle/>
          <a:p>
            <a:pPr>
              <a:buFontTx/>
              <a:buNone/>
            </a:pPr>
            <a:r>
              <a:rPr lang="ar-EG" smtClean="0">
                <a:solidFill>
                  <a:srgbClr val="009900"/>
                </a:solidFill>
                <a:effectLst>
                  <a:outerShdw blurRad="38100" dist="38100" dir="2700000" algn="tl">
                    <a:srgbClr val="C0C0C0"/>
                  </a:outerShdw>
                </a:effectLst>
                <a:cs typeface="Arial" pitchFamily="34" charset="0"/>
              </a:rPr>
              <a:t>* </a:t>
            </a:r>
            <a:r>
              <a:rPr lang="ar-SA" smtClean="0">
                <a:solidFill>
                  <a:srgbClr val="FA3439"/>
                </a:solidFill>
                <a:effectLst>
                  <a:outerShdw blurRad="38100" dist="38100" dir="2700000" algn="tl">
                    <a:srgbClr val="C0C0C0"/>
                  </a:outerShdw>
                </a:effectLst>
                <a:cs typeface="Arial" pitchFamily="34" charset="0"/>
              </a:rPr>
              <a:t>كان البويهيون اقل ثقافة من الفرس الذين خضعوا لهم</a:t>
            </a:r>
          </a:p>
          <a:p>
            <a:pPr>
              <a:buFontTx/>
              <a:buNone/>
            </a:pPr>
            <a:endParaRPr lang="ar-SA" smtClean="0">
              <a:solidFill>
                <a:srgbClr val="FA3439"/>
              </a:solidFill>
              <a:effectLst>
                <a:outerShdw blurRad="38100" dist="38100" dir="2700000" algn="tl">
                  <a:srgbClr val="C0C0C0"/>
                </a:outerShdw>
              </a:effectLst>
              <a:cs typeface="Arial" pitchFamily="34" charset="0"/>
            </a:endParaRPr>
          </a:p>
          <a:p>
            <a:pPr>
              <a:buFontTx/>
              <a:buNone/>
            </a:pPr>
            <a:r>
              <a:rPr lang="ar-SA" smtClean="0">
                <a:solidFill>
                  <a:srgbClr val="0000FF"/>
                </a:solidFill>
                <a:effectLst>
                  <a:outerShdw blurRad="38100" dist="38100" dir="2700000" algn="tl">
                    <a:srgbClr val="C0C0C0"/>
                  </a:outerShdw>
                </a:effectLst>
                <a:cs typeface="Arial" pitchFamily="34" charset="0"/>
              </a:rPr>
              <a:t>* أتبع البويهيون مبدأ تقسيم البلاد التى يحكمونها بحسب عدد الأبناء</a:t>
            </a:r>
          </a:p>
          <a:p>
            <a:pPr>
              <a:buFontTx/>
              <a:buNone/>
            </a:pPr>
            <a:endParaRPr lang="ar-SA" smtClean="0">
              <a:solidFill>
                <a:srgbClr val="0000FF"/>
              </a:solidFill>
              <a:effectLst>
                <a:outerShdw blurRad="38100" dist="38100" dir="2700000" algn="tl">
                  <a:srgbClr val="C0C0C0"/>
                </a:outerShdw>
              </a:effectLst>
              <a:cs typeface="Arial" pitchFamily="34" charset="0"/>
            </a:endParaRPr>
          </a:p>
          <a:p>
            <a:pPr>
              <a:buFontTx/>
              <a:buNone/>
            </a:pPr>
            <a:r>
              <a:rPr lang="ar-SA" smtClean="0">
                <a:solidFill>
                  <a:srgbClr val="009900"/>
                </a:solidFill>
                <a:effectLst>
                  <a:outerShdw blurRad="38100" dist="38100" dir="2700000" algn="tl">
                    <a:srgbClr val="C0C0C0"/>
                  </a:outerShdw>
                </a:effectLst>
                <a:cs typeface="Arial" pitchFamily="34" charset="0"/>
              </a:rPr>
              <a:t>* تغيير مركز الدولة البويهية عدة مرات : (شيراز – الرى – بغداد – شيراز)</a:t>
            </a:r>
            <a:endParaRPr lang="en-US" smtClean="0">
              <a:solidFill>
                <a:srgbClr val="009900"/>
              </a:solidFill>
              <a:effectLst>
                <a:outerShdw blurRad="38100" dist="38100" dir="2700000" algn="tl">
                  <a:srgbClr val="C0C0C0"/>
                </a:outerShdw>
              </a:effectLst>
              <a:cs typeface="Arial" pitchFamily="34" charset="0"/>
            </a:endParaRPr>
          </a:p>
        </p:txBody>
      </p:sp>
    </p:spTree>
    <p:extLst>
      <p:ext uri="{BB962C8B-B14F-4D97-AF65-F5344CB8AC3E}">
        <p14:creationId xmlns:p14="http://schemas.microsoft.com/office/powerpoint/2010/main" xmlns="" val="2599459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ظهور دولة بني بويه</a:t>
            </a:r>
            <a:r>
              <a:rPr lang="en-US" b="1" dirty="0"/>
              <a:t/>
            </a:r>
            <a:br>
              <a:rPr lang="en-US" b="1" dirty="0"/>
            </a:br>
            <a:endParaRPr lang="ar-SA" dirty="0"/>
          </a:p>
        </p:txBody>
      </p:sp>
      <p:sp>
        <p:nvSpPr>
          <p:cNvPr id="3" name="عنصر نائب للمحتوى 2"/>
          <p:cNvSpPr>
            <a:spLocks noGrp="1"/>
          </p:cNvSpPr>
          <p:nvPr>
            <p:ph idx="1"/>
          </p:nvPr>
        </p:nvSpPr>
        <p:spPr/>
        <p:txBody>
          <a:bodyPr/>
          <a:lstStyle/>
          <a:p>
            <a:pPr rtl="1"/>
            <a:r>
              <a:rPr lang="ar-SA" sz="2000" b="1" dirty="0" smtClean="0"/>
              <a:t>امتد </a:t>
            </a:r>
            <a:r>
              <a:rPr lang="ar-SA" sz="2000" b="1" dirty="0"/>
              <a:t>هذا العصر حوالي مئة وثلاثة عشر عاماً</a:t>
            </a:r>
            <a:r>
              <a:rPr lang="ar-SA" sz="2000" b="1" i="1" dirty="0"/>
              <a:t> (334هـ-447هـ</a:t>
            </a:r>
            <a:r>
              <a:rPr lang="ar-SA" sz="2000" b="1" dirty="0"/>
              <a:t>) وقد تعاقب على الحكم فيه خمسة من الخلفاء هم: المستكفي، والمطيع، والطائع، والقادر، والقائم الذي عاصر النفوذ السلجوقي أيضاً.</a:t>
            </a:r>
            <a:endParaRPr lang="en-US" sz="2000" b="1" dirty="0"/>
          </a:p>
          <a:p>
            <a:pPr rtl="1"/>
            <a:r>
              <a:rPr lang="ar-SA" sz="2000" b="1" u="sng" dirty="0"/>
              <a:t> </a:t>
            </a:r>
            <a:r>
              <a:rPr lang="ar-SA" sz="2000" b="1" dirty="0"/>
              <a:t>اختلف المؤرخون في نسب آل بويه، ففي حين ينسبهم البعض إلى آل ساسان بن </a:t>
            </a:r>
            <a:r>
              <a:rPr lang="ar-SA" sz="2000" b="1" dirty="0" err="1"/>
              <a:t>يزدجرد</a:t>
            </a:r>
            <a:r>
              <a:rPr lang="ar-SA" sz="2000" b="1" dirty="0"/>
              <a:t> أحد ملوك الفرس وينسبهم البعض الآخر إلى مواطنين عاديين، بل إن البعض أرجعهم إلى أصول عربية، لكن الأرجح أنهم كانوا أسرة فارسية فقيرة – ربما كان أحد ملوك فارس القدماء من أجدادهم – وكانت هذه الأسرة تعيش في بلاد الديلم الواقعة جنوب غرب بحر قزوين، وكان عائلها أبو الشجاع بويه يعمل في صيد السمك من بحر قزوين.</a:t>
            </a:r>
            <a:endParaRPr lang="en-US" sz="2000" b="1" dirty="0"/>
          </a:p>
          <a:p>
            <a:pPr rtl="1"/>
            <a:r>
              <a:rPr lang="ar-SA" sz="2000" b="1" dirty="0"/>
              <a:t>التحق أبو شجاع بويه وأبناؤه الثلاثة (علي والحسن وأحمد) بخدمة "</a:t>
            </a:r>
            <a:r>
              <a:rPr lang="ar-SA" sz="2000" b="1" dirty="0" err="1"/>
              <a:t>مرداويج</a:t>
            </a:r>
            <a:r>
              <a:rPr lang="ar-SA" sz="2000" b="1" dirty="0"/>
              <a:t> بن زيار </a:t>
            </a:r>
            <a:r>
              <a:rPr lang="ar-SA" sz="2000" b="1" dirty="0" err="1"/>
              <a:t>الديلمي</a:t>
            </a:r>
            <a:r>
              <a:rPr lang="ar-SA" sz="2000" b="1" dirty="0"/>
              <a:t>" الذي كان استقل بمنطقة طبرستان والديلم، وأصبحوا جنوداً مقاتلين يشار إليهم بالبنان، وترقوا في المناصب حتى أحبهم </a:t>
            </a:r>
            <a:r>
              <a:rPr lang="ar-SA" sz="2000" b="1" dirty="0" err="1"/>
              <a:t>مرداويج</a:t>
            </a:r>
            <a:r>
              <a:rPr lang="ar-SA" sz="2000" b="1" dirty="0"/>
              <a:t> فمنح الابن الأكبر "علي بن بويه" حكم إقليم "الكرج" الواقع بين همذان وأصفهان وذلك عام 318هـ، ثم أن </a:t>
            </a:r>
            <a:r>
              <a:rPr lang="ar-SA" sz="2000" b="1" dirty="0" err="1"/>
              <a:t>مرداويج</a:t>
            </a:r>
            <a:r>
              <a:rPr lang="ar-SA" sz="2000" b="1" dirty="0"/>
              <a:t> بن زيار غضب على "علي بن بويه" وأرسل جيشاً لطرده من بلاد الكرج لكن علي انتصر على جيش </a:t>
            </a:r>
            <a:r>
              <a:rPr lang="ar-SA" sz="2000" b="1" dirty="0" err="1"/>
              <a:t>مرداويج</a:t>
            </a:r>
            <a:r>
              <a:rPr lang="ar-SA" sz="2000" b="1" dirty="0"/>
              <a:t> واحتل "أصفهان" وجمع حوله مئات المقاتلين من الديلم وسار بهم حتى احتل "</a:t>
            </a:r>
            <a:r>
              <a:rPr lang="ar-SA" sz="2000" b="1" dirty="0" err="1"/>
              <a:t>اصطخر</a:t>
            </a:r>
            <a:r>
              <a:rPr lang="ar-SA" sz="2000" b="1" dirty="0"/>
              <a:t>" ومناطق أخرى من بلاد فارس عام322هـ.</a:t>
            </a:r>
            <a:endParaRPr lang="en-US" sz="2000" b="1" dirty="0"/>
          </a:p>
          <a:p>
            <a:endParaRPr lang="ar-SA" dirty="0"/>
          </a:p>
        </p:txBody>
      </p:sp>
    </p:spTree>
    <p:extLst>
      <p:ext uri="{BB962C8B-B14F-4D97-AF65-F5344CB8AC3E}">
        <p14:creationId xmlns:p14="http://schemas.microsoft.com/office/powerpoint/2010/main" xmlns="" val="23234912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a:t>وبعد وفاة </a:t>
            </a:r>
            <a:r>
              <a:rPr lang="ar-SA" sz="2800" dirty="0" err="1"/>
              <a:t>مرداويج</a:t>
            </a:r>
            <a:r>
              <a:rPr lang="ar-SA" sz="2800" dirty="0"/>
              <a:t> بن زيار 322هـ انتهز "علي بن بويه" الفرصة، فأخذ يوسع حدود دولته نحو الجنوب فاحتل </a:t>
            </a:r>
            <a:r>
              <a:rPr lang="ar-SA" sz="2800" dirty="0" err="1"/>
              <a:t>مدينة"شيراز</a:t>
            </a:r>
            <a:r>
              <a:rPr lang="ar-SA" sz="2800" dirty="0"/>
              <a:t>" واتخذها مقراً لحكمه، وأرسل أخاه "الحسن بن بويه" إلى بلاد الجبل فاحتلها واستقر فيها، وأرسل أخاه الثاني "أحمد بن بويه" إلى كرمان والأهواز فاحتلها، وأصبح مطلاً على العراق يترقب الفرصة المناسبة للتدخل في شئونه، وهكذا أصبح بنو بويه يحكمون سائر بلاد فارس وبعض المناطق المجاورة حتى حدود العراق باعتراف من الخليفة العباسي الراضي الذي قلد " علي بن بويه" إمارة البلاد التي تحت يده، وأطلق علي بن بويه على نفسه لقب ملك وأطلق على </a:t>
            </a:r>
            <a:r>
              <a:rPr lang="ar-SA" sz="2800" dirty="0" err="1"/>
              <a:t>أخويه"أحمد</a:t>
            </a:r>
            <a:r>
              <a:rPr lang="ar-SA" sz="2800" dirty="0"/>
              <a:t> والحسن" لقب أمير، وقامت العلاقة بين الإخوة الثلاثة على أساس من المودة والصفاء والطاعة لكبيرهم الذي كانوا يفتحون البلاد باسمه. </a:t>
            </a:r>
            <a:endParaRPr lang="en-US" sz="2800" b="1" dirty="0"/>
          </a:p>
          <a:p>
            <a:endParaRPr lang="ar-SA" sz="2800" dirty="0"/>
          </a:p>
        </p:txBody>
      </p:sp>
    </p:spTree>
    <p:extLst>
      <p:ext uri="{BB962C8B-B14F-4D97-AF65-F5344CB8AC3E}">
        <p14:creationId xmlns:p14="http://schemas.microsoft.com/office/powerpoint/2010/main" xmlns="" val="12518674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a:t>أما في العراق فقد كانت الأحوال السياسة والاقتصادية فيها قد تدهورت في ذلك الوقت بسبب تنافس وتنازع الأتراك على منصب إمرة الأمراء، وعجزهم عن دفع أرزاق الجند وحفظ الأمن في البلاد، وشعر أهل العراق بهذا العجز الذي يعانيه أمراء الأتراك في إقرار الأمور في البلاد وأخذوا يتطلعون إلى </a:t>
            </a:r>
            <a:r>
              <a:rPr lang="ar-SA" sz="2800" dirty="0" err="1"/>
              <a:t>الأمير"أحمد</a:t>
            </a:r>
            <a:r>
              <a:rPr lang="ar-SA" sz="2800" dirty="0"/>
              <a:t> بن بويه" الذي يرابط على حدود العراق أنه المنقذ والمخلص من ظلم الأتراك واستبدادهم فطلبوا إليه المسير إليه ليخلصهم ووعدوه بالمؤازرة والتأييد، كما دعاه لدخول بغداد الخليفة العباسي "المستكفي بالله" ليخلصه من أمير الأمراء توزون وزمرة القادة الأتراك، وانتهز الأمير أحمد بن بويه هذه الفرصة واستأذن أخاه الأكبر علياً، وزحف بجيوشه نحو بغداد واحتلها سنة334هـ=945م واستقبله الخليفة العباسي " المستكفي" استقبالاً حافلاً، وقلده منصب أمير الأمراء ومنحه </a:t>
            </a:r>
            <a:r>
              <a:rPr lang="ar-SA" sz="2800" dirty="0" err="1"/>
              <a:t>لقب"معز</a:t>
            </a:r>
            <a:r>
              <a:rPr lang="ar-SA" sz="2800" dirty="0"/>
              <a:t> الدولة"، كما منح أخاه علياً "عماد الدولة" وأخاه الحسن لقب "ركن الدولة" وجدد "معز الدولة " البيعة للخليفة العباسي.</a:t>
            </a:r>
            <a:endParaRPr lang="en-US" sz="2800" b="1" dirty="0"/>
          </a:p>
          <a:p>
            <a:endParaRPr lang="ar-SA" dirty="0"/>
          </a:p>
        </p:txBody>
      </p:sp>
    </p:spTree>
    <p:extLst>
      <p:ext uri="{BB962C8B-B14F-4D97-AF65-F5344CB8AC3E}">
        <p14:creationId xmlns:p14="http://schemas.microsoft.com/office/powerpoint/2010/main" xmlns="" val="28652908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a:t>على أن علاقة البويهيين بالخليفة العباسي المستكفي لم تلبث أن ساءت بعد شهر واحد فقط بسبب سوء الظن وانعدام الثقة، إذ اتهم " معز الدولة أحمد بن بويه " الخليفة المستكفي أنه يعمل سراً على إزالته وإعادة الأتراك إلى الحكم فخلعه وبايع ابن عمه "</a:t>
            </a:r>
            <a:r>
              <a:rPr lang="ar-SA" sz="2400" dirty="0" err="1"/>
              <a:t>المطيع"بالخلافة</a:t>
            </a:r>
            <a:r>
              <a:rPr lang="ar-SA" sz="2400" dirty="0"/>
              <a:t>، وهكذا حل البويهيون محل الأتراك في حكم فارس ولعراق، ولم تستفد الخلافة العباسية شيئاً م هذا التغيير، إذ ظل الخلفاء كما كانوا من قبل عهد النفوذ التركي خلفاء بلا نفوذ ليس لهم من السلطة شيء، بينما استأثر البويهيون بالحكم واتخذوا لقب ملك أو </a:t>
            </a:r>
            <a:r>
              <a:rPr lang="ar-SA" sz="2400" dirty="0" err="1"/>
              <a:t>شاهنشاه</a:t>
            </a:r>
            <a:r>
              <a:rPr lang="ar-SA" sz="2400" dirty="0"/>
              <a:t> بدلاً من لقب أمير الأمراء الذي كان سائداً في العصر التركي السابق.</a:t>
            </a:r>
            <a:endParaRPr lang="en-US" sz="2400" b="1" dirty="0"/>
          </a:p>
          <a:p>
            <a:r>
              <a:rPr lang="ar-SA" sz="2400" dirty="0"/>
              <a:t>لم تقتصر سياسة معز الدولة على الحد من نفوذ الخليفة في بغداد بل عمل على إقرار نفوذه في البلاد التابعة للخلافة، فحارب الحمدانيين في الموصل، وانتزع البصرة من البريديين، وبقي "معز الدولة بن بويه" على رأس السلطة في بغداد 22سنة مد فيها نفوذه على جميع بلاد العرق حتى خطب له في بلاد الشام، وظل معز الدولة يعمل على توطيد نفوذه ومد سلطانه إلى مناطق جديدة حتى وافته المنية في شهر ربيع الآخر سنة 356هـ، فخلفه ابنه </a:t>
            </a:r>
            <a:r>
              <a:rPr lang="ar-SA" dirty="0"/>
              <a:t>"</a:t>
            </a:r>
            <a:r>
              <a:rPr lang="ar-SA" sz="2400" dirty="0"/>
              <a:t>عز الدولة بختيار". </a:t>
            </a:r>
          </a:p>
        </p:txBody>
      </p:sp>
    </p:spTree>
    <p:extLst>
      <p:ext uri="{BB962C8B-B14F-4D97-AF65-F5344CB8AC3E}">
        <p14:creationId xmlns:p14="http://schemas.microsoft.com/office/powerpoint/2010/main" xmlns="" val="1744550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انصرف بختيار إلى اللهو واللعب وساءت الأمور بينه وبين الخليفة المطيع وولى "الطائع " الخلافة، وترد الأحوال الاقتصادية في العراق، مما أثار حنق المخلصين من رجال دولته، وثار الجند الأتراك مطالبين بأرزاقهم، ووقعت فتن كثيرة بين السنة والشيعة، فاضطربت أمور البلاد، ولم يعد بختيار قادراً على ضبط الأمور فاستنجد </a:t>
            </a:r>
            <a:r>
              <a:rPr lang="ar-SA" dirty="0" err="1"/>
              <a:t>بعمه"الحسن</a:t>
            </a:r>
            <a:r>
              <a:rPr lang="ar-SA" dirty="0"/>
              <a:t> ركن الدولة" صاحب الري وهمذان وأصفهان، وبابن عمه " عضد الدولة بن ركن الدولة: الذي كان يحكم بلاد فارس خلفاً لعمه المتوفي "عماد الدولة"، فانتهز الفرصة "عضد الدولة" ودخل بغداد وخلع ابن عمه وقتله وجلس مكانه.</a:t>
            </a:r>
            <a:endParaRPr lang="en-US" b="1" dirty="0"/>
          </a:p>
          <a:p>
            <a:endParaRPr lang="ar-SA" dirty="0"/>
          </a:p>
        </p:txBody>
      </p:sp>
    </p:spTree>
    <p:extLst>
      <p:ext uri="{BB962C8B-B14F-4D97-AF65-F5344CB8AC3E}">
        <p14:creationId xmlns:p14="http://schemas.microsoft.com/office/powerpoint/2010/main" xmlns="" val="40546712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9"/>
          <p:cNvSpPr>
            <a:spLocks noGrp="1"/>
          </p:cNvSpPr>
          <p:nvPr>
            <p:ph type="title" idx="4294967295"/>
          </p:nvPr>
        </p:nvSpPr>
        <p:spPr>
          <a:xfrm>
            <a:off x="495300" y="274638"/>
            <a:ext cx="8915400" cy="1143000"/>
          </a:xfrm>
          <a:prstGeom prst="rect">
            <a:avLst/>
          </a:prstGeom>
        </p:spPr>
        <p:txBody>
          <a:bodyPr/>
          <a:lstStyle/>
          <a:p>
            <a:pPr algn="ctr"/>
            <a:r>
              <a:rPr lang="ar-EG" sz="4000" smtClean="0">
                <a:solidFill>
                  <a:srgbClr val="FF0000"/>
                </a:solidFill>
                <a:effectLst>
                  <a:outerShdw blurRad="38100" dist="38100" dir="2700000" algn="tl">
                    <a:srgbClr val="C0C0C0"/>
                  </a:outerShdw>
                </a:effectLst>
                <a:cs typeface="Arial" pitchFamily="34" charset="0"/>
              </a:rPr>
              <a:t>* </a:t>
            </a:r>
            <a:r>
              <a:rPr lang="ar-SA" sz="4000" smtClean="0">
                <a:solidFill>
                  <a:srgbClr val="FF0000"/>
                </a:solidFill>
                <a:effectLst>
                  <a:outerShdw blurRad="38100" dist="38100" dir="2700000" algn="tl">
                    <a:srgbClr val="C0C0C0"/>
                  </a:outerShdw>
                </a:effectLst>
                <a:cs typeface="Arial" pitchFamily="34" charset="0"/>
              </a:rPr>
              <a:t>حكام بنى بويه</a:t>
            </a:r>
            <a:r>
              <a:rPr lang="ar-EG" sz="4000" smtClean="0">
                <a:solidFill>
                  <a:srgbClr val="FF0000"/>
                </a:solidFill>
                <a:effectLst>
                  <a:outerShdw blurRad="38100" dist="38100" dir="2700000" algn="tl">
                    <a:srgbClr val="C0C0C0"/>
                  </a:outerShdw>
                </a:effectLst>
                <a:cs typeface="Arial" pitchFamily="34" charset="0"/>
              </a:rPr>
              <a:t/>
            </a:r>
            <a:br>
              <a:rPr lang="ar-EG" sz="4000" smtClean="0">
                <a:solidFill>
                  <a:srgbClr val="FF0000"/>
                </a:solidFill>
                <a:effectLst>
                  <a:outerShdw blurRad="38100" dist="38100" dir="2700000" algn="tl">
                    <a:srgbClr val="C0C0C0"/>
                  </a:outerShdw>
                </a:effectLst>
                <a:cs typeface="Arial" pitchFamily="34" charset="0"/>
              </a:rPr>
            </a:br>
            <a:endParaRPr lang="en-US" sz="4000" smtClean="0">
              <a:solidFill>
                <a:srgbClr val="FF0000"/>
              </a:solidFill>
              <a:effectLst>
                <a:outerShdw blurRad="38100" dist="38100" dir="2700000" algn="tl">
                  <a:srgbClr val="C0C0C0"/>
                </a:outerShdw>
              </a:effectLst>
              <a:cs typeface="Arial" pitchFamily="34" charset="0"/>
            </a:endParaRPr>
          </a:p>
        </p:txBody>
      </p:sp>
      <p:sp>
        <p:nvSpPr>
          <p:cNvPr id="16387" name="Rectangle 10"/>
          <p:cNvSpPr>
            <a:spLocks noGrp="1"/>
          </p:cNvSpPr>
          <p:nvPr>
            <p:ph type="body" idx="4294967295"/>
          </p:nvPr>
        </p:nvSpPr>
        <p:spPr>
          <a:xfrm>
            <a:off x="488950" y="1844675"/>
            <a:ext cx="8915400" cy="4525963"/>
          </a:xfrm>
        </p:spPr>
        <p:txBody>
          <a:bodyPr/>
          <a:lstStyle/>
          <a:p>
            <a:pPr>
              <a:buFontTx/>
              <a:buNone/>
            </a:pPr>
            <a:r>
              <a:rPr lang="ar-SA" smtClean="0">
                <a:solidFill>
                  <a:srgbClr val="D73BDB"/>
                </a:solidFill>
                <a:effectLst>
                  <a:outerShdw blurRad="38100" dist="38100" dir="2700000" algn="tl">
                    <a:srgbClr val="C0C0C0"/>
                  </a:outerShdw>
                </a:effectLst>
                <a:cs typeface="Arial" pitchFamily="34" charset="0"/>
              </a:rPr>
              <a:t>الجيل الأول : (عماد الدولة – ركن الدولة – معز الدولة)</a:t>
            </a:r>
            <a:endParaRPr lang="ar-EG" smtClean="0">
              <a:solidFill>
                <a:srgbClr val="D73BDB"/>
              </a:solidFill>
              <a:effectLst>
                <a:outerShdw blurRad="38100" dist="38100" dir="2700000" algn="tl">
                  <a:srgbClr val="C0C0C0"/>
                </a:outerShdw>
              </a:effectLst>
              <a:cs typeface="Arial" pitchFamily="34" charset="0"/>
            </a:endParaRPr>
          </a:p>
          <a:p>
            <a:pPr>
              <a:buFontTx/>
              <a:buNone/>
            </a:pPr>
            <a:endParaRPr lang="ar-EG" smtClean="0">
              <a:solidFill>
                <a:srgbClr val="B913BD"/>
              </a:solidFill>
              <a:effectLst>
                <a:outerShdw blurRad="38100" dist="38100" dir="2700000" algn="tl">
                  <a:srgbClr val="C0C0C0"/>
                </a:outerShdw>
              </a:effectLst>
              <a:cs typeface="Arial" pitchFamily="34" charset="0"/>
            </a:endParaRPr>
          </a:p>
          <a:p>
            <a:pPr>
              <a:buFontTx/>
              <a:buNone/>
            </a:pPr>
            <a:r>
              <a:rPr lang="ar-EG" smtClean="0">
                <a:solidFill>
                  <a:srgbClr val="65EF3F"/>
                </a:solidFill>
                <a:effectLst>
                  <a:outerShdw blurRad="38100" dist="38100" dir="2700000" algn="tl">
                    <a:srgbClr val="C0C0C0"/>
                  </a:outerShdw>
                </a:effectLst>
                <a:cs typeface="Arial" pitchFamily="34" charset="0"/>
              </a:rPr>
              <a:t>- ا</a:t>
            </a:r>
            <a:r>
              <a:rPr lang="ar-SA" smtClean="0">
                <a:solidFill>
                  <a:srgbClr val="65EF3F"/>
                </a:solidFill>
                <a:effectLst>
                  <a:outerShdw blurRad="38100" dist="38100" dir="2700000" algn="tl">
                    <a:srgbClr val="C0C0C0"/>
                  </a:outerShdw>
                </a:effectLst>
                <a:cs typeface="Arial" pitchFamily="34" charset="0"/>
              </a:rPr>
              <a:t>لجيل الثانى (عضد الدولة)</a:t>
            </a:r>
            <a:endParaRPr lang="ar-EG" smtClean="0">
              <a:solidFill>
                <a:srgbClr val="65EF3F"/>
              </a:solidFill>
              <a:effectLst>
                <a:outerShdw blurRad="38100" dist="38100" dir="2700000" algn="tl">
                  <a:srgbClr val="C0C0C0"/>
                </a:outerShdw>
              </a:effectLst>
              <a:cs typeface="Arial" pitchFamily="34" charset="0"/>
            </a:endParaRPr>
          </a:p>
          <a:p>
            <a:pPr>
              <a:buFontTx/>
              <a:buNone/>
            </a:pPr>
            <a:endParaRPr lang="ar-EG" smtClean="0">
              <a:solidFill>
                <a:srgbClr val="65EF3F"/>
              </a:solidFill>
              <a:effectLst>
                <a:outerShdw blurRad="38100" dist="38100" dir="2700000" algn="tl">
                  <a:srgbClr val="C0C0C0"/>
                </a:outerShdw>
              </a:effectLst>
              <a:cs typeface="Arial" pitchFamily="34" charset="0"/>
            </a:endParaRPr>
          </a:p>
          <a:p>
            <a:pPr>
              <a:buFontTx/>
              <a:buNone/>
            </a:pPr>
            <a:r>
              <a:rPr lang="ar-EG" smtClean="0">
                <a:solidFill>
                  <a:srgbClr val="0000FF"/>
                </a:solidFill>
                <a:effectLst>
                  <a:outerShdw blurRad="38100" dist="38100" dir="2700000" algn="tl">
                    <a:srgbClr val="C0C0C0"/>
                  </a:outerShdw>
                </a:effectLst>
                <a:cs typeface="Arial" pitchFamily="34" charset="0"/>
              </a:rPr>
              <a:t>- ا</a:t>
            </a:r>
            <a:r>
              <a:rPr lang="ar-SA" smtClean="0">
                <a:solidFill>
                  <a:srgbClr val="0000FF"/>
                </a:solidFill>
                <a:effectLst>
                  <a:outerShdw blurRad="38100" dist="38100" dir="2700000" algn="tl">
                    <a:srgbClr val="C0C0C0"/>
                  </a:outerShdw>
                </a:effectLst>
                <a:cs typeface="Arial" pitchFamily="34" charset="0"/>
              </a:rPr>
              <a:t>لجيل الثالث (ابناء عضد الدولة : صمصام – شرف – بهاء)</a:t>
            </a:r>
            <a:endParaRPr lang="ar-EG" smtClean="0">
              <a:solidFill>
                <a:srgbClr val="0000FF"/>
              </a:solidFill>
              <a:effectLst>
                <a:outerShdw blurRad="38100" dist="38100" dir="2700000" algn="tl">
                  <a:srgbClr val="C0C0C0"/>
                </a:outerShdw>
              </a:effectLst>
              <a:cs typeface="Arial" pitchFamily="34" charset="0"/>
            </a:endParaRPr>
          </a:p>
          <a:p>
            <a:pPr>
              <a:buFontTx/>
              <a:buNone/>
            </a:pPr>
            <a:endParaRPr lang="ar-EG" smtClean="0">
              <a:solidFill>
                <a:srgbClr val="0000FF"/>
              </a:solidFill>
              <a:effectLst>
                <a:outerShdw blurRad="38100" dist="38100" dir="2700000" algn="tl">
                  <a:srgbClr val="C0C0C0"/>
                </a:outerShdw>
              </a:effectLst>
              <a:cs typeface="Arial" pitchFamily="34" charset="0"/>
            </a:endParaRPr>
          </a:p>
          <a:p>
            <a:pPr>
              <a:buFontTx/>
              <a:buNone/>
            </a:pPr>
            <a:r>
              <a:rPr lang="ar-EG" smtClean="0">
                <a:solidFill>
                  <a:srgbClr val="FA3439"/>
                </a:solidFill>
                <a:effectLst>
                  <a:outerShdw blurRad="38100" dist="38100" dir="2700000" algn="tl">
                    <a:srgbClr val="C0C0C0"/>
                  </a:outerShdw>
                </a:effectLst>
                <a:cs typeface="Arial" pitchFamily="34" charset="0"/>
              </a:rPr>
              <a:t>- </a:t>
            </a:r>
            <a:r>
              <a:rPr lang="ar-SA" smtClean="0">
                <a:solidFill>
                  <a:srgbClr val="FA3439"/>
                </a:solidFill>
                <a:effectLst>
                  <a:outerShdw blurRad="38100" dist="38100" dir="2700000" algn="tl">
                    <a:srgbClr val="C0C0C0"/>
                  </a:outerShdw>
                </a:effectLst>
                <a:cs typeface="Arial" pitchFamily="34" charset="0"/>
              </a:rPr>
              <a:t>الجيل الرابع (أبناء بهاء الدولة)</a:t>
            </a:r>
            <a:endParaRPr lang="ar-EG" smtClean="0">
              <a:solidFill>
                <a:srgbClr val="FA3439"/>
              </a:solidFill>
              <a:effectLst>
                <a:outerShdw blurRad="38100" dist="38100" dir="2700000" algn="tl">
                  <a:srgbClr val="C0C0C0"/>
                </a:outerShdw>
              </a:effectLst>
              <a:cs typeface="Arial" pitchFamily="34" charset="0"/>
            </a:endParaRPr>
          </a:p>
        </p:txBody>
      </p:sp>
    </p:spTree>
    <p:extLst>
      <p:ext uri="{BB962C8B-B14F-4D97-AF65-F5344CB8AC3E}">
        <p14:creationId xmlns:p14="http://schemas.microsoft.com/office/powerpoint/2010/main" xmlns="" val="26349080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ملوك بنى بويه:</a:t>
            </a:r>
            <a:r>
              <a:rPr lang="en-US" b="1" dirty="0"/>
              <a:t/>
            </a:r>
            <a:br>
              <a:rPr lang="en-US" b="1" dirty="0"/>
            </a:br>
            <a:endParaRPr lang="ar-SA" dirty="0"/>
          </a:p>
        </p:txBody>
      </p:sp>
      <p:sp>
        <p:nvSpPr>
          <p:cNvPr id="3" name="عنصر نائب للمحتوى 2"/>
          <p:cNvSpPr>
            <a:spLocks noGrp="1"/>
          </p:cNvSpPr>
          <p:nvPr>
            <p:ph idx="1"/>
          </p:nvPr>
        </p:nvSpPr>
        <p:spPr>
          <a:xfrm>
            <a:off x="560512" y="1484784"/>
            <a:ext cx="8915400" cy="4525963"/>
          </a:xfrm>
        </p:spPr>
        <p:txBody>
          <a:bodyPr/>
          <a:lstStyle/>
          <a:p>
            <a:pPr rtl="1"/>
            <a:r>
              <a:rPr lang="ar-SA" sz="2800" b="1" dirty="0" smtClean="0"/>
              <a:t>عماد </a:t>
            </a:r>
            <a:r>
              <a:rPr lang="ar-SA" sz="2800" b="1" dirty="0"/>
              <a:t>الدولة: هو علي بن بويه مؤسس الأسرة </a:t>
            </a:r>
            <a:r>
              <a:rPr lang="ar-SA" sz="2800" b="1" dirty="0" err="1"/>
              <a:t>البويهية</a:t>
            </a:r>
            <a:r>
              <a:rPr lang="ar-SA" sz="2800" b="1" dirty="0"/>
              <a:t> وأول ملك للدولة </a:t>
            </a:r>
            <a:r>
              <a:rPr lang="ar-SA" sz="2800" b="1" dirty="0" err="1"/>
              <a:t>البويهية</a:t>
            </a:r>
            <a:r>
              <a:rPr lang="ar-SA" sz="2800" b="1" dirty="0"/>
              <a:t> وكان عماد الدولة رئيساً للدولة </a:t>
            </a:r>
            <a:r>
              <a:rPr lang="ar-SA" sz="2800" b="1" dirty="0" err="1"/>
              <a:t>البويهية</a:t>
            </a:r>
            <a:r>
              <a:rPr lang="ar-SA" sz="2800" b="1" dirty="0"/>
              <a:t> ويُلقب ملكاً، مقيما في عاصمته شيراز، وكان أخوه معز الدولة ممثلاً له في بغداد، وأخوه ركن الدولة ممثلاً له في إقليم الجبل وعاصمته الري، ويلقب كل منهما بالأمير، وظلت هذه الألقاب حتى زوال الدولة </a:t>
            </a:r>
            <a:r>
              <a:rPr lang="ar-SA" sz="2800" b="1" dirty="0" err="1"/>
              <a:t>البويهية</a:t>
            </a:r>
            <a:r>
              <a:rPr lang="ar-SA" sz="2800" b="1" dirty="0"/>
              <a:t>.</a:t>
            </a:r>
            <a:endParaRPr lang="en-US" sz="2800" b="1" dirty="0"/>
          </a:p>
          <a:p>
            <a:pPr rtl="1"/>
            <a:r>
              <a:rPr lang="ar-SA" sz="2800" b="1" dirty="0"/>
              <a:t>كانت الأمور مستقرة أيام الدولة، ولكن من سوء حظ الأسرة </a:t>
            </a:r>
            <a:r>
              <a:rPr lang="ar-SA" sz="2800" b="1" dirty="0" err="1"/>
              <a:t>البويهية</a:t>
            </a:r>
            <a:r>
              <a:rPr lang="ar-SA" sz="2800" b="1" dirty="0"/>
              <a:t> أن عماد الدولة لم يعمر طويلاً فقد مات بعد أربع سنوات من استيلاء </a:t>
            </a:r>
            <a:r>
              <a:rPr lang="ar-SA" sz="2800" b="1" dirty="0" err="1"/>
              <a:t>البويهين</a:t>
            </a:r>
            <a:r>
              <a:rPr lang="ar-SA" sz="2800" b="1" dirty="0"/>
              <a:t> على بغداد، قبل أن يتيح للبويهيين الوقت الكافي لتنظيم الوضع الجديد تنظيماً تاماً ومات سنة 338هـ دون أن يترك وريثاً للعرش جرت أمور البويهيين على طريقة قبلية غير منظمة.</a:t>
            </a:r>
            <a:endParaRPr lang="en-US" sz="2800" b="1" dirty="0"/>
          </a:p>
          <a:p>
            <a:endParaRPr lang="ar-SA" dirty="0"/>
          </a:p>
        </p:txBody>
      </p:sp>
    </p:spTree>
    <p:extLst>
      <p:ext uri="{BB962C8B-B14F-4D97-AF65-F5344CB8AC3E}">
        <p14:creationId xmlns:p14="http://schemas.microsoft.com/office/powerpoint/2010/main" xmlns="" val="30426301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b="1" dirty="0"/>
              <a:t>ركن </a:t>
            </a:r>
            <a:r>
              <a:rPr lang="ar-SA" sz="2800" b="1" dirty="0" err="1" smtClean="0"/>
              <a:t>الدولة:هو</a:t>
            </a:r>
            <a:r>
              <a:rPr lang="ar-SA" sz="2800" b="1" dirty="0" smtClean="0"/>
              <a:t> </a:t>
            </a:r>
            <a:r>
              <a:rPr lang="ar-SA" sz="2800" b="1" dirty="0"/>
              <a:t>الحسن بن بويه الأخ الأوسط لعماد الدولة، ولما مات عماد الدولة دون ابن يرثه آلت رياسة الدولة </a:t>
            </a:r>
            <a:r>
              <a:rPr lang="ar-SA" sz="2800" b="1" dirty="0" err="1"/>
              <a:t>البويهية</a:t>
            </a:r>
            <a:r>
              <a:rPr lang="ar-SA" sz="2800" b="1" dirty="0"/>
              <a:t> إلى ركن الدولة لكنه لم ينتقل على عاصمة الدولة "شيراز" إنما بقي في عاصمته "الري" التي أصبحت عاصمة للدولة ولم يكن ركن الدولة في قوة أخيه الراحل فقد خرج عليه ابنه " عضد الدولة" الذي كان يحكم شيراز خلفاً لعمه عماد الدولة، فقد كان من واجبه أن يستشير أباه ركن الدولة في كل شيء لأنه أصبح هو الملك وكبير الأسرة لكن الذي حدث عكس ذلك، فقد اتجه عضد الدولة ببصره إلى بغداد وأراد أن يجمع لنفسه السلطة في بلاد فارس والعراق في وقت واحد وحاول أكثر من مرة أن يقاتل ابن عمه "بختيار بن معز الدولة" ويستولي على بغداد لكن أباه ركن الدولة كان يردعه ويهدده باستخدام القوة إن لزم الأمر فارتدع عضد الدولة عن أطماعه، ولكنه أخذ يترقب الفرصة المناسبة، ومات ركن الدولة سنة 366هـ.</a:t>
            </a:r>
          </a:p>
        </p:txBody>
      </p:sp>
    </p:spTree>
    <p:extLst>
      <p:ext uri="{BB962C8B-B14F-4D97-AF65-F5344CB8AC3E}">
        <p14:creationId xmlns:p14="http://schemas.microsoft.com/office/powerpoint/2010/main" xmlns="" val="34756440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عضد الدولة:</a:t>
            </a:r>
            <a:r>
              <a:rPr lang="ar-SA" sz="2000" b="1" dirty="0"/>
              <a:t> </a:t>
            </a:r>
            <a:r>
              <a:rPr lang="ar-SA" sz="2000" b="1" dirty="0" smtClean="0"/>
              <a:t>لما </a:t>
            </a:r>
            <a:r>
              <a:rPr lang="ar-SA" sz="2000" b="1" dirty="0"/>
              <a:t>مات ركن الدولة آلت رياسة البيت البويهي إلى ابنه "عضد الدولة" ولم يكد يمض عام واحد على وفاة والده حتى سار إلى بغداد واحتلها وقتل ابن عمه "عز الدولة بختيار" وذلك عام 367هـ، وبذلك أصبح عضد الدولة الوارث الوحيد لملك بني بويه واجتمعت له بذلك رياسة البيت البويهي، واستقر في بغداد واتخذها عاصمة له فضلاً عن كونها عاصمة الخلافة أيضاً.</a:t>
            </a:r>
            <a:endParaRPr lang="en-US" sz="2000" b="1" dirty="0"/>
          </a:p>
          <a:p>
            <a:pPr rtl="1"/>
            <a:r>
              <a:rPr lang="ar-SA" sz="2000" b="1" dirty="0"/>
              <a:t>بلغت الدولة </a:t>
            </a:r>
            <a:r>
              <a:rPr lang="ar-SA" sz="2000" b="1" dirty="0" err="1"/>
              <a:t>البويهية</a:t>
            </a:r>
            <a:r>
              <a:rPr lang="ar-SA" sz="2000" b="1" dirty="0"/>
              <a:t> في عهد عضد الدولة أوج عظمتها في عهد عضد الدولة، فقد نجح هذا الملك في الظهور على إخوته وأبناء عمومته ووحد العراق وفارس تحت نفوذه، كذلك حرص على توثيق علاقته بالخليفة العباسي الطائع، وفي الوقت نفسه حرص عضد الدولة على توثيق علاقته بالخليفة الفاطمي العزيز بالله في مصر، وقد قام عضد الدولة بعدة إصلاحات داخلية في البلاد التي خضعت لنفوذه مثل: العراق وفارس وكرمان والري وهمذان وأصفهان، واهتم بصفة خاصة بإصلاح أنظمة الري وإنشاء السدود مما ساعد على تقدم الزراعة في أيام البويهيين.</a:t>
            </a:r>
            <a:endParaRPr lang="en-US" sz="2000" b="1" dirty="0"/>
          </a:p>
          <a:p>
            <a:pPr rtl="1"/>
            <a:r>
              <a:rPr lang="ar-SA" sz="2000" b="1" dirty="0"/>
              <a:t>واستطاع عضد الدولة خلال السنوات التي حكمها أن يحقق للدولة العباسية استقراراً وازدهاراً بفضل مشروعاته العمرانية مثل السد العظيم الذي شيده عند مدينة شيراز بفارس ومن الأعمال العمرانية التي تنسب إلى عضد الدولة المستشفى العضدي الذي بناه في بغداد لعلاج المرضى الذي يقول عنه ابن خلكان: "ليس في الدنيا مثل ترتيبه، وقد أعد له من </a:t>
            </a:r>
            <a:r>
              <a:rPr lang="ar-SA" sz="2000" b="1" dirty="0" err="1"/>
              <a:t>الالآت</a:t>
            </a:r>
            <a:r>
              <a:rPr lang="ar-SA" sz="2000" b="1" dirty="0"/>
              <a:t> ما يقصر الشرح عن وصفه".</a:t>
            </a:r>
            <a:endParaRPr lang="en-US" sz="2000" b="1" dirty="0"/>
          </a:p>
          <a:p>
            <a:endParaRPr lang="ar-SA" dirty="0"/>
          </a:p>
        </p:txBody>
      </p:sp>
    </p:spTree>
    <p:extLst>
      <p:ext uri="{BB962C8B-B14F-4D97-AF65-F5344CB8AC3E}">
        <p14:creationId xmlns:p14="http://schemas.microsoft.com/office/powerpoint/2010/main" xmlns="" val="1640578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88504" y="1484784"/>
            <a:ext cx="8915400" cy="4525963"/>
          </a:xfrm>
        </p:spPr>
        <p:txBody>
          <a:bodyPr/>
          <a:lstStyle/>
          <a:p>
            <a:pPr rtl="1"/>
            <a:r>
              <a:rPr lang="ar-SA" sz="2800" b="1" dirty="0"/>
              <a:t>كذلك اهتم عضد الدولة بتعمير مدينة بغداد، فأعاد بناء ما تهدم من المساجد والأسواق، وأجرة الأموال على الأئمة والمؤذنين والعلماء والقراء والغرباء والضعفاء الذين يأوون إلى المساجد، وأجبر أصحاب أملاك الخراب بعمارتها، وأقام الميادين والمنتزهات فامتلأت هذه الخرابات بالزهر وأصلح الطريق من العراق إلى مكة. وعلى الرغم مما اشتهر به عضد الدولة من حسن السياسة، وحب الإصلاح، إلا أنه رمي بالقسوة وسفك الدماء، والغدر بمن أمنه.</a:t>
            </a:r>
            <a:endParaRPr lang="en-US" sz="2800" b="1" dirty="0"/>
          </a:p>
          <a:p>
            <a:pPr rtl="1"/>
            <a:r>
              <a:rPr lang="ar-SA" sz="2800" b="1" dirty="0"/>
              <a:t>وتوفي عضد الدولة في شهر شوال سنة 372هـ وله من العمر 48 سنة، ودفن عند مشهد الإمام علي بن أبي طالب في الكوفة، بعد أن حكم دولة بني بويه من بغداد حوالي ست سنوات.</a:t>
            </a:r>
            <a:endParaRPr lang="en-US" sz="2800" b="1" dirty="0"/>
          </a:p>
          <a:p>
            <a:endParaRPr lang="ar-SA" dirty="0"/>
          </a:p>
        </p:txBody>
      </p:sp>
    </p:spTree>
    <p:extLst>
      <p:ext uri="{BB962C8B-B14F-4D97-AF65-F5344CB8AC3E}">
        <p14:creationId xmlns:p14="http://schemas.microsoft.com/office/powerpoint/2010/main" xmlns="" val="3271214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أبناء عضد الدولة:</a:t>
            </a:r>
            <a:r>
              <a:rPr lang="en-US" b="1" dirty="0"/>
              <a:t/>
            </a:r>
            <a:br>
              <a:rPr lang="en-US" b="1" dirty="0"/>
            </a:br>
            <a:endParaRPr lang="ar-SA" dirty="0"/>
          </a:p>
        </p:txBody>
      </p:sp>
      <p:sp>
        <p:nvSpPr>
          <p:cNvPr id="3" name="عنصر نائب للمحتوى 2"/>
          <p:cNvSpPr>
            <a:spLocks noGrp="1"/>
          </p:cNvSpPr>
          <p:nvPr>
            <p:ph idx="1"/>
          </p:nvPr>
        </p:nvSpPr>
        <p:spPr/>
        <p:txBody>
          <a:bodyPr/>
          <a:lstStyle/>
          <a:p>
            <a:pPr rtl="1"/>
            <a:r>
              <a:rPr lang="ar-SA" sz="2800" b="1" dirty="0" smtClean="0"/>
              <a:t>عندما </a:t>
            </a:r>
            <a:r>
              <a:rPr lang="ar-SA" sz="2800" b="1" dirty="0"/>
              <a:t>توفي عضد الدولة خلفه ابنه الأكبر ولقبوه "صمصام الدولة" وأقام في بغداد، واعترف به الخليفة العباسي الطائع ولقبه "شمس الملة "، على أن صمصام الدولة لم ينعم بالحكم سوى أربع سنوات إذ خرج عليه </a:t>
            </a:r>
            <a:r>
              <a:rPr lang="ar-SA" sz="2800" b="1" dirty="0" err="1"/>
              <a:t>أخوه"شرف</a:t>
            </a:r>
            <a:r>
              <a:rPr lang="ar-SA" sz="2800" b="1" dirty="0"/>
              <a:t> الدولة " الذي كان يحكم أصبهان والري وشيراز وسجنه في إحدى قلاعها، فاضطربت أمور بني بويه خاصة عندما دب الخلاف بينه وبين عمه فخر الدولة، وعلى الرغم من أن شرف الدولة أمضى فترة حكمه في حل هذه المشكلات لكن الموت عاجله دون أن يتمكن من ذلك إذ توفي بعد حوالي ثلاث سنوات من حكمه.</a:t>
            </a:r>
            <a:endParaRPr lang="en-US" sz="2800" b="1" dirty="0"/>
          </a:p>
          <a:p>
            <a:pPr rtl="1"/>
            <a:r>
              <a:rPr lang="ar-SA" sz="2800" b="1" dirty="0"/>
              <a:t>خلف شرف الدولة أخاه " بهاء الدولة وضياء الدولة"، الذي استطاع القضاء على ثورة </a:t>
            </a:r>
            <a:r>
              <a:rPr lang="ar-SA" sz="2800" b="1" dirty="0" err="1"/>
              <a:t>عمه"فخر</a:t>
            </a:r>
            <a:r>
              <a:rPr lang="ar-SA" sz="2800" b="1" dirty="0"/>
              <a:t> الدولة"، واستمال الأتراك الذين كانوا حوله، وعمل على إضعاف نفوذ الديلم حتى يتحقق التوازن في دولته</a:t>
            </a:r>
            <a:r>
              <a:rPr lang="ar-SA" dirty="0"/>
              <a:t>، </a:t>
            </a:r>
          </a:p>
        </p:txBody>
      </p:sp>
    </p:spTree>
    <p:extLst>
      <p:ext uri="{BB962C8B-B14F-4D97-AF65-F5344CB8AC3E}">
        <p14:creationId xmlns:p14="http://schemas.microsoft.com/office/powerpoint/2010/main" xmlns="" val="617613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b="1" dirty="0"/>
              <a:t>وواجهته مشكلة أخرى إذ تمكن أخاه "صمصام الدولة" من الفرار من سجنه في شيراز وأعد جيشاً كيراً واستولى على بعض البلاد في فارس لكن بهاء الدولة أرسل أليه وصالحه ثم احتال عليه حتى تمكن من القبض عليه وقتله، وسرعان ما ساءت العلاقة بين بهاء الدولة والخليفة الطائع وخلعه وبايع "القادر بالله" بالخلافة.</a:t>
            </a:r>
            <a:endParaRPr lang="en-US" sz="2400" b="1" dirty="0"/>
          </a:p>
          <a:p>
            <a:pPr rtl="1"/>
            <a:r>
              <a:rPr lang="ar-SA" sz="2400" b="1" dirty="0"/>
              <a:t>وازداد نفوذ بهاء الدولة في عهد الخليفة القادر فاستبد بالسلطة من دونه، لكن العلاقة بين الرجلين كانت تقوم على الصفاء والمودة بدليل زواج الخليفة من "سكينة" ابنه بهاء الدولة.</a:t>
            </a:r>
            <a:endParaRPr lang="en-US" sz="2400" b="1" dirty="0"/>
          </a:p>
          <a:p>
            <a:pPr rtl="1"/>
            <a:r>
              <a:rPr lang="ar-SA" sz="2400" b="1" dirty="0"/>
              <a:t>والخلاصة أن بهاء الدولة كان كما وصفه أبو المحاسن: "ظالماً غشوماً، سفاكاً للدماء، حتى أن خواصه كانوا يهربون من قربه، وجمع من المال ما لم يجمعه أحد من بني بويه، ولم يكن في ملوك بني بويه أظلم منه ولا أقبح سيرة " وتوفي بهاء الدولة سنة 403هـ=1012م بعد أن حكم أربعاً وعشرين سنة.</a:t>
            </a:r>
            <a:endParaRPr lang="en-US" sz="2400" b="1" dirty="0"/>
          </a:p>
          <a:p>
            <a:endParaRPr lang="ar-SA" dirty="0"/>
          </a:p>
        </p:txBody>
      </p:sp>
    </p:spTree>
    <p:extLst>
      <p:ext uri="{BB962C8B-B14F-4D97-AF65-F5344CB8AC3E}">
        <p14:creationId xmlns:p14="http://schemas.microsoft.com/office/powerpoint/2010/main" xmlns="" val="428215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4"/>
          <p:cNvSpPr>
            <a:spLocks noGrp="1"/>
          </p:cNvSpPr>
          <p:nvPr>
            <p:ph type="title" idx="4294967295"/>
          </p:nvPr>
        </p:nvSpPr>
        <p:spPr>
          <a:xfrm>
            <a:off x="495300" y="274638"/>
            <a:ext cx="8915400" cy="1143000"/>
          </a:xfrm>
          <a:prstGeom prst="rect">
            <a:avLst/>
          </a:prstGeom>
        </p:spPr>
        <p:txBody>
          <a:bodyPr/>
          <a:lstStyle/>
          <a:p>
            <a:pPr algn="ctr"/>
            <a:r>
              <a:rPr lang="ar-EG" sz="4000" smtClean="0">
                <a:solidFill>
                  <a:srgbClr val="D73BDB"/>
                </a:solidFill>
                <a:effectLst>
                  <a:outerShdw blurRad="38100" dist="38100" dir="2700000" algn="tl">
                    <a:srgbClr val="C0C0C0"/>
                  </a:outerShdw>
                </a:effectLst>
                <a:cs typeface="Arial" pitchFamily="34" charset="0"/>
              </a:rPr>
              <a:t>* </a:t>
            </a:r>
            <a:r>
              <a:rPr lang="ar-SA" sz="4000" smtClean="0">
                <a:solidFill>
                  <a:srgbClr val="D73BDB"/>
                </a:solidFill>
                <a:effectLst>
                  <a:outerShdw blurRad="38100" dist="38100" dir="2700000" algn="tl">
                    <a:srgbClr val="C0C0C0"/>
                  </a:outerShdw>
                </a:effectLst>
                <a:cs typeface="Arial" pitchFamily="34" charset="0"/>
              </a:rPr>
              <a:t>أسباب ضعف البويهيين</a:t>
            </a:r>
            <a:r>
              <a:rPr lang="ar-EG" sz="4000" smtClean="0">
                <a:solidFill>
                  <a:srgbClr val="D73BDB"/>
                </a:solidFill>
                <a:effectLst>
                  <a:outerShdw blurRad="38100" dist="38100" dir="2700000" algn="tl">
                    <a:srgbClr val="C0C0C0"/>
                  </a:outerShdw>
                </a:effectLst>
                <a:cs typeface="Arial" pitchFamily="34" charset="0"/>
              </a:rPr>
              <a:t/>
            </a:r>
            <a:br>
              <a:rPr lang="ar-EG" sz="4000" smtClean="0">
                <a:solidFill>
                  <a:srgbClr val="D73BDB"/>
                </a:solidFill>
                <a:effectLst>
                  <a:outerShdw blurRad="38100" dist="38100" dir="2700000" algn="tl">
                    <a:srgbClr val="C0C0C0"/>
                  </a:outerShdw>
                </a:effectLst>
                <a:cs typeface="Arial" pitchFamily="34" charset="0"/>
              </a:rPr>
            </a:br>
            <a:endParaRPr lang="en-US" sz="4000" smtClean="0">
              <a:solidFill>
                <a:srgbClr val="D73BDB"/>
              </a:solidFill>
              <a:effectLst>
                <a:outerShdw blurRad="38100" dist="38100" dir="2700000" algn="tl">
                  <a:srgbClr val="C0C0C0"/>
                </a:outerShdw>
              </a:effectLst>
              <a:cs typeface="Arial" pitchFamily="34" charset="0"/>
            </a:endParaRPr>
          </a:p>
        </p:txBody>
      </p:sp>
      <p:sp>
        <p:nvSpPr>
          <p:cNvPr id="17411" name="Rectangle 5"/>
          <p:cNvSpPr>
            <a:spLocks noGrp="1"/>
          </p:cNvSpPr>
          <p:nvPr>
            <p:ph type="body" idx="4294967295"/>
          </p:nvPr>
        </p:nvSpPr>
        <p:spPr>
          <a:xfrm>
            <a:off x="344488" y="1628775"/>
            <a:ext cx="8915400" cy="4525963"/>
          </a:xfrm>
        </p:spPr>
        <p:txBody>
          <a:bodyPr/>
          <a:lstStyle/>
          <a:p>
            <a:pPr>
              <a:buFontTx/>
              <a:buNone/>
            </a:pPr>
            <a:r>
              <a:rPr lang="ar-EG" smtClean="0">
                <a:solidFill>
                  <a:srgbClr val="009900"/>
                </a:solidFill>
                <a:effectLst>
                  <a:outerShdw blurRad="38100" dist="38100" dir="2700000" algn="tl">
                    <a:srgbClr val="C0C0C0"/>
                  </a:outerShdw>
                </a:effectLst>
                <a:cs typeface="Arial" pitchFamily="34" charset="0"/>
              </a:rPr>
              <a:t>1- </a:t>
            </a:r>
            <a:r>
              <a:rPr lang="ar-SA" smtClean="0">
                <a:solidFill>
                  <a:srgbClr val="009900"/>
                </a:solidFill>
                <a:effectLst>
                  <a:outerShdw blurRad="38100" dist="38100" dir="2700000" algn="tl">
                    <a:srgbClr val="C0C0C0"/>
                  </a:outerShdw>
                </a:effectLst>
                <a:cs typeface="Arial" pitchFamily="34" charset="0"/>
              </a:rPr>
              <a:t>انقسام البيت البويهى</a:t>
            </a:r>
            <a:endParaRPr lang="ar-EG" smtClean="0">
              <a:solidFill>
                <a:srgbClr val="009900"/>
              </a:solidFill>
              <a:effectLst>
                <a:outerShdw blurRad="38100" dist="38100" dir="2700000" algn="tl">
                  <a:srgbClr val="C0C0C0"/>
                </a:outerShdw>
              </a:effectLst>
              <a:cs typeface="Arial" pitchFamily="34" charset="0"/>
            </a:endParaRPr>
          </a:p>
          <a:p>
            <a:pPr>
              <a:buFontTx/>
              <a:buNone/>
            </a:pPr>
            <a:endParaRPr lang="ar-EG" smtClean="0">
              <a:solidFill>
                <a:srgbClr val="009900"/>
              </a:solidFill>
              <a:effectLst>
                <a:outerShdw blurRad="38100" dist="38100" dir="2700000" algn="tl">
                  <a:srgbClr val="C0C0C0"/>
                </a:outerShdw>
              </a:effectLst>
              <a:cs typeface="Arial" pitchFamily="34" charset="0"/>
            </a:endParaRPr>
          </a:p>
          <a:p>
            <a:pPr>
              <a:buFontTx/>
              <a:buNone/>
            </a:pPr>
            <a:r>
              <a:rPr lang="ar-EG" smtClean="0">
                <a:solidFill>
                  <a:srgbClr val="FA3439"/>
                </a:solidFill>
                <a:effectLst>
                  <a:outerShdw blurRad="38100" dist="38100" dir="2700000" algn="tl">
                    <a:srgbClr val="C0C0C0"/>
                  </a:outerShdw>
                </a:effectLst>
                <a:cs typeface="Arial" pitchFamily="34" charset="0"/>
              </a:rPr>
              <a:t>2- </a:t>
            </a:r>
            <a:r>
              <a:rPr lang="ar-SA" smtClean="0">
                <a:solidFill>
                  <a:srgbClr val="FA3439"/>
                </a:solidFill>
                <a:effectLst>
                  <a:outerShdw blurRad="38100" dist="38100" dir="2700000" algn="tl">
                    <a:srgbClr val="C0C0C0"/>
                  </a:outerShdw>
                </a:effectLst>
                <a:cs typeface="Arial" pitchFamily="34" charset="0"/>
              </a:rPr>
              <a:t>ضعف دورهم فى الدفاع عن العالم الاسلامى شرقاً وغرباً</a:t>
            </a:r>
            <a:endParaRPr lang="ar-SA" smtClean="0">
              <a:solidFill>
                <a:srgbClr val="0000FF"/>
              </a:solidFill>
              <a:effectLst>
                <a:outerShdw blurRad="38100" dist="38100" dir="2700000" algn="tl">
                  <a:srgbClr val="C0C0C0"/>
                </a:outerShdw>
              </a:effectLst>
              <a:cs typeface="Arial" pitchFamily="34" charset="0"/>
            </a:endParaRPr>
          </a:p>
        </p:txBody>
      </p:sp>
    </p:spTree>
    <p:extLst>
      <p:ext uri="{BB962C8B-B14F-4D97-AF65-F5344CB8AC3E}">
        <p14:creationId xmlns:p14="http://schemas.microsoft.com/office/powerpoint/2010/main" xmlns="" val="29087189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انهيار الدولة </a:t>
            </a:r>
            <a:r>
              <a:rPr lang="ar-SA" b="1" u="sng" dirty="0" err="1"/>
              <a:t>البويهية</a:t>
            </a:r>
            <a:r>
              <a:rPr lang="ar-SA" b="1" u="sng" dirty="0"/>
              <a:t>:</a:t>
            </a:r>
            <a:r>
              <a:rPr lang="en-US" b="1" dirty="0"/>
              <a:t/>
            </a:r>
            <a:br>
              <a:rPr lang="en-US" b="1" dirty="0"/>
            </a:br>
            <a:endParaRPr lang="ar-SA" dirty="0"/>
          </a:p>
        </p:txBody>
      </p:sp>
      <p:sp>
        <p:nvSpPr>
          <p:cNvPr id="3" name="عنصر نائب للمحتوى 2"/>
          <p:cNvSpPr>
            <a:spLocks noGrp="1"/>
          </p:cNvSpPr>
          <p:nvPr>
            <p:ph idx="1"/>
          </p:nvPr>
        </p:nvSpPr>
        <p:spPr/>
        <p:txBody>
          <a:bodyPr/>
          <a:lstStyle/>
          <a:p>
            <a:pPr rtl="1"/>
            <a:r>
              <a:rPr lang="ar-SA" sz="2400" b="1" dirty="0" smtClean="0"/>
              <a:t>بعد </a:t>
            </a:r>
            <a:r>
              <a:rPr lang="ar-SA" sz="2400" b="1" dirty="0"/>
              <a:t>وفاة بهاء الدولة تعاقب أبناءها على الحكم فأضعفتهم الحروب التي قامت بينهم فبدلاً من أن يتحد الإخوة البويهيون أمام السلاجقة أعطوا </a:t>
            </a:r>
            <a:r>
              <a:rPr lang="ar-SA" sz="2400" b="1" dirty="0" err="1"/>
              <a:t>للعدوفرصة</a:t>
            </a:r>
            <a:r>
              <a:rPr lang="ar-SA" sz="2400" b="1" dirty="0"/>
              <a:t> أن يدخل إلى عقر دارهم، ومما زاد في ضعف الدولة </a:t>
            </a:r>
            <a:r>
              <a:rPr lang="ar-SA" sz="2400" b="1" dirty="0" err="1"/>
              <a:t>البويهية</a:t>
            </a:r>
            <a:r>
              <a:rPr lang="ar-SA" sz="2400" b="1" dirty="0"/>
              <a:t> والخلافة العباسية أيضاُ ظهور "أبو الحارث </a:t>
            </a:r>
            <a:r>
              <a:rPr lang="ar-SA" sz="2400" b="1" dirty="0" err="1"/>
              <a:t>البساسيري</a:t>
            </a:r>
            <a:r>
              <a:rPr lang="ar-SA" sz="2400" b="1" dirty="0"/>
              <a:t>" أحد قادة بني بويه الأتراك، فقد أزداد نفوذ هذا القائد في زمن الملك </a:t>
            </a:r>
            <a:r>
              <a:rPr lang="ar-SA" sz="2400" b="1" dirty="0" err="1"/>
              <a:t>الرحيم،حتى</a:t>
            </a:r>
            <a:r>
              <a:rPr lang="ar-SA" sz="2400" b="1" dirty="0"/>
              <a:t> أصبح الخليفة العباسي والملك البويهي معه مسلوبي السلطة، ضعيفي الجانب، وسرعان ما انتشر نفوذه في العراق والأهواز ونواحيها، وجبى الأموال وأصبح الخليفة العباسي القائم لا يقطع أمراً دون الرجوع إليه، وكان الخليفة يدرك أن </a:t>
            </a:r>
            <a:r>
              <a:rPr lang="ar-SA" sz="2400" b="1" dirty="0" err="1"/>
              <a:t>البساسيري</a:t>
            </a:r>
            <a:r>
              <a:rPr lang="ar-SA" sz="2400" b="1" dirty="0"/>
              <a:t> شيعي المذهب على علاقة بالخلافة الفاطمية وأنه يسعى للقضاء على هذا الخطر، استنجد بالأتراك السلاجقة السنة الذي ظهروا في خراسان، فاتصل بالسلطان السلجوقي "</a:t>
            </a:r>
            <a:r>
              <a:rPr lang="ar-SA" sz="2400" b="1" dirty="0" err="1"/>
              <a:t>طغرلبك</a:t>
            </a:r>
            <a:r>
              <a:rPr lang="ar-SA" sz="2400" b="1" dirty="0"/>
              <a:t>" وحرضه على دخول بغداد، ليخلصه من سيطرة </a:t>
            </a:r>
            <a:r>
              <a:rPr lang="ar-SA" sz="2400" b="1" dirty="0" err="1"/>
              <a:t>البساسيري</a:t>
            </a:r>
            <a:r>
              <a:rPr lang="ar-SA" sz="2400" b="1" dirty="0"/>
              <a:t> والملك الرحيم الشيعة، فاستجاب </a:t>
            </a:r>
            <a:r>
              <a:rPr lang="ar-SA" sz="2400" b="1" dirty="0" err="1"/>
              <a:t>طغرلبك</a:t>
            </a:r>
            <a:r>
              <a:rPr lang="ar-SA" sz="2400" b="1" dirty="0"/>
              <a:t> للنداء وجهز جيشه ودخل بغداد ملوك عام447هـ=1055م، وفر </a:t>
            </a:r>
            <a:r>
              <a:rPr lang="ar-SA" sz="2400" b="1" dirty="0" err="1"/>
              <a:t>البساسيري</a:t>
            </a:r>
            <a:r>
              <a:rPr lang="ar-SA" sz="2400" b="1" dirty="0"/>
              <a:t> والملك الرحيم من بغداد، وهكذا قضى </a:t>
            </a:r>
            <a:r>
              <a:rPr lang="ar-SA" sz="2400" b="1" dirty="0" err="1"/>
              <a:t>طغرلبك</a:t>
            </a:r>
            <a:r>
              <a:rPr lang="ar-SA" sz="2400" b="1" dirty="0"/>
              <a:t> السلجوقي الملك الرحيم آخر ملوك البويهيين، وزالت الدولة </a:t>
            </a:r>
            <a:r>
              <a:rPr lang="ar-SA" sz="2400" b="1" dirty="0" err="1"/>
              <a:t>البويهية</a:t>
            </a:r>
            <a:r>
              <a:rPr lang="ar-SA" sz="2400" b="1" dirty="0"/>
              <a:t> إلى الأبد</a:t>
            </a:r>
            <a:r>
              <a:rPr lang="ar-SA" dirty="0"/>
              <a:t>.</a:t>
            </a:r>
            <a:endParaRPr lang="en-US" b="1" dirty="0"/>
          </a:p>
          <a:p>
            <a:endParaRPr lang="ar-SA" dirty="0"/>
          </a:p>
        </p:txBody>
      </p:sp>
    </p:spTree>
    <p:extLst>
      <p:ext uri="{BB962C8B-B14F-4D97-AF65-F5344CB8AC3E}">
        <p14:creationId xmlns:p14="http://schemas.microsoft.com/office/powerpoint/2010/main" xmlns="" val="18388170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أسباب نهاية الدولة </a:t>
            </a:r>
            <a:r>
              <a:rPr lang="ar-SA" b="1" u="sng" dirty="0" err="1"/>
              <a:t>البويهية</a:t>
            </a:r>
            <a:r>
              <a:rPr lang="ar-SA" b="1" u="sng" dirty="0"/>
              <a:t>:</a:t>
            </a:r>
            <a:r>
              <a:rPr lang="en-US" b="1" dirty="0"/>
              <a:t/>
            </a:r>
            <a:br>
              <a:rPr lang="en-US" b="1" dirty="0"/>
            </a:br>
            <a:endParaRPr lang="ar-SA" dirty="0"/>
          </a:p>
        </p:txBody>
      </p:sp>
      <p:sp>
        <p:nvSpPr>
          <p:cNvPr id="3" name="عنصر نائب للمحتوى 2"/>
          <p:cNvSpPr>
            <a:spLocks noGrp="1"/>
          </p:cNvSpPr>
          <p:nvPr>
            <p:ph idx="1"/>
          </p:nvPr>
        </p:nvSpPr>
        <p:spPr/>
        <p:txBody>
          <a:bodyPr/>
          <a:lstStyle/>
          <a:p>
            <a:pPr rtl="1"/>
            <a:r>
              <a:rPr lang="ar-SA" sz="2400" b="1" dirty="0" smtClean="0"/>
              <a:t>مما </a:t>
            </a:r>
            <a:r>
              <a:rPr lang="ar-SA" sz="2400" b="1" dirty="0"/>
              <a:t>سبق دراسته يتبين لنا أن هناك عوامل كثيرة إلى انهيار الدولة </a:t>
            </a:r>
            <a:r>
              <a:rPr lang="ar-SA" sz="2400" b="1" dirty="0" err="1"/>
              <a:t>البويهية</a:t>
            </a:r>
            <a:r>
              <a:rPr lang="ar-SA" sz="2400" b="1" dirty="0"/>
              <a:t> منها:</a:t>
            </a:r>
            <a:endParaRPr lang="en-US" sz="2400" b="1" dirty="0"/>
          </a:p>
          <a:p>
            <a:pPr rtl="1"/>
            <a:r>
              <a:rPr lang="ar-SA" sz="2400" b="1" dirty="0"/>
              <a:t>إن البيت البويهي لم يوجد قاعدة ثابتة لرئاسة الدولة، فكان إذا مات الملك البويهي سرعان ما يدب النزاع بين أفراد بني بويه كل منهم يريد الوصول إلى رئاسة البيت البويهي مستجيبين لطبيعتهم البدوية </a:t>
            </a:r>
            <a:r>
              <a:rPr lang="ar-SA" sz="2400" b="1" dirty="0" err="1"/>
              <a:t>المتبربرة</a:t>
            </a:r>
            <a:r>
              <a:rPr lang="ar-SA" sz="2400" b="1" dirty="0"/>
              <a:t> التي تعتبر المُلك مُلكاً خاصاً للملك له أن يقسمه كيف يشاء لا كما تشاء ظروف استقرار الدولة، فالأرض هنا غير ثابتة وليس لها حدود معينة، وإنما يمتد الملُك بقدر قوة المالك وسيوفه وجيشه.</a:t>
            </a:r>
            <a:endParaRPr lang="en-US" sz="2400" b="1" dirty="0"/>
          </a:p>
          <a:p>
            <a:r>
              <a:rPr lang="ar-SA" sz="2400" b="1" dirty="0"/>
              <a:t>إن ملوك بني بويه ضيقوا على أنفسهم أفقهم فلم يلتفتوا إلى الحوادث الكبيرة في العالم الإسلامي والبلاد المجاورة، فلم يشاركوا الدول والشعوب الإسلامية في الدفاع عن الثغور أمام أعداء الإسلام وشغلتهم أنفسهم وصراعهم مع الدول الإسلامية المجاورة لتثبيت حكمهم ، فرضوا لأنفسهم أن يكونوا مملكة إقليمية، ولم يحرصوا أن يكون لهم دور الصدارة في العالم الإسلامي، وبذلك لم ينالوا حب المسلمين وعطفهم، ولعل ذلك </a:t>
            </a:r>
            <a:r>
              <a:rPr lang="ar-SA" sz="2400" b="1" dirty="0" err="1"/>
              <a:t>هوالسبب</a:t>
            </a:r>
            <a:r>
              <a:rPr lang="ar-SA" sz="2400" b="1" dirty="0"/>
              <a:t> الذي حدا بالمؤرخين إلى ذم بني بويه واتهامهم بإذلال الخلافة العباسية، ثم </a:t>
            </a:r>
            <a:r>
              <a:rPr lang="ar-SA" sz="2000" b="1" dirty="0"/>
              <a:t>كان ذلك سبباً في قصر عمر دولتهم</a:t>
            </a:r>
            <a:r>
              <a:rPr lang="ar-SA" dirty="0"/>
              <a:t>.</a:t>
            </a:r>
          </a:p>
        </p:txBody>
      </p:sp>
    </p:spTree>
    <p:extLst>
      <p:ext uri="{BB962C8B-B14F-4D97-AF65-F5344CB8AC3E}">
        <p14:creationId xmlns:p14="http://schemas.microsoft.com/office/powerpoint/2010/main" xmlns="" val="28843010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ar-SA" dirty="0"/>
          </a:p>
        </p:txBody>
      </p:sp>
      <p:sp>
        <p:nvSpPr>
          <p:cNvPr id="3" name="عنصر نائب للمحتوى 2"/>
          <p:cNvSpPr>
            <a:spLocks noGrp="1"/>
          </p:cNvSpPr>
          <p:nvPr>
            <p:ph idx="1"/>
          </p:nvPr>
        </p:nvSpPr>
        <p:spPr>
          <a:xfrm>
            <a:off x="488504" y="1412776"/>
            <a:ext cx="8915400" cy="4525963"/>
          </a:xfrm>
        </p:spPr>
        <p:txBody>
          <a:bodyPr/>
          <a:lstStyle/>
          <a:p>
            <a:pPr rtl="1"/>
            <a:r>
              <a:rPr lang="ar-SA" sz="2400" b="1" dirty="0"/>
              <a:t>اعتماد بني بويه على الأتراك: فقد اعتمد بني بويه في جيوشهم وإدارة دولتهم كثيراً على الأتراك، ووصل هؤلاء الأتراك إلى مناصب عالية في الدولة، ومعروف أن الأتراك لم يكن همهم إلا الحصول على المال ولذلك لم يخلصوا إلا لمن يدفع أكثر فضلاً عن مشاكلهم الكثيرة مما كان له أسوأ الأثر في ضعف الدولة </a:t>
            </a:r>
            <a:r>
              <a:rPr lang="ar-SA" sz="2400" b="1" dirty="0" err="1"/>
              <a:t>البويهية</a:t>
            </a:r>
            <a:r>
              <a:rPr lang="ar-SA" sz="2400" b="1" dirty="0"/>
              <a:t>.</a:t>
            </a:r>
            <a:endParaRPr lang="en-US" sz="2400" b="1" dirty="0"/>
          </a:p>
          <a:p>
            <a:pPr rtl="1"/>
            <a:r>
              <a:rPr lang="ar-SA" sz="2400" b="1" dirty="0"/>
              <a:t>صغر سن ملوك بني بويه: ويمكن ملاحظة ذلك من استقراء ملوك بني بويه إذ نلاحظ أن معظمهم كان صغير السن، فسلطان الدولة أبو شجاع كان عمره 12عامًا، ومشرف الدولة كان عمره 18 عمًا، وأدى صغر سن هؤلاء الأتراك إلى تدخل النساء وكبار رجال الدولة في الحكم، وانصراف الملك البويهي إلى حياة اللهو والترف وترك أمور الحكم لغيره مما أدى إلى الإسراع في ضعف الدولة </a:t>
            </a:r>
            <a:r>
              <a:rPr lang="ar-SA" sz="2400" b="1" dirty="0" err="1"/>
              <a:t>البويهية</a:t>
            </a:r>
            <a:r>
              <a:rPr lang="ar-SA" sz="2400" b="1" dirty="0"/>
              <a:t> وانهيارها.</a:t>
            </a:r>
            <a:endParaRPr lang="en-US" sz="2400" b="1" dirty="0"/>
          </a:p>
          <a:p>
            <a:pPr rtl="1"/>
            <a:r>
              <a:rPr lang="ar-SA" sz="2400" b="1" dirty="0"/>
              <a:t>كثرة الفتن والثورات في عهد بني بويه: فقد خرج عليهم ثائرون كثر استنزفوا موارد الدولة في حربهم، ومن هؤلاء "</a:t>
            </a:r>
            <a:r>
              <a:rPr lang="ar-SA" sz="2400" b="1" dirty="0" err="1"/>
              <a:t>قرواش</a:t>
            </a:r>
            <a:r>
              <a:rPr lang="ar-SA" sz="2400" b="1" dirty="0"/>
              <a:t> بن المقلد العقيلي" أمير بني عقيل الذي آلت إليه السيادة في الموصل والأنبار والمدائن والكوفة، مما أضطر بهاء الدولة البويهي إلى محاربته، وكذلك ثورات الديلم، وثورات الجند، وهذا فضلاً عن النزاعات الداخلية الكثيرة التي كانت تقوم بين أمراء بني بويه طمعاً في السلطة.</a:t>
            </a:r>
            <a:endParaRPr lang="en-US" sz="2400" b="1" dirty="0"/>
          </a:p>
          <a:p>
            <a:endParaRPr lang="ar-SA" dirty="0"/>
          </a:p>
        </p:txBody>
      </p:sp>
    </p:spTree>
    <p:extLst>
      <p:ext uri="{BB962C8B-B14F-4D97-AF65-F5344CB8AC3E}">
        <p14:creationId xmlns:p14="http://schemas.microsoft.com/office/powerpoint/2010/main" xmlns="" val="24166389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144</TotalTime>
  <Words>2464</Words>
  <Application>Microsoft Office PowerPoint</Application>
  <PresentationFormat>A4 Paper (210x297 mm)</PresentationFormat>
  <Paragraphs>84</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التاسعة</vt:lpstr>
      <vt:lpstr>* ملاحظات حول حكم البويهيين </vt:lpstr>
      <vt:lpstr>ظهور دولة بني بويه </vt:lpstr>
      <vt:lpstr>Slide 5</vt:lpstr>
      <vt:lpstr>Slide 6</vt:lpstr>
      <vt:lpstr>Slide 7</vt:lpstr>
      <vt:lpstr>Slide 8</vt:lpstr>
      <vt:lpstr>* حكام بنى بويه </vt:lpstr>
      <vt:lpstr>ملوك بنى بويه: </vt:lpstr>
      <vt:lpstr>Slide 11</vt:lpstr>
      <vt:lpstr>Slide 12</vt:lpstr>
      <vt:lpstr>Slide 13</vt:lpstr>
      <vt:lpstr>أبناء عضد الدولة: </vt:lpstr>
      <vt:lpstr>Slide 15</vt:lpstr>
      <vt:lpstr>* أسباب ضعف البويهيين </vt:lpstr>
      <vt:lpstr>انهيار الدولة البويهية: </vt:lpstr>
      <vt:lpstr>أسباب نهاية الدولة البويهية: </vt:lpstr>
      <vt:lpstr>تابع</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Ah Ah</cp:lastModifiedBy>
  <cp:revision>20</cp:revision>
  <dcterms:created xsi:type="dcterms:W3CDTF">2014-09-11T06:30:06Z</dcterms:created>
  <dcterms:modified xsi:type="dcterms:W3CDTF">2017-01-01T16:27:40Z</dcterms:modified>
</cp:coreProperties>
</file>