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99" r:id="rId4"/>
    <p:sldId id="331" r:id="rId5"/>
    <p:sldId id="332" r:id="rId6"/>
    <p:sldId id="328" r:id="rId7"/>
    <p:sldId id="321" r:id="rId8"/>
    <p:sldId id="329" r:id="rId9"/>
    <p:sldId id="267" r:id="rId10"/>
    <p:sldId id="300" r:id="rId11"/>
    <p:sldId id="330" r:id="rId12"/>
    <p:sldId id="259" r:id="rId13"/>
    <p:sldId id="287" r:id="rId14"/>
    <p:sldId id="333" r:id="rId15"/>
    <p:sldId id="288" r:id="rId16"/>
    <p:sldId id="322" r:id="rId17"/>
    <p:sldId id="334" r:id="rId18"/>
    <p:sldId id="30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69" d="100"/>
          <a:sy n="69" d="100"/>
        </p:scale>
        <p:origin x="-1254"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2098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صور جوية واستشعار عن بعد</a:t>
            </a:r>
          </a:p>
          <a:p>
            <a:pPr algn="ctr"/>
            <a:endParaRPr lang="ar-SA" sz="2800" b="1" dirty="0" smtClean="0">
              <a:latin typeface="Calibri" pitchFamily="34" charset="0"/>
              <a:cs typeface="Times New Roman" pitchFamily="18" charset="0"/>
            </a:endParaRPr>
          </a:p>
          <a:p>
            <a:pPr algn="ctr"/>
            <a:r>
              <a:rPr lang="ar-SA" sz="2600" b="1" dirty="0" smtClean="0">
                <a:solidFill>
                  <a:schemeClr val="tx2"/>
                </a:solidFill>
                <a:latin typeface="Calibri" pitchFamily="34" charset="0"/>
                <a:cs typeface="Times New Roman" pitchFamily="18" charset="0"/>
              </a:rPr>
              <a:t>د. أيمن الطعاني</a:t>
            </a: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z="4800" spc="-150" dirty="0" smtClean="0">
                <a:solidFill>
                  <a:srgbClr val="376092"/>
                </a:solidFill>
                <a:latin typeface="ae_AlMateen" pitchFamily="2" charset="-78"/>
                <a:cs typeface="ae_AlMateen" pitchFamily="2" charset="-78"/>
              </a:rPr>
              <a:t>المحاضره الثانية عشر</a:t>
            </a:r>
            <a:endParaRPr lang="en-US" sz="48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14400" y="3886200"/>
            <a:ext cx="8458200" cy="1143000"/>
          </a:xfrm>
        </p:spPr>
        <p:txBody>
          <a:bodyPr/>
          <a:lstStyle/>
          <a:p>
            <a:pPr rtl="1" eaLnBrk="1" hangingPunct="1"/>
            <a:r>
              <a:rPr lang="ar-SA" sz="4000" b="1" dirty="0" smtClean="0">
                <a:solidFill>
                  <a:schemeClr val="tx1"/>
                </a:solidFill>
              </a:rPr>
              <a:t>العلاقة بين الطاقة المنعكسة و الظواهر الأرضية</a:t>
            </a:r>
            <a:endParaRPr lang="ar-SA" sz="40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sz="3200" b="1" dirty="0">
              <a:solidFill>
                <a:schemeClr val="tx1"/>
              </a:solidFill>
              <a:latin typeface="+mn-lt"/>
              <a:ea typeface="+mn-ea"/>
            </a:endParaRPr>
          </a:p>
        </p:txBody>
      </p:sp>
      <p:sp>
        <p:nvSpPr>
          <p:cNvPr id="3" name="Content Placeholder 2"/>
          <p:cNvSpPr>
            <a:spLocks noGrp="1"/>
          </p:cNvSpPr>
          <p:nvPr>
            <p:ph idx="1"/>
          </p:nvPr>
        </p:nvSpPr>
        <p:spPr>
          <a:xfrm>
            <a:off x="495300" y="1447800"/>
            <a:ext cx="8915400" cy="4800600"/>
          </a:xfrm>
        </p:spPr>
        <p:txBody>
          <a:bodyPr/>
          <a:lstStyle/>
          <a:p>
            <a:pPr algn="just" rtl="1"/>
            <a:r>
              <a:rPr lang="ar-SA" sz="2800" b="1" dirty="0" smtClean="0"/>
              <a:t>        هناك علاقة بين الطاقة الالكترومغناطيسية الآتية من الشمس          و الظاهرات الطبيعية وكذلك أوراق الأشجار.</a:t>
            </a:r>
            <a:endParaRPr lang="en-US" sz="2800" b="1" dirty="0" smtClean="0"/>
          </a:p>
          <a:p>
            <a:pPr algn="just" rtl="1"/>
            <a:r>
              <a:rPr lang="ar-SA" sz="2800" b="1" dirty="0" smtClean="0"/>
              <a:t>        أن الطاقة المنعكسة تتغير قيمتها بتغير الظواهر الأرضية (نبات, وأراضى ووديان, وسطح الهضبة) مما يعطى فرصة بمشاهدة العديد من المظاهر الأرضية مع إمكانية تمييزها في الصورة الفضائية وكذلك يلعب اختلاف الموجات في تباين هذه الظاهرات.</a:t>
            </a:r>
          </a:p>
          <a:p>
            <a:pPr algn="just" rtl="1"/>
            <a:r>
              <a:rPr lang="ar-SA" sz="2800" b="1" dirty="0" smtClean="0"/>
              <a:t>        وتعد عملية الانعكاس </a:t>
            </a:r>
            <a:r>
              <a:rPr lang="en-US" sz="2800" b="1" dirty="0" smtClean="0"/>
              <a:t>Reflectance</a:t>
            </a:r>
            <a:r>
              <a:rPr lang="ar-SA" sz="2800" b="1" dirty="0" smtClean="0"/>
              <a:t> هي نتاج التفاعل بين أشكال سطح الأرض مع أشعة الطيف الكهرومغناطيسى, حيث وجد أن لكل جسم قيمة انعكاسية تختلف عن الأجسام الأخرى. </a:t>
            </a:r>
            <a:endParaRPr lang="ar-SA" sz="2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1026" name="Picture 2" descr="84C70697"/>
          <p:cNvPicPr>
            <a:picLocks noGrp="1" noChangeAspect="1" noChangeArrowheads="1"/>
          </p:cNvPicPr>
          <p:nvPr>
            <p:ph idx="1"/>
          </p:nvPr>
        </p:nvPicPr>
        <p:blipFill>
          <a:blip r:embed="rId2" cstate="print"/>
          <a:srcRect/>
          <a:stretch>
            <a:fillRect/>
          </a:stretch>
        </p:blipFill>
        <p:spPr bwMode="auto">
          <a:xfrm>
            <a:off x="1935163" y="1899781"/>
            <a:ext cx="6035675" cy="38664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2050" name="Picture 2" descr="798B3A2C"/>
          <p:cNvPicPr>
            <a:picLocks noGrp="1" noChangeAspect="1" noChangeArrowheads="1"/>
          </p:cNvPicPr>
          <p:nvPr>
            <p:ph idx="1"/>
          </p:nvPr>
        </p:nvPicPr>
        <p:blipFill>
          <a:blip r:embed="rId2" cstate="print"/>
          <a:srcRect/>
          <a:stretch>
            <a:fillRect/>
          </a:stretch>
        </p:blipFill>
        <p:spPr bwMode="auto">
          <a:xfrm>
            <a:off x="1935163" y="1734020"/>
            <a:ext cx="6035675" cy="425832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6" name="Content Placeholder 5"/>
          <p:cNvSpPr>
            <a:spLocks noGrp="1"/>
          </p:cNvSpPr>
          <p:nvPr>
            <p:ph idx="1"/>
          </p:nvPr>
        </p:nvSpPr>
        <p:spPr/>
        <p:txBody>
          <a:bodyPr/>
          <a:lstStyle/>
          <a:p>
            <a:pPr rtl="1"/>
            <a:r>
              <a:rPr lang="ar-SA" b="1" dirty="0" smtClean="0"/>
              <a:t>من خلال دراسة الانعكاس للظاهرات المختلفة وجد أن هناك عدة أشكل  للانعكاس منها :</a:t>
            </a:r>
            <a:endParaRPr lang="en-US" b="1" dirty="0" smtClean="0"/>
          </a:p>
          <a:p>
            <a:pPr rtl="1">
              <a:buFont typeface="Wingdings" pitchFamily="2" charset="2"/>
              <a:buChar char="§"/>
            </a:pPr>
            <a:r>
              <a:rPr lang="ar-SA" b="1" dirty="0" smtClean="0"/>
              <a:t>الانعكاس التناظري </a:t>
            </a:r>
            <a:r>
              <a:rPr lang="en-US" b="1" dirty="0" smtClean="0"/>
              <a:t>Secular Reflectance</a:t>
            </a:r>
          </a:p>
          <a:p>
            <a:pPr rtl="1">
              <a:buFont typeface="Wingdings" pitchFamily="2" charset="2"/>
              <a:buChar char="§"/>
            </a:pPr>
            <a:r>
              <a:rPr lang="ar-SA" b="1" dirty="0" smtClean="0"/>
              <a:t>الانعكاس المنتشر </a:t>
            </a:r>
            <a:r>
              <a:rPr lang="en-US" b="1" dirty="0" smtClean="0"/>
              <a:t>Diffused Reflectance</a:t>
            </a:r>
          </a:p>
          <a:p>
            <a:endParaRPr lang="ar-SA"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6" name="Content Placeholder 5"/>
          <p:cNvSpPr>
            <a:spLocks noGrp="1"/>
          </p:cNvSpPr>
          <p:nvPr>
            <p:ph idx="1"/>
          </p:nvPr>
        </p:nvSpPr>
        <p:spPr/>
        <p:txBody>
          <a:bodyPr/>
          <a:lstStyle/>
          <a:p>
            <a:pPr algn="just" rtl="1"/>
            <a:r>
              <a:rPr lang="ar-SA" b="1" dirty="0" smtClean="0"/>
              <a:t>1-  الانعكاس التناظري</a:t>
            </a:r>
            <a:r>
              <a:rPr lang="en-US" b="1" dirty="0" smtClean="0"/>
              <a:t> Specula Reflectance</a:t>
            </a:r>
          </a:p>
          <a:p>
            <a:pPr algn="just" rtl="1"/>
            <a:r>
              <a:rPr lang="ar-SA" b="1" dirty="0" smtClean="0"/>
              <a:t>       ويظهر الانعكاس التناظري عندما يكون السطح ناعما يعمل كالمرآة, مثل المياه وأنوع من الصخور والتربة وتكون زاوية السقوط تساوي زاوية الانعكاس أو قريبة منها .</a:t>
            </a:r>
            <a:endParaRPr lang="en-US" b="1" dirty="0" smtClean="0"/>
          </a:p>
          <a:p>
            <a:pPr algn="just" rtl="1"/>
            <a:r>
              <a:rPr lang="ar-SA" b="1" dirty="0" smtClean="0"/>
              <a:t>      ويعد هذا الانعكاس غير مفيد في صور الاستشعار عن بعد, حيث تظهر الأجسام المنعكسة في شكل ضوء مبهر لا يساعد على تمييز الأشياء.</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5" name="Content Placeholder 4"/>
          <p:cNvSpPr>
            <a:spLocks noGrp="1"/>
          </p:cNvSpPr>
          <p:nvPr>
            <p:ph idx="1"/>
          </p:nvPr>
        </p:nvSpPr>
        <p:spPr/>
        <p:txBody>
          <a:bodyPr/>
          <a:lstStyle/>
          <a:p>
            <a:pPr algn="just" rtl="1"/>
            <a:r>
              <a:rPr lang="ar-SA" b="1" dirty="0" smtClean="0"/>
              <a:t>2-  الانعكاس المنتشر </a:t>
            </a:r>
            <a:r>
              <a:rPr lang="en-US" b="1" dirty="0" smtClean="0"/>
              <a:t>Diffused Reflectance</a:t>
            </a:r>
            <a:r>
              <a:rPr lang="ar-SA" b="1" dirty="0" smtClean="0"/>
              <a:t> :</a:t>
            </a:r>
            <a:endParaRPr lang="en-US" b="1" dirty="0" smtClean="0"/>
          </a:p>
          <a:p>
            <a:pPr algn="just" rtl="1"/>
            <a:r>
              <a:rPr lang="ar-SA" b="1" dirty="0" smtClean="0"/>
              <a:t>        وتكون فيه مظاهر السطح ذات أسطح خشنة, تعكس الإشعاعات في جميع الاتجاهات وتحدد خشونة السطح طول الأوجه الواردة له, ففي المجال المرئي من 3,إلى ,7 ميكرون تكون الأسطح الصخرية سطوحا عاكسة ناعمة على حين تكوون الرواسب الرملية  سطوحا خشنة .</a:t>
            </a:r>
            <a:endParaRPr lang="en-US" b="1" dirty="0" smtClean="0"/>
          </a:p>
          <a:p>
            <a:pPr algn="just"/>
            <a:endParaRPr lang="ar-SA"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4000" b="1" dirty="0" smtClean="0">
                <a:solidFill>
                  <a:schemeClr val="tx1"/>
                </a:solidFill>
              </a:rPr>
              <a:t>خصائص الانعكاس الطيفي للنبات</a:t>
            </a:r>
            <a:endParaRPr lang="en-US" sz="4000" dirty="0">
              <a:solidFill>
                <a:schemeClr val="tx1"/>
              </a:solidFill>
            </a:endParaRPr>
          </a:p>
        </p:txBody>
      </p:sp>
      <p:sp>
        <p:nvSpPr>
          <p:cNvPr id="7171" name="Text Placeholder 5"/>
          <p:cNvSpPr>
            <a:spLocks noGrp="1"/>
          </p:cNvSpPr>
          <p:nvPr>
            <p:ph idx="1"/>
          </p:nvPr>
        </p:nvSpPr>
        <p:spPr>
          <a:xfrm>
            <a:off x="533400" y="1371600"/>
            <a:ext cx="8915400" cy="4678363"/>
          </a:xfrm>
        </p:spPr>
        <p:txBody>
          <a:bodyPr/>
          <a:lstStyle/>
          <a:p>
            <a:pPr marL="514350" indent="-514350" algn="just" rtl="1"/>
            <a:r>
              <a:rPr lang="ar-SA" sz="2800" b="1" dirty="0" smtClean="0"/>
              <a:t>         تقوم الصبغيات في ورقة النبات, وخاصة الكورورفيل بامتصاص الأشعة الواردة بشدة  عند مدى  موجى من 45, -65, ميكرومتر  وقد ساعدت قدرة النبات على امتصاص الأشعة الواردة إلى التعرف على النباتات المصابة حيث يقل في أوراقها القدرة على امتصاص الأشعة مما يقلل الانعكاس عند طول الموجة الحمراء, وبالتالي يكون لون النبات أصفر (أى مزيجا من اللون الأحمر والأخضر). </a:t>
            </a:r>
            <a:endParaRPr lang="en-US" sz="2800" b="1" dirty="0" smtClean="0"/>
          </a:p>
          <a:p>
            <a:pPr marL="514350" indent="-514350" algn="just" rtl="1"/>
            <a:endParaRPr lang="ar-EG" sz="2800" b="1"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endParaRPr lang="ar-SA" sz="3600" dirty="0">
              <a:solidFill>
                <a:schemeClr val="tx1"/>
              </a:solidFill>
              <a:latin typeface="+mn-lt"/>
              <a:ea typeface="+mn-ea"/>
            </a:endParaRPr>
          </a:p>
        </p:txBody>
      </p:sp>
      <p:sp>
        <p:nvSpPr>
          <p:cNvPr id="4" name="Content Placeholder 3"/>
          <p:cNvSpPr>
            <a:spLocks noGrp="1"/>
          </p:cNvSpPr>
          <p:nvPr>
            <p:ph idx="1"/>
          </p:nvPr>
        </p:nvSpPr>
        <p:spPr>
          <a:xfrm>
            <a:off x="495300" y="1371600"/>
            <a:ext cx="8915400" cy="4953000"/>
          </a:xfrm>
        </p:spPr>
        <p:txBody>
          <a:bodyPr/>
          <a:lstStyle/>
          <a:p>
            <a:pPr algn="just" rtl="1"/>
            <a:r>
              <a:rPr lang="ar-SA" sz="2800" b="1" dirty="0" smtClean="0"/>
              <a:t>ويؤثر في مقدار كمية الانعكاس للنبات  ما يلي:</a:t>
            </a:r>
            <a:endParaRPr lang="en-US" sz="2800" b="1" dirty="0" smtClean="0"/>
          </a:p>
          <a:p>
            <a:pPr algn="just" rtl="1">
              <a:buFont typeface="Wingdings" pitchFamily="2" charset="2"/>
              <a:buChar char="§"/>
            </a:pPr>
            <a:r>
              <a:rPr lang="ar-SA" sz="2800" b="1" dirty="0" smtClean="0"/>
              <a:t>  التركيب الداخلي لأوراق النبات .</a:t>
            </a:r>
            <a:endParaRPr lang="en-US" sz="2800" b="1" dirty="0" smtClean="0"/>
          </a:p>
          <a:p>
            <a:pPr algn="just" rtl="1">
              <a:buFont typeface="Wingdings" pitchFamily="2" charset="2"/>
              <a:buChar char="§"/>
            </a:pPr>
            <a:r>
              <a:rPr lang="ar-SA" sz="2800" b="1" dirty="0" smtClean="0"/>
              <a:t>الاختلافات بين النوع الواحد  من النبات من حيث الارتفاع والعمر.</a:t>
            </a:r>
            <a:endParaRPr lang="en-US" sz="2800" b="1" dirty="0" smtClean="0"/>
          </a:p>
          <a:p>
            <a:pPr algn="just" rtl="1">
              <a:buFont typeface="Wingdings" pitchFamily="2" charset="2"/>
              <a:buChar char="§"/>
            </a:pPr>
            <a:r>
              <a:rPr lang="ar-SA" sz="2800" b="1" dirty="0" smtClean="0"/>
              <a:t>تأثير عوامل خارجية على الأوراق مثل وجود غبار عليها يؤدي لتقليل من قيم الانعكاس ويظهر هذا جليا في الصور الخاصة بالمناطق الصحراوية مثل الواحات المصرية.</a:t>
            </a:r>
            <a:endParaRPr lang="en-US" sz="2800" b="1" dirty="0" smtClean="0"/>
          </a:p>
          <a:p>
            <a:pPr algn="just" rtl="1"/>
            <a:endParaRPr lang="ar-SA" sz="28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chemeClr val="tx1"/>
                </a:solidFill>
              </a:rPr>
              <a:t>نظام الاستشعار من بعد</a:t>
            </a:r>
            <a:endParaRPr lang="ar-SA" dirty="0">
              <a:solidFill>
                <a:schemeClr val="tx1"/>
              </a:solidFill>
            </a:endParaRPr>
          </a:p>
        </p:txBody>
      </p:sp>
      <p:sp>
        <p:nvSpPr>
          <p:cNvPr id="6" name="Content Placeholder 5"/>
          <p:cNvSpPr>
            <a:spLocks noGrp="1"/>
          </p:cNvSpPr>
          <p:nvPr>
            <p:ph idx="1"/>
          </p:nvPr>
        </p:nvSpPr>
        <p:spPr>
          <a:xfrm>
            <a:off x="495300" y="1371600"/>
            <a:ext cx="8915400" cy="4754563"/>
          </a:xfrm>
        </p:spPr>
        <p:txBody>
          <a:bodyPr/>
          <a:lstStyle/>
          <a:p>
            <a:pPr algn="just" rtl="1"/>
            <a:r>
              <a:rPr lang="ar-SA" sz="2800" b="1" dirty="0" smtClean="0"/>
              <a:t>أ‌- نظام فيديو الشعاع المرتد:</a:t>
            </a:r>
            <a:endParaRPr lang="en-US" sz="2800" b="1" dirty="0" smtClean="0"/>
          </a:p>
          <a:p>
            <a:pPr algn="just" rtl="1"/>
            <a:r>
              <a:rPr lang="ar-SA" sz="2800" b="1" dirty="0" smtClean="0"/>
              <a:t>          يتألف من ثلاث كاميرات تلفزيونية (في لاندسات2,1) تعمل في ثلاثة مجالات ضوئية (الأشعة الخضراء, و الحمراء, وتحت الحمراء المنعكسة ) حيث تتجمع الصورة على أنبوية كاميرات ضوئية حساسة, ويتم مسح هذه الصور بواسطة شعاع إلكتروني, ثم تبث الإشارات الناتجة إلى محطات الاستقبال الأرضية, وتغطى صورة هذه الكاميرات التلفزيونية الثلاثة مساحة 185×185 كيلو متراكما هو  الحال في صورة نظام المسح المتعدد المجالات الطيفية (</a:t>
            </a:r>
            <a:r>
              <a:rPr lang="en-US" sz="2800" b="1" dirty="0" smtClean="0"/>
              <a:t>Mss</a:t>
            </a:r>
            <a:r>
              <a:rPr lang="ar-SA" sz="2800" b="1" dirty="0" smtClean="0"/>
              <a:t> ). </a:t>
            </a:r>
            <a:endParaRPr lang="ar-SA" sz="2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rtl="1" eaLnBrk="1" hangingPunct="1"/>
            <a:endParaRPr lang="ar-SA" dirty="0" smtClean="0">
              <a:solidFill>
                <a:schemeClr val="tx1"/>
              </a:solidFill>
              <a:cs typeface="Arial" pitchFamily="34" charset="0"/>
            </a:endParaRPr>
          </a:p>
        </p:txBody>
      </p:sp>
      <p:sp>
        <p:nvSpPr>
          <p:cNvPr id="8195" name="Content Placeholder 2"/>
          <p:cNvSpPr>
            <a:spLocks noGrp="1"/>
          </p:cNvSpPr>
          <p:nvPr>
            <p:ph idx="1"/>
          </p:nvPr>
        </p:nvSpPr>
        <p:spPr>
          <a:xfrm>
            <a:off x="228600" y="1371600"/>
            <a:ext cx="9144000" cy="5105400"/>
          </a:xfrm>
        </p:spPr>
        <p:txBody>
          <a:bodyPr/>
          <a:lstStyle/>
          <a:p>
            <a:pPr algn="just" rtl="1"/>
            <a:r>
              <a:rPr lang="ar-SA" sz="2800" b="1" dirty="0" smtClean="0"/>
              <a:t>ب‌- نظام المسح المتعدد المجالات الطيفية:</a:t>
            </a:r>
            <a:r>
              <a:rPr lang="en-US" sz="2800" b="1" dirty="0" smtClean="0"/>
              <a:t>(MSS)Multispectral Scanner.</a:t>
            </a:r>
          </a:p>
          <a:p>
            <a:pPr algn="just" rtl="1"/>
            <a:endParaRPr lang="en-US" sz="2800" b="1" dirty="0" smtClean="0"/>
          </a:p>
          <a:p>
            <a:pPr algn="just" rtl="1"/>
            <a:r>
              <a:rPr lang="ar-SA" sz="2800" b="1" dirty="0" smtClean="0"/>
              <a:t>        ويستخدم جهاز المسح المتعدد الأطياف مرآة تتذبذب بين زاوية مقدارها 56,11درجة تقوم بعملية مسح إلكتروني (</a:t>
            </a:r>
            <a:r>
              <a:rPr lang="en-US" sz="2800" b="1" dirty="0" smtClean="0"/>
              <a:t>Scanning</a:t>
            </a:r>
            <a:r>
              <a:rPr lang="ar-SA" sz="2800" b="1" dirty="0" smtClean="0"/>
              <a:t>) لسطح الأرض بمساحة 185×185 كيلو مترا في كل مرة تمثل منظرا واحدا يغطى 225ر34كم2  ويتم تسجيل بياناته على شكل صفوف (</a:t>
            </a:r>
            <a:r>
              <a:rPr lang="en-US" sz="2800" b="1" dirty="0" smtClean="0"/>
              <a:t>rows</a:t>
            </a:r>
            <a:r>
              <a:rPr lang="ar-SA" sz="2800" b="1" dirty="0" smtClean="0"/>
              <a:t>) من الخلايا أو عناصر الصورة        (</a:t>
            </a:r>
            <a:r>
              <a:rPr lang="en-US" sz="2800" b="1" dirty="0" smtClean="0"/>
              <a:t>pixels</a:t>
            </a:r>
            <a:r>
              <a:rPr lang="ar-SA" sz="2800" b="1" dirty="0" smtClean="0"/>
              <a:t>) (22) ويبلغ عدد هذه  الصفوف 234 صفا, وكل صف يضم 3264 خلية  (</a:t>
            </a:r>
            <a:r>
              <a:rPr lang="en-US" sz="2800" b="1" dirty="0" smtClean="0"/>
              <a:t>pixel</a:t>
            </a:r>
            <a:r>
              <a:rPr lang="ar-SA" sz="2800" b="1" dirty="0" smtClean="0"/>
              <a:t>)  وكل خلية تمثل 79ر56مترا على سطح الأرض ،وهذه الخلية ( أو عنصر الصورة) تمثل أصغر مساحة يمكن الاستشعار باللاندسات رصدها على سطح الأرض. ومعنى ذلك أنه في المنظر الواحد يتوفر لدينا أكثر من 5 مليون معلومة.</a:t>
            </a:r>
            <a:endParaRPr lang="en-US" sz="2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066800"/>
          </a:xfrm>
        </p:spPr>
        <p:txBody>
          <a:bodyPr/>
          <a:lstStyle/>
          <a:p>
            <a:pPr rtl="1" eaLnBrk="1" hangingPunct="1"/>
            <a:endParaRPr lang="ar-SA" sz="3600" dirty="0" smtClean="0">
              <a:solidFill>
                <a:schemeClr val="tx1"/>
              </a:solidFill>
              <a:cs typeface="Arial" pitchFamily="34" charset="0"/>
            </a:endParaRPr>
          </a:p>
        </p:txBody>
      </p:sp>
      <p:sp>
        <p:nvSpPr>
          <p:cNvPr id="7" name="Content Placeholder 2"/>
          <p:cNvSpPr>
            <a:spLocks noGrp="1"/>
          </p:cNvSpPr>
          <p:nvPr>
            <p:ph idx="4294967295"/>
          </p:nvPr>
        </p:nvSpPr>
        <p:spPr>
          <a:xfrm>
            <a:off x="533400" y="1371600"/>
            <a:ext cx="8915400" cy="4953000"/>
          </a:xfrm>
        </p:spPr>
        <p:txBody>
          <a:bodyPr/>
          <a:lstStyle/>
          <a:p>
            <a:pPr algn="just" rtl="1">
              <a:buNone/>
            </a:pPr>
            <a:r>
              <a:rPr lang="ar-SA" sz="2800" b="1" dirty="0" smtClean="0"/>
              <a:t>            وتقوم أجهز الاستشعار(</a:t>
            </a:r>
            <a:r>
              <a:rPr lang="en-US" sz="2800" b="1" dirty="0" smtClean="0"/>
              <a:t>Sensors</a:t>
            </a:r>
            <a:r>
              <a:rPr lang="ar-SA" sz="2800" b="1" dirty="0" smtClean="0"/>
              <a:t>) باللاندسات بتسجيل كثافة الأشعة الضوئية المنعكسة من الأجسام الموجودة على سطح الأرض, وذلك في أربعة قنوات أو مجالات طيفية (</a:t>
            </a:r>
            <a:r>
              <a:rPr lang="en-US" sz="2800" b="1" dirty="0" smtClean="0"/>
              <a:t>spectral </a:t>
            </a:r>
            <a:r>
              <a:rPr lang="en-US" sz="2800" b="1" dirty="0" err="1" smtClean="0"/>
              <a:t>pands</a:t>
            </a:r>
            <a:r>
              <a:rPr lang="ar-SA" sz="2800" b="1" dirty="0" smtClean="0"/>
              <a:t>) تحول القيم الأصلية إلي أشارات (ٍ</a:t>
            </a:r>
            <a:r>
              <a:rPr lang="en-US" sz="2800" b="1" dirty="0" smtClean="0"/>
              <a:t>Signals</a:t>
            </a:r>
            <a:r>
              <a:rPr lang="ar-SA" sz="2800" b="1" dirty="0" smtClean="0"/>
              <a:t>) الكترونية, وتبث إلى أجهزة الاستقبال في المحطات بمعدل 15 مليون وحدة في كل ثانية, وتسجيل البيانات عل أشرطة مغناطيسية, ومن ثم يمكن أن يعاد إنتاجها على أجهز الكمبيوتر بعد المعايرة. ويتم عمل تصيح ومعايرة (</a:t>
            </a:r>
            <a:r>
              <a:rPr lang="en-US" sz="2800" b="1" dirty="0" smtClean="0"/>
              <a:t>Calibration</a:t>
            </a:r>
            <a:r>
              <a:rPr lang="ar-SA" sz="2800" b="1" dirty="0" smtClean="0"/>
              <a:t>) لإزالة أي تشوه هندسي (</a:t>
            </a:r>
            <a:r>
              <a:rPr lang="en-US" sz="2800" b="1" dirty="0" smtClean="0"/>
              <a:t>Distortion</a:t>
            </a:r>
            <a:r>
              <a:rPr lang="ar-SA" sz="2800" b="1" dirty="0" smtClean="0"/>
              <a:t>) مما يحسن من سلامة الصورة ونوعيتها.</a:t>
            </a:r>
            <a:endParaRPr lang="en-US" sz="2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0963" name="Picture 3" descr="C:\Documents and Settings\user\Desktop\DCIM\100MSDCF\DSC04604.JPG"/>
          <p:cNvPicPr>
            <a:picLocks noGrp="1" noChangeAspect="1" noChangeArrowheads="1"/>
          </p:cNvPicPr>
          <p:nvPr>
            <p:ph idx="1"/>
          </p:nvPr>
        </p:nvPicPr>
        <p:blipFill>
          <a:blip r:embed="rId2" cstate="print"/>
          <a:srcRect/>
          <a:stretch>
            <a:fillRect/>
          </a:stretch>
        </p:blipFill>
        <p:spPr bwMode="auto">
          <a:xfrm>
            <a:off x="1935691" y="1600200"/>
            <a:ext cx="6034617" cy="45259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57200" y="1600200"/>
            <a:ext cx="8915400" cy="4191000"/>
          </a:xfrm>
        </p:spPr>
        <p:txBody>
          <a:bodyPr/>
          <a:lstStyle/>
          <a:p>
            <a:pPr eaLnBrk="1" hangingPunct="1"/>
            <a:r>
              <a:rPr lang="ar-SA" dirty="0" smtClean="0">
                <a:solidFill>
                  <a:schemeClr val="tx2">
                    <a:lumMod val="75000"/>
                  </a:schemeClr>
                </a:solidFill>
                <a:cs typeface="Arial" pitchFamily="34" charset="0"/>
              </a:rPr>
              <a:t/>
            </a:r>
            <a:br>
              <a:rPr lang="ar-SA" dirty="0" smtClean="0">
                <a:solidFill>
                  <a:schemeClr val="tx2">
                    <a:lumMod val="75000"/>
                  </a:schemeClr>
                </a:solidFill>
                <a:cs typeface="Arial" pitchFamily="34" charset="0"/>
              </a:rPr>
            </a:br>
            <a:r>
              <a:rPr lang="ar-SA" dirty="0" smtClean="0">
                <a:solidFill>
                  <a:schemeClr val="tx2">
                    <a:lumMod val="75000"/>
                  </a:schemeClr>
                </a:solidFill>
                <a:cs typeface="Arial" pitchFamily="34" charset="0"/>
              </a:rPr>
              <a:t/>
            </a:r>
            <a:br>
              <a:rPr lang="ar-SA" dirty="0" smtClean="0">
                <a:solidFill>
                  <a:schemeClr val="tx2">
                    <a:lumMod val="75000"/>
                  </a:schemeClr>
                </a:solidFill>
                <a:cs typeface="Arial" pitchFamily="34" charset="0"/>
              </a:rPr>
            </a:br>
            <a:r>
              <a:rPr lang="ar-SA" dirty="0" smtClean="0">
                <a:solidFill>
                  <a:schemeClr val="tx2">
                    <a:lumMod val="75000"/>
                  </a:schemeClr>
                </a:solidFill>
                <a:cs typeface="Arial" pitchFamily="34" charset="0"/>
              </a:rPr>
              <a:t/>
            </a:r>
            <a:br>
              <a:rPr lang="ar-SA" dirty="0" smtClean="0">
                <a:solidFill>
                  <a:schemeClr val="tx2">
                    <a:lumMod val="75000"/>
                  </a:schemeClr>
                </a:solidFill>
                <a:cs typeface="Arial" pitchFamily="34" charset="0"/>
              </a:rPr>
            </a:br>
            <a:endParaRPr lang="ar-SA" dirty="0" smtClean="0">
              <a:solidFill>
                <a:schemeClr val="tx2">
                  <a:lumMod val="75000"/>
                </a:schemeClr>
              </a:solidFill>
              <a:cs typeface="Arial" pitchFamily="34" charset="0"/>
            </a:endParaRPr>
          </a:p>
        </p:txBody>
      </p:sp>
      <p:sp>
        <p:nvSpPr>
          <p:cNvPr id="11" name="Title 1"/>
          <p:cNvSpPr>
            <a:spLocks noGrp="1"/>
          </p:cNvSpPr>
          <p:nvPr>
            <p:ph type="title" idx="4294967295"/>
          </p:nvPr>
        </p:nvSpPr>
        <p:spPr>
          <a:xfrm>
            <a:off x="609600" y="304800"/>
            <a:ext cx="8839200" cy="1066800"/>
          </a:xfrm>
        </p:spPr>
        <p:txBody>
          <a:bodyPr/>
          <a:lstStyle/>
          <a:p>
            <a:pPr rtl="1" eaLnBrk="1" hangingPunct="1"/>
            <a:endParaRPr lang="ar-SA" sz="2400" b="1" dirty="0" smtClean="0">
              <a:solidFill>
                <a:schemeClr val="tx1"/>
              </a:solidFill>
              <a:cs typeface="Arial" pitchFamily="34" charset="0"/>
            </a:endParaRPr>
          </a:p>
        </p:txBody>
      </p:sp>
      <p:sp>
        <p:nvSpPr>
          <p:cNvPr id="14" name="Content Placeholder 2"/>
          <p:cNvSpPr>
            <a:spLocks noGrp="1"/>
          </p:cNvSpPr>
          <p:nvPr>
            <p:ph idx="4294967295"/>
          </p:nvPr>
        </p:nvSpPr>
        <p:spPr>
          <a:xfrm>
            <a:off x="381000" y="1371600"/>
            <a:ext cx="9067800" cy="4953000"/>
          </a:xfrm>
        </p:spPr>
        <p:txBody>
          <a:bodyPr/>
          <a:lstStyle/>
          <a:p>
            <a:pPr algn="just" rtl="1">
              <a:buNone/>
            </a:pPr>
            <a:r>
              <a:rPr lang="ar-SA" sz="2400" b="1" dirty="0" smtClean="0"/>
              <a:t>         هذا ويلاحظ أن البيانات التي ترسلها أجهزة الاستشعار باللاندسات قد تبتها مباشرة إلى محطات الاستقبال الأرضية في محيط يبلغ قطرة 2800 كيلو مترا, أو تسجل على مسجل بالقمر الصناعي  لكي  يعيد بثها عندما يصبح في مجال محطة من محطات الاستقبال الأرضية. </a:t>
            </a:r>
          </a:p>
          <a:p>
            <a:pPr algn="just" rtl="1">
              <a:buNone/>
            </a:pPr>
            <a:r>
              <a:rPr lang="en-US" sz="2400" b="1" dirty="0" smtClean="0"/>
              <a:t>             </a:t>
            </a:r>
            <a:r>
              <a:rPr lang="ar-SA" sz="2400" b="1" dirty="0" smtClean="0"/>
              <a:t>أن عملية المسح وتسجيل قياسات الاستشعار المنعكسة من سطح الأرض بواسطة أجهزة الاستشعار في مجالات طيفية متعددة (</a:t>
            </a:r>
            <a:r>
              <a:rPr lang="en-US" sz="2400" b="1" dirty="0" smtClean="0"/>
              <a:t>Mss</a:t>
            </a:r>
            <a:r>
              <a:rPr lang="ar-SA" sz="2400" b="1" dirty="0" smtClean="0"/>
              <a:t> ) تقوم على أساس أن كل مظهر من المظاهر على سطح الأرض نباتات وتربة وصخور ومياه وغيرها تعكس كميات من الأشعة الضوئية بموجات مختلفة مما يسمح بتسجيلها بواسطة أجهزة الاستشعار في اللاندسات حيث تقوم  مرشحات خاصة بفصل الأشعة المنعكسة من سطح الأرض إلى خمس موجات طيفية </a:t>
            </a:r>
            <a:r>
              <a:rPr lang="en-US" sz="2400" b="1" dirty="0" smtClean="0"/>
              <a:t>Spectral bands</a:t>
            </a:r>
            <a:r>
              <a:rPr lang="ar-SA" sz="2400" b="1" dirty="0" smtClean="0"/>
              <a:t> (هذا في اللاندسات3 أما في اللاندسات1, 2فتوجد أربع موجات فقط).</a:t>
            </a:r>
            <a:endParaRPr lang="en-US" sz="2400" b="1" dirty="0" smtClean="0"/>
          </a:p>
          <a:p>
            <a:pPr algn="just" rtl="1">
              <a:buNone/>
            </a:pPr>
            <a:endParaRPr lang="ar-SA" sz="2400"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solidFill>
                <a:schemeClr val="tx1"/>
              </a:solidFill>
            </a:endParaRPr>
          </a:p>
        </p:txBody>
      </p:sp>
      <p:sp>
        <p:nvSpPr>
          <p:cNvPr id="6" name="Content Placeholder 5"/>
          <p:cNvSpPr>
            <a:spLocks noGrp="1"/>
          </p:cNvSpPr>
          <p:nvPr>
            <p:ph idx="1"/>
          </p:nvPr>
        </p:nvSpPr>
        <p:spPr/>
        <p:txBody>
          <a:bodyPr/>
          <a:lstStyle/>
          <a:p>
            <a:pPr algn="just" rtl="1"/>
            <a:r>
              <a:rPr lang="ar-SA" sz="2800" b="1" dirty="0" smtClean="0"/>
              <a:t>        وفيما يلي المجالات الطيفية وأطوال الموجات الضوئية في المسح المتعدد الأطياف (</a:t>
            </a:r>
            <a:r>
              <a:rPr lang="en-US" sz="2800" b="1" dirty="0" smtClean="0"/>
              <a:t>MSS</a:t>
            </a:r>
            <a:r>
              <a:rPr lang="ar-SA" sz="2800" b="1" dirty="0" smtClean="0"/>
              <a:t>) في أقمار اللاندسات, نموذجا للمنحنيات البيانية للانعكاسات الطيفية لعدد من المظاهر التي ترتبط باستخدام الأراضي يتضح منه أن النباتات تعكس أكثر أشعة ضوئية في الموجتين الضوئيتين 7.6 وهي في المجالات الطيفية للأشعة تحت الحمراء على حين أن التربة تعكس أكثر في الموجتين 4.5 ( أشعة الضوء المرئي ) وخاصة إذا كانت المياه كدرة.</a:t>
            </a:r>
            <a:endParaRPr lang="en-US" sz="2800" b="1" dirty="0" smtClean="0"/>
          </a:p>
          <a:p>
            <a:pPr algn="just"/>
            <a:endParaRPr lang="ar-SA" sz="2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1986" name="Picture 2" descr="C:\Documents and Settings\user\Desktop\DCIM\100MSDCF\DSC04605.JPG"/>
          <p:cNvPicPr>
            <a:picLocks noGrp="1" noChangeAspect="1" noChangeArrowheads="1"/>
          </p:cNvPicPr>
          <p:nvPr>
            <p:ph idx="1"/>
          </p:nvPr>
        </p:nvPicPr>
        <p:blipFill>
          <a:blip r:embed="rId2" cstate="print"/>
          <a:srcRect/>
          <a:stretch>
            <a:fillRect/>
          </a:stretch>
        </p:blipFill>
        <p:spPr bwMode="auto">
          <a:xfrm>
            <a:off x="1935691" y="1600200"/>
            <a:ext cx="6034617" cy="45259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95300" y="1371600"/>
            <a:ext cx="8915400" cy="5181600"/>
          </a:xfrm>
        </p:spPr>
        <p:txBody>
          <a:bodyPr/>
          <a:lstStyle/>
          <a:p>
            <a:pPr algn="just" rtl="1"/>
            <a:r>
              <a:rPr lang="ar-SA" b="1" dirty="0" smtClean="0"/>
              <a:t>       هناك مشكلات تتعلق بتفسير الصور اعتماد على الاختلافات في درجة الظل أو اللون على الصورة, وذلك عندما تعطى أسطح مختلفة انعكاسات طيفية متشابهة خلال موجة من الموجات الضوئية, فعلى سبيل المثال في الموجة رقم5 تعطى النباتات الخضراء الصحية النمو وكذلك الأسطح المائية قيما متشابهة لانعكاسها الضوئية كما أن المواد اللومية الجافة والحشائش الجافة تعطى قيما متشابهة تقريبا في مجال.</a:t>
            </a:r>
            <a:endParaRPr lang="en-US" b="1" dirty="0" smtClean="0"/>
          </a:p>
          <a:p>
            <a:pPr algn="just" rtl="1"/>
            <a:endParaRPr lang="en-US" b="1" dirty="0"/>
          </a:p>
        </p:txBody>
      </p:sp>
      <p:sp>
        <p:nvSpPr>
          <p:cNvPr id="11" name="Title 1"/>
          <p:cNvSpPr>
            <a:spLocks noGrp="1"/>
          </p:cNvSpPr>
          <p:nvPr>
            <p:ph type="title" idx="4294967295"/>
          </p:nvPr>
        </p:nvSpPr>
        <p:spPr>
          <a:xfrm>
            <a:off x="533400" y="304800"/>
            <a:ext cx="8915400" cy="1143000"/>
          </a:xfrm>
        </p:spPr>
        <p:txBody>
          <a:bodyPr/>
          <a:lstStyle/>
          <a:p>
            <a:pPr rtl="1"/>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3529</TotalTime>
  <Words>702</Words>
  <Application>Microsoft Office PowerPoint</Application>
  <PresentationFormat>A4 Paper (210x297 mm)</PresentationFormat>
  <Paragraphs>41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المحاضره الثانية عشر</vt:lpstr>
      <vt:lpstr>Slide 3</vt:lpstr>
      <vt:lpstr>Slide 4</vt:lpstr>
      <vt:lpstr>Slide 5</vt:lpstr>
      <vt:lpstr>Slide 6</vt:lpstr>
      <vt:lpstr>Slide 7</vt:lpstr>
      <vt:lpstr>Slide 8</vt:lpstr>
      <vt:lpstr>خصائص الانعكاس الطيفي للنبات</vt:lpstr>
      <vt:lpstr>Slide 10</vt:lpstr>
      <vt:lpstr>نظام الاستشعار من بعد</vt:lpstr>
      <vt:lpstr>Slide 12</vt:lpstr>
      <vt:lpstr>Slide 13</vt:lpstr>
      <vt:lpstr>Slide 14</vt:lpstr>
      <vt:lpstr>   </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567</cp:revision>
  <dcterms:created xsi:type="dcterms:W3CDTF">2009-10-14T19:14:34Z</dcterms:created>
  <dcterms:modified xsi:type="dcterms:W3CDTF">2011-03-14T13:12:22Z</dcterms:modified>
</cp:coreProperties>
</file>