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0" r:id="rId2"/>
    <p:sldId id="257" r:id="rId3"/>
    <p:sldId id="267" r:id="rId4"/>
    <p:sldId id="259" r:id="rId5"/>
    <p:sldId id="302" r:id="rId6"/>
    <p:sldId id="314" r:id="rId7"/>
    <p:sldId id="303" r:id="rId8"/>
    <p:sldId id="304" r:id="rId9"/>
    <p:sldId id="305" r:id="rId10"/>
    <p:sldId id="306" r:id="rId11"/>
    <p:sldId id="307" r:id="rId12"/>
    <p:sldId id="308" r:id="rId13"/>
    <p:sldId id="309" r:id="rId14"/>
    <p:sldId id="310" r:id="rId15"/>
    <p:sldId id="315" r:id="rId16"/>
    <p:sldId id="316" r:id="rId17"/>
    <p:sldId id="317" r:id="rId18"/>
    <p:sldId id="318" r:id="rId19"/>
    <p:sldId id="319" r:id="rId20"/>
    <p:sldId id="320" r:id="rId21"/>
    <p:sldId id="321" r:id="rId22"/>
    <p:sldId id="322" r:id="rId23"/>
    <p:sldId id="323" r:id="rId24"/>
    <p:sldId id="324" r:id="rId25"/>
    <p:sldId id="327" r:id="rId26"/>
    <p:sldId id="326" r:id="rId27"/>
    <p:sldId id="325" r:id="rId28"/>
    <p:sldId id="330" r:id="rId29"/>
    <p:sldId id="329" r:id="rId30"/>
    <p:sldId id="332" r:id="rId31"/>
    <p:sldId id="331" r:id="rId32"/>
    <p:sldId id="301"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004" autoAdjust="0"/>
  </p:normalViewPr>
  <p:slideViewPr>
    <p:cSldViewPr>
      <p:cViewPr varScale="1">
        <p:scale>
          <a:sx n="71" d="100"/>
          <a:sy n="71" d="100"/>
        </p:scale>
        <p:origin x="1188"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F68767-6ABB-41C9-9297-FEC342F38418}" type="slidenum">
              <a:rPr lang="ar-SA">
                <a:solidFill>
                  <a:srgbClr val="000000"/>
                </a:solidFill>
              </a:rPr>
              <a:pPr/>
              <a:t>15</a:t>
            </a:fld>
            <a:endParaRPr lang="en-US">
              <a:solidFill>
                <a:srgbClr val="000000"/>
              </a:solidFill>
            </a:endParaRPr>
          </a:p>
        </p:txBody>
      </p:sp>
      <p:sp>
        <p:nvSpPr>
          <p:cNvPr id="589826" name="Rectangle 2"/>
          <p:cNvSpPr>
            <a:spLocks noGrp="1" noRot="1" noChangeAspect="1" noChangeArrowheads="1" noTextEdit="1"/>
          </p:cNvSpPr>
          <p:nvPr>
            <p:ph type="sldImg"/>
          </p:nvPr>
        </p:nvSpPr>
        <p:spPr>
          <a:xfrm>
            <a:off x="747713" y="736600"/>
            <a:ext cx="5319712" cy="3684588"/>
          </a:xfrm>
          <a:ln/>
        </p:spPr>
      </p:sp>
      <p:sp>
        <p:nvSpPr>
          <p:cNvPr id="589827" name="Rectangle 3"/>
          <p:cNvSpPr>
            <a:spLocks noGrp="1" noChangeArrowheads="1"/>
          </p:cNvSpPr>
          <p:nvPr>
            <p:ph type="body" idx="1"/>
          </p:nvPr>
        </p:nvSpPr>
        <p:spPr>
          <a:xfrm>
            <a:off x="681038" y="4667250"/>
            <a:ext cx="5446712" cy="4419600"/>
          </a:xfrm>
        </p:spPr>
        <p:txBody>
          <a:bodyPr/>
          <a:lstStyle/>
          <a:p>
            <a:endParaRPr lang="ar-EG"/>
          </a:p>
        </p:txBody>
      </p:sp>
    </p:spTree>
    <p:extLst>
      <p:ext uri="{BB962C8B-B14F-4D97-AF65-F5344CB8AC3E}">
        <p14:creationId xmlns:p14="http://schemas.microsoft.com/office/powerpoint/2010/main" val="4103294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http://alnoras.net/gallery/data/media/85/11.jp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1600200"/>
            <a:ext cx="8420100" cy="2841625"/>
          </a:xfrm>
        </p:spPr>
        <p:txBody>
          <a:bodyPr/>
          <a:lstStyle/>
          <a:p>
            <a:pPr eaLnBrk="1" hangingPunct="1"/>
            <a:r>
              <a:rPr lang="ar-SA" spc="-150" dirty="0" smtClean="0">
                <a:solidFill>
                  <a:srgbClr val="0070C0"/>
                </a:solidFill>
                <a:latin typeface="ae_AlMateen" pitchFamily="2" charset="-78"/>
                <a:cs typeface="ae_AlMateen" pitchFamily="2" charset="-78"/>
              </a:rPr>
              <a:t>المحاضرة الثالثة</a:t>
            </a:r>
            <a:br>
              <a:rPr lang="ar-SA" spc="-150" dirty="0" smtClean="0">
                <a:solidFill>
                  <a:srgbClr val="0070C0"/>
                </a:solidFill>
                <a:latin typeface="ae_AlMateen" pitchFamily="2" charset="-78"/>
                <a:cs typeface="ae_AlMateen" pitchFamily="2" charset="-78"/>
              </a:rPr>
            </a:br>
            <a:r>
              <a:rPr lang="ar-SA" spc="-150" dirty="0" smtClean="0">
                <a:solidFill>
                  <a:srgbClr val="0070C0"/>
                </a:solidFill>
                <a:latin typeface="ae_AlMateen" pitchFamily="2" charset="-78"/>
                <a:cs typeface="ae_AlMateen" pitchFamily="2" charset="-78"/>
              </a:rPr>
              <a:t/>
            </a:r>
            <a:br>
              <a:rPr lang="ar-SA" spc="-150" dirty="0" smtClean="0">
                <a:solidFill>
                  <a:srgbClr val="0070C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تبويب البيانات الجغرافية</a:t>
            </a:r>
            <a:br>
              <a:rPr lang="ar-SA" spc="-150" dirty="0" smtClean="0">
                <a:solidFill>
                  <a:srgbClr val="FF0000"/>
                </a:solidFill>
                <a:latin typeface="ae_AlMateen" pitchFamily="2" charset="-78"/>
                <a:cs typeface="ae_AlMateen" pitchFamily="2" charset="-78"/>
              </a:rPr>
            </a:br>
            <a:r>
              <a:rPr lang="en-US" spc="-150" dirty="0" smtClean="0">
                <a:solidFill>
                  <a:srgbClr val="FF0066"/>
                </a:solidFill>
                <a:latin typeface="ae_AlMateen" pitchFamily="2" charset="-78"/>
                <a:cs typeface="ae_AlMateen" pitchFamily="2" charset="-78"/>
              </a:rPr>
              <a:t>Tabulation Of Geographic Data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76200"/>
            <a:ext cx="8915400" cy="9906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eaLnBrk="1" hangingPunct="1">
              <a:defRPr/>
            </a:pPr>
            <a:r>
              <a:rPr lang="ar-SA" sz="3600" dirty="0" smtClean="0">
                <a:solidFill>
                  <a:srgbClr val="C00000"/>
                </a:solidFill>
                <a:cs typeface="+mn-cs"/>
              </a:rPr>
              <a:t>عناصر المحاضرة: تبويب البيانات الجغرافية</a:t>
            </a:r>
            <a:endParaRPr lang="en-US" sz="3600" dirty="0">
              <a:solidFill>
                <a:srgbClr val="C00000"/>
              </a:solidFill>
              <a:cs typeface="+mn-cs"/>
            </a:endParaRPr>
          </a:p>
        </p:txBody>
      </p:sp>
      <p:sp>
        <p:nvSpPr>
          <p:cNvPr id="7171" name="Text Placeholder 5"/>
          <p:cNvSpPr>
            <a:spLocks noGrp="1"/>
          </p:cNvSpPr>
          <p:nvPr>
            <p:ph idx="1"/>
          </p:nvPr>
        </p:nvSpPr>
        <p:spPr>
          <a:xfrm>
            <a:off x="495300" y="1600200"/>
            <a:ext cx="8915400" cy="4343399"/>
          </a:xfrm>
        </p:spPr>
        <p:txBody>
          <a:bodyPr/>
          <a:lstStyle/>
          <a:p>
            <a:pPr rtl="1" eaLnBrk="1" hangingPunct="1">
              <a:buFont typeface="Arial" pitchFamily="34" charset="0"/>
              <a:buChar char="•"/>
            </a:pPr>
            <a:r>
              <a:rPr lang="ar-SA" sz="2200" b="1" dirty="0" smtClean="0">
                <a:solidFill>
                  <a:srgbClr val="0070C0"/>
                </a:solidFill>
                <a:cs typeface="Arial" pitchFamily="34" charset="0"/>
              </a:rPr>
              <a:t>تمهيد</a:t>
            </a:r>
            <a:endParaRPr lang="ar-SA" sz="2200" b="1" dirty="0">
              <a:solidFill>
                <a:srgbClr val="009900"/>
              </a:solidFill>
              <a:cs typeface="Arial" pitchFamily="34" charset="0"/>
            </a:endParaRPr>
          </a:p>
          <a:p>
            <a:pPr rtl="1" eaLnBrk="1" hangingPunct="1">
              <a:buFont typeface="Arial" pitchFamily="34" charset="0"/>
              <a:buChar char="•"/>
            </a:pPr>
            <a:r>
              <a:rPr lang="ar-SA" sz="2200" b="1" dirty="0" smtClean="0">
                <a:solidFill>
                  <a:srgbClr val="FF0000"/>
                </a:solidFill>
                <a:cs typeface="Arial" pitchFamily="34" charset="0"/>
              </a:rPr>
              <a:t>البيانات النوعية أو الأسمية </a:t>
            </a:r>
            <a:r>
              <a:rPr lang="en-US" sz="2200" b="1" dirty="0" smtClean="0">
                <a:solidFill>
                  <a:srgbClr val="FF0000"/>
                </a:solidFill>
                <a:cs typeface="Arial" pitchFamily="34" charset="0"/>
              </a:rPr>
              <a:t>Nominal Data</a:t>
            </a:r>
            <a:r>
              <a:rPr lang="ar-SA" sz="2200" b="1" dirty="0" smtClean="0">
                <a:solidFill>
                  <a:srgbClr val="FF0000"/>
                </a:solidFill>
                <a:cs typeface="Arial" pitchFamily="34" charset="0"/>
              </a:rPr>
              <a:t>.</a:t>
            </a:r>
          </a:p>
          <a:p>
            <a:pPr rtl="1" eaLnBrk="1" hangingPunct="1">
              <a:buFont typeface="Arial" pitchFamily="34" charset="0"/>
              <a:buChar char="•"/>
            </a:pPr>
            <a:r>
              <a:rPr lang="ar-SA" sz="2200" b="1" dirty="0" smtClean="0">
                <a:solidFill>
                  <a:srgbClr val="009900"/>
                </a:solidFill>
                <a:cs typeface="Arial" pitchFamily="34" charset="0"/>
              </a:rPr>
              <a:t>البيانات الرتبية  </a:t>
            </a:r>
            <a:r>
              <a:rPr lang="en-US" sz="2200" b="1" dirty="0" smtClean="0">
                <a:solidFill>
                  <a:srgbClr val="009900"/>
                </a:solidFill>
                <a:cs typeface="Arial" pitchFamily="34" charset="0"/>
              </a:rPr>
              <a:t>Ordinal Rank Data</a:t>
            </a:r>
            <a:r>
              <a:rPr lang="ar-SA" sz="2200" b="1" dirty="0" smtClean="0">
                <a:solidFill>
                  <a:srgbClr val="009900"/>
                </a:solidFill>
                <a:cs typeface="Arial" pitchFamily="34" charset="0"/>
              </a:rPr>
              <a:t>.</a:t>
            </a:r>
          </a:p>
          <a:p>
            <a:pPr rtl="1" eaLnBrk="1" hangingPunct="1">
              <a:buFont typeface="Arial" pitchFamily="34" charset="0"/>
              <a:buChar char="•"/>
            </a:pPr>
            <a:r>
              <a:rPr lang="ar-SA" sz="2200" b="1" dirty="0" smtClean="0">
                <a:solidFill>
                  <a:srgbClr val="FF0000"/>
                </a:solidFill>
                <a:cs typeface="Arial" pitchFamily="34" charset="0"/>
              </a:rPr>
              <a:t>البيانات الرقمية</a:t>
            </a:r>
            <a:r>
              <a:rPr lang="en-US" sz="2200" b="1" dirty="0" smtClean="0">
                <a:solidFill>
                  <a:srgbClr val="FF0000"/>
                </a:solidFill>
                <a:cs typeface="Arial" pitchFamily="34" charset="0"/>
              </a:rPr>
              <a:t> </a:t>
            </a:r>
            <a:r>
              <a:rPr lang="ar-SA" sz="2200" b="1" dirty="0" smtClean="0">
                <a:solidFill>
                  <a:srgbClr val="FF0000"/>
                </a:solidFill>
                <a:cs typeface="Arial" pitchFamily="34" charset="0"/>
              </a:rPr>
              <a:t>.</a:t>
            </a:r>
          </a:p>
          <a:p>
            <a:pPr rtl="1" eaLnBrk="1" hangingPunct="1">
              <a:buFont typeface="Arial" pitchFamily="34" charset="0"/>
              <a:buChar char="•"/>
            </a:pPr>
            <a:r>
              <a:rPr lang="ar-SA" sz="2200" b="1" dirty="0" smtClean="0">
                <a:solidFill>
                  <a:srgbClr val="009900"/>
                </a:solidFill>
                <a:cs typeface="Arial" pitchFamily="34" charset="0"/>
              </a:rPr>
              <a:t>جدولة البيانات.</a:t>
            </a:r>
          </a:p>
          <a:p>
            <a:pPr rtl="1" eaLnBrk="1" hangingPunct="1">
              <a:buFont typeface="Arial" pitchFamily="34" charset="0"/>
              <a:buChar char="•"/>
            </a:pPr>
            <a:r>
              <a:rPr lang="ar-SA" sz="2200" b="1" dirty="0" smtClean="0">
                <a:solidFill>
                  <a:srgbClr val="009900"/>
                </a:solidFill>
                <a:cs typeface="Arial" pitchFamily="34" charset="0"/>
              </a:rPr>
              <a:t>تبويب البيانات في جداول.</a:t>
            </a:r>
          </a:p>
          <a:p>
            <a:pPr algn="just" rtl="1" eaLnBrk="1" hangingPunct="1">
              <a:buFont typeface="Arial" pitchFamily="34" charset="0"/>
              <a:buChar char="•"/>
            </a:pPr>
            <a:r>
              <a:rPr lang="ar-SA" sz="2200" b="1" dirty="0" smtClean="0">
                <a:solidFill>
                  <a:srgbClr val="FF0000"/>
                </a:solidFill>
                <a:cs typeface="Arial" pitchFamily="34" charset="0"/>
              </a:rPr>
              <a:t>تفريغ البيانات في جداول.</a:t>
            </a:r>
          </a:p>
          <a:p>
            <a:pPr algn="just" rtl="1" eaLnBrk="1" hangingPunct="1">
              <a:buFont typeface="Arial" pitchFamily="34" charset="0"/>
              <a:buChar char="•"/>
            </a:pPr>
            <a:r>
              <a:rPr lang="ar-SA" sz="2200" b="1" dirty="0" smtClean="0">
                <a:solidFill>
                  <a:srgbClr val="009900"/>
                </a:solidFill>
                <a:cs typeface="Arial" pitchFamily="34" charset="0"/>
              </a:rPr>
              <a:t>مصفوفة البيانات الجغرافية.</a:t>
            </a:r>
          </a:p>
          <a:p>
            <a:pPr algn="just" rtl="1" eaLnBrk="1" hangingPunct="1">
              <a:buFont typeface="Arial" pitchFamily="34" charset="0"/>
              <a:buChar char="•"/>
            </a:pPr>
            <a:r>
              <a:rPr lang="ar-SA" sz="2200" b="1" dirty="0" smtClean="0">
                <a:solidFill>
                  <a:srgbClr val="FF0000"/>
                </a:solidFill>
                <a:cs typeface="Arial" pitchFamily="34" charset="0"/>
              </a:rPr>
              <a:t>استخدام الحاسوب لإدخال البيانات.</a:t>
            </a:r>
          </a:p>
          <a:p>
            <a:pPr algn="just" rtl="1" eaLnBrk="1" hangingPunct="1">
              <a:buFont typeface="Arial" pitchFamily="34" charset="0"/>
              <a:buChar char="•"/>
            </a:pPr>
            <a:r>
              <a:rPr lang="ar-SA" sz="2200" b="1" dirty="0" smtClean="0">
                <a:solidFill>
                  <a:srgbClr val="009900"/>
                </a:solidFill>
                <a:cs typeface="Arial" pitchFamily="34" charset="0"/>
              </a:rPr>
              <a:t>جدولة البيانات بالحاسوب.</a:t>
            </a:r>
          </a:p>
          <a:p>
            <a:pPr algn="just" rtl="1" eaLnBrk="1" hangingPunct="1">
              <a:buFont typeface="Arial" pitchFamily="34" charset="0"/>
              <a:buChar char="•"/>
            </a:pPr>
            <a:endParaRPr lang="ar-SA" sz="1500" b="1" dirty="0">
              <a:solidFill>
                <a:srgbClr val="009900"/>
              </a:solidFill>
              <a:cs typeface="Arial" pitchFamily="34" charset="0"/>
            </a:endParaRPr>
          </a:p>
          <a:p>
            <a:pPr algn="just" rtl="1" eaLnBrk="1" hangingPunct="1">
              <a:buFont typeface="Arial" pitchFamily="34" charset="0"/>
              <a:buChar char="•"/>
            </a:pPr>
            <a:endParaRPr lang="ar-SA" sz="2600" b="1" dirty="0" smtClean="0">
              <a:solidFill>
                <a:srgbClr val="009900"/>
              </a:solidFill>
              <a:cs typeface="Arial" pitchFamily="34" charset="0"/>
            </a:endParaRPr>
          </a:p>
          <a:p>
            <a:pPr algn="just" rtl="1" eaLnBrk="1" hangingPunct="1">
              <a:buFont typeface="Arial" pitchFamily="34" charset="0"/>
              <a:buChar char="•"/>
            </a:pPr>
            <a:endParaRPr lang="ar-SA" sz="2600" b="1" dirty="0">
              <a:solidFill>
                <a:srgbClr val="009900"/>
              </a:solidFill>
              <a:cs typeface="Arial" pitchFamily="34" charset="0"/>
            </a:endParaRPr>
          </a:p>
          <a:p>
            <a:pPr algn="ctr" rtl="1" eaLnBrk="1" hangingPunct="1">
              <a:buFont typeface="Arial" pitchFamily="34" charset="0"/>
              <a:buChar char="•"/>
            </a:pPr>
            <a:endParaRPr lang="ar-SA" sz="2000" b="1" dirty="0">
              <a:solidFill>
                <a:srgbClr val="FF0000"/>
              </a:solidFill>
              <a:cs typeface="Arial" pitchFamily="34" charset="0"/>
            </a:endParaRPr>
          </a:p>
          <a:p>
            <a:pPr rtl="1" eaLnBrk="1" hangingPunct="1">
              <a:buFont typeface="Arial" pitchFamily="34" charset="0"/>
              <a:buChar char="•"/>
            </a:pPr>
            <a:endParaRPr lang="ar-SA" sz="2600" b="1" dirty="0">
              <a:solidFill>
                <a:srgbClr val="FF0000"/>
              </a:solidFill>
              <a:cs typeface="Arial" pitchFamily="34" charset="0"/>
            </a:endParaRPr>
          </a:p>
          <a:p>
            <a:pPr rtl="1" eaLnBrk="1" hangingPunct="1">
              <a:buFont typeface="Arial" pitchFamily="34" charset="0"/>
              <a:buChar char="•"/>
            </a:pPr>
            <a:endParaRPr lang="ar-SA" b="1" dirty="0">
              <a:solidFill>
                <a:srgbClr val="0099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093702"/>
          </a:xfrm>
          <a:prstGeom prst="rect">
            <a:avLst/>
          </a:prstGeom>
          <a:noFill/>
        </p:spPr>
        <p:txBody>
          <a:bodyPr wrap="square">
            <a:spAutoFit/>
          </a:bodyPr>
          <a:lstStyle/>
          <a:p>
            <a:pPr algn="just"/>
            <a:r>
              <a:rPr lang="ar-SA" sz="2500" dirty="0" smtClean="0"/>
              <a:t>يرتبط المنهج الكمي ارتباطاً وثيقً بعملية جمع البيانات وتحليلها، بهدف التوصل إلى نتائج وحلول للمشكلات قيد الدراسة، كم أن هذا المنهج يقدم افضل الوسائل الإحصائية والرياضية الحديثة التي تعطى افضل النتائج وأدقها.</a:t>
            </a:r>
          </a:p>
          <a:p>
            <a:pPr algn="just"/>
            <a:r>
              <a:rPr lang="ar-SA" sz="2500" dirty="0" smtClean="0"/>
              <a:t>وتأخذ البيانات الجغرافية أشكالا عدة، منها نقاط المناسيب وإحصاءات العناصر المناخية كالأمطار والحرارة، ومقدار التصريف النهري، ودرجة الانحدار، وبيانات السكان والطرق والمركبات ، وقيم الأراضي ومساحاتها........................................................الخ.</a:t>
            </a:r>
          </a:p>
          <a:p>
            <a:pPr algn="just"/>
            <a:r>
              <a:rPr lang="ar-SA" sz="2500" dirty="0" smtClean="0"/>
              <a:t>وللبيانات الكمية بشكل عام ميزتان مهمتان هما:</a:t>
            </a:r>
          </a:p>
          <a:p>
            <a:pPr algn="just"/>
            <a:r>
              <a:rPr lang="ar-SA" sz="2500" dirty="0" smtClean="0"/>
              <a:t>1- </a:t>
            </a:r>
            <a:r>
              <a:rPr lang="ar-SA" sz="2500" b="1" dirty="0" smtClean="0">
                <a:solidFill>
                  <a:srgbClr val="FF0000"/>
                </a:solidFill>
              </a:rPr>
              <a:t>أن هذه البيانات تتميز بالدقة : </a:t>
            </a:r>
            <a:r>
              <a:rPr lang="ar-SA" sz="2500" dirty="0" smtClean="0"/>
              <a:t>حيث تمثل حقائق رقمية، وبكونها سهلة الحفظ والمعالجة .</a:t>
            </a:r>
          </a:p>
          <a:p>
            <a:pPr algn="just"/>
            <a:r>
              <a:rPr lang="ar-SA" sz="2500" dirty="0" smtClean="0"/>
              <a:t>2- </a:t>
            </a:r>
            <a:r>
              <a:rPr lang="ar-SA" sz="2500" b="1" dirty="0" smtClean="0">
                <a:solidFill>
                  <a:srgbClr val="FF0000"/>
                </a:solidFill>
              </a:rPr>
              <a:t>خصوصية الغرض: </a:t>
            </a:r>
            <a:r>
              <a:rPr lang="ar-SA" sz="2500" dirty="0" smtClean="0"/>
              <a:t>حيث تجمع البيانات لغرض خاص ومحدد، حيث أنها تمثل قياسات ميدانية تكلفت الكثير من الوقت والجهد والمال.</a:t>
            </a:r>
          </a:p>
          <a:p>
            <a:pPr algn="just"/>
            <a:r>
              <a:rPr lang="ar-SA" sz="2500" dirty="0" smtClean="0"/>
              <a:t>وبشكل عام، يمكن أن نطلق على كافة البيانات الكمية التي توضح علاقات أو تحل مشكلات  تتعلق بالبيئة التي </a:t>
            </a:r>
            <a:r>
              <a:rPr lang="ar-SA" sz="2500" dirty="0"/>
              <a:t>نعيش فيها( بيانات جغرافية </a:t>
            </a:r>
            <a:r>
              <a:rPr lang="ar-SA" sz="2500" dirty="0" smtClean="0"/>
              <a:t>)، والبيانات الجغرافية تندرج تحت نوعين من البيانات الإحصائية.</a:t>
            </a:r>
            <a:endParaRPr lang="ar-SA" sz="25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478423"/>
          </a:xfrm>
          <a:prstGeom prst="rect">
            <a:avLst/>
          </a:prstGeom>
          <a:noFill/>
        </p:spPr>
        <p:txBody>
          <a:bodyPr wrap="square">
            <a:spAutoFit/>
          </a:bodyPr>
          <a:lstStyle/>
          <a:p>
            <a:pPr algn="just"/>
            <a:r>
              <a:rPr lang="ar-SA" sz="2500" b="1" i="1" u="sng" dirty="0" smtClean="0">
                <a:solidFill>
                  <a:srgbClr val="7030A0"/>
                </a:solidFill>
              </a:rPr>
              <a:t>البيانات النوعية أو الاسمية </a:t>
            </a:r>
            <a:r>
              <a:rPr lang="en-US" sz="2500" b="1" i="1" u="sng" dirty="0" smtClean="0">
                <a:solidFill>
                  <a:srgbClr val="7030A0"/>
                </a:solidFill>
              </a:rPr>
              <a:t>Nominal Data</a:t>
            </a:r>
            <a:r>
              <a:rPr lang="ar-SA" sz="2500" b="1" i="1" u="sng" dirty="0" smtClean="0">
                <a:solidFill>
                  <a:srgbClr val="7030A0"/>
                </a:solidFill>
              </a:rPr>
              <a:t>:</a:t>
            </a:r>
          </a:p>
          <a:p>
            <a:pPr algn="just"/>
            <a:r>
              <a:rPr lang="ar-SA" sz="2500" b="1" dirty="0" smtClean="0">
                <a:solidFill>
                  <a:srgbClr val="FF0000"/>
                </a:solidFill>
              </a:rPr>
              <a:t> </a:t>
            </a:r>
            <a:r>
              <a:rPr lang="ar-SA" sz="2500" dirty="0" smtClean="0"/>
              <a:t>وهى البيانات الوصفية غير القابلة للقياس العددي، ولكن يمكن تصنيفها من حيث النوع أو الدرجة، مثال ذلك بيانات الحالة الزواجية أو التعليمية.</a:t>
            </a:r>
          </a:p>
          <a:p>
            <a:pPr algn="just"/>
            <a:r>
              <a:rPr lang="ar-SA" sz="2500" b="1" i="1" u="sng" dirty="0">
                <a:solidFill>
                  <a:srgbClr val="7030A0"/>
                </a:solidFill>
              </a:rPr>
              <a:t>البيانات </a:t>
            </a:r>
            <a:r>
              <a:rPr lang="ar-SA" sz="2500" b="1" i="1" u="sng" dirty="0" smtClean="0">
                <a:solidFill>
                  <a:srgbClr val="7030A0"/>
                </a:solidFill>
              </a:rPr>
              <a:t>الرتبية </a:t>
            </a:r>
            <a:r>
              <a:rPr lang="en-US" sz="2500" b="1" i="1" u="sng" dirty="0" smtClean="0">
                <a:solidFill>
                  <a:srgbClr val="7030A0"/>
                </a:solidFill>
              </a:rPr>
              <a:t>Ordinal Rank Data</a:t>
            </a:r>
            <a:r>
              <a:rPr lang="ar-SA" sz="2500" b="1" i="1" u="sng" dirty="0" smtClean="0">
                <a:solidFill>
                  <a:srgbClr val="7030A0"/>
                </a:solidFill>
              </a:rPr>
              <a:t>:</a:t>
            </a:r>
            <a:endParaRPr lang="ar-SA" sz="2500" b="1" i="1" u="sng" dirty="0">
              <a:solidFill>
                <a:srgbClr val="7030A0"/>
              </a:solidFill>
            </a:endParaRPr>
          </a:p>
          <a:p>
            <a:pPr algn="just"/>
            <a:r>
              <a:rPr lang="ar-SA" sz="2500" dirty="0" smtClean="0"/>
              <a:t>وهى بيانات تمتاز بكونها فئوية، تكون في هيئة رتب. حيث ترتب البينات الخاصة بالقيم على أساس تسلسلها أما تصاعديا أو تنازليا.، وذلك على سبيل المثال حين تتضمن الإجابة على سؤال في الاستبيان وليكن هل توافق على استخدام التقنيات الحديثة في الدراسات الجغرافية؟ ( 1- لا أوافق بشدة.........2- لا أوافق...........3- لا اعرف..........4- أوافق..........5- أوافق بشدة).</a:t>
            </a:r>
          </a:p>
          <a:p>
            <a:pPr algn="just"/>
            <a:r>
              <a:rPr lang="ar-SA" sz="2500" b="1" i="1" u="sng" dirty="0">
                <a:solidFill>
                  <a:srgbClr val="7030A0"/>
                </a:solidFill>
              </a:rPr>
              <a:t>البيانات </a:t>
            </a:r>
            <a:r>
              <a:rPr lang="ar-SA" sz="2500" b="1" i="1" u="sng" dirty="0" smtClean="0">
                <a:solidFill>
                  <a:srgbClr val="7030A0"/>
                </a:solidFill>
              </a:rPr>
              <a:t>الرقمية:</a:t>
            </a:r>
            <a:endParaRPr lang="ar-SA" sz="2500" b="1" i="1" u="sng" dirty="0">
              <a:solidFill>
                <a:srgbClr val="7030A0"/>
              </a:solidFill>
            </a:endParaRPr>
          </a:p>
          <a:p>
            <a:pPr algn="just"/>
            <a:r>
              <a:rPr lang="ar-SA" sz="2500" b="1" dirty="0">
                <a:solidFill>
                  <a:srgbClr val="FF0000"/>
                </a:solidFill>
              </a:rPr>
              <a:t> </a:t>
            </a:r>
            <a:r>
              <a:rPr lang="ar-SA" sz="2500" dirty="0"/>
              <a:t>وهى البيانات </a:t>
            </a:r>
            <a:r>
              <a:rPr lang="ar-SA" sz="2500" dirty="0" smtClean="0"/>
              <a:t>الكمية التي تأخذ قيما عددية، ويطلق عليها بيانات الفترة وتكون قابلة للقياس العددي، ومنها بيانات السن والدخل وعدد أفراد الأسرة. وتكون على صورة:</a:t>
            </a:r>
          </a:p>
          <a:p>
            <a:pPr algn="just"/>
            <a:r>
              <a:rPr lang="ar-SA" sz="2500" b="1" u="sng" dirty="0" smtClean="0"/>
              <a:t>أ- بيانات كمية غير مبوبة: </a:t>
            </a:r>
            <a:r>
              <a:rPr lang="ar-SA" sz="2500" dirty="0" smtClean="0"/>
              <a:t>وهى البيانات التي تمثل قيما محددة لكل جزء من العينة أو المجمعة ميدانيا، مثال ذلك كميات الأمطار الساقطة على مدنية ما.</a:t>
            </a:r>
            <a:endParaRPr lang="ar-SA" sz="2500" dirty="0"/>
          </a:p>
          <a:p>
            <a:pPr algn="just"/>
            <a:endParaRPr lang="ar-SA" sz="25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27962537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504137816"/>
              </p:ext>
            </p:extLst>
          </p:nvPr>
        </p:nvGraphicFramePr>
        <p:xfrm>
          <a:off x="1651000" y="1227666"/>
          <a:ext cx="6604000" cy="3169920"/>
        </p:xfrm>
        <a:graphic>
          <a:graphicData uri="http://schemas.openxmlformats.org/drawingml/2006/table">
            <a:tbl>
              <a:tblPr rtl="1" firstRow="1" bandRow="1">
                <a:tableStyleId>{5940675A-B579-460E-94D1-54222C63F5DA}</a:tableStyleId>
              </a:tblPr>
              <a:tblGrid>
                <a:gridCol w="660400"/>
                <a:gridCol w="660400"/>
                <a:gridCol w="660400"/>
                <a:gridCol w="660400"/>
                <a:gridCol w="660400"/>
                <a:gridCol w="660400"/>
                <a:gridCol w="660400"/>
                <a:gridCol w="660400"/>
                <a:gridCol w="660400"/>
                <a:gridCol w="660400"/>
              </a:tblGrid>
              <a:tr h="370840">
                <a:tc>
                  <a:txBody>
                    <a:bodyPr/>
                    <a:lstStyle/>
                    <a:p>
                      <a:pPr algn="ctr" rtl="1"/>
                      <a:r>
                        <a:rPr lang="ar-SA" sz="2000" b="1" dirty="0" smtClean="0"/>
                        <a:t>59</a:t>
                      </a:r>
                    </a:p>
                  </a:txBody>
                  <a:tcPr/>
                </a:tc>
                <a:tc>
                  <a:txBody>
                    <a:bodyPr/>
                    <a:lstStyle/>
                    <a:p>
                      <a:pPr algn="ctr" rtl="1"/>
                      <a:r>
                        <a:rPr lang="ar-SA" sz="2000" b="1" dirty="0" smtClean="0"/>
                        <a:t>50</a:t>
                      </a:r>
                      <a:endParaRPr lang="ar-EG" sz="2000" b="1" dirty="0"/>
                    </a:p>
                  </a:txBody>
                  <a:tcPr/>
                </a:tc>
                <a:tc>
                  <a:txBody>
                    <a:bodyPr/>
                    <a:lstStyle/>
                    <a:p>
                      <a:pPr algn="ctr" rtl="1"/>
                      <a:r>
                        <a:rPr lang="ar-SA" sz="2000" b="1" dirty="0" smtClean="0"/>
                        <a:t>40</a:t>
                      </a:r>
                      <a:endParaRPr lang="ar-EG" sz="2000" b="1" dirty="0"/>
                    </a:p>
                  </a:txBody>
                  <a:tcPr/>
                </a:tc>
                <a:tc>
                  <a:txBody>
                    <a:bodyPr/>
                    <a:lstStyle/>
                    <a:p>
                      <a:pPr algn="ctr" rtl="1"/>
                      <a:r>
                        <a:rPr lang="ar-SA" sz="2000" b="1" dirty="0" smtClean="0"/>
                        <a:t>54</a:t>
                      </a:r>
                      <a:endParaRPr lang="ar-EG" sz="2000" b="1" dirty="0"/>
                    </a:p>
                  </a:txBody>
                  <a:tcPr/>
                </a:tc>
                <a:tc>
                  <a:txBody>
                    <a:bodyPr/>
                    <a:lstStyle/>
                    <a:p>
                      <a:pPr algn="ctr" rtl="1"/>
                      <a:r>
                        <a:rPr lang="ar-SA" sz="2000" b="1" dirty="0" smtClean="0"/>
                        <a:t>57</a:t>
                      </a:r>
                      <a:endParaRPr lang="ar-EG" sz="2000" b="1" dirty="0"/>
                    </a:p>
                  </a:txBody>
                  <a:tcPr/>
                </a:tc>
                <a:tc>
                  <a:txBody>
                    <a:bodyPr/>
                    <a:lstStyle/>
                    <a:p>
                      <a:pPr algn="ctr" rtl="1"/>
                      <a:r>
                        <a:rPr lang="ar-SA" sz="2000" b="1" dirty="0" smtClean="0"/>
                        <a:t>75</a:t>
                      </a:r>
                      <a:endParaRPr lang="ar-EG" sz="2000" b="1" dirty="0"/>
                    </a:p>
                  </a:txBody>
                  <a:tcPr/>
                </a:tc>
                <a:tc>
                  <a:txBody>
                    <a:bodyPr/>
                    <a:lstStyle/>
                    <a:p>
                      <a:pPr algn="ctr" rtl="1"/>
                      <a:r>
                        <a:rPr lang="ar-SA" sz="2000" b="1" dirty="0" smtClean="0"/>
                        <a:t>51</a:t>
                      </a:r>
                      <a:endParaRPr lang="ar-EG" sz="2000" b="1" dirty="0"/>
                    </a:p>
                  </a:txBody>
                  <a:tcPr/>
                </a:tc>
                <a:tc>
                  <a:txBody>
                    <a:bodyPr/>
                    <a:lstStyle/>
                    <a:p>
                      <a:pPr algn="ctr" rtl="1"/>
                      <a:r>
                        <a:rPr lang="ar-SA" sz="2000" b="1" dirty="0" smtClean="0"/>
                        <a:t>44</a:t>
                      </a:r>
                      <a:endParaRPr lang="ar-EG" sz="2000" b="1" dirty="0"/>
                    </a:p>
                  </a:txBody>
                  <a:tcPr/>
                </a:tc>
                <a:tc>
                  <a:txBody>
                    <a:bodyPr/>
                    <a:lstStyle/>
                    <a:p>
                      <a:pPr algn="ctr" rtl="1"/>
                      <a:r>
                        <a:rPr lang="ar-SA" sz="2000" b="1" dirty="0" smtClean="0"/>
                        <a:t>30</a:t>
                      </a:r>
                      <a:endParaRPr lang="ar-EG" sz="2000" b="1" dirty="0"/>
                    </a:p>
                  </a:txBody>
                  <a:tcPr/>
                </a:tc>
                <a:tc>
                  <a:txBody>
                    <a:bodyPr/>
                    <a:lstStyle/>
                    <a:p>
                      <a:pPr algn="ctr" rtl="1"/>
                      <a:r>
                        <a:rPr lang="ar-SA" sz="2000" b="1" dirty="0" smtClean="0"/>
                        <a:t>60</a:t>
                      </a:r>
                      <a:endParaRPr lang="ar-EG" sz="2000" b="1" dirty="0"/>
                    </a:p>
                  </a:txBody>
                  <a:tcPr/>
                </a:tc>
              </a:tr>
              <a:tr h="370840">
                <a:tc>
                  <a:txBody>
                    <a:bodyPr/>
                    <a:lstStyle/>
                    <a:p>
                      <a:pPr algn="ctr" rtl="1"/>
                      <a:r>
                        <a:rPr lang="ar-SA" sz="2000" b="1" dirty="0" smtClean="0"/>
                        <a:t>70</a:t>
                      </a:r>
                      <a:endParaRPr lang="ar-EG" sz="2000" b="1" dirty="0"/>
                    </a:p>
                  </a:txBody>
                  <a:tcPr/>
                </a:tc>
                <a:tc>
                  <a:txBody>
                    <a:bodyPr/>
                    <a:lstStyle/>
                    <a:p>
                      <a:pPr algn="ctr" rtl="1"/>
                      <a:r>
                        <a:rPr lang="ar-SA" sz="2000" b="1" dirty="0" smtClean="0"/>
                        <a:t>51</a:t>
                      </a:r>
                      <a:endParaRPr lang="ar-EG" sz="2000" b="1" dirty="0"/>
                    </a:p>
                  </a:txBody>
                  <a:tcPr/>
                </a:tc>
                <a:tc>
                  <a:txBody>
                    <a:bodyPr/>
                    <a:lstStyle/>
                    <a:p>
                      <a:pPr algn="ctr" rtl="1"/>
                      <a:r>
                        <a:rPr lang="ar-SA" sz="2000" b="1" dirty="0" smtClean="0"/>
                        <a:t>41</a:t>
                      </a:r>
                      <a:endParaRPr lang="ar-EG" sz="2000" b="1" dirty="0"/>
                    </a:p>
                  </a:txBody>
                  <a:tcPr/>
                </a:tc>
                <a:tc>
                  <a:txBody>
                    <a:bodyPr/>
                    <a:lstStyle/>
                    <a:p>
                      <a:pPr algn="ctr" rtl="1"/>
                      <a:r>
                        <a:rPr lang="ar-SA" sz="2000" b="1" dirty="0" smtClean="0"/>
                        <a:t>56</a:t>
                      </a:r>
                      <a:endParaRPr lang="ar-EG" sz="2000" b="1" dirty="0"/>
                    </a:p>
                  </a:txBody>
                  <a:tcPr/>
                </a:tc>
                <a:tc>
                  <a:txBody>
                    <a:bodyPr/>
                    <a:lstStyle/>
                    <a:p>
                      <a:pPr algn="ctr" rtl="1"/>
                      <a:r>
                        <a:rPr lang="ar-SA" sz="2000" b="1" dirty="0" smtClean="0"/>
                        <a:t>72</a:t>
                      </a:r>
                      <a:endParaRPr lang="ar-EG" sz="2000" b="1" dirty="0"/>
                    </a:p>
                  </a:txBody>
                  <a:tcPr/>
                </a:tc>
                <a:tc>
                  <a:txBody>
                    <a:bodyPr/>
                    <a:lstStyle/>
                    <a:p>
                      <a:pPr algn="ctr" rtl="1"/>
                      <a:r>
                        <a:rPr lang="ar-SA" sz="2000" b="1" dirty="0" smtClean="0"/>
                        <a:t>55</a:t>
                      </a:r>
                      <a:endParaRPr lang="ar-EG" sz="2000" b="1" dirty="0"/>
                    </a:p>
                  </a:txBody>
                  <a:tcPr/>
                </a:tc>
                <a:tc>
                  <a:txBody>
                    <a:bodyPr/>
                    <a:lstStyle/>
                    <a:p>
                      <a:pPr algn="ctr" rtl="1"/>
                      <a:r>
                        <a:rPr lang="ar-SA" sz="2000" b="1" dirty="0" smtClean="0"/>
                        <a:t>78</a:t>
                      </a:r>
                      <a:endParaRPr lang="ar-EG" sz="2000" b="1" dirty="0"/>
                    </a:p>
                  </a:txBody>
                  <a:tcPr/>
                </a:tc>
                <a:tc>
                  <a:txBody>
                    <a:bodyPr/>
                    <a:lstStyle/>
                    <a:p>
                      <a:pPr algn="ctr" rtl="1"/>
                      <a:r>
                        <a:rPr lang="ar-SA" sz="2000" b="1" dirty="0" smtClean="0"/>
                        <a:t>71</a:t>
                      </a:r>
                      <a:endParaRPr lang="ar-EG" sz="2000" b="1" dirty="0"/>
                    </a:p>
                  </a:txBody>
                  <a:tcPr/>
                </a:tc>
                <a:tc>
                  <a:txBody>
                    <a:bodyPr/>
                    <a:lstStyle/>
                    <a:p>
                      <a:pPr algn="ctr" rtl="1"/>
                      <a:r>
                        <a:rPr lang="ar-SA" sz="2000" b="1" dirty="0" smtClean="0"/>
                        <a:t>50</a:t>
                      </a:r>
                      <a:endParaRPr lang="ar-EG" sz="2000" b="1" dirty="0"/>
                    </a:p>
                  </a:txBody>
                  <a:tcPr/>
                </a:tc>
                <a:tc>
                  <a:txBody>
                    <a:bodyPr/>
                    <a:lstStyle/>
                    <a:p>
                      <a:pPr algn="ctr" rtl="1"/>
                      <a:r>
                        <a:rPr lang="ar-SA" sz="2000" b="1" dirty="0" smtClean="0"/>
                        <a:t>21</a:t>
                      </a:r>
                      <a:endParaRPr lang="ar-EG" sz="2000" b="1" dirty="0"/>
                    </a:p>
                  </a:txBody>
                  <a:tcPr/>
                </a:tc>
              </a:tr>
              <a:tr h="370840">
                <a:tc>
                  <a:txBody>
                    <a:bodyPr/>
                    <a:lstStyle/>
                    <a:p>
                      <a:pPr algn="ctr" rtl="1"/>
                      <a:r>
                        <a:rPr lang="ar-SA" sz="2000" b="1" dirty="0" smtClean="0"/>
                        <a:t>32</a:t>
                      </a:r>
                      <a:endParaRPr lang="ar-EG" sz="2000" b="1" dirty="0"/>
                    </a:p>
                  </a:txBody>
                  <a:tcPr/>
                </a:tc>
                <a:tc>
                  <a:txBody>
                    <a:bodyPr/>
                    <a:lstStyle/>
                    <a:p>
                      <a:pPr algn="ctr" rtl="1"/>
                      <a:r>
                        <a:rPr lang="ar-SA" sz="2000" b="1" dirty="0" smtClean="0"/>
                        <a:t>67</a:t>
                      </a:r>
                      <a:endParaRPr lang="ar-EG" sz="2000" b="1" dirty="0"/>
                    </a:p>
                  </a:txBody>
                  <a:tcPr/>
                </a:tc>
                <a:tc>
                  <a:txBody>
                    <a:bodyPr/>
                    <a:lstStyle/>
                    <a:p>
                      <a:pPr algn="ctr" rtl="1"/>
                      <a:r>
                        <a:rPr lang="ar-SA" sz="2000" b="1" dirty="0" smtClean="0"/>
                        <a:t>52</a:t>
                      </a:r>
                      <a:endParaRPr lang="ar-EG" sz="2000" b="1" dirty="0"/>
                    </a:p>
                  </a:txBody>
                  <a:tcPr/>
                </a:tc>
                <a:tc>
                  <a:txBody>
                    <a:bodyPr/>
                    <a:lstStyle/>
                    <a:p>
                      <a:pPr algn="ctr" rtl="1"/>
                      <a:r>
                        <a:rPr lang="ar-SA" sz="2000" b="1" dirty="0" smtClean="0"/>
                        <a:t>79</a:t>
                      </a:r>
                      <a:endParaRPr lang="ar-EG" sz="2000" b="1" dirty="0"/>
                    </a:p>
                  </a:txBody>
                  <a:tcPr/>
                </a:tc>
                <a:tc>
                  <a:txBody>
                    <a:bodyPr/>
                    <a:lstStyle/>
                    <a:p>
                      <a:pPr algn="ctr" rtl="1"/>
                      <a:r>
                        <a:rPr lang="ar-SA" sz="2000" b="1" dirty="0" smtClean="0"/>
                        <a:t>36</a:t>
                      </a:r>
                      <a:endParaRPr lang="ar-EG" sz="2000" b="1" dirty="0"/>
                    </a:p>
                  </a:txBody>
                  <a:tcPr/>
                </a:tc>
                <a:tc>
                  <a:txBody>
                    <a:bodyPr/>
                    <a:lstStyle/>
                    <a:p>
                      <a:pPr algn="ctr" rtl="1"/>
                      <a:r>
                        <a:rPr lang="ar-SA" sz="2000" b="1" dirty="0" smtClean="0"/>
                        <a:t>51</a:t>
                      </a:r>
                      <a:endParaRPr lang="ar-EG" sz="2000" b="1" dirty="0"/>
                    </a:p>
                  </a:txBody>
                  <a:tcPr/>
                </a:tc>
                <a:tc>
                  <a:txBody>
                    <a:bodyPr/>
                    <a:lstStyle/>
                    <a:p>
                      <a:pPr algn="ctr" rtl="1"/>
                      <a:r>
                        <a:rPr lang="ar-SA" sz="2000" b="1" dirty="0" smtClean="0"/>
                        <a:t>53</a:t>
                      </a:r>
                      <a:endParaRPr lang="ar-EG" sz="2000" b="1" dirty="0"/>
                    </a:p>
                  </a:txBody>
                  <a:tcPr/>
                </a:tc>
                <a:tc>
                  <a:txBody>
                    <a:bodyPr/>
                    <a:lstStyle/>
                    <a:p>
                      <a:pPr algn="ctr" rtl="1"/>
                      <a:r>
                        <a:rPr lang="ar-SA" sz="2000" b="1" dirty="0" smtClean="0"/>
                        <a:t>71</a:t>
                      </a:r>
                      <a:endParaRPr lang="ar-EG" sz="2000" b="1" dirty="0"/>
                    </a:p>
                  </a:txBody>
                  <a:tcPr/>
                </a:tc>
                <a:tc>
                  <a:txBody>
                    <a:bodyPr/>
                    <a:lstStyle/>
                    <a:p>
                      <a:pPr algn="ctr" rtl="1"/>
                      <a:r>
                        <a:rPr lang="ar-SA" sz="2000" b="1" dirty="0" smtClean="0"/>
                        <a:t>31</a:t>
                      </a:r>
                      <a:endParaRPr lang="ar-EG" sz="2000" b="1" dirty="0"/>
                    </a:p>
                  </a:txBody>
                  <a:tcPr/>
                </a:tc>
                <a:tc>
                  <a:txBody>
                    <a:bodyPr/>
                    <a:lstStyle/>
                    <a:p>
                      <a:pPr algn="ctr" rtl="1"/>
                      <a:r>
                        <a:rPr lang="ar-SA" sz="2000" b="1" dirty="0" smtClean="0"/>
                        <a:t>63</a:t>
                      </a:r>
                      <a:endParaRPr lang="ar-EG" sz="2000" b="1" dirty="0"/>
                    </a:p>
                  </a:txBody>
                  <a:tcPr/>
                </a:tc>
              </a:tr>
              <a:tr h="370840">
                <a:tc>
                  <a:txBody>
                    <a:bodyPr/>
                    <a:lstStyle/>
                    <a:p>
                      <a:pPr algn="ctr" rtl="1"/>
                      <a:r>
                        <a:rPr lang="ar-SA" sz="2000" b="1" dirty="0" smtClean="0"/>
                        <a:t>60</a:t>
                      </a:r>
                      <a:endParaRPr lang="ar-EG" sz="2000" b="1" dirty="0"/>
                    </a:p>
                  </a:txBody>
                  <a:tcPr/>
                </a:tc>
                <a:tc>
                  <a:txBody>
                    <a:bodyPr/>
                    <a:lstStyle/>
                    <a:p>
                      <a:pPr algn="ctr" rtl="1"/>
                      <a:r>
                        <a:rPr lang="ar-SA" sz="2000" b="1" dirty="0" smtClean="0"/>
                        <a:t>65</a:t>
                      </a:r>
                      <a:endParaRPr lang="ar-EG" sz="2000" b="1" dirty="0"/>
                    </a:p>
                  </a:txBody>
                  <a:tcPr/>
                </a:tc>
                <a:tc>
                  <a:txBody>
                    <a:bodyPr/>
                    <a:lstStyle/>
                    <a:p>
                      <a:pPr algn="ctr" rtl="1"/>
                      <a:r>
                        <a:rPr lang="ar-SA" sz="2000" b="1" dirty="0" smtClean="0"/>
                        <a:t>43</a:t>
                      </a:r>
                      <a:endParaRPr lang="ar-EG" sz="2000" b="1" dirty="0"/>
                    </a:p>
                  </a:txBody>
                  <a:tcPr/>
                </a:tc>
                <a:tc>
                  <a:txBody>
                    <a:bodyPr/>
                    <a:lstStyle/>
                    <a:p>
                      <a:pPr algn="ctr" rtl="1"/>
                      <a:r>
                        <a:rPr lang="ar-SA" sz="2000" b="1" dirty="0" smtClean="0"/>
                        <a:t>63</a:t>
                      </a:r>
                      <a:endParaRPr lang="ar-EG" sz="2000" b="1" dirty="0"/>
                    </a:p>
                  </a:txBody>
                  <a:tcPr/>
                </a:tc>
                <a:tc>
                  <a:txBody>
                    <a:bodyPr/>
                    <a:lstStyle/>
                    <a:p>
                      <a:pPr algn="ctr" rtl="1"/>
                      <a:r>
                        <a:rPr lang="ar-SA" sz="2000" b="1" dirty="0" smtClean="0"/>
                        <a:t>48</a:t>
                      </a:r>
                      <a:endParaRPr lang="ar-EG" sz="2000" b="1" dirty="0"/>
                    </a:p>
                  </a:txBody>
                  <a:tcPr/>
                </a:tc>
                <a:tc>
                  <a:txBody>
                    <a:bodyPr/>
                    <a:lstStyle/>
                    <a:p>
                      <a:pPr algn="ctr" rtl="1"/>
                      <a:r>
                        <a:rPr lang="ar-SA" sz="2000" b="1" dirty="0" smtClean="0"/>
                        <a:t>45</a:t>
                      </a:r>
                      <a:endParaRPr lang="ar-EG" sz="2000" b="1" dirty="0"/>
                    </a:p>
                  </a:txBody>
                  <a:tcPr/>
                </a:tc>
                <a:tc>
                  <a:txBody>
                    <a:bodyPr/>
                    <a:lstStyle/>
                    <a:p>
                      <a:pPr algn="ctr" rtl="1"/>
                      <a:r>
                        <a:rPr lang="ar-SA" sz="2000" b="1" dirty="0" smtClean="0"/>
                        <a:t>56</a:t>
                      </a:r>
                      <a:endParaRPr lang="ar-EG" sz="2000" b="1" dirty="0"/>
                    </a:p>
                  </a:txBody>
                  <a:tcPr/>
                </a:tc>
                <a:tc>
                  <a:txBody>
                    <a:bodyPr/>
                    <a:lstStyle/>
                    <a:p>
                      <a:pPr algn="ctr" rtl="1"/>
                      <a:r>
                        <a:rPr lang="ar-SA" sz="2000" b="1" dirty="0" smtClean="0"/>
                        <a:t>48</a:t>
                      </a:r>
                      <a:endParaRPr lang="ar-EG" sz="2000" b="1" dirty="0"/>
                    </a:p>
                  </a:txBody>
                  <a:tcPr/>
                </a:tc>
                <a:tc>
                  <a:txBody>
                    <a:bodyPr/>
                    <a:lstStyle/>
                    <a:p>
                      <a:pPr algn="ctr" rtl="1"/>
                      <a:r>
                        <a:rPr lang="ar-SA" sz="2000" b="1" dirty="0" smtClean="0"/>
                        <a:t>57</a:t>
                      </a:r>
                      <a:endParaRPr lang="ar-EG" sz="2000" b="1" dirty="0"/>
                    </a:p>
                  </a:txBody>
                  <a:tcPr/>
                </a:tc>
                <a:tc>
                  <a:txBody>
                    <a:bodyPr/>
                    <a:lstStyle/>
                    <a:p>
                      <a:pPr algn="ctr" rtl="1"/>
                      <a:r>
                        <a:rPr lang="ar-SA" sz="2000" b="1" dirty="0" smtClean="0"/>
                        <a:t>56</a:t>
                      </a:r>
                      <a:endParaRPr lang="ar-EG" sz="2000" b="1" dirty="0"/>
                    </a:p>
                  </a:txBody>
                  <a:tcPr/>
                </a:tc>
              </a:tr>
              <a:tr h="370840">
                <a:tc>
                  <a:txBody>
                    <a:bodyPr/>
                    <a:lstStyle/>
                    <a:p>
                      <a:pPr algn="ctr" rtl="1"/>
                      <a:r>
                        <a:rPr lang="ar-SA" sz="2000" b="1" dirty="0" smtClean="0"/>
                        <a:t>20</a:t>
                      </a:r>
                      <a:endParaRPr lang="ar-EG" sz="2000" b="1" dirty="0"/>
                    </a:p>
                  </a:txBody>
                  <a:tcPr/>
                </a:tc>
                <a:tc>
                  <a:txBody>
                    <a:bodyPr/>
                    <a:lstStyle/>
                    <a:p>
                      <a:pPr algn="ctr" rtl="1"/>
                      <a:r>
                        <a:rPr lang="ar-SA" sz="2000" b="1" dirty="0" smtClean="0"/>
                        <a:t>57</a:t>
                      </a:r>
                      <a:endParaRPr lang="ar-EG" sz="2000" b="1" dirty="0"/>
                    </a:p>
                  </a:txBody>
                  <a:tcPr/>
                </a:tc>
                <a:tc>
                  <a:txBody>
                    <a:bodyPr/>
                    <a:lstStyle/>
                    <a:p>
                      <a:pPr algn="ctr" rtl="1"/>
                      <a:r>
                        <a:rPr lang="ar-SA" sz="2000" b="1" dirty="0" smtClean="0"/>
                        <a:t>48</a:t>
                      </a:r>
                      <a:endParaRPr lang="ar-EG" sz="2000" b="1" dirty="0"/>
                    </a:p>
                  </a:txBody>
                  <a:tcPr/>
                </a:tc>
                <a:tc>
                  <a:txBody>
                    <a:bodyPr/>
                    <a:lstStyle/>
                    <a:p>
                      <a:pPr algn="ctr" rtl="1"/>
                      <a:r>
                        <a:rPr lang="ar-SA" sz="2000" b="1" dirty="0" smtClean="0"/>
                        <a:t>58</a:t>
                      </a:r>
                      <a:endParaRPr lang="ar-EG" sz="2000" b="1" dirty="0"/>
                    </a:p>
                  </a:txBody>
                  <a:tcPr/>
                </a:tc>
                <a:tc>
                  <a:txBody>
                    <a:bodyPr/>
                    <a:lstStyle/>
                    <a:p>
                      <a:pPr algn="ctr" rtl="1"/>
                      <a:r>
                        <a:rPr lang="ar-SA" sz="2000" b="1" dirty="0" smtClean="0"/>
                        <a:t>44</a:t>
                      </a:r>
                      <a:endParaRPr lang="ar-EG" sz="2000" b="1" dirty="0"/>
                    </a:p>
                  </a:txBody>
                  <a:tcPr/>
                </a:tc>
                <a:tc>
                  <a:txBody>
                    <a:bodyPr/>
                    <a:lstStyle/>
                    <a:p>
                      <a:pPr algn="ctr" rtl="1"/>
                      <a:r>
                        <a:rPr lang="ar-SA" sz="2000" b="1" dirty="0" smtClean="0"/>
                        <a:t>41</a:t>
                      </a:r>
                      <a:endParaRPr lang="ar-EG" sz="2000" b="1" dirty="0"/>
                    </a:p>
                  </a:txBody>
                  <a:tcPr/>
                </a:tc>
                <a:tc>
                  <a:txBody>
                    <a:bodyPr/>
                    <a:lstStyle/>
                    <a:p>
                      <a:pPr algn="ctr" rtl="1"/>
                      <a:r>
                        <a:rPr lang="ar-SA" sz="2000" b="1" dirty="0" smtClean="0"/>
                        <a:t>51</a:t>
                      </a:r>
                      <a:endParaRPr lang="ar-EG" sz="2000" b="1" dirty="0"/>
                    </a:p>
                  </a:txBody>
                  <a:tcPr/>
                </a:tc>
                <a:tc>
                  <a:txBody>
                    <a:bodyPr/>
                    <a:lstStyle/>
                    <a:p>
                      <a:pPr algn="ctr" rtl="1"/>
                      <a:r>
                        <a:rPr lang="ar-SA" sz="2000" b="1" dirty="0" smtClean="0"/>
                        <a:t>69</a:t>
                      </a:r>
                      <a:endParaRPr lang="ar-EG" sz="2000" b="1" dirty="0"/>
                    </a:p>
                  </a:txBody>
                  <a:tcPr/>
                </a:tc>
                <a:tc>
                  <a:txBody>
                    <a:bodyPr/>
                    <a:lstStyle/>
                    <a:p>
                      <a:pPr algn="ctr" rtl="1"/>
                      <a:r>
                        <a:rPr lang="ar-SA" sz="2000" b="1" dirty="0" smtClean="0"/>
                        <a:t>33</a:t>
                      </a:r>
                      <a:endParaRPr lang="ar-EG" sz="2000" b="1" dirty="0"/>
                    </a:p>
                  </a:txBody>
                  <a:tcPr/>
                </a:tc>
                <a:tc>
                  <a:txBody>
                    <a:bodyPr/>
                    <a:lstStyle/>
                    <a:p>
                      <a:pPr algn="ctr" rtl="1"/>
                      <a:r>
                        <a:rPr lang="ar-SA" sz="2000" b="1" dirty="0" smtClean="0"/>
                        <a:t>65</a:t>
                      </a:r>
                      <a:endParaRPr lang="ar-EG" sz="2000" b="1" dirty="0"/>
                    </a:p>
                  </a:txBody>
                  <a:tcPr/>
                </a:tc>
              </a:tr>
              <a:tr h="370840">
                <a:tc>
                  <a:txBody>
                    <a:bodyPr/>
                    <a:lstStyle/>
                    <a:p>
                      <a:pPr algn="ctr" rtl="1"/>
                      <a:r>
                        <a:rPr lang="ar-SA" sz="2000" b="1" dirty="0" smtClean="0"/>
                        <a:t>54</a:t>
                      </a:r>
                      <a:endParaRPr lang="ar-EG" sz="2000" b="1" dirty="0"/>
                    </a:p>
                  </a:txBody>
                  <a:tcPr/>
                </a:tc>
                <a:tc>
                  <a:txBody>
                    <a:bodyPr/>
                    <a:lstStyle/>
                    <a:p>
                      <a:pPr algn="ctr" rtl="1"/>
                      <a:r>
                        <a:rPr lang="ar-SA" sz="2000" b="1" dirty="0" smtClean="0"/>
                        <a:t>63</a:t>
                      </a:r>
                      <a:endParaRPr lang="ar-EG" sz="2000" b="1" dirty="0"/>
                    </a:p>
                  </a:txBody>
                  <a:tcPr/>
                </a:tc>
                <a:tc>
                  <a:txBody>
                    <a:bodyPr/>
                    <a:lstStyle/>
                    <a:p>
                      <a:pPr algn="ctr" rtl="1"/>
                      <a:r>
                        <a:rPr lang="ar-SA" sz="2000" b="1" dirty="0" smtClean="0"/>
                        <a:t>42</a:t>
                      </a:r>
                      <a:endParaRPr lang="ar-EG" sz="2000" b="1" dirty="0"/>
                    </a:p>
                  </a:txBody>
                  <a:tcPr/>
                </a:tc>
                <a:tc>
                  <a:txBody>
                    <a:bodyPr/>
                    <a:lstStyle/>
                    <a:p>
                      <a:pPr algn="ctr" rtl="1"/>
                      <a:r>
                        <a:rPr lang="ar-SA" sz="2000" b="1" dirty="0" smtClean="0"/>
                        <a:t>47</a:t>
                      </a:r>
                      <a:endParaRPr lang="ar-EG" sz="2000" b="1" dirty="0"/>
                    </a:p>
                  </a:txBody>
                  <a:tcPr/>
                </a:tc>
                <a:tc>
                  <a:txBody>
                    <a:bodyPr/>
                    <a:lstStyle/>
                    <a:p>
                      <a:pPr algn="ctr" rtl="1"/>
                      <a:r>
                        <a:rPr lang="ar-SA" sz="2000" b="1" dirty="0" smtClean="0"/>
                        <a:t>56</a:t>
                      </a:r>
                      <a:endParaRPr lang="ar-EG" sz="2000" b="1" dirty="0"/>
                    </a:p>
                  </a:txBody>
                  <a:tcPr/>
                </a:tc>
                <a:tc>
                  <a:txBody>
                    <a:bodyPr/>
                    <a:lstStyle/>
                    <a:p>
                      <a:pPr algn="ctr" rtl="1"/>
                      <a:r>
                        <a:rPr lang="ar-SA" sz="2000" b="1" dirty="0" smtClean="0"/>
                        <a:t>82</a:t>
                      </a:r>
                      <a:endParaRPr lang="ar-EG" sz="2000" b="1" dirty="0"/>
                    </a:p>
                  </a:txBody>
                  <a:tcPr/>
                </a:tc>
                <a:tc>
                  <a:txBody>
                    <a:bodyPr/>
                    <a:lstStyle/>
                    <a:p>
                      <a:pPr algn="ctr" rtl="1"/>
                      <a:r>
                        <a:rPr lang="ar-SA" sz="2000" b="1" dirty="0" smtClean="0"/>
                        <a:t>50</a:t>
                      </a:r>
                      <a:endParaRPr lang="ar-EG" sz="2000" b="1" dirty="0"/>
                    </a:p>
                  </a:txBody>
                  <a:tcPr/>
                </a:tc>
                <a:tc>
                  <a:txBody>
                    <a:bodyPr/>
                    <a:lstStyle/>
                    <a:p>
                      <a:pPr algn="ctr" rtl="1"/>
                      <a:r>
                        <a:rPr lang="ar-SA" sz="2000" b="1" dirty="0" smtClean="0"/>
                        <a:t>46</a:t>
                      </a:r>
                      <a:endParaRPr lang="ar-EG" sz="2000" b="1" dirty="0"/>
                    </a:p>
                  </a:txBody>
                  <a:tcPr/>
                </a:tc>
                <a:tc>
                  <a:txBody>
                    <a:bodyPr/>
                    <a:lstStyle/>
                    <a:p>
                      <a:pPr algn="ctr" rtl="1"/>
                      <a:r>
                        <a:rPr lang="ar-SA" sz="2000" b="1" dirty="0" smtClean="0"/>
                        <a:t>38</a:t>
                      </a:r>
                      <a:endParaRPr lang="ar-EG" sz="2000" b="1" dirty="0"/>
                    </a:p>
                  </a:txBody>
                  <a:tcPr/>
                </a:tc>
                <a:tc>
                  <a:txBody>
                    <a:bodyPr/>
                    <a:lstStyle/>
                    <a:p>
                      <a:pPr algn="ctr" rtl="1"/>
                      <a:r>
                        <a:rPr lang="ar-SA" sz="2000" b="1" dirty="0" smtClean="0"/>
                        <a:t>58</a:t>
                      </a:r>
                      <a:endParaRPr lang="ar-EG" sz="2000" b="1" dirty="0"/>
                    </a:p>
                  </a:txBody>
                  <a:tcPr/>
                </a:tc>
              </a:tr>
              <a:tr h="370840">
                <a:tc>
                  <a:txBody>
                    <a:bodyPr/>
                    <a:lstStyle/>
                    <a:p>
                      <a:pPr algn="ctr" rtl="1"/>
                      <a:r>
                        <a:rPr lang="ar-SA" sz="2000" b="1" dirty="0" smtClean="0"/>
                        <a:t>53</a:t>
                      </a:r>
                      <a:endParaRPr lang="ar-EG" sz="2000" b="1" dirty="0"/>
                    </a:p>
                  </a:txBody>
                  <a:tcPr/>
                </a:tc>
                <a:tc>
                  <a:txBody>
                    <a:bodyPr/>
                    <a:lstStyle/>
                    <a:p>
                      <a:pPr algn="ctr" rtl="1"/>
                      <a:r>
                        <a:rPr lang="ar-SA" sz="2000" b="1" dirty="0" smtClean="0"/>
                        <a:t>62</a:t>
                      </a:r>
                      <a:endParaRPr lang="ar-EG" sz="2000" b="1" dirty="0"/>
                    </a:p>
                  </a:txBody>
                  <a:tcPr/>
                </a:tc>
                <a:tc>
                  <a:txBody>
                    <a:bodyPr/>
                    <a:lstStyle/>
                    <a:p>
                      <a:pPr algn="ctr" rtl="1"/>
                      <a:r>
                        <a:rPr lang="ar-SA" sz="2000" b="1" dirty="0" smtClean="0"/>
                        <a:t>45</a:t>
                      </a:r>
                      <a:endParaRPr lang="ar-EG" sz="2000" b="1" dirty="0"/>
                    </a:p>
                  </a:txBody>
                  <a:tcPr/>
                </a:tc>
                <a:tc>
                  <a:txBody>
                    <a:bodyPr/>
                    <a:lstStyle/>
                    <a:p>
                      <a:pPr algn="ctr" rtl="1"/>
                      <a:r>
                        <a:rPr lang="ar-SA" sz="2000" b="1" dirty="0" smtClean="0"/>
                        <a:t>30</a:t>
                      </a:r>
                      <a:endParaRPr lang="ar-EG" sz="2000" b="1" dirty="0"/>
                    </a:p>
                  </a:txBody>
                  <a:tcPr/>
                </a:tc>
                <a:tc>
                  <a:txBody>
                    <a:bodyPr/>
                    <a:lstStyle/>
                    <a:p>
                      <a:pPr algn="ctr" rtl="1"/>
                      <a:r>
                        <a:rPr lang="ar-SA" sz="2000" b="1" dirty="0" smtClean="0"/>
                        <a:t>42</a:t>
                      </a:r>
                      <a:endParaRPr lang="ar-EG" sz="2000" b="1" dirty="0"/>
                    </a:p>
                  </a:txBody>
                  <a:tcPr/>
                </a:tc>
                <a:tc>
                  <a:txBody>
                    <a:bodyPr/>
                    <a:lstStyle/>
                    <a:p>
                      <a:pPr algn="ctr" rtl="1"/>
                      <a:r>
                        <a:rPr lang="ar-SA" sz="2000" b="1" dirty="0" smtClean="0"/>
                        <a:t>59</a:t>
                      </a:r>
                      <a:endParaRPr lang="ar-EG" sz="2000" b="1" dirty="0"/>
                    </a:p>
                  </a:txBody>
                  <a:tcPr/>
                </a:tc>
                <a:tc>
                  <a:txBody>
                    <a:bodyPr/>
                    <a:lstStyle/>
                    <a:p>
                      <a:pPr algn="ctr" rtl="1"/>
                      <a:r>
                        <a:rPr lang="ar-SA" sz="2000" b="1" dirty="0" smtClean="0"/>
                        <a:t>69</a:t>
                      </a:r>
                      <a:endParaRPr lang="ar-EG" sz="2000" b="1" dirty="0"/>
                    </a:p>
                  </a:txBody>
                  <a:tcPr/>
                </a:tc>
                <a:tc>
                  <a:txBody>
                    <a:bodyPr/>
                    <a:lstStyle/>
                    <a:p>
                      <a:pPr algn="ctr" rtl="1"/>
                      <a:r>
                        <a:rPr lang="ar-SA" sz="2000" b="1" dirty="0" smtClean="0"/>
                        <a:t>56</a:t>
                      </a:r>
                      <a:endParaRPr lang="ar-EG" sz="2000" b="1" dirty="0"/>
                    </a:p>
                  </a:txBody>
                  <a:tcPr/>
                </a:tc>
                <a:tc>
                  <a:txBody>
                    <a:bodyPr/>
                    <a:lstStyle/>
                    <a:p>
                      <a:pPr algn="ctr" rtl="1"/>
                      <a:r>
                        <a:rPr lang="ar-SA" sz="2000" b="1" dirty="0" smtClean="0"/>
                        <a:t>39</a:t>
                      </a:r>
                      <a:endParaRPr lang="ar-EG" sz="2000" b="1" dirty="0"/>
                    </a:p>
                  </a:txBody>
                  <a:tcPr/>
                </a:tc>
                <a:tc>
                  <a:txBody>
                    <a:bodyPr/>
                    <a:lstStyle/>
                    <a:p>
                      <a:pPr algn="ctr" rtl="1"/>
                      <a:r>
                        <a:rPr lang="ar-SA" sz="2000" b="1" dirty="0" smtClean="0"/>
                        <a:t>67</a:t>
                      </a:r>
                      <a:endParaRPr lang="ar-EG" sz="2000" b="1" dirty="0"/>
                    </a:p>
                  </a:txBody>
                  <a:tcPr/>
                </a:tc>
              </a:tr>
              <a:tr h="370840">
                <a:tc>
                  <a:txBody>
                    <a:bodyPr/>
                    <a:lstStyle/>
                    <a:p>
                      <a:pPr algn="ctr" rtl="1"/>
                      <a:r>
                        <a:rPr lang="ar-SA" sz="2000" b="1" dirty="0" smtClean="0"/>
                        <a:t>66</a:t>
                      </a:r>
                      <a:endParaRPr lang="ar-EG" sz="2000" b="1" dirty="0"/>
                    </a:p>
                  </a:txBody>
                  <a:tcPr/>
                </a:tc>
                <a:tc>
                  <a:txBody>
                    <a:bodyPr/>
                    <a:lstStyle/>
                    <a:p>
                      <a:pPr algn="ctr" rtl="1"/>
                      <a:r>
                        <a:rPr lang="ar-SA" sz="2000" b="1" dirty="0" smtClean="0"/>
                        <a:t>54</a:t>
                      </a:r>
                      <a:endParaRPr lang="ar-EG" sz="2000" b="1" dirty="0"/>
                    </a:p>
                  </a:txBody>
                  <a:tcPr/>
                </a:tc>
                <a:tc>
                  <a:txBody>
                    <a:bodyPr/>
                    <a:lstStyle/>
                    <a:p>
                      <a:pPr algn="ctr" rtl="1"/>
                      <a:r>
                        <a:rPr lang="ar-SA" sz="2000" b="1" dirty="0" smtClean="0"/>
                        <a:t>49</a:t>
                      </a:r>
                      <a:endParaRPr lang="ar-EG" sz="2000" b="1" dirty="0"/>
                    </a:p>
                  </a:txBody>
                  <a:tcPr/>
                </a:tc>
                <a:tc>
                  <a:txBody>
                    <a:bodyPr/>
                    <a:lstStyle/>
                    <a:p>
                      <a:pPr algn="ctr" rtl="1"/>
                      <a:r>
                        <a:rPr lang="ar-SA" sz="2000" b="1" dirty="0" smtClean="0"/>
                        <a:t>58</a:t>
                      </a:r>
                      <a:endParaRPr lang="ar-EG" sz="2000" b="1" dirty="0"/>
                    </a:p>
                  </a:txBody>
                  <a:tcPr/>
                </a:tc>
                <a:tc>
                  <a:txBody>
                    <a:bodyPr/>
                    <a:lstStyle/>
                    <a:p>
                      <a:pPr algn="ctr" rtl="1"/>
                      <a:r>
                        <a:rPr lang="ar-SA" sz="2000" b="1" dirty="0" smtClean="0"/>
                        <a:t>53</a:t>
                      </a:r>
                      <a:endParaRPr lang="ar-EG" sz="2000" b="1" dirty="0"/>
                    </a:p>
                  </a:txBody>
                  <a:tcPr/>
                </a:tc>
                <a:tc>
                  <a:txBody>
                    <a:bodyPr/>
                    <a:lstStyle/>
                    <a:p>
                      <a:pPr algn="ctr" rtl="1"/>
                      <a:r>
                        <a:rPr lang="ar-SA" sz="2000" b="1" dirty="0" smtClean="0"/>
                        <a:t>54</a:t>
                      </a:r>
                      <a:endParaRPr lang="ar-EG" sz="2000" b="1" dirty="0"/>
                    </a:p>
                  </a:txBody>
                  <a:tcPr/>
                </a:tc>
                <a:tc>
                  <a:txBody>
                    <a:bodyPr/>
                    <a:lstStyle/>
                    <a:p>
                      <a:pPr algn="ctr" rtl="1"/>
                      <a:r>
                        <a:rPr lang="ar-SA" sz="2000" b="1" dirty="0" smtClean="0"/>
                        <a:t>32</a:t>
                      </a:r>
                      <a:endParaRPr lang="ar-EG" sz="2000" b="1" dirty="0"/>
                    </a:p>
                  </a:txBody>
                  <a:tcPr/>
                </a:tc>
                <a:tc>
                  <a:txBody>
                    <a:bodyPr/>
                    <a:lstStyle/>
                    <a:p>
                      <a:pPr algn="ctr" rtl="1"/>
                      <a:r>
                        <a:rPr lang="ar-SA" sz="2000" b="1" dirty="0" smtClean="0"/>
                        <a:t>81</a:t>
                      </a:r>
                      <a:endParaRPr lang="ar-EG" sz="2000" b="1" dirty="0"/>
                    </a:p>
                  </a:txBody>
                  <a:tcPr/>
                </a:tc>
                <a:tc>
                  <a:txBody>
                    <a:bodyPr/>
                    <a:lstStyle/>
                    <a:p>
                      <a:pPr algn="ctr" rtl="1"/>
                      <a:r>
                        <a:rPr lang="ar-SA" sz="2000" b="1" dirty="0" smtClean="0"/>
                        <a:t>52</a:t>
                      </a:r>
                      <a:endParaRPr lang="ar-EG" sz="2000" b="1" dirty="0"/>
                    </a:p>
                  </a:txBody>
                  <a:tcPr/>
                </a:tc>
                <a:tc>
                  <a:txBody>
                    <a:bodyPr/>
                    <a:lstStyle/>
                    <a:p>
                      <a:pPr algn="ctr" rtl="1"/>
                      <a:r>
                        <a:rPr lang="ar-SA" sz="2000" b="1" dirty="0" smtClean="0"/>
                        <a:t>60</a:t>
                      </a:r>
                      <a:endParaRPr lang="ar-EG" sz="2000" b="1" dirty="0"/>
                    </a:p>
                  </a:txBody>
                  <a:tcPr/>
                </a:tc>
              </a:tr>
            </a:tbl>
          </a:graphicData>
        </a:graphic>
      </p:graphicFrame>
      <p:sp>
        <p:nvSpPr>
          <p:cNvPr id="7" name="Title 1"/>
          <p:cNvSpPr txBox="1">
            <a:spLocks/>
          </p:cNvSpPr>
          <p:nvPr/>
        </p:nvSpPr>
        <p:spPr bwMode="auto">
          <a:xfrm>
            <a:off x="0" y="76200"/>
            <a:ext cx="975360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lgn="ctr" rtl="1"/>
            <a:r>
              <a:rPr lang="ar-SA" sz="2400" b="1" dirty="0" smtClean="0">
                <a:solidFill>
                  <a:srgbClr val="FF0000"/>
                </a:solidFill>
              </a:rPr>
              <a:t>كمية الأمطار الساقطة على مدينة ما خلال 80 يوم ( بالمليمتر المكعب)</a:t>
            </a:r>
            <a:endParaRPr lang="ar-EG" sz="2400" b="1" dirty="0">
              <a:solidFill>
                <a:srgbClr val="FF0000"/>
              </a:solidFill>
            </a:endParaRPr>
          </a:p>
        </p:txBody>
      </p:sp>
      <p:sp>
        <p:nvSpPr>
          <p:cNvPr id="8" name="Title 1"/>
          <p:cNvSpPr txBox="1">
            <a:spLocks/>
          </p:cNvSpPr>
          <p:nvPr/>
        </p:nvSpPr>
        <p:spPr bwMode="auto">
          <a:xfrm>
            <a:off x="76200" y="4648200"/>
            <a:ext cx="9525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lgn="ctr" rtl="1"/>
            <a:r>
              <a:rPr lang="ar-SA" sz="2400" b="1" dirty="0" smtClean="0">
                <a:solidFill>
                  <a:srgbClr val="002060"/>
                </a:solidFill>
              </a:rPr>
              <a:t>ملاحظة: الأرقام السابقة توضيحية فقط وليست حقيقة.</a:t>
            </a:r>
          </a:p>
          <a:p>
            <a:pPr algn="ctr" rtl="1"/>
            <a:r>
              <a:rPr lang="ar-SA" sz="2400" b="1" dirty="0" smtClean="0">
                <a:solidFill>
                  <a:srgbClr val="002060"/>
                </a:solidFill>
              </a:rPr>
              <a:t>وهذه البيانات لا تحتوى على تكرارات، ولا يمكن استخدامها على حالتها الخام، دون معالجة خاصة لاستخراج المقاييس الإحصائية</a:t>
            </a:r>
            <a:endParaRPr lang="ar-EG" sz="2400" b="1" dirty="0">
              <a:solidFill>
                <a:srgbClr val="002060"/>
              </a:solidFill>
            </a:endParaRPr>
          </a:p>
        </p:txBody>
      </p:sp>
    </p:spTree>
    <p:extLst>
      <p:ext uri="{BB962C8B-B14F-4D97-AF65-F5344CB8AC3E}">
        <p14:creationId xmlns:p14="http://schemas.microsoft.com/office/powerpoint/2010/main" val="1892941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816703"/>
          </a:xfrm>
          <a:prstGeom prst="rect">
            <a:avLst/>
          </a:prstGeom>
          <a:noFill/>
        </p:spPr>
        <p:txBody>
          <a:bodyPr wrap="square">
            <a:spAutoFit/>
          </a:bodyPr>
          <a:lstStyle/>
          <a:p>
            <a:pPr algn="just"/>
            <a:r>
              <a:rPr lang="ar-SA" sz="2500" dirty="0" smtClean="0"/>
              <a:t>ب- </a:t>
            </a:r>
            <a:r>
              <a:rPr lang="ar-SA" sz="2350" b="1" u="sng" dirty="0" smtClean="0"/>
              <a:t>بيانات كمية مبوبة </a:t>
            </a:r>
            <a:r>
              <a:rPr lang="en-US" sz="2350" b="1" u="sng" dirty="0" smtClean="0"/>
              <a:t>Grouped Data</a:t>
            </a:r>
            <a:r>
              <a:rPr lang="ar-SA" sz="2350" b="1" u="sng" dirty="0" smtClean="0"/>
              <a:t>: </a:t>
            </a:r>
            <a:r>
              <a:rPr lang="ar-SA" sz="2350" dirty="0" smtClean="0"/>
              <a:t>وهى البيانات الأولية المجمعة ميدانيا بعد تصنيفها أو تجميعها أو تقسيمها إلى فئات، وهنا يمكن أن توضع المجموعات المتشابهة من البيانات في كل فئة في تكرارات.</a:t>
            </a:r>
            <a:endParaRPr lang="ar-SA" sz="2350" dirty="0"/>
          </a:p>
          <a:p>
            <a:pPr algn="just"/>
            <a:r>
              <a:rPr lang="ar-SA" sz="2350" dirty="0" smtClean="0"/>
              <a:t>ولابد من التفريق في البيانات الكمية بين نوعين من الظاهرات المدروسة أو المتغيرات وهما:</a:t>
            </a:r>
          </a:p>
          <a:p>
            <a:pPr marL="457200" indent="-457200" algn="just">
              <a:buAutoNum type="arabic1Minus"/>
            </a:pPr>
            <a:r>
              <a:rPr lang="ar-SA" sz="2350" dirty="0" smtClean="0">
                <a:solidFill>
                  <a:srgbClr val="FF0066"/>
                </a:solidFill>
              </a:rPr>
              <a:t>البيانات المتصلة وتسمى بالمتغيرات السيارة </a:t>
            </a:r>
            <a:r>
              <a:rPr lang="en-US" sz="2350" dirty="0" smtClean="0">
                <a:solidFill>
                  <a:srgbClr val="FF0066"/>
                </a:solidFill>
              </a:rPr>
              <a:t>Continuous</a:t>
            </a:r>
            <a:r>
              <a:rPr lang="ar-SA" sz="2350" dirty="0" smtClean="0">
                <a:solidFill>
                  <a:srgbClr val="FF0066"/>
                </a:solidFill>
              </a:rPr>
              <a:t>: </a:t>
            </a:r>
            <a:r>
              <a:rPr lang="ar-SA" sz="2350" dirty="0" smtClean="0"/>
              <a:t>وهى المتغيرات التي تأخذ جميع القيم بين حدى التغير، واذا زاد من رقم إلى الرقم التالي له يمر بكل الكسور الممكنة بينهما، مثال ذلك الزمن ودرجات الحرارة والرطوبة، والأطوال والأوزان والأعمار.</a:t>
            </a:r>
          </a:p>
          <a:p>
            <a:pPr marL="457200" indent="-457200" algn="just">
              <a:buAutoNum type="arabic1Minus"/>
            </a:pPr>
            <a:r>
              <a:rPr lang="ar-SA" sz="2350" dirty="0" smtClean="0">
                <a:solidFill>
                  <a:srgbClr val="FF0066"/>
                </a:solidFill>
              </a:rPr>
              <a:t> البيانات المنفصلة: وتسمى بالمتغيرات الوثابية </a:t>
            </a:r>
            <a:r>
              <a:rPr lang="en-US" sz="2350" dirty="0" smtClean="0">
                <a:solidFill>
                  <a:srgbClr val="FF0066"/>
                </a:solidFill>
              </a:rPr>
              <a:t>Discrete</a:t>
            </a:r>
            <a:r>
              <a:rPr lang="ar-SA" sz="2350" dirty="0" smtClean="0">
                <a:solidFill>
                  <a:srgbClr val="FF0066"/>
                </a:solidFill>
              </a:rPr>
              <a:t>: </a:t>
            </a:r>
            <a:r>
              <a:rPr lang="ar-SA" sz="2350" dirty="0" smtClean="0"/>
              <a:t>وهى المتغيرات التي لا تمكنها طبيعتها من أن تأخذ جميع القيم بين حدى المتغير بل تتحرك عند أعداد معينة دون سواها، مثال ذلك عدد أفراد الأسرة، عدد غرف المسكن، عدد العمال في المصنع.</a:t>
            </a:r>
          </a:p>
          <a:p>
            <a:pPr algn="just"/>
            <a:r>
              <a:rPr lang="ar-SA" sz="2350" dirty="0" smtClean="0"/>
              <a:t>وتصنف البيانات الكمية بحسب أبعادها الزمانية والمكانية إلى مجموعتين رئيسيتين هما:</a:t>
            </a:r>
          </a:p>
          <a:p>
            <a:pPr algn="just"/>
            <a:r>
              <a:rPr lang="ar-SA" sz="2350" dirty="0" smtClean="0">
                <a:solidFill>
                  <a:srgbClr val="C00000"/>
                </a:solidFill>
              </a:rPr>
              <a:t>1- البيانات الزمانية </a:t>
            </a:r>
            <a:r>
              <a:rPr lang="en-US" sz="2350" dirty="0" smtClean="0">
                <a:solidFill>
                  <a:srgbClr val="C00000"/>
                </a:solidFill>
              </a:rPr>
              <a:t>Temporal Data</a:t>
            </a:r>
            <a:r>
              <a:rPr lang="ar-SA" sz="2350" dirty="0" smtClean="0">
                <a:solidFill>
                  <a:srgbClr val="C00000"/>
                </a:solidFill>
              </a:rPr>
              <a:t>: </a:t>
            </a:r>
            <a:r>
              <a:rPr lang="ar-SA" sz="2350" dirty="0" smtClean="0"/>
              <a:t>وتشمل جميع البيانات التي تكون في اطار زمنى معين كدرجات الحرارة خلال فترة محددة. ويطلق الجغرافيين على هذا النوع من البيانات </a:t>
            </a:r>
            <a:r>
              <a:rPr lang="ar-SA" sz="2350" dirty="0" smtClean="0"/>
              <a:t>(السلاسل </a:t>
            </a:r>
            <a:r>
              <a:rPr lang="ar-SA" sz="2350" dirty="0" smtClean="0"/>
              <a:t>الزمنية ).</a:t>
            </a:r>
            <a:endParaRPr lang="ar-SA" sz="235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2920586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647700"/>
          </a:xfrm>
          <a:prstGeom prst="rect">
            <a:avLst/>
          </a:prstGeom>
          <a:noFill/>
        </p:spPr>
        <p:txBody>
          <a:bodyPr wrap="square">
            <a:spAutoFit/>
          </a:bodyPr>
          <a:lstStyle/>
          <a:p>
            <a:pPr algn="just"/>
            <a:r>
              <a:rPr lang="ar-SA" sz="2300" dirty="0" smtClean="0">
                <a:solidFill>
                  <a:srgbClr val="C00000"/>
                </a:solidFill>
              </a:rPr>
              <a:t>2- البيانات المكانية </a:t>
            </a:r>
            <a:r>
              <a:rPr lang="en-US" sz="2300" dirty="0" smtClean="0">
                <a:solidFill>
                  <a:srgbClr val="C00000"/>
                </a:solidFill>
              </a:rPr>
              <a:t>Spatial Data</a:t>
            </a:r>
            <a:r>
              <a:rPr lang="ar-SA" sz="2300" dirty="0" smtClean="0">
                <a:solidFill>
                  <a:srgbClr val="C00000"/>
                </a:solidFill>
              </a:rPr>
              <a:t>: </a:t>
            </a:r>
            <a:r>
              <a:rPr lang="ar-SA" sz="2300" dirty="0" smtClean="0"/>
              <a:t>وتشمل البيانات التي تكون منتظمة في اطار مكاني معين، بحيث لا يمكن فهمها وتفسيرها ألا في حدود ذلك الاطار وتأخذ أشكالا ثلاثة هي:</a:t>
            </a:r>
          </a:p>
          <a:p>
            <a:pPr algn="just"/>
            <a:r>
              <a:rPr lang="ar-SA" sz="2300" dirty="0" smtClean="0">
                <a:solidFill>
                  <a:srgbClr val="00B050"/>
                </a:solidFill>
              </a:rPr>
              <a:t>*- البيانات النقطية </a:t>
            </a:r>
            <a:r>
              <a:rPr lang="en-US" sz="2300" dirty="0" smtClean="0">
                <a:solidFill>
                  <a:srgbClr val="00B050"/>
                </a:solidFill>
              </a:rPr>
              <a:t>Point Data</a:t>
            </a:r>
            <a:r>
              <a:rPr lang="ar-SA" sz="2300" dirty="0" smtClean="0">
                <a:solidFill>
                  <a:srgbClr val="00B050"/>
                </a:solidFill>
              </a:rPr>
              <a:t>: </a:t>
            </a:r>
            <a:r>
              <a:rPr lang="ar-SA" sz="2300" dirty="0" smtClean="0"/>
              <a:t>وهى التي تمثل مواقع الظاهرات الطبوغرافية على الخرائط.</a:t>
            </a:r>
          </a:p>
          <a:p>
            <a:pPr algn="just"/>
            <a:r>
              <a:rPr lang="ar-SA" sz="2300" dirty="0" smtClean="0">
                <a:solidFill>
                  <a:srgbClr val="00B050"/>
                </a:solidFill>
              </a:rPr>
              <a:t>**- البيانات الخطية </a:t>
            </a:r>
            <a:r>
              <a:rPr lang="en-US" sz="2300" dirty="0" smtClean="0">
                <a:solidFill>
                  <a:srgbClr val="00B050"/>
                </a:solidFill>
              </a:rPr>
              <a:t>Line Data</a:t>
            </a:r>
            <a:r>
              <a:rPr lang="ar-SA" sz="2300" dirty="0" smtClean="0">
                <a:solidFill>
                  <a:srgbClr val="00B050"/>
                </a:solidFill>
              </a:rPr>
              <a:t>: </a:t>
            </a:r>
            <a:r>
              <a:rPr lang="ar-SA" sz="2300" dirty="0" smtClean="0"/>
              <a:t>وهى البيانات التي  تمثل ظاهرات جغرافية خطية مثل خطوط السكك الحديدية.</a:t>
            </a:r>
          </a:p>
          <a:p>
            <a:pPr algn="just"/>
            <a:r>
              <a:rPr lang="ar-SA" sz="2300" dirty="0" smtClean="0">
                <a:solidFill>
                  <a:srgbClr val="00B050"/>
                </a:solidFill>
              </a:rPr>
              <a:t>***- البيانات المساحية </a:t>
            </a:r>
            <a:r>
              <a:rPr lang="en-US" sz="2300" dirty="0" smtClean="0">
                <a:solidFill>
                  <a:srgbClr val="00B050"/>
                </a:solidFill>
              </a:rPr>
              <a:t>Areas</a:t>
            </a:r>
            <a:r>
              <a:rPr lang="ar-SA" sz="2300" dirty="0" smtClean="0">
                <a:solidFill>
                  <a:srgbClr val="00B050"/>
                </a:solidFill>
              </a:rPr>
              <a:t>: </a:t>
            </a:r>
            <a:r>
              <a:rPr lang="ar-SA" sz="2300" dirty="0" smtClean="0"/>
              <a:t>وهى البيانات المرتبطة بمساحة الظاهرات المكانية، مثل الأقاليم الزراعية، البحيرات، الحدائق.</a:t>
            </a:r>
          </a:p>
          <a:p>
            <a:pPr algn="just"/>
            <a:r>
              <a:rPr lang="ar-SA" sz="2300" b="1" i="1" u="sng" dirty="0" smtClean="0">
                <a:solidFill>
                  <a:srgbClr val="7030A0"/>
                </a:solidFill>
              </a:rPr>
              <a:t>جدولة البيانات:</a:t>
            </a:r>
            <a:endParaRPr lang="ar-SA" sz="2300" b="1" i="1" u="sng" dirty="0">
              <a:solidFill>
                <a:srgbClr val="7030A0"/>
              </a:solidFill>
            </a:endParaRPr>
          </a:p>
          <a:p>
            <a:pPr algn="just"/>
            <a:r>
              <a:rPr lang="ar-SA" sz="2300" b="1" dirty="0">
                <a:solidFill>
                  <a:srgbClr val="FF0000"/>
                </a:solidFill>
              </a:rPr>
              <a:t> </a:t>
            </a:r>
            <a:r>
              <a:rPr lang="ar-SA" sz="2300" dirty="0" smtClean="0"/>
              <a:t>أن الهدف من الدراسة هو الذى يحدد طريقة تقسيم البيانات أو تصنيفها، وبشكل عام فان الطريقة الشائعة لتقسيم البيانات إلى فئات هي طرح اصغر قيمة من اكبر قيمة، فنحصل على ما يسمى بالمدى المطلق للبيانات، ثم نقسمه على عدد مناسب من الفئات مع مراعاة ( التوازن في عدد الفئات وأطوالها) ويساعد الباحث على تحديد عدد الفئات المناسب عدة عوامل هي( </a:t>
            </a:r>
            <a:r>
              <a:rPr lang="ar-SA" sz="2300" dirty="0" smtClean="0">
                <a:solidFill>
                  <a:srgbClr val="FF0000"/>
                </a:solidFill>
              </a:rPr>
              <a:t>المدى المطلق للبيانات </a:t>
            </a:r>
            <a:r>
              <a:rPr lang="ar-SA" sz="2300" dirty="0" smtClean="0"/>
              <a:t>والذى لابد وان يتناسب مع عدد الفئات، </a:t>
            </a:r>
            <a:r>
              <a:rPr lang="ar-SA" sz="2300" dirty="0" smtClean="0">
                <a:solidFill>
                  <a:srgbClr val="FF0000"/>
                </a:solidFill>
              </a:rPr>
              <a:t>عدد التكرارات </a:t>
            </a:r>
            <a:r>
              <a:rPr lang="ar-SA" sz="2300" dirty="0" smtClean="0"/>
              <a:t>فزيادة التكرارات تعنى احتياجنا إلى فئات اكثر، وأخيرا </a:t>
            </a:r>
            <a:r>
              <a:rPr lang="ar-SA" sz="2300" dirty="0" smtClean="0">
                <a:solidFill>
                  <a:srgbClr val="FF0000"/>
                </a:solidFill>
              </a:rPr>
              <a:t>اختلاف القيم </a:t>
            </a:r>
            <a:r>
              <a:rPr lang="ar-SA" sz="2300" dirty="0" smtClean="0"/>
              <a:t>عن بعضها، فكلما كانت المفردات متقاربة قل عدد الفئات والعكس صحيح).</a:t>
            </a:r>
            <a:endParaRPr lang="ar-SA" sz="2300" dirty="0"/>
          </a:p>
          <a:p>
            <a:pPr algn="just"/>
            <a:endParaRPr lang="ar-SA" sz="25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2059901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801588"/>
          </a:xfrm>
          <a:prstGeom prst="rect">
            <a:avLst/>
          </a:prstGeom>
          <a:noFill/>
        </p:spPr>
        <p:txBody>
          <a:bodyPr wrap="square">
            <a:spAutoFit/>
          </a:bodyPr>
          <a:lstStyle/>
          <a:p>
            <a:pPr algn="just"/>
            <a:r>
              <a:rPr lang="ar-SA" sz="3000" b="1" i="1" u="sng" dirty="0" smtClean="0">
                <a:solidFill>
                  <a:srgbClr val="7030A0"/>
                </a:solidFill>
              </a:rPr>
              <a:t>تبويب البيانات في جداول وتفريغها :</a:t>
            </a:r>
            <a:endParaRPr lang="ar-SA" sz="3000" b="1" i="1" u="sng" dirty="0">
              <a:solidFill>
                <a:srgbClr val="7030A0"/>
              </a:solidFill>
            </a:endParaRPr>
          </a:p>
          <a:p>
            <a:pPr algn="just"/>
            <a:r>
              <a:rPr lang="ar-SA" sz="3000" b="1" dirty="0">
                <a:solidFill>
                  <a:srgbClr val="FF0000"/>
                </a:solidFill>
              </a:rPr>
              <a:t> </a:t>
            </a:r>
            <a:r>
              <a:rPr lang="ar-SA" sz="3000" dirty="0" smtClean="0"/>
              <a:t>أن الهدف من تبويب البيانات هو إعطاء صورة مبسطة وسهلة وواضحة للظاهرة المدروسة، ومعنى الجدول أننا نسعى لوضع كل المفردات التي لدينا معاً في نظام مختصر يتناسب مع إمكانيات الباحث الزمنية والمالية والفنية. ويوضح الشكل التالي مثالا لعملية التبويب والتفريغ للبيانات المناخية الخاصة بعنصر الأمطار. اعتماداً على ما يلى من بيانات:</a:t>
            </a:r>
          </a:p>
          <a:p>
            <a:pPr algn="just"/>
            <a:r>
              <a:rPr lang="ar-SA" sz="3000" dirty="0" smtClean="0">
                <a:solidFill>
                  <a:srgbClr val="C00000"/>
                </a:solidFill>
              </a:rPr>
              <a:t>المدى المطلق للبيانات = 85-20 = 65 مليمتر.</a:t>
            </a:r>
          </a:p>
          <a:p>
            <a:pPr algn="just"/>
            <a:r>
              <a:rPr lang="ar-SA" sz="3000" dirty="0" smtClean="0">
                <a:solidFill>
                  <a:srgbClr val="C00000"/>
                </a:solidFill>
              </a:rPr>
              <a:t>الطول المناسب بالفئة = 10</a:t>
            </a:r>
          </a:p>
          <a:p>
            <a:pPr algn="just"/>
            <a:r>
              <a:rPr lang="ar-SA" sz="3000" dirty="0" smtClean="0">
                <a:solidFill>
                  <a:srgbClr val="C00000"/>
                </a:solidFill>
              </a:rPr>
              <a:t>عدد الفئات = المدى المطلق / طول الفئة </a:t>
            </a:r>
          </a:p>
          <a:p>
            <a:pPr algn="just"/>
            <a:r>
              <a:rPr lang="ar-SA" sz="3000" dirty="0">
                <a:solidFill>
                  <a:srgbClr val="C00000"/>
                </a:solidFill>
              </a:rPr>
              <a:t> </a:t>
            </a:r>
            <a:r>
              <a:rPr lang="ar-SA" sz="3000" dirty="0" smtClean="0">
                <a:solidFill>
                  <a:srgbClr val="C00000"/>
                </a:solidFill>
              </a:rPr>
              <a:t>            = 65 / 10 = 6.5 فئة تقرب إلى 7 فئات.</a:t>
            </a:r>
          </a:p>
          <a:p>
            <a:pPr algn="just"/>
            <a:endParaRPr lang="ar-SA" sz="2300" dirty="0" smtClean="0"/>
          </a:p>
          <a:p>
            <a:pPr algn="just"/>
            <a:endParaRPr lang="ar-SA" sz="2300" dirty="0"/>
          </a:p>
          <a:p>
            <a:pPr algn="just"/>
            <a:endParaRPr lang="ar-SA" sz="2500" dirty="0"/>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11971297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713372"/>
            <a:ext cx="9906000" cy="400110"/>
          </a:xfrm>
          <a:prstGeom prst="rect">
            <a:avLst/>
          </a:prstGeom>
          <a:noFill/>
        </p:spPr>
        <p:txBody>
          <a:bodyPr wrap="square">
            <a:spAutoFit/>
          </a:bodyPr>
          <a:lstStyle/>
          <a:p>
            <a:pPr algn="ctr"/>
            <a:r>
              <a:rPr lang="ar-SA" sz="2000" b="1" dirty="0" smtClean="0">
                <a:solidFill>
                  <a:srgbClr val="C00000"/>
                </a:solidFill>
              </a:rPr>
              <a:t>جدول تفريغ بينات </a:t>
            </a:r>
            <a:r>
              <a:rPr lang="ar-SA" sz="2000" b="1" dirty="0" smtClean="0">
                <a:solidFill>
                  <a:srgbClr val="C00000"/>
                </a:solidFill>
              </a:rPr>
              <a:t>يوضح </a:t>
            </a:r>
            <a:r>
              <a:rPr lang="ar-SA" sz="2000" b="1" dirty="0" smtClean="0">
                <a:solidFill>
                  <a:srgbClr val="C00000"/>
                </a:solidFill>
              </a:rPr>
              <a:t>توزيع كمية الأمطار الساقطة على مدينة  ما خلال 100 يوم.</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993683489"/>
              </p:ext>
            </p:extLst>
          </p:nvPr>
        </p:nvGraphicFramePr>
        <p:xfrm>
          <a:off x="0" y="1371600"/>
          <a:ext cx="9637058" cy="4511040"/>
        </p:xfrm>
        <a:graphic>
          <a:graphicData uri="http://schemas.openxmlformats.org/drawingml/2006/table">
            <a:tbl>
              <a:tblPr rtl="1" firstRow="1" bandRow="1">
                <a:tableStyleId>{BC89EF96-8CEA-46FF-86C4-4CE0E7609802}</a:tableStyleId>
              </a:tblPr>
              <a:tblGrid>
                <a:gridCol w="2201333"/>
                <a:gridCol w="5293161"/>
                <a:gridCol w="2142564"/>
              </a:tblGrid>
              <a:tr h="370840">
                <a:tc>
                  <a:txBody>
                    <a:bodyPr/>
                    <a:lstStyle/>
                    <a:p>
                      <a:pPr algn="ctr" rtl="1"/>
                      <a:r>
                        <a:rPr lang="ar-SA" sz="2200" dirty="0" smtClean="0"/>
                        <a:t>فئات الأمطار ( ملم)</a:t>
                      </a:r>
                      <a:endParaRPr lang="ar-EG" sz="2200" dirty="0"/>
                    </a:p>
                  </a:txBody>
                  <a:tcPr/>
                </a:tc>
                <a:tc>
                  <a:txBody>
                    <a:bodyPr/>
                    <a:lstStyle/>
                    <a:p>
                      <a:pPr algn="ctr" rtl="1"/>
                      <a:r>
                        <a:rPr lang="ar-SA" sz="2200" dirty="0" smtClean="0"/>
                        <a:t>العلامات</a:t>
                      </a:r>
                      <a:endParaRPr lang="ar-EG" sz="2200" dirty="0"/>
                    </a:p>
                  </a:txBody>
                  <a:tcPr/>
                </a:tc>
                <a:tc>
                  <a:txBody>
                    <a:bodyPr/>
                    <a:lstStyle/>
                    <a:p>
                      <a:pPr algn="ctr" rtl="1"/>
                      <a:r>
                        <a:rPr lang="ar-SA" sz="2200" dirty="0" smtClean="0"/>
                        <a:t>عدد أيام السقوط (التكرارات)</a:t>
                      </a:r>
                      <a:endParaRPr lang="ar-EG" sz="2200" dirty="0"/>
                    </a:p>
                  </a:txBody>
                  <a:tcPr/>
                </a:tc>
              </a:tr>
              <a:tr h="370840">
                <a:tc>
                  <a:txBody>
                    <a:bodyPr/>
                    <a:lstStyle/>
                    <a:p>
                      <a:pPr algn="ctr" rtl="1"/>
                      <a:r>
                        <a:rPr lang="ar-SA" sz="2200" dirty="0" smtClean="0"/>
                        <a:t>- 20</a:t>
                      </a:r>
                      <a:endParaRPr lang="ar-EG" sz="2200" dirty="0"/>
                    </a:p>
                  </a:txBody>
                  <a:tcPr/>
                </a:tc>
                <a:tc>
                  <a:txBody>
                    <a:bodyPr/>
                    <a:lstStyle/>
                    <a:p>
                      <a:pPr algn="ctr" rtl="1"/>
                      <a:r>
                        <a:rPr lang="ar-SA" sz="2200" dirty="0" smtClean="0"/>
                        <a:t>#</a:t>
                      </a:r>
                      <a:r>
                        <a:rPr lang="ar-SA" sz="2200" baseline="0" dirty="0" smtClean="0"/>
                        <a:t> # # #</a:t>
                      </a:r>
                      <a:endParaRPr lang="ar-EG" sz="2200" dirty="0"/>
                    </a:p>
                  </a:txBody>
                  <a:tcPr/>
                </a:tc>
                <a:tc>
                  <a:txBody>
                    <a:bodyPr/>
                    <a:lstStyle/>
                    <a:p>
                      <a:pPr algn="ctr" rtl="1"/>
                      <a:r>
                        <a:rPr lang="ar-SA" sz="2200" dirty="0" smtClean="0"/>
                        <a:t>4</a:t>
                      </a:r>
                      <a:endParaRPr lang="ar-EG" sz="2200" dirty="0"/>
                    </a:p>
                  </a:txBody>
                  <a:tcPr/>
                </a:tc>
              </a:tr>
              <a:tr h="370840">
                <a:tc>
                  <a:txBody>
                    <a:bodyPr/>
                    <a:lstStyle/>
                    <a:p>
                      <a:pPr marL="0" indent="0" algn="ctr" rtl="1">
                        <a:buFontTx/>
                        <a:buNone/>
                      </a:pPr>
                      <a:r>
                        <a:rPr lang="ar-SA" sz="2200" dirty="0" smtClean="0"/>
                        <a:t>- 30</a:t>
                      </a:r>
                      <a:endParaRPr lang="ar-EG" sz="2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a:t>
                      </a:r>
                      <a:endParaRPr lang="ar-EG" sz="2200" dirty="0" smtClean="0"/>
                    </a:p>
                  </a:txBody>
                  <a:tcPr/>
                </a:tc>
                <a:tc>
                  <a:txBody>
                    <a:bodyPr/>
                    <a:lstStyle/>
                    <a:p>
                      <a:pPr algn="ctr" rtl="1"/>
                      <a:r>
                        <a:rPr lang="ar-SA" sz="2200" dirty="0" smtClean="0"/>
                        <a:t>11</a:t>
                      </a:r>
                      <a:endParaRPr lang="ar-EG" sz="2200" dirty="0"/>
                    </a:p>
                  </a:txBody>
                  <a:tcPr/>
                </a:tc>
              </a:tr>
              <a:tr h="370840">
                <a:tc>
                  <a:txBody>
                    <a:bodyPr/>
                    <a:lstStyle/>
                    <a:p>
                      <a:pPr marL="0" indent="0" algn="ctr" rtl="1">
                        <a:buFontTx/>
                        <a:buNone/>
                      </a:pPr>
                      <a:r>
                        <a:rPr lang="ar-SA" sz="2200" dirty="0" smtClean="0"/>
                        <a:t>- 40</a:t>
                      </a:r>
                      <a:endParaRPr lang="ar-EG" sz="2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a:t>
                      </a:r>
                      <a:endParaRPr lang="ar-EG" sz="2200" dirty="0" smtClean="0"/>
                    </a:p>
                  </a:txBody>
                  <a:tcPr/>
                </a:tc>
                <a:tc>
                  <a:txBody>
                    <a:bodyPr/>
                    <a:lstStyle/>
                    <a:p>
                      <a:pPr algn="ctr" rtl="1"/>
                      <a:r>
                        <a:rPr lang="ar-SA" sz="2200" dirty="0" smtClean="0"/>
                        <a:t>20</a:t>
                      </a:r>
                      <a:endParaRPr lang="ar-EG" sz="2200" dirty="0"/>
                    </a:p>
                  </a:txBody>
                  <a:tcPr/>
                </a:tc>
              </a:tr>
              <a:tr h="370840">
                <a:tc>
                  <a:txBody>
                    <a:bodyPr/>
                    <a:lstStyle/>
                    <a:p>
                      <a:pPr marL="0" indent="0" algn="ctr" rtl="1">
                        <a:buFontTx/>
                        <a:buNone/>
                      </a:pPr>
                      <a:r>
                        <a:rPr lang="ar-SA" sz="2200" dirty="0" smtClean="0"/>
                        <a:t>- 50</a:t>
                      </a:r>
                      <a:endParaRPr lang="ar-EG" sz="2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a:t>
                      </a:r>
                      <a:endParaRPr lang="ar-EG" sz="2200" dirty="0" smtClean="0"/>
                    </a:p>
                  </a:txBody>
                  <a:tcPr/>
                </a:tc>
                <a:tc>
                  <a:txBody>
                    <a:bodyPr/>
                    <a:lstStyle/>
                    <a:p>
                      <a:pPr algn="ctr" rtl="1"/>
                      <a:r>
                        <a:rPr lang="ar-SA" sz="2200" dirty="0" smtClean="0"/>
                        <a:t>36</a:t>
                      </a:r>
                      <a:endParaRPr lang="ar-EG" sz="2200" dirty="0"/>
                    </a:p>
                  </a:txBody>
                  <a:tcPr/>
                </a:tc>
              </a:tr>
              <a:tr h="370840">
                <a:tc>
                  <a:txBody>
                    <a:bodyPr/>
                    <a:lstStyle/>
                    <a:p>
                      <a:pPr algn="ctr" rtl="1"/>
                      <a:r>
                        <a:rPr lang="ar-SA" sz="2200" dirty="0" smtClean="0"/>
                        <a:t> - 60</a:t>
                      </a:r>
                      <a:endParaRPr lang="ar-EG" sz="2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a:t>
                      </a:r>
                      <a:r>
                        <a:rPr lang="ar-SA" sz="2200" dirty="0" smtClean="0"/>
                        <a:t>#</a:t>
                      </a:r>
                      <a:r>
                        <a:rPr lang="ar-SA" sz="2200" baseline="0" dirty="0" smtClean="0"/>
                        <a:t> # # # </a:t>
                      </a:r>
                      <a:r>
                        <a:rPr lang="ar-SA" sz="2200" dirty="0" smtClean="0"/>
                        <a:t>#</a:t>
                      </a:r>
                      <a:r>
                        <a:rPr lang="ar-SA" sz="2200" baseline="0" dirty="0" smtClean="0"/>
                        <a:t> #</a:t>
                      </a:r>
                      <a:endParaRPr lang="ar-EG" sz="2200" dirty="0"/>
                    </a:p>
                  </a:txBody>
                  <a:tcPr/>
                </a:tc>
                <a:tc>
                  <a:txBody>
                    <a:bodyPr/>
                    <a:lstStyle/>
                    <a:p>
                      <a:pPr algn="ctr" rtl="1"/>
                      <a:r>
                        <a:rPr lang="ar-SA" sz="2200" dirty="0" smtClean="0"/>
                        <a:t>17</a:t>
                      </a:r>
                      <a:endParaRPr lang="ar-EG" sz="2200" dirty="0"/>
                    </a:p>
                  </a:txBody>
                  <a:tcPr/>
                </a:tc>
              </a:tr>
              <a:tr h="370840">
                <a:tc>
                  <a:txBody>
                    <a:bodyPr/>
                    <a:lstStyle/>
                    <a:p>
                      <a:pPr marL="0" indent="0" algn="ctr" rtl="1">
                        <a:buFontTx/>
                        <a:buNone/>
                      </a:pPr>
                      <a:r>
                        <a:rPr lang="ar-SA" sz="2200" dirty="0" smtClean="0"/>
                        <a:t>-</a:t>
                      </a:r>
                      <a:r>
                        <a:rPr lang="ar-SA" sz="2200" baseline="0" dirty="0" smtClean="0"/>
                        <a:t> 70</a:t>
                      </a:r>
                      <a:endParaRPr lang="ar-EG" sz="2200" dirty="0"/>
                    </a:p>
                  </a:txBody>
                  <a:tcPr/>
                </a:tc>
                <a:tc>
                  <a:txBody>
                    <a:bodyPr/>
                    <a:lstStyle/>
                    <a:p>
                      <a:pPr algn="ctr" rtl="1"/>
                      <a:r>
                        <a:rPr lang="ar-SA" sz="2200" dirty="0" smtClean="0"/>
                        <a:t>#</a:t>
                      </a:r>
                      <a:r>
                        <a:rPr lang="ar-SA" sz="2200" baseline="0" dirty="0" smtClean="0"/>
                        <a:t> # # # </a:t>
                      </a:r>
                      <a:r>
                        <a:rPr lang="ar-SA" sz="2200" dirty="0" smtClean="0"/>
                        <a:t>#</a:t>
                      </a:r>
                      <a:r>
                        <a:rPr lang="ar-SA" sz="2200" baseline="0" dirty="0" smtClean="0"/>
                        <a:t> # # # </a:t>
                      </a:r>
                      <a:endParaRPr lang="ar-EG" sz="2200" dirty="0"/>
                    </a:p>
                  </a:txBody>
                  <a:tcPr/>
                </a:tc>
                <a:tc>
                  <a:txBody>
                    <a:bodyPr/>
                    <a:lstStyle/>
                    <a:p>
                      <a:pPr algn="ctr" rtl="1"/>
                      <a:r>
                        <a:rPr lang="ar-SA" sz="2200" dirty="0" smtClean="0"/>
                        <a:t>8</a:t>
                      </a:r>
                      <a:endParaRPr lang="ar-EG" sz="2200" dirty="0"/>
                    </a:p>
                  </a:txBody>
                  <a:tcPr/>
                </a:tc>
              </a:tr>
              <a:tr h="370840">
                <a:tc>
                  <a:txBody>
                    <a:bodyPr/>
                    <a:lstStyle/>
                    <a:p>
                      <a:pPr algn="ctr" rtl="1"/>
                      <a:r>
                        <a:rPr lang="ar-SA" sz="2200" dirty="0" smtClean="0"/>
                        <a:t>80-90</a:t>
                      </a:r>
                      <a:endParaRPr lang="ar-EG" sz="2200" dirty="0"/>
                    </a:p>
                  </a:txBody>
                  <a:tcPr/>
                </a:tc>
                <a:tc>
                  <a:txBody>
                    <a:bodyPr/>
                    <a:lstStyle/>
                    <a:p>
                      <a:pPr algn="ctr" rtl="1"/>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 # # </a:t>
                      </a:r>
                      <a:r>
                        <a:rPr lang="ar-SA" sz="2200" dirty="0" smtClean="0"/>
                        <a:t>#</a:t>
                      </a:r>
                      <a:r>
                        <a:rPr lang="ar-SA" sz="2200" baseline="0" dirty="0" smtClean="0"/>
                        <a:t> #</a:t>
                      </a:r>
                      <a:endParaRPr lang="ar-EG" sz="2200" dirty="0"/>
                    </a:p>
                  </a:txBody>
                  <a:tcPr/>
                </a:tc>
                <a:tc>
                  <a:txBody>
                    <a:bodyPr/>
                    <a:lstStyle/>
                    <a:p>
                      <a:pPr algn="ctr" rtl="1"/>
                      <a:r>
                        <a:rPr lang="ar-SA" sz="2200" dirty="0" smtClean="0"/>
                        <a:t>14</a:t>
                      </a:r>
                      <a:endParaRPr lang="ar-EG" sz="2200" dirty="0"/>
                    </a:p>
                  </a:txBody>
                  <a:tcPr/>
                </a:tc>
              </a:tr>
              <a:tr h="370840">
                <a:tc>
                  <a:txBody>
                    <a:bodyPr/>
                    <a:lstStyle/>
                    <a:p>
                      <a:pPr algn="ctr" rtl="1"/>
                      <a:r>
                        <a:rPr lang="ar-SA" sz="2200" b="1" dirty="0" smtClean="0">
                          <a:solidFill>
                            <a:srgbClr val="FF0000"/>
                          </a:solidFill>
                        </a:rPr>
                        <a:t>الجملة</a:t>
                      </a:r>
                      <a:endParaRPr lang="ar-EG" sz="2200" b="1" dirty="0">
                        <a:solidFill>
                          <a:srgbClr val="FF0000"/>
                        </a:solidFill>
                      </a:endParaRPr>
                    </a:p>
                  </a:txBody>
                  <a:tcPr/>
                </a:tc>
                <a:tc>
                  <a:txBody>
                    <a:bodyPr/>
                    <a:lstStyle/>
                    <a:p>
                      <a:pPr algn="ctr" rtl="1"/>
                      <a:r>
                        <a:rPr lang="ar-SA" sz="2200" b="1" dirty="0" smtClean="0">
                          <a:solidFill>
                            <a:srgbClr val="FF0000"/>
                          </a:solidFill>
                        </a:rPr>
                        <a:t>-----</a:t>
                      </a:r>
                      <a:endParaRPr lang="ar-EG" sz="2200" b="1" dirty="0">
                        <a:solidFill>
                          <a:srgbClr val="FF0000"/>
                        </a:solidFill>
                      </a:endParaRPr>
                    </a:p>
                  </a:txBody>
                  <a:tcPr/>
                </a:tc>
                <a:tc>
                  <a:txBody>
                    <a:bodyPr/>
                    <a:lstStyle/>
                    <a:p>
                      <a:pPr algn="ctr" rtl="1"/>
                      <a:r>
                        <a:rPr lang="ar-SA" sz="2200" b="1" dirty="0" smtClean="0">
                          <a:solidFill>
                            <a:srgbClr val="FF0000"/>
                          </a:solidFill>
                        </a:rPr>
                        <a:t>100</a:t>
                      </a:r>
                      <a:endParaRPr lang="ar-EG" sz="2200" b="1" dirty="0">
                        <a:solidFill>
                          <a:srgbClr val="FF0000"/>
                        </a:solidFill>
                      </a:endParaRPr>
                    </a:p>
                  </a:txBody>
                  <a:tcPr/>
                </a:tc>
              </a:tr>
            </a:tbl>
          </a:graphicData>
        </a:graphic>
      </p:graphicFrame>
    </p:spTree>
    <p:extLst>
      <p:ext uri="{BB962C8B-B14F-4D97-AF65-F5344CB8AC3E}">
        <p14:creationId xmlns:p14="http://schemas.microsoft.com/office/powerpoint/2010/main" val="1344245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708981"/>
          </a:xfrm>
          <a:prstGeom prst="rect">
            <a:avLst/>
          </a:prstGeom>
          <a:noFill/>
        </p:spPr>
        <p:txBody>
          <a:bodyPr wrap="square">
            <a:spAutoFit/>
          </a:bodyPr>
          <a:lstStyle/>
          <a:p>
            <a:pPr algn="just"/>
            <a:r>
              <a:rPr lang="ar-SA" sz="3000" b="1" i="1" u="sng" dirty="0" smtClean="0">
                <a:solidFill>
                  <a:srgbClr val="7030A0"/>
                </a:solidFill>
              </a:rPr>
              <a:t>مصفوفة البيانات الجغرافية:</a:t>
            </a:r>
            <a:endParaRPr lang="ar-SA" sz="3000" b="1" i="1" u="sng" dirty="0">
              <a:solidFill>
                <a:srgbClr val="7030A0"/>
              </a:solidFill>
            </a:endParaRPr>
          </a:p>
          <a:p>
            <a:pPr algn="just"/>
            <a:r>
              <a:rPr lang="ar-SA" sz="3000" b="1" dirty="0">
                <a:solidFill>
                  <a:srgbClr val="FF0000"/>
                </a:solidFill>
              </a:rPr>
              <a:t> </a:t>
            </a:r>
            <a:r>
              <a:rPr lang="ar-SA" sz="3000" dirty="0" smtClean="0"/>
              <a:t>هي الشكل الذى ترتب عليه البيانات، وهى عبارة عن مستطيل أو مربع مقسم إلى عدد من الأعمدة وعدد آخر من الصفوف، ويختلف عدد هذه الأعمدة أو الصفوف بحسب حجم البيانات المدخلة ونوعها.</a:t>
            </a:r>
          </a:p>
          <a:p>
            <a:pPr algn="just"/>
            <a:r>
              <a:rPr lang="ar-SA" sz="3000" dirty="0" smtClean="0">
                <a:solidFill>
                  <a:srgbClr val="C00000"/>
                </a:solidFill>
              </a:rPr>
              <a:t>وتستخدم الأعمدة </a:t>
            </a:r>
            <a:r>
              <a:rPr lang="ar-SA" sz="3000" dirty="0" smtClean="0"/>
              <a:t>لإدخال البيانات الخاصة بالظاهرات المدروسة وتعرف بالمتغيرات </a:t>
            </a:r>
            <a:r>
              <a:rPr lang="en-US" sz="3000" dirty="0" smtClean="0"/>
              <a:t>Variables</a:t>
            </a:r>
            <a:r>
              <a:rPr lang="ar-SA" sz="3000" dirty="0" smtClean="0"/>
              <a:t> لنان قيمتها تختلف بين منطقة وأخرى وبين زمن وآخر، ولذا عرفت بالمتغيرات.</a:t>
            </a:r>
          </a:p>
          <a:p>
            <a:pPr algn="just"/>
            <a:r>
              <a:rPr lang="ar-SA" sz="3000" dirty="0" smtClean="0">
                <a:solidFill>
                  <a:srgbClr val="C00000"/>
                </a:solidFill>
              </a:rPr>
              <a:t>أما الصفوف أو الأسطر </a:t>
            </a:r>
            <a:r>
              <a:rPr lang="en-US" sz="3000" dirty="0" smtClean="0">
                <a:solidFill>
                  <a:srgbClr val="C00000"/>
                </a:solidFill>
              </a:rPr>
              <a:t>Rows</a:t>
            </a:r>
            <a:r>
              <a:rPr lang="ar-SA" sz="3000" dirty="0" smtClean="0">
                <a:solidFill>
                  <a:srgbClr val="C00000"/>
                </a:solidFill>
              </a:rPr>
              <a:t> </a:t>
            </a:r>
            <a:r>
              <a:rPr lang="ar-SA" sz="3000" dirty="0" smtClean="0"/>
              <a:t>فتمثل المشاهدات </a:t>
            </a:r>
            <a:r>
              <a:rPr lang="en-US" sz="3000" dirty="0" smtClean="0"/>
              <a:t>Observations</a:t>
            </a:r>
            <a:r>
              <a:rPr lang="ar-SA" sz="3000" dirty="0" smtClean="0"/>
              <a:t> وهى الحالات </a:t>
            </a:r>
            <a:r>
              <a:rPr lang="en-US" sz="3000" dirty="0" smtClean="0"/>
              <a:t>Cases</a:t>
            </a:r>
            <a:r>
              <a:rPr lang="ar-SA" sz="3000" dirty="0" smtClean="0"/>
              <a:t> التي تجرى عليها الدراسة، أو التي تدرس من خلالها الظاهرات الجغرافية. مثال موضح في الجدول التالي. </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33203015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713372"/>
            <a:ext cx="9906000" cy="584775"/>
          </a:xfrm>
          <a:prstGeom prst="rect">
            <a:avLst/>
          </a:prstGeom>
          <a:noFill/>
        </p:spPr>
        <p:txBody>
          <a:bodyPr wrap="square">
            <a:spAutoFit/>
          </a:bodyPr>
          <a:lstStyle/>
          <a:p>
            <a:pPr algn="ctr"/>
            <a:r>
              <a:rPr lang="ar-SA" sz="3200" b="1" dirty="0" smtClean="0">
                <a:solidFill>
                  <a:srgbClr val="C00000"/>
                </a:solidFill>
              </a:rPr>
              <a:t>مصفوفة البيانات الجغرافية</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460388799"/>
              </p:ext>
            </p:extLst>
          </p:nvPr>
        </p:nvGraphicFramePr>
        <p:xfrm>
          <a:off x="33600" y="1371600"/>
          <a:ext cx="9720000" cy="4175760"/>
        </p:xfrm>
        <a:graphic>
          <a:graphicData uri="http://schemas.openxmlformats.org/drawingml/2006/table">
            <a:tbl>
              <a:tblPr rtl="1" firstRow="1" bandRow="1">
                <a:tableStyleId>{BC89EF96-8CEA-46FF-86C4-4CE0E7609802}</a:tableStyleId>
              </a:tblPr>
              <a:tblGrid>
                <a:gridCol w="1620000"/>
                <a:gridCol w="1620000"/>
                <a:gridCol w="1620000"/>
                <a:gridCol w="1620000"/>
                <a:gridCol w="1620000"/>
                <a:gridCol w="1620000"/>
              </a:tblGrid>
              <a:tr h="370840">
                <a:tc>
                  <a:txBody>
                    <a:bodyPr/>
                    <a:lstStyle/>
                    <a:p>
                      <a:pPr algn="ctr" rtl="1"/>
                      <a:r>
                        <a:rPr lang="ar-SA" sz="2000" b="0" dirty="0" smtClean="0"/>
                        <a:t>فئات الأمطار</a:t>
                      </a:r>
                    </a:p>
                    <a:p>
                      <a:pPr algn="ctr" rtl="1"/>
                      <a:r>
                        <a:rPr lang="ar-SA" sz="2000" b="0" dirty="0" smtClean="0"/>
                        <a:t> ( ملم)</a:t>
                      </a:r>
                      <a:endParaRPr lang="ar-EG" sz="2000" b="0" dirty="0"/>
                    </a:p>
                  </a:txBody>
                  <a:tcPr/>
                </a:tc>
                <a:tc>
                  <a:txBody>
                    <a:bodyPr/>
                    <a:lstStyle/>
                    <a:p>
                      <a:pPr algn="ctr" rtl="1"/>
                      <a:r>
                        <a:rPr lang="ar-SA" sz="2000" b="0" dirty="0" smtClean="0"/>
                        <a:t>المتغير الأول</a:t>
                      </a:r>
                    </a:p>
                    <a:p>
                      <a:pPr algn="ctr" rtl="1"/>
                      <a:r>
                        <a:rPr lang="ar-SA" sz="2000" b="0" dirty="0" smtClean="0"/>
                        <a:t>عدد السكان بالمليون</a:t>
                      </a:r>
                      <a:endParaRPr lang="ar-EG" sz="2000" b="0" dirty="0"/>
                    </a:p>
                  </a:txBody>
                  <a:tcPr/>
                </a:tc>
                <a:tc>
                  <a:txBody>
                    <a:bodyPr/>
                    <a:lstStyle/>
                    <a:p>
                      <a:pPr algn="ctr" rtl="1"/>
                      <a:r>
                        <a:rPr lang="ar-SA" sz="2000" b="0" dirty="0" smtClean="0"/>
                        <a:t>المتغير الثاني</a:t>
                      </a:r>
                    </a:p>
                    <a:p>
                      <a:pPr algn="ctr" rtl="1"/>
                      <a:r>
                        <a:rPr lang="ar-SA" sz="2000" b="0" dirty="0" smtClean="0"/>
                        <a:t>المواليد</a:t>
                      </a:r>
                      <a:r>
                        <a:rPr lang="ar-SA" sz="2000" b="0" baseline="0" dirty="0" smtClean="0"/>
                        <a:t> بالألف</a:t>
                      </a:r>
                      <a:endParaRPr lang="ar-EG" sz="2000" b="0" dirty="0"/>
                    </a:p>
                  </a:txBody>
                  <a:tcPr/>
                </a:tc>
                <a:tc>
                  <a:txBody>
                    <a:bodyPr/>
                    <a:lstStyle/>
                    <a:p>
                      <a:pPr algn="ctr" rtl="1"/>
                      <a:r>
                        <a:rPr lang="ar-SA" sz="2000" b="0" dirty="0" smtClean="0"/>
                        <a:t>المتغير الثالث</a:t>
                      </a:r>
                    </a:p>
                    <a:p>
                      <a:pPr algn="ctr" rtl="1"/>
                      <a:r>
                        <a:rPr lang="ar-SA" sz="2000" b="0" dirty="0" smtClean="0"/>
                        <a:t>الوفيات بالألف</a:t>
                      </a:r>
                      <a:endParaRPr lang="ar-EG" sz="2000" b="0" dirty="0"/>
                    </a:p>
                  </a:txBody>
                  <a:tcPr/>
                </a:tc>
                <a:tc>
                  <a:txBody>
                    <a:bodyPr/>
                    <a:lstStyle/>
                    <a:p>
                      <a:pPr algn="ctr" rtl="1"/>
                      <a:r>
                        <a:rPr lang="ar-SA" sz="2000" b="0" dirty="0" smtClean="0"/>
                        <a:t>المتغير الرابع</a:t>
                      </a:r>
                    </a:p>
                    <a:p>
                      <a:pPr algn="ctr" rtl="1"/>
                      <a:r>
                        <a:rPr lang="ar-SA" sz="2000" b="0" dirty="0" smtClean="0"/>
                        <a:t>سكان المدن %</a:t>
                      </a:r>
                      <a:endParaRPr lang="ar-EG" sz="2000" b="0" dirty="0"/>
                    </a:p>
                  </a:txBody>
                  <a:tcPr/>
                </a:tc>
                <a:tc>
                  <a:txBody>
                    <a:bodyPr/>
                    <a:lstStyle/>
                    <a:p>
                      <a:pPr algn="ctr" rtl="1"/>
                      <a:r>
                        <a:rPr lang="ar-SA" sz="2000" b="0" dirty="0" smtClean="0"/>
                        <a:t>المتغير الخامس</a:t>
                      </a:r>
                    </a:p>
                    <a:p>
                      <a:pPr algn="ctr" rtl="1"/>
                      <a:r>
                        <a:rPr lang="ar-SA" sz="2000" b="0" dirty="0" smtClean="0"/>
                        <a:t>الدخل</a:t>
                      </a:r>
                      <a:r>
                        <a:rPr lang="ar-SA" sz="2000" b="0" baseline="0" dirty="0" smtClean="0"/>
                        <a:t> بالدولار</a:t>
                      </a:r>
                      <a:endParaRPr lang="ar-EG" sz="2000" b="0" dirty="0"/>
                    </a:p>
                  </a:txBody>
                  <a:tcPr/>
                </a:tc>
              </a:tr>
              <a:tr h="370840">
                <a:tc>
                  <a:txBody>
                    <a:bodyPr/>
                    <a:lstStyle/>
                    <a:p>
                      <a:pPr algn="ctr" rtl="1"/>
                      <a:r>
                        <a:rPr lang="ar-SA" sz="2000" b="0" dirty="0" smtClean="0"/>
                        <a:t>السعودية</a:t>
                      </a:r>
                      <a:endParaRPr lang="ar-EG" sz="2000" b="0" dirty="0"/>
                    </a:p>
                  </a:txBody>
                  <a:tcPr/>
                </a:tc>
                <a:tc>
                  <a:txBody>
                    <a:bodyPr/>
                    <a:lstStyle/>
                    <a:p>
                      <a:pPr algn="ctr" rtl="1"/>
                      <a:r>
                        <a:rPr lang="ar-SA" sz="2000" b="0" dirty="0" smtClean="0"/>
                        <a:t>19</a:t>
                      </a:r>
                    </a:p>
                  </a:txBody>
                  <a:tcPr/>
                </a:tc>
                <a:tc>
                  <a:txBody>
                    <a:bodyPr/>
                    <a:lstStyle/>
                    <a:p>
                      <a:pPr algn="ctr" rtl="1"/>
                      <a:r>
                        <a:rPr lang="ar-SA" sz="2000" b="0" dirty="0" smtClean="0"/>
                        <a:t>36</a:t>
                      </a:r>
                      <a:endParaRPr lang="ar-EG" sz="2000" b="0" dirty="0"/>
                    </a:p>
                  </a:txBody>
                  <a:tcPr/>
                </a:tc>
                <a:tc>
                  <a:txBody>
                    <a:bodyPr/>
                    <a:lstStyle/>
                    <a:p>
                      <a:pPr algn="ctr" rtl="1"/>
                      <a:r>
                        <a:rPr lang="ar-SA" sz="2000" b="0" dirty="0" smtClean="0"/>
                        <a:t>4</a:t>
                      </a:r>
                      <a:endParaRPr lang="ar-EG" sz="2000" b="0" dirty="0"/>
                    </a:p>
                  </a:txBody>
                  <a:tcPr/>
                </a:tc>
                <a:tc>
                  <a:txBody>
                    <a:bodyPr/>
                    <a:lstStyle/>
                    <a:p>
                      <a:pPr algn="ctr" rtl="1"/>
                      <a:r>
                        <a:rPr lang="ar-SA" sz="2000" b="0" dirty="0" smtClean="0"/>
                        <a:t>79</a:t>
                      </a:r>
                      <a:endParaRPr lang="ar-EG" sz="2000" b="0" dirty="0"/>
                    </a:p>
                  </a:txBody>
                  <a:tcPr/>
                </a:tc>
                <a:tc>
                  <a:txBody>
                    <a:bodyPr/>
                    <a:lstStyle/>
                    <a:p>
                      <a:pPr algn="ctr" rtl="1"/>
                      <a:r>
                        <a:rPr lang="ar-SA" sz="2000" b="0" dirty="0" smtClean="0"/>
                        <a:t>7240</a:t>
                      </a:r>
                      <a:endParaRPr lang="ar-EG" sz="2000" b="0" dirty="0"/>
                    </a:p>
                  </a:txBody>
                  <a:tcPr/>
                </a:tc>
              </a:tr>
              <a:tr h="370840">
                <a:tc>
                  <a:txBody>
                    <a:bodyPr/>
                    <a:lstStyle/>
                    <a:p>
                      <a:pPr marL="0" indent="0" algn="ctr" rtl="1">
                        <a:buFontTx/>
                        <a:buNone/>
                      </a:pPr>
                      <a:r>
                        <a:rPr lang="ar-SA" sz="2000" b="0" dirty="0" smtClean="0"/>
                        <a:t>الكويت</a:t>
                      </a:r>
                      <a:endParaRPr lang="ar-EG" sz="2000" b="0" dirty="0"/>
                    </a:p>
                  </a:txBody>
                  <a:tcPr/>
                </a:tc>
                <a:tc>
                  <a:txBody>
                    <a:bodyPr/>
                    <a:lstStyle/>
                    <a:p>
                      <a:pPr algn="ctr" rtl="1"/>
                      <a:r>
                        <a:rPr lang="ar-SA" sz="2000" b="0" dirty="0" smtClean="0"/>
                        <a:t>2</a:t>
                      </a:r>
                      <a:endParaRPr lang="ar-EG" sz="2000" b="0" dirty="0"/>
                    </a:p>
                  </a:txBody>
                  <a:tcPr/>
                </a:tc>
                <a:tc>
                  <a:txBody>
                    <a:bodyPr/>
                    <a:lstStyle/>
                    <a:p>
                      <a:pPr algn="ctr" rtl="1"/>
                      <a:r>
                        <a:rPr lang="ar-SA" sz="2000" b="0" dirty="0" smtClean="0"/>
                        <a:t>26</a:t>
                      </a:r>
                      <a:endParaRPr lang="ar-EG" sz="2000" b="0" dirty="0"/>
                    </a:p>
                  </a:txBody>
                  <a:tcPr/>
                </a:tc>
                <a:tc>
                  <a:txBody>
                    <a:bodyPr/>
                    <a:lstStyle/>
                    <a:p>
                      <a:pPr algn="ctr" rtl="1"/>
                      <a:r>
                        <a:rPr lang="ar-SA" sz="2000" b="0" dirty="0" smtClean="0"/>
                        <a:t>2</a:t>
                      </a:r>
                      <a:endParaRPr lang="ar-EG" sz="2000" b="0" dirty="0"/>
                    </a:p>
                  </a:txBody>
                  <a:tcPr/>
                </a:tc>
                <a:tc>
                  <a:txBody>
                    <a:bodyPr/>
                    <a:lstStyle/>
                    <a:p>
                      <a:pPr algn="ctr" rtl="1"/>
                      <a:r>
                        <a:rPr lang="ar-SA" sz="2000" b="0" dirty="0" smtClean="0"/>
                        <a:t>98</a:t>
                      </a:r>
                      <a:endParaRPr lang="ar-EG" sz="2000" b="0" dirty="0"/>
                    </a:p>
                  </a:txBody>
                  <a:tcPr/>
                </a:tc>
                <a:tc>
                  <a:txBody>
                    <a:bodyPr/>
                    <a:lstStyle/>
                    <a:p>
                      <a:pPr algn="ctr" rtl="1"/>
                      <a:r>
                        <a:rPr lang="ar-SA" sz="2000" b="0" dirty="0" smtClean="0"/>
                        <a:t>19000</a:t>
                      </a:r>
                      <a:endParaRPr lang="ar-EG" sz="2000" b="0" dirty="0"/>
                    </a:p>
                  </a:txBody>
                  <a:tcPr/>
                </a:tc>
              </a:tr>
              <a:tr h="370840">
                <a:tc>
                  <a:txBody>
                    <a:bodyPr/>
                    <a:lstStyle/>
                    <a:p>
                      <a:pPr marL="0" indent="0" algn="ctr" rtl="1">
                        <a:buFontTx/>
                        <a:buNone/>
                      </a:pPr>
                      <a:r>
                        <a:rPr lang="ar-SA" sz="2000" b="0" dirty="0" smtClean="0"/>
                        <a:t>الأردن</a:t>
                      </a:r>
                      <a:endParaRPr lang="ar-EG" sz="2000" b="0" dirty="0"/>
                    </a:p>
                  </a:txBody>
                  <a:tcPr/>
                </a:tc>
                <a:tc>
                  <a:txBody>
                    <a:bodyPr/>
                    <a:lstStyle/>
                    <a:p>
                      <a:pPr algn="ctr" rtl="1"/>
                      <a:r>
                        <a:rPr lang="ar-SA" sz="2000" b="0" dirty="0" smtClean="0"/>
                        <a:t>4</a:t>
                      </a:r>
                      <a:endParaRPr lang="ar-EG" sz="2000" b="0" dirty="0"/>
                    </a:p>
                  </a:txBody>
                  <a:tcPr/>
                </a:tc>
                <a:tc>
                  <a:txBody>
                    <a:bodyPr/>
                    <a:lstStyle/>
                    <a:p>
                      <a:pPr algn="ctr" rtl="1"/>
                      <a:r>
                        <a:rPr lang="ar-SA" sz="2000" b="0" dirty="0" smtClean="0"/>
                        <a:t>32</a:t>
                      </a:r>
                      <a:endParaRPr lang="ar-EG" sz="2000" b="0" dirty="0"/>
                    </a:p>
                  </a:txBody>
                  <a:tcPr/>
                </a:tc>
                <a:tc>
                  <a:txBody>
                    <a:bodyPr/>
                    <a:lstStyle/>
                    <a:p>
                      <a:pPr algn="ctr" rtl="1"/>
                      <a:r>
                        <a:rPr lang="ar-SA" sz="2000" b="0" dirty="0" smtClean="0"/>
                        <a:t>6</a:t>
                      </a:r>
                      <a:endParaRPr lang="ar-EG" sz="2000" b="0" dirty="0"/>
                    </a:p>
                  </a:txBody>
                  <a:tcPr/>
                </a:tc>
                <a:tc>
                  <a:txBody>
                    <a:bodyPr/>
                    <a:lstStyle/>
                    <a:p>
                      <a:pPr algn="ctr" rtl="1"/>
                      <a:r>
                        <a:rPr lang="ar-SA" sz="2000" b="0" dirty="0" smtClean="0"/>
                        <a:t>78</a:t>
                      </a:r>
                      <a:endParaRPr lang="ar-EG" sz="2000" b="0" dirty="0"/>
                    </a:p>
                  </a:txBody>
                  <a:tcPr/>
                </a:tc>
                <a:tc>
                  <a:txBody>
                    <a:bodyPr/>
                    <a:lstStyle/>
                    <a:p>
                      <a:pPr algn="ctr" rtl="1"/>
                      <a:r>
                        <a:rPr lang="ar-SA" sz="2000" b="0" dirty="0" smtClean="0"/>
                        <a:t>1390</a:t>
                      </a:r>
                      <a:endParaRPr lang="ar-EG" sz="2000" b="0" dirty="0"/>
                    </a:p>
                  </a:txBody>
                  <a:tcPr/>
                </a:tc>
              </a:tr>
              <a:tr h="370840">
                <a:tc>
                  <a:txBody>
                    <a:bodyPr/>
                    <a:lstStyle/>
                    <a:p>
                      <a:pPr marL="0" indent="0" algn="ctr" rtl="1">
                        <a:buFontTx/>
                        <a:buNone/>
                      </a:pPr>
                      <a:r>
                        <a:rPr lang="ar-SA" sz="2000" b="0" dirty="0" smtClean="0"/>
                        <a:t>الجزائر</a:t>
                      </a:r>
                      <a:endParaRPr lang="ar-EG" sz="2000" b="0" dirty="0"/>
                    </a:p>
                  </a:txBody>
                  <a:tcPr/>
                </a:tc>
                <a:tc>
                  <a:txBody>
                    <a:bodyPr/>
                    <a:lstStyle/>
                    <a:p>
                      <a:pPr algn="ctr" rtl="1"/>
                      <a:r>
                        <a:rPr lang="ar-SA" sz="2000" b="0" dirty="0" smtClean="0"/>
                        <a:t>29</a:t>
                      </a:r>
                      <a:endParaRPr lang="ar-EG" sz="2000" b="0" dirty="0"/>
                    </a:p>
                  </a:txBody>
                  <a:tcPr/>
                </a:tc>
                <a:tc>
                  <a:txBody>
                    <a:bodyPr/>
                    <a:lstStyle/>
                    <a:p>
                      <a:pPr algn="ctr" rtl="1"/>
                      <a:r>
                        <a:rPr lang="ar-SA" sz="2000" b="0" dirty="0" smtClean="0"/>
                        <a:t>30</a:t>
                      </a:r>
                      <a:endParaRPr lang="ar-EG" sz="2000" b="0" dirty="0"/>
                    </a:p>
                  </a:txBody>
                  <a:tcPr/>
                </a:tc>
                <a:tc>
                  <a:txBody>
                    <a:bodyPr/>
                    <a:lstStyle/>
                    <a:p>
                      <a:pPr algn="ctr" rtl="1"/>
                      <a:r>
                        <a:rPr lang="ar-SA" sz="2000" b="0" dirty="0" smtClean="0"/>
                        <a:t>6</a:t>
                      </a:r>
                      <a:endParaRPr lang="ar-EG" sz="2000" b="0" dirty="0"/>
                    </a:p>
                  </a:txBody>
                  <a:tcPr/>
                </a:tc>
                <a:tc>
                  <a:txBody>
                    <a:bodyPr/>
                    <a:lstStyle/>
                    <a:p>
                      <a:pPr algn="ctr" rtl="1"/>
                      <a:r>
                        <a:rPr lang="ar-SA" sz="2000" b="0" dirty="0" smtClean="0"/>
                        <a:t>50</a:t>
                      </a:r>
                      <a:endParaRPr lang="ar-EG" sz="2000" b="0" dirty="0"/>
                    </a:p>
                  </a:txBody>
                  <a:tcPr/>
                </a:tc>
                <a:tc>
                  <a:txBody>
                    <a:bodyPr/>
                    <a:lstStyle/>
                    <a:p>
                      <a:pPr algn="ctr" rtl="1"/>
                      <a:r>
                        <a:rPr lang="ar-SA" sz="2000" b="0" dirty="0" smtClean="0"/>
                        <a:t>1690</a:t>
                      </a:r>
                      <a:endParaRPr lang="ar-EG" sz="2000" b="0" dirty="0"/>
                    </a:p>
                  </a:txBody>
                  <a:tcPr/>
                </a:tc>
              </a:tr>
              <a:tr h="370840">
                <a:tc>
                  <a:txBody>
                    <a:bodyPr/>
                    <a:lstStyle/>
                    <a:p>
                      <a:pPr algn="ctr" rtl="1"/>
                      <a:r>
                        <a:rPr lang="ar-SA" sz="2000" b="0" dirty="0" smtClean="0"/>
                        <a:t>مصر</a:t>
                      </a:r>
                      <a:endParaRPr lang="ar-EG" sz="2000" b="0" dirty="0"/>
                    </a:p>
                  </a:txBody>
                  <a:tcPr/>
                </a:tc>
                <a:tc>
                  <a:txBody>
                    <a:bodyPr/>
                    <a:lstStyle/>
                    <a:p>
                      <a:pPr algn="ctr" rtl="1"/>
                      <a:r>
                        <a:rPr lang="ar-SA" sz="2000" b="0" dirty="0" smtClean="0"/>
                        <a:t>64</a:t>
                      </a:r>
                      <a:endParaRPr lang="ar-EG" sz="2000" b="0" dirty="0"/>
                    </a:p>
                  </a:txBody>
                  <a:tcPr/>
                </a:tc>
                <a:tc>
                  <a:txBody>
                    <a:bodyPr/>
                    <a:lstStyle/>
                    <a:p>
                      <a:pPr algn="ctr" rtl="1"/>
                      <a:r>
                        <a:rPr lang="ar-SA" sz="2000" b="0" dirty="0" smtClean="0"/>
                        <a:t>30</a:t>
                      </a:r>
                      <a:endParaRPr lang="ar-EG" sz="2000" b="0" dirty="0"/>
                    </a:p>
                  </a:txBody>
                  <a:tcPr/>
                </a:tc>
                <a:tc>
                  <a:txBody>
                    <a:bodyPr/>
                    <a:lstStyle/>
                    <a:p>
                      <a:pPr algn="ctr" rtl="1"/>
                      <a:r>
                        <a:rPr lang="ar-SA" sz="2000" b="0" dirty="0" smtClean="0"/>
                        <a:t>7</a:t>
                      </a:r>
                      <a:endParaRPr lang="ar-EG" sz="2000" b="0" dirty="0"/>
                    </a:p>
                  </a:txBody>
                  <a:tcPr/>
                </a:tc>
                <a:tc>
                  <a:txBody>
                    <a:bodyPr/>
                    <a:lstStyle/>
                    <a:p>
                      <a:pPr algn="ctr" rtl="1"/>
                      <a:r>
                        <a:rPr lang="ar-SA" sz="2000" b="0" dirty="0" smtClean="0"/>
                        <a:t>44</a:t>
                      </a:r>
                      <a:endParaRPr lang="ar-EG" sz="2000" b="0" dirty="0"/>
                    </a:p>
                  </a:txBody>
                  <a:tcPr/>
                </a:tc>
                <a:tc>
                  <a:txBody>
                    <a:bodyPr/>
                    <a:lstStyle/>
                    <a:p>
                      <a:pPr algn="ctr" rtl="1"/>
                      <a:r>
                        <a:rPr lang="ar-SA" sz="2000" b="0" dirty="0" smtClean="0"/>
                        <a:t>710</a:t>
                      </a:r>
                      <a:endParaRPr lang="ar-EG" sz="2000" b="0" dirty="0"/>
                    </a:p>
                  </a:txBody>
                  <a:tcPr/>
                </a:tc>
              </a:tr>
              <a:tr h="370840">
                <a:tc>
                  <a:txBody>
                    <a:bodyPr/>
                    <a:lstStyle/>
                    <a:p>
                      <a:pPr marL="0" indent="0" algn="ctr" rtl="1">
                        <a:buFontTx/>
                        <a:buNone/>
                      </a:pPr>
                      <a:r>
                        <a:rPr lang="ar-SA" sz="2000" b="0" dirty="0" smtClean="0"/>
                        <a:t>ليبيا</a:t>
                      </a:r>
                      <a:endParaRPr lang="ar-EG" sz="2000" b="0" dirty="0"/>
                    </a:p>
                  </a:txBody>
                  <a:tcPr/>
                </a:tc>
                <a:tc>
                  <a:txBody>
                    <a:bodyPr/>
                    <a:lstStyle/>
                    <a:p>
                      <a:pPr algn="ctr" rtl="1"/>
                      <a:r>
                        <a:rPr lang="ar-SA" sz="2000" b="0" dirty="0" smtClean="0"/>
                        <a:t>5</a:t>
                      </a:r>
                      <a:endParaRPr lang="ar-EG" sz="2000" b="0" dirty="0"/>
                    </a:p>
                  </a:txBody>
                  <a:tcPr/>
                </a:tc>
                <a:tc>
                  <a:txBody>
                    <a:bodyPr/>
                    <a:lstStyle/>
                    <a:p>
                      <a:pPr algn="ctr" rtl="1"/>
                      <a:r>
                        <a:rPr lang="ar-SA" sz="2000" b="0" dirty="0" smtClean="0"/>
                        <a:t>45</a:t>
                      </a:r>
                      <a:endParaRPr lang="ar-EG" sz="2000" b="0" dirty="0"/>
                    </a:p>
                  </a:txBody>
                  <a:tcPr/>
                </a:tc>
                <a:tc>
                  <a:txBody>
                    <a:bodyPr/>
                    <a:lstStyle/>
                    <a:p>
                      <a:pPr algn="ctr" rtl="1"/>
                      <a:r>
                        <a:rPr lang="ar-SA" sz="2000" b="0" dirty="0" smtClean="0"/>
                        <a:t>8</a:t>
                      </a:r>
                      <a:endParaRPr lang="ar-EG" sz="2000" b="0" dirty="0"/>
                    </a:p>
                  </a:txBody>
                  <a:tcPr/>
                </a:tc>
                <a:tc>
                  <a:txBody>
                    <a:bodyPr/>
                    <a:lstStyle/>
                    <a:p>
                      <a:pPr algn="ctr" rtl="1"/>
                      <a:r>
                        <a:rPr lang="ar-SA" sz="2000" b="0" dirty="0" smtClean="0"/>
                        <a:t>65</a:t>
                      </a:r>
                      <a:endParaRPr lang="ar-EG" sz="2000" b="0" dirty="0"/>
                    </a:p>
                  </a:txBody>
                  <a:tcPr/>
                </a:tc>
                <a:tc>
                  <a:txBody>
                    <a:bodyPr/>
                    <a:lstStyle/>
                    <a:p>
                      <a:pPr algn="ctr" rtl="1"/>
                      <a:r>
                        <a:rPr lang="ar-SA" sz="2000" b="0" dirty="0" smtClean="0"/>
                        <a:t>غير متوفر</a:t>
                      </a:r>
                      <a:endParaRPr lang="ar-EG" sz="2000" b="0" dirty="0"/>
                    </a:p>
                  </a:txBody>
                  <a:tcPr/>
                </a:tc>
              </a:tr>
              <a:tr h="370840">
                <a:tc>
                  <a:txBody>
                    <a:bodyPr/>
                    <a:lstStyle/>
                    <a:p>
                      <a:pPr algn="ctr" rtl="1"/>
                      <a:r>
                        <a:rPr lang="ar-SA" sz="2000" b="0" dirty="0" smtClean="0"/>
                        <a:t>المغرب</a:t>
                      </a:r>
                      <a:endParaRPr lang="ar-EG" sz="2000" b="0" dirty="0"/>
                    </a:p>
                  </a:txBody>
                  <a:tcPr/>
                </a:tc>
                <a:tc>
                  <a:txBody>
                    <a:bodyPr/>
                    <a:lstStyle/>
                    <a:p>
                      <a:pPr algn="ctr" rtl="1"/>
                      <a:r>
                        <a:rPr lang="ar-SA" sz="2000" b="0" dirty="0" smtClean="0"/>
                        <a:t>28</a:t>
                      </a:r>
                      <a:endParaRPr lang="ar-EG" sz="2000" b="0" dirty="0"/>
                    </a:p>
                  </a:txBody>
                  <a:tcPr/>
                </a:tc>
                <a:tc>
                  <a:txBody>
                    <a:bodyPr/>
                    <a:lstStyle/>
                    <a:p>
                      <a:pPr algn="ctr" rtl="1"/>
                      <a:r>
                        <a:rPr lang="ar-SA" sz="2000" b="0" dirty="0" smtClean="0"/>
                        <a:t>29</a:t>
                      </a:r>
                      <a:endParaRPr lang="ar-EG" sz="2000" b="0" dirty="0"/>
                    </a:p>
                  </a:txBody>
                  <a:tcPr/>
                </a:tc>
                <a:tc>
                  <a:txBody>
                    <a:bodyPr/>
                    <a:lstStyle/>
                    <a:p>
                      <a:pPr algn="ctr" rtl="1"/>
                      <a:r>
                        <a:rPr lang="ar-SA" sz="2000" b="0" dirty="0" smtClean="0"/>
                        <a:t>6</a:t>
                      </a:r>
                      <a:endParaRPr lang="ar-EG" sz="2000" b="0" dirty="0"/>
                    </a:p>
                  </a:txBody>
                  <a:tcPr/>
                </a:tc>
                <a:tc>
                  <a:txBody>
                    <a:bodyPr/>
                    <a:lstStyle/>
                    <a:p>
                      <a:pPr algn="ctr" rtl="1"/>
                      <a:r>
                        <a:rPr lang="ar-SA" sz="2000" b="0" dirty="0" smtClean="0"/>
                        <a:t>47</a:t>
                      </a:r>
                      <a:endParaRPr lang="ar-EG" sz="2000" b="0" dirty="0"/>
                    </a:p>
                  </a:txBody>
                  <a:tcPr/>
                </a:tc>
                <a:tc>
                  <a:txBody>
                    <a:bodyPr/>
                    <a:lstStyle/>
                    <a:p>
                      <a:pPr algn="ctr" rtl="1"/>
                      <a:r>
                        <a:rPr lang="ar-SA" sz="2000" b="0" dirty="0" smtClean="0"/>
                        <a:t>1150</a:t>
                      </a:r>
                      <a:endParaRPr lang="ar-EG" sz="2000" b="0" dirty="0"/>
                    </a:p>
                  </a:txBody>
                  <a:tcPr/>
                </a:tc>
              </a:tr>
              <a:tr h="370840">
                <a:tc>
                  <a:txBody>
                    <a:bodyPr/>
                    <a:lstStyle/>
                    <a:p>
                      <a:pPr algn="ctr" rtl="1"/>
                      <a:r>
                        <a:rPr lang="ar-SA" sz="2000" b="0" dirty="0" smtClean="0"/>
                        <a:t>السودان</a:t>
                      </a:r>
                      <a:endParaRPr lang="ar-EG" sz="2000" b="0" dirty="0"/>
                    </a:p>
                  </a:txBody>
                  <a:tcPr/>
                </a:tc>
                <a:tc>
                  <a:txBody>
                    <a:bodyPr/>
                    <a:lstStyle/>
                    <a:p>
                      <a:pPr algn="ctr" rtl="1"/>
                      <a:r>
                        <a:rPr lang="ar-SA" sz="2000" b="0" dirty="0" smtClean="0"/>
                        <a:t>27</a:t>
                      </a:r>
                      <a:endParaRPr lang="ar-EG" sz="2000" b="0" dirty="0"/>
                    </a:p>
                  </a:txBody>
                  <a:tcPr/>
                </a:tc>
                <a:tc>
                  <a:txBody>
                    <a:bodyPr/>
                    <a:lstStyle/>
                    <a:p>
                      <a:pPr algn="ctr" rtl="1"/>
                      <a:r>
                        <a:rPr lang="ar-SA" sz="2000" b="0" dirty="0" smtClean="0"/>
                        <a:t>42</a:t>
                      </a:r>
                      <a:endParaRPr lang="ar-EG" sz="2000" b="0" dirty="0"/>
                    </a:p>
                  </a:txBody>
                  <a:tcPr/>
                </a:tc>
                <a:tc>
                  <a:txBody>
                    <a:bodyPr/>
                    <a:lstStyle/>
                    <a:p>
                      <a:pPr algn="ctr" rtl="1"/>
                      <a:r>
                        <a:rPr lang="ar-SA" sz="2000" b="0" dirty="0" smtClean="0"/>
                        <a:t>12</a:t>
                      </a:r>
                      <a:endParaRPr lang="ar-EG" sz="2000" b="0" dirty="0"/>
                    </a:p>
                  </a:txBody>
                  <a:tcPr/>
                </a:tc>
                <a:tc>
                  <a:txBody>
                    <a:bodyPr/>
                    <a:lstStyle/>
                    <a:p>
                      <a:pPr algn="ctr" rtl="1"/>
                      <a:r>
                        <a:rPr lang="ar-SA" sz="2000" b="0" dirty="0" smtClean="0"/>
                        <a:t>27</a:t>
                      </a:r>
                      <a:endParaRPr lang="ar-EG" sz="2000" b="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t>غير متوفر</a:t>
                      </a:r>
                      <a:endParaRPr lang="ar-EG" sz="2000" b="0" dirty="0" smtClean="0"/>
                    </a:p>
                  </a:txBody>
                  <a:tcPr/>
                </a:tc>
              </a:tr>
            </a:tbl>
          </a:graphicData>
        </a:graphic>
      </p:graphicFrame>
    </p:spTree>
    <p:extLst>
      <p:ext uri="{BB962C8B-B14F-4D97-AF65-F5344CB8AC3E}">
        <p14:creationId xmlns:p14="http://schemas.microsoft.com/office/powerpoint/2010/main" val="1034084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139869"/>
          </a:xfrm>
          <a:prstGeom prst="rect">
            <a:avLst/>
          </a:prstGeom>
          <a:noFill/>
        </p:spPr>
        <p:txBody>
          <a:bodyPr wrap="square">
            <a:spAutoFit/>
          </a:bodyPr>
          <a:lstStyle/>
          <a:p>
            <a:pPr algn="just"/>
            <a:r>
              <a:rPr lang="ar-SA" sz="3000" b="1" i="1" u="sng" dirty="0" smtClean="0">
                <a:solidFill>
                  <a:srgbClr val="7030A0"/>
                </a:solidFill>
              </a:rPr>
              <a:t>استخدام الحاسوب لإدخال البيانات الجغرافية:</a:t>
            </a:r>
            <a:endParaRPr lang="ar-SA" sz="3000" b="1" i="1" u="sng" dirty="0">
              <a:solidFill>
                <a:srgbClr val="7030A0"/>
              </a:solidFill>
            </a:endParaRPr>
          </a:p>
          <a:p>
            <a:pPr algn="just"/>
            <a:r>
              <a:rPr lang="ar-SA" sz="2800" b="1" dirty="0">
                <a:solidFill>
                  <a:srgbClr val="FF0000"/>
                </a:solidFill>
              </a:rPr>
              <a:t> </a:t>
            </a:r>
            <a:r>
              <a:rPr lang="ar-SA" sz="2700" dirty="0" smtClean="0"/>
              <a:t>سنستخدم هنا برنامج </a:t>
            </a:r>
            <a:r>
              <a:rPr lang="en-US" sz="2700" dirty="0" smtClean="0"/>
              <a:t>SPSS</a:t>
            </a:r>
            <a:r>
              <a:rPr lang="ar-SA" sz="2700" dirty="0" smtClean="0"/>
              <a:t>، وهو من أفضل البرامج الإحصائية (برنامج الحزمة الإحصائية للعلوم الاجتماعية) </a:t>
            </a:r>
            <a:r>
              <a:rPr lang="en-US" sz="2700" dirty="0"/>
              <a:t>(Statistical Package for the Social Sciences)</a:t>
            </a:r>
            <a:r>
              <a:rPr lang="ar-SA" sz="2700" dirty="0" smtClean="0"/>
              <a:t>، وهو يحتوى على العديد من الميزات الخاصة بإدخال البيانات وتخزينها ومعالجتها إحصائيا، وعمل التحليلات المناسبة، وإظهار الأشكال البيانية.</a:t>
            </a:r>
          </a:p>
          <a:p>
            <a:pPr algn="just"/>
            <a:r>
              <a:rPr lang="ar-SA" sz="2700" dirty="0" smtClean="0"/>
              <a:t>وفى هذا البرنامج يتم تخزين البيانات في ملفات الكترونية تعرف بملفات البيانات </a:t>
            </a:r>
            <a:r>
              <a:rPr lang="en-US" sz="2700" dirty="0" smtClean="0"/>
              <a:t>Data Files</a:t>
            </a:r>
            <a:r>
              <a:rPr lang="ar-SA" sz="2700" dirty="0" smtClean="0"/>
              <a:t> وذلك في لوحة البيانات الخاصة بالبرنامج والتي تعرف باسم </a:t>
            </a:r>
            <a:r>
              <a:rPr lang="en-US" sz="2700" dirty="0" smtClean="0"/>
              <a:t>Spread Sheet</a:t>
            </a:r>
            <a:r>
              <a:rPr lang="ar-SA" sz="2700" dirty="0" smtClean="0"/>
              <a:t> أو ما يعرف باسم ورقة العمل، وسنلاحظ أن البرنامج فتح صفحة جديدة اسماها </a:t>
            </a:r>
            <a:r>
              <a:rPr lang="en-US" sz="2700" dirty="0" smtClean="0"/>
              <a:t>New Data</a:t>
            </a:r>
            <a:r>
              <a:rPr lang="ar-SA" sz="2700" dirty="0" smtClean="0"/>
              <a:t>، وعندما </a:t>
            </a:r>
            <a:r>
              <a:rPr lang="ar-SA" sz="2700" smtClean="0"/>
              <a:t>نكتب البيانات ونقوم بالحفظ سنغير </a:t>
            </a:r>
            <a:r>
              <a:rPr lang="ar-SA" sz="2700" dirty="0" smtClean="0"/>
              <a:t>الاسم </a:t>
            </a:r>
            <a:r>
              <a:rPr lang="ar-SA" sz="2700" dirty="0" err="1" smtClean="0"/>
              <a:t>الى</a:t>
            </a:r>
            <a:r>
              <a:rPr lang="ar-SA" sz="2700" dirty="0" smtClean="0"/>
              <a:t> </a:t>
            </a:r>
            <a:r>
              <a:rPr lang="en-US" sz="2700" dirty="0" err="1" smtClean="0"/>
              <a:t>pop.sav</a:t>
            </a:r>
            <a:r>
              <a:rPr lang="ar-SA" sz="2700" dirty="0" smtClean="0"/>
              <a:t>، وهو اسم التدريب المقترح ويلاحظ أن ورقة العمل هذه تحتوى على ما يلى: </a:t>
            </a:r>
          </a:p>
          <a:p>
            <a:pPr algn="just"/>
            <a:r>
              <a:rPr lang="ar-SA" sz="2700" dirty="0" smtClean="0"/>
              <a:t>* </a:t>
            </a:r>
            <a:r>
              <a:rPr lang="ar-SA" sz="2700" dirty="0" smtClean="0">
                <a:solidFill>
                  <a:srgbClr val="FF0000"/>
                </a:solidFill>
              </a:rPr>
              <a:t>- عدد 256 عمود، كل منها يتخذ الرمز </a:t>
            </a:r>
            <a:r>
              <a:rPr lang="en-US" sz="2700" dirty="0" smtClean="0">
                <a:solidFill>
                  <a:srgbClr val="FF0000"/>
                </a:solidFill>
              </a:rPr>
              <a:t>Var.</a:t>
            </a:r>
            <a:r>
              <a:rPr lang="ar-SA" sz="2700" dirty="0" smtClean="0">
                <a:solidFill>
                  <a:srgbClr val="FF0000"/>
                </a:solidFill>
              </a:rPr>
              <a:t> اختصارا لمصطلح متغير </a:t>
            </a:r>
            <a:r>
              <a:rPr lang="en-US" sz="2700" dirty="0" smtClean="0">
                <a:solidFill>
                  <a:srgbClr val="FF0000"/>
                </a:solidFill>
              </a:rPr>
              <a:t>Variable</a:t>
            </a:r>
            <a:r>
              <a:rPr lang="ar-SA" sz="2700" dirty="0" smtClean="0">
                <a:solidFill>
                  <a:srgbClr val="FF0000"/>
                </a:solidFill>
              </a:rPr>
              <a:t>. *- اكثر من 13 الف سطر أو صف.        *- يمثل الخلية تقاطع الصف مع العمود.      </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2593327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5155257"/>
          </a:xfrm>
          <a:prstGeom prst="rect">
            <a:avLst/>
          </a:prstGeom>
          <a:noFill/>
        </p:spPr>
        <p:txBody>
          <a:bodyPr wrap="square">
            <a:spAutoFit/>
          </a:bodyPr>
          <a:lstStyle/>
          <a:p>
            <a:pPr algn="just"/>
            <a:r>
              <a:rPr lang="ar-SA" sz="3000" b="1" i="1" u="sng" dirty="0" smtClean="0">
                <a:solidFill>
                  <a:srgbClr val="7030A0"/>
                </a:solidFill>
              </a:rPr>
              <a:t>تابع استخدام الحاسوب لإدخال البيانات الجغرافية:</a:t>
            </a:r>
            <a:endParaRPr lang="ar-SA" sz="3000" b="1" i="1" u="sng" dirty="0">
              <a:solidFill>
                <a:srgbClr val="7030A0"/>
              </a:solidFill>
            </a:endParaRPr>
          </a:p>
          <a:p>
            <a:pPr algn="just"/>
            <a:r>
              <a:rPr lang="ar-SA" sz="2250" dirty="0" smtClean="0"/>
              <a:t>ويشترك البرنامج (</a:t>
            </a:r>
            <a:r>
              <a:rPr lang="en-US" sz="2250" dirty="0" smtClean="0"/>
              <a:t>SPSS</a:t>
            </a:r>
            <a:r>
              <a:rPr lang="ar-SA" sz="2250" dirty="0" smtClean="0"/>
              <a:t>) مع بقية البرامج الحاسوبية في كون واجهته تحتوى على شريط للعنوان </a:t>
            </a:r>
            <a:r>
              <a:rPr lang="en-US" sz="2250" dirty="0" smtClean="0"/>
              <a:t>Title Bar</a:t>
            </a:r>
            <a:r>
              <a:rPr lang="ar-SA" sz="2250" dirty="0" smtClean="0"/>
              <a:t>، وشريط للقوائم </a:t>
            </a:r>
            <a:r>
              <a:rPr lang="en-US" sz="2250" dirty="0" smtClean="0"/>
              <a:t>Menu Bar</a:t>
            </a:r>
            <a:r>
              <a:rPr lang="ar-SA" sz="2250" dirty="0" smtClean="0"/>
              <a:t>، وأشرطة تمرير </a:t>
            </a:r>
            <a:r>
              <a:rPr lang="en-US" sz="2250" dirty="0" smtClean="0"/>
              <a:t>Scroll Bars</a:t>
            </a:r>
            <a:r>
              <a:rPr lang="ar-SA" sz="2250" dirty="0" smtClean="0"/>
              <a:t>، بالإضافة إلى أزرار </a:t>
            </a:r>
            <a:r>
              <a:rPr lang="en-US" sz="2250" dirty="0" smtClean="0"/>
              <a:t>Buttons</a:t>
            </a:r>
            <a:r>
              <a:rPr lang="ar-SA" sz="2250" dirty="0" smtClean="0"/>
              <a:t> التحكم في الملفات وهى الإعلاق والتصغير والتكبير.</a:t>
            </a:r>
          </a:p>
          <a:p>
            <a:pPr algn="just"/>
            <a:r>
              <a:rPr lang="ar-SA" sz="2250" dirty="0" smtClean="0"/>
              <a:t>ويلاحظ، انه لابد من تسمية الأعمدة التي ترمز للمتغيرات بأسمائها الحقيقة في البحث، أو أسماء ذات مدلول للباحث، ويتم ذلك باختيار القائمة </a:t>
            </a:r>
            <a:r>
              <a:rPr lang="en-US" sz="2250" dirty="0" smtClean="0"/>
              <a:t>Data</a:t>
            </a:r>
            <a:r>
              <a:rPr lang="ar-SA" sz="2250" dirty="0" smtClean="0"/>
              <a:t> من شريط القوائم، ومنها يتم استخدام الأمر </a:t>
            </a:r>
            <a:r>
              <a:rPr lang="en-US" sz="2250" dirty="0" smtClean="0"/>
              <a:t>  Define Variable</a:t>
            </a:r>
            <a:r>
              <a:rPr lang="ar-SA" sz="2250" dirty="0" smtClean="0"/>
              <a:t> ( تعريف أو تسمية المتغير)، حيث نكتب الاسم الذى نريد، وبمجرد التأكيد بالضغط على الزر </a:t>
            </a:r>
            <a:r>
              <a:rPr lang="en-US" sz="2250" dirty="0" smtClean="0"/>
              <a:t>Ok</a:t>
            </a:r>
            <a:r>
              <a:rPr lang="ar-SA" sz="2250" dirty="0" smtClean="0"/>
              <a:t> سنجد أن العمود قد اتخذ الاسم الجديد الذى حددناه.</a:t>
            </a:r>
          </a:p>
          <a:p>
            <a:pPr algn="just"/>
            <a:r>
              <a:rPr lang="ar-SA" sz="2250" dirty="0" smtClean="0"/>
              <a:t>ويلاحظ أن المتغيرات تخضع لعملية تحديد من قبل البرنامج من حيث خصائصها كما يلى: </a:t>
            </a:r>
          </a:p>
          <a:p>
            <a:pPr algn="just"/>
            <a:r>
              <a:rPr lang="ar-SA" sz="2250" dirty="0" smtClean="0"/>
              <a:t>1- </a:t>
            </a:r>
            <a:r>
              <a:rPr lang="ar-SA" sz="2250" dirty="0" smtClean="0">
                <a:solidFill>
                  <a:srgbClr val="0070C0"/>
                </a:solidFill>
              </a:rPr>
              <a:t>كون المتغير رقمي أو نصى.</a:t>
            </a:r>
          </a:p>
          <a:p>
            <a:pPr algn="just"/>
            <a:r>
              <a:rPr lang="ar-SA" sz="2250" dirty="0" smtClean="0"/>
              <a:t>2- عدد الأرقام في المتغير.</a:t>
            </a:r>
          </a:p>
          <a:p>
            <a:pPr algn="just"/>
            <a:r>
              <a:rPr lang="ar-SA" sz="2250" dirty="0" smtClean="0"/>
              <a:t>3- </a:t>
            </a:r>
            <a:r>
              <a:rPr lang="ar-SA" sz="2250" dirty="0" smtClean="0">
                <a:solidFill>
                  <a:srgbClr val="0070C0"/>
                </a:solidFill>
              </a:rPr>
              <a:t>عدد الكسور العشرية في المتغير أن وجدت.</a:t>
            </a:r>
          </a:p>
          <a:p>
            <a:pPr algn="just"/>
            <a:r>
              <a:rPr lang="ar-SA" sz="2250" dirty="0" smtClean="0"/>
              <a:t>4- عدد الخانات اللازمة للكسر العشري.</a:t>
            </a:r>
          </a:p>
          <a:p>
            <a:pPr algn="just"/>
            <a:r>
              <a:rPr lang="ar-SA" sz="2250" dirty="0" smtClean="0"/>
              <a:t>5- </a:t>
            </a:r>
            <a:r>
              <a:rPr lang="ar-SA" sz="2250" dirty="0" smtClean="0">
                <a:solidFill>
                  <a:srgbClr val="0070C0"/>
                </a:solidFill>
              </a:rPr>
              <a:t>مدى احتواء المتغير على بيانات غير متوفرة </a:t>
            </a:r>
            <a:r>
              <a:rPr lang="en-US" sz="2250" dirty="0" smtClean="0">
                <a:solidFill>
                  <a:srgbClr val="0070C0"/>
                </a:solidFill>
              </a:rPr>
              <a:t>Missing Data</a:t>
            </a:r>
            <a:r>
              <a:rPr lang="ar-SA" sz="2250" dirty="0" smtClean="0">
                <a:solidFill>
                  <a:srgbClr val="0070C0"/>
                </a:solidFill>
              </a:rPr>
              <a:t>.</a:t>
            </a:r>
          </a:p>
        </p:txBody>
      </p:sp>
      <p:sp>
        <p:nvSpPr>
          <p:cNvPr id="2" name="Title 1"/>
          <p:cNvSpPr>
            <a:spLocks noGrp="1"/>
          </p:cNvSpPr>
          <p:nvPr>
            <p:ph type="title" idx="4294967295"/>
          </p:nvPr>
        </p:nvSpPr>
        <p:spPr>
          <a:xfrm>
            <a:off x="0" y="76200"/>
            <a:ext cx="9753600" cy="563563"/>
          </a:xfrm>
        </p:spPr>
        <p:txBody>
          <a:bodyPr/>
          <a:lstStyle/>
          <a:p>
            <a:pPr algn="l" rtl="1"/>
            <a:r>
              <a:rPr lang="ar-SA" sz="2400" b="1" dirty="0" smtClean="0">
                <a:solidFill>
                  <a:srgbClr val="002060"/>
                </a:solidFill>
              </a:rPr>
              <a:t>تبويب البيانات الجغرافية ......................................</a:t>
            </a:r>
            <a:r>
              <a:rPr lang="en-US" sz="2400" b="1" dirty="0" smtClean="0">
                <a:solidFill>
                  <a:srgbClr val="002060"/>
                </a:solidFill>
              </a:rPr>
              <a:t>Tabulation Of Geographic Data</a:t>
            </a:r>
            <a:endParaRPr lang="ar-EG" sz="2400" b="1" dirty="0">
              <a:solidFill>
                <a:srgbClr val="002060"/>
              </a:solidFill>
            </a:endParaRPr>
          </a:p>
        </p:txBody>
      </p:sp>
    </p:spTree>
    <p:extLst>
      <p:ext uri="{BB962C8B-B14F-4D97-AF65-F5344CB8AC3E}">
        <p14:creationId xmlns:p14="http://schemas.microsoft.com/office/powerpoint/2010/main" val="1896726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8802" name="Picture 2" descr="المكلا / Al-Mukalla"/>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3447"/>
            <a:ext cx="9906000" cy="5777753"/>
          </a:xfrm>
          <a:prstGeom prst="rect">
            <a:avLst/>
          </a:prstGeom>
          <a:noFill/>
          <a:ln w="28575">
            <a:solidFill>
              <a:srgbClr val="FF33CC"/>
            </a:solidFill>
            <a:miter lim="800000"/>
            <a:headEnd/>
            <a:tailEnd/>
          </a:ln>
          <a:extLst>
            <a:ext uri="{909E8E84-426E-40DD-AFC4-6F175D3DCCD1}">
              <a14:hiddenFill xmlns:a14="http://schemas.microsoft.com/office/drawing/2010/main">
                <a:solidFill>
                  <a:srgbClr val="FFFFFF"/>
                </a:solidFill>
              </a14:hiddenFill>
            </a:ext>
          </a:extLst>
        </p:spPr>
      </p:pic>
      <p:sp>
        <p:nvSpPr>
          <p:cNvPr id="588805" name="WordArt 5"/>
          <p:cNvSpPr>
            <a:spLocks noChangeArrowheads="1" noChangeShapeType="1" noTextEdit="1"/>
          </p:cNvSpPr>
          <p:nvPr/>
        </p:nvSpPr>
        <p:spPr bwMode="auto">
          <a:xfrm>
            <a:off x="3276600" y="609600"/>
            <a:ext cx="6003925" cy="3451225"/>
          </a:xfrm>
          <a:prstGeom prst="rect">
            <a:avLst/>
          </a:prstGeom>
          <a:extLst>
            <a:ext uri="{AF507438-7753-43E0-B8FC-AC1667EBCBE1}">
              <a14:hiddenEffects xmlns:a14="http://schemas.microsoft.com/office/drawing/2010/main">
                <a:effectLst/>
              </a14:hiddenEffects>
            </a:ext>
          </a:extLst>
        </p:spPr>
        <p:txBody>
          <a:bodyPr wrap="none" fromWordArt="1">
            <a:prstTxWarp prst="textCascadeDown">
              <a:avLst>
                <a:gd name="adj" fmla="val 28569"/>
              </a:avLst>
            </a:prstTxWarp>
          </a:bodyPr>
          <a:lstStyle/>
          <a:p>
            <a:pPr algn="ctr"/>
            <a:r>
              <a:rPr lang="ar-EG" sz="3600" kern="10" dirty="0">
                <a:ln w="9525">
                  <a:solidFill>
                    <a:srgbClr val="000000"/>
                  </a:solidFill>
                  <a:round/>
                  <a:headEnd/>
                  <a:tailEnd/>
                </a:ln>
                <a:solidFill>
                  <a:srgbClr val="000000"/>
                </a:solidFill>
                <a:latin typeface="Impact" panose="020B0806030902050204" pitchFamily="34" charset="0"/>
              </a:rPr>
              <a:t>بيئة النظام </a:t>
            </a:r>
            <a:r>
              <a:rPr lang="ar-EG" sz="3600" kern="10" dirty="0" smtClean="0">
                <a:ln w="9525">
                  <a:solidFill>
                    <a:srgbClr val="000000"/>
                  </a:solidFill>
                  <a:round/>
                  <a:headEnd/>
                  <a:tailEnd/>
                </a:ln>
                <a:solidFill>
                  <a:srgbClr val="000000"/>
                </a:solidFill>
                <a:latin typeface="Impact" panose="020B0806030902050204" pitchFamily="34" charset="0"/>
              </a:rPr>
              <a:t>الإحصائي </a:t>
            </a:r>
            <a:r>
              <a:rPr lang="en-US" sz="3600" kern="10" dirty="0">
                <a:ln w="9525">
                  <a:solidFill>
                    <a:srgbClr val="000000"/>
                  </a:solidFill>
                  <a:round/>
                  <a:headEnd/>
                  <a:tailEnd/>
                </a:ln>
                <a:solidFill>
                  <a:srgbClr val="000000"/>
                </a:solidFill>
                <a:latin typeface="Impact" panose="020B0806030902050204" pitchFamily="34" charset="0"/>
              </a:rPr>
              <a:t>SPSS</a:t>
            </a:r>
            <a:endParaRPr lang="ar-EG" sz="3600" kern="10" dirty="0">
              <a:ln w="9525">
                <a:solidFill>
                  <a:srgbClr val="000000"/>
                </a:solidFill>
                <a:round/>
                <a:headEnd/>
                <a:tailEnd/>
              </a:ln>
              <a:solidFill>
                <a:srgbClr val="000000"/>
              </a:solidFill>
              <a:latin typeface="Impact" panose="020B0806030902050204" pitchFamily="34" charset="0"/>
            </a:endParaRPr>
          </a:p>
        </p:txBody>
      </p:sp>
    </p:spTree>
    <p:extLst>
      <p:ext uri="{BB962C8B-B14F-4D97-AF65-F5344CB8AC3E}">
        <p14:creationId xmlns:p14="http://schemas.microsoft.com/office/powerpoint/2010/main" val="3756088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88805"/>
                                        </p:tgtEl>
                                        <p:attrNameLst>
                                          <p:attrName>style.visibility</p:attrName>
                                        </p:attrNameLst>
                                      </p:cBhvr>
                                      <p:to>
                                        <p:strVal val="visible"/>
                                      </p:to>
                                    </p:set>
                                    <p:animScale>
                                      <p:cBhvr>
                                        <p:cTn id="7" dur="1000" decel="50000" fill="hold">
                                          <p:stCondLst>
                                            <p:cond delay="0"/>
                                          </p:stCondLst>
                                        </p:cTn>
                                        <p:tgtEl>
                                          <p:spTgt spid="5888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88805"/>
                                        </p:tgtEl>
                                        <p:attrNameLst>
                                          <p:attrName>ppt_x</p:attrName>
                                          <p:attrName>ppt_y</p:attrName>
                                        </p:attrNameLst>
                                      </p:cBhvr>
                                    </p:animMotion>
                                    <p:animEffect transition="in" filter="fade">
                                      <p:cBhvr>
                                        <p:cTn id="9" dur="1000"/>
                                        <p:tgtEl>
                                          <p:spTgt spid="588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5108" name="Picture 4"/>
          <p:cNvPicPr>
            <a:picLocks noChangeAspect="1" noChangeArrowheads="1"/>
          </p:cNvPicPr>
          <p:nvPr/>
        </p:nvPicPr>
        <p:blipFill>
          <a:blip r:embed="rId2">
            <a:extLst>
              <a:ext uri="{28A0092B-C50C-407E-A947-70E740481C1C}">
                <a14:useLocalDpi xmlns:a14="http://schemas.microsoft.com/office/drawing/2010/main" val="0"/>
              </a:ext>
            </a:extLst>
          </a:blip>
          <a:srcRect t="2028" r="27251"/>
          <a:stretch>
            <a:fillRect/>
          </a:stretch>
        </p:blipFill>
        <p:spPr bwMode="auto">
          <a:xfrm>
            <a:off x="3609975" y="352425"/>
            <a:ext cx="5543550" cy="5715000"/>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5109" name="WordArt 5"/>
          <p:cNvSpPr>
            <a:spLocks noChangeArrowheads="1" noChangeShapeType="1" noTextEdit="1"/>
          </p:cNvSpPr>
          <p:nvPr/>
        </p:nvSpPr>
        <p:spPr bwMode="auto">
          <a:xfrm>
            <a:off x="854075" y="454026"/>
            <a:ext cx="2554288" cy="1312863"/>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19829"/>
              </a:avLst>
            </a:prstTxWarp>
          </a:bodyPr>
          <a:lstStyle/>
          <a:p>
            <a:pPr algn="ctr"/>
            <a:r>
              <a:rPr lang="ar-EG" sz="2800" kern="10" dirty="0">
                <a:ln w="9525">
                  <a:solidFill>
                    <a:schemeClr val="tx1"/>
                  </a:solidFill>
                  <a:round/>
                  <a:headEnd/>
                  <a:tailEnd/>
                </a:ln>
                <a:latin typeface="Impact" panose="020B0806030902050204" pitchFamily="34" charset="0"/>
              </a:rPr>
              <a:t>تشغيل نظام </a:t>
            </a:r>
            <a:r>
              <a:rPr lang="en-US" sz="2800" kern="10" dirty="0">
                <a:ln w="9525">
                  <a:solidFill>
                    <a:schemeClr val="tx1"/>
                  </a:solidFill>
                  <a:round/>
                  <a:headEnd/>
                  <a:tailEnd/>
                </a:ln>
                <a:latin typeface="Impact" panose="020B0806030902050204" pitchFamily="34" charset="0"/>
              </a:rPr>
              <a:t>SPSS</a:t>
            </a:r>
            <a:endParaRPr lang="ar-EG" sz="2800" kern="10" dirty="0">
              <a:ln w="9525">
                <a:solidFill>
                  <a:schemeClr val="tx1"/>
                </a:solidFill>
                <a:round/>
                <a:headEnd/>
                <a:tailEnd/>
              </a:ln>
              <a:latin typeface="Impact" panose="020B0806030902050204" pitchFamily="34" charset="0"/>
            </a:endParaRPr>
          </a:p>
        </p:txBody>
      </p:sp>
      <p:sp>
        <p:nvSpPr>
          <p:cNvPr id="815110" name="Text Box 6"/>
          <p:cNvSpPr txBox="1">
            <a:spLocks noChangeArrowheads="1"/>
          </p:cNvSpPr>
          <p:nvPr/>
        </p:nvSpPr>
        <p:spPr bwMode="auto">
          <a:xfrm>
            <a:off x="1738313" y="1770064"/>
            <a:ext cx="944562" cy="528637"/>
          </a:xfrm>
          <a:prstGeom prst="rect">
            <a:avLst/>
          </a:prstGeom>
          <a:noFill/>
          <a:ln w="9525"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a:t>Start</a:t>
            </a:r>
          </a:p>
        </p:txBody>
      </p:sp>
      <p:sp>
        <p:nvSpPr>
          <p:cNvPr id="815111" name="Text Box 7"/>
          <p:cNvSpPr txBox="1">
            <a:spLocks noChangeArrowheads="1"/>
          </p:cNvSpPr>
          <p:nvPr/>
        </p:nvSpPr>
        <p:spPr bwMode="auto">
          <a:xfrm>
            <a:off x="1201739" y="2708276"/>
            <a:ext cx="1939925" cy="466725"/>
          </a:xfrm>
          <a:prstGeom prst="rect">
            <a:avLst/>
          </a:prstGeom>
          <a:noFill/>
          <a:ln w="9525"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All Programs</a:t>
            </a:r>
          </a:p>
        </p:txBody>
      </p:sp>
      <p:sp>
        <p:nvSpPr>
          <p:cNvPr id="815112" name="Text Box 8"/>
          <p:cNvSpPr txBox="1">
            <a:spLocks noChangeArrowheads="1"/>
          </p:cNvSpPr>
          <p:nvPr/>
        </p:nvSpPr>
        <p:spPr bwMode="auto">
          <a:xfrm>
            <a:off x="811214" y="3565526"/>
            <a:ext cx="2701925" cy="466725"/>
          </a:xfrm>
          <a:prstGeom prst="rect">
            <a:avLst/>
          </a:prstGeom>
          <a:noFill/>
          <a:ln w="9525"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t>SPSS for windows</a:t>
            </a:r>
          </a:p>
        </p:txBody>
      </p:sp>
      <p:sp>
        <p:nvSpPr>
          <p:cNvPr id="815114" name="Text Box 10"/>
          <p:cNvSpPr txBox="1">
            <a:spLocks noChangeArrowheads="1"/>
          </p:cNvSpPr>
          <p:nvPr/>
        </p:nvSpPr>
        <p:spPr bwMode="auto">
          <a:xfrm>
            <a:off x="666751" y="4500563"/>
            <a:ext cx="2847975" cy="406400"/>
          </a:xfrm>
          <a:prstGeom prst="rect">
            <a:avLst/>
          </a:prstGeom>
          <a:noFill/>
          <a:ln w="9525"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dirty="0"/>
              <a:t>SPSS 15.0 for windows</a:t>
            </a:r>
          </a:p>
        </p:txBody>
      </p:sp>
      <p:sp>
        <p:nvSpPr>
          <p:cNvPr id="815115" name="AutoShape 11"/>
          <p:cNvSpPr>
            <a:spLocks noChangeArrowheads="1"/>
          </p:cNvSpPr>
          <p:nvPr/>
        </p:nvSpPr>
        <p:spPr bwMode="auto">
          <a:xfrm>
            <a:off x="2079625" y="2308225"/>
            <a:ext cx="260350" cy="406400"/>
          </a:xfrm>
          <a:prstGeom prst="downArrow">
            <a:avLst>
              <a:gd name="adj1" fmla="val 50000"/>
              <a:gd name="adj2" fmla="val 39024"/>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815116" name="AutoShape 12"/>
          <p:cNvSpPr>
            <a:spLocks noChangeArrowheads="1"/>
          </p:cNvSpPr>
          <p:nvPr/>
        </p:nvSpPr>
        <p:spPr bwMode="auto">
          <a:xfrm>
            <a:off x="2081213" y="3167063"/>
            <a:ext cx="260350" cy="406400"/>
          </a:xfrm>
          <a:prstGeom prst="downArrow">
            <a:avLst>
              <a:gd name="adj1" fmla="val 50000"/>
              <a:gd name="adj2" fmla="val 39024"/>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815117" name="AutoShape 13"/>
          <p:cNvSpPr>
            <a:spLocks noChangeArrowheads="1"/>
          </p:cNvSpPr>
          <p:nvPr/>
        </p:nvSpPr>
        <p:spPr bwMode="auto">
          <a:xfrm>
            <a:off x="2095500" y="4052888"/>
            <a:ext cx="260350" cy="406400"/>
          </a:xfrm>
          <a:prstGeom prst="downArrow">
            <a:avLst>
              <a:gd name="adj1" fmla="val 50000"/>
              <a:gd name="adj2" fmla="val 39024"/>
            </a:avLst>
          </a:prstGeom>
          <a:solidFill>
            <a:srgbClr val="FF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Tree>
    <p:extLst>
      <p:ext uri="{BB962C8B-B14F-4D97-AF65-F5344CB8AC3E}">
        <p14:creationId xmlns:p14="http://schemas.microsoft.com/office/powerpoint/2010/main" val="3311797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815110"/>
                                        </p:tgtEl>
                                        <p:attrNameLst>
                                          <p:attrName>style.visibility</p:attrName>
                                        </p:attrNameLst>
                                      </p:cBhvr>
                                      <p:to>
                                        <p:strVal val="visible"/>
                                      </p:to>
                                    </p:set>
                                    <p:anim calcmode="lin" valueType="num">
                                      <p:cBhvr>
                                        <p:cTn id="7" dur="1000" fill="hold"/>
                                        <p:tgtEl>
                                          <p:spTgt spid="815110"/>
                                        </p:tgtEl>
                                        <p:attrNameLst>
                                          <p:attrName>ppt_w</p:attrName>
                                        </p:attrNameLst>
                                      </p:cBhvr>
                                      <p:tavLst>
                                        <p:tav tm="0">
                                          <p:val>
                                            <p:fltVal val="0"/>
                                          </p:val>
                                        </p:tav>
                                        <p:tav tm="100000">
                                          <p:val>
                                            <p:strVal val="#ppt_w"/>
                                          </p:val>
                                        </p:tav>
                                      </p:tavLst>
                                    </p:anim>
                                    <p:anim calcmode="lin" valueType="num">
                                      <p:cBhvr>
                                        <p:cTn id="8" dur="1000" fill="hold"/>
                                        <p:tgtEl>
                                          <p:spTgt spid="815110"/>
                                        </p:tgtEl>
                                        <p:attrNameLst>
                                          <p:attrName>ppt_h</p:attrName>
                                        </p:attrNameLst>
                                      </p:cBhvr>
                                      <p:tavLst>
                                        <p:tav tm="0">
                                          <p:val>
                                            <p:fltVal val="0"/>
                                          </p:val>
                                        </p:tav>
                                        <p:tav tm="100000">
                                          <p:val>
                                            <p:strVal val="#ppt_h"/>
                                          </p:val>
                                        </p:tav>
                                      </p:tavLst>
                                    </p:anim>
                                    <p:anim calcmode="lin" valueType="num">
                                      <p:cBhvr>
                                        <p:cTn id="9" dur="1000" fill="hold"/>
                                        <p:tgtEl>
                                          <p:spTgt spid="8151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51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815115"/>
                                        </p:tgtEl>
                                        <p:attrNameLst>
                                          <p:attrName>style.visibility</p:attrName>
                                        </p:attrNameLst>
                                      </p:cBhvr>
                                      <p:to>
                                        <p:strVal val="visible"/>
                                      </p:to>
                                    </p:set>
                                    <p:anim calcmode="lin" valueType="num">
                                      <p:cBhvr>
                                        <p:cTn id="14" dur="1000" fill="hold"/>
                                        <p:tgtEl>
                                          <p:spTgt spid="815115"/>
                                        </p:tgtEl>
                                        <p:attrNameLst>
                                          <p:attrName>ppt_w</p:attrName>
                                        </p:attrNameLst>
                                      </p:cBhvr>
                                      <p:tavLst>
                                        <p:tav tm="0">
                                          <p:val>
                                            <p:fltVal val="0"/>
                                          </p:val>
                                        </p:tav>
                                        <p:tav tm="100000">
                                          <p:val>
                                            <p:strVal val="#ppt_w"/>
                                          </p:val>
                                        </p:tav>
                                      </p:tavLst>
                                    </p:anim>
                                    <p:anim calcmode="lin" valueType="num">
                                      <p:cBhvr>
                                        <p:cTn id="15" dur="1000" fill="hold"/>
                                        <p:tgtEl>
                                          <p:spTgt spid="815115"/>
                                        </p:tgtEl>
                                        <p:attrNameLst>
                                          <p:attrName>ppt_h</p:attrName>
                                        </p:attrNameLst>
                                      </p:cBhvr>
                                      <p:tavLst>
                                        <p:tav tm="0">
                                          <p:val>
                                            <p:fltVal val="0"/>
                                          </p:val>
                                        </p:tav>
                                        <p:tav tm="100000">
                                          <p:val>
                                            <p:strVal val="#ppt_h"/>
                                          </p:val>
                                        </p:tav>
                                      </p:tavLst>
                                    </p:anim>
                                    <p:anim calcmode="lin" valueType="num">
                                      <p:cBhvr>
                                        <p:cTn id="16" dur="1000" fill="hold"/>
                                        <p:tgtEl>
                                          <p:spTgt spid="815115"/>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81511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815111"/>
                                        </p:tgtEl>
                                        <p:attrNameLst>
                                          <p:attrName>style.visibility</p:attrName>
                                        </p:attrNameLst>
                                      </p:cBhvr>
                                      <p:to>
                                        <p:strVal val="visible"/>
                                      </p:to>
                                    </p:set>
                                    <p:anim calcmode="lin" valueType="num">
                                      <p:cBhvr>
                                        <p:cTn id="22" dur="1000" fill="hold"/>
                                        <p:tgtEl>
                                          <p:spTgt spid="815111"/>
                                        </p:tgtEl>
                                        <p:attrNameLst>
                                          <p:attrName>ppt_w</p:attrName>
                                        </p:attrNameLst>
                                      </p:cBhvr>
                                      <p:tavLst>
                                        <p:tav tm="0">
                                          <p:val>
                                            <p:fltVal val="0"/>
                                          </p:val>
                                        </p:tav>
                                        <p:tav tm="100000">
                                          <p:val>
                                            <p:strVal val="#ppt_w"/>
                                          </p:val>
                                        </p:tav>
                                      </p:tavLst>
                                    </p:anim>
                                    <p:anim calcmode="lin" valueType="num">
                                      <p:cBhvr>
                                        <p:cTn id="23" dur="1000" fill="hold"/>
                                        <p:tgtEl>
                                          <p:spTgt spid="815111"/>
                                        </p:tgtEl>
                                        <p:attrNameLst>
                                          <p:attrName>ppt_h</p:attrName>
                                        </p:attrNameLst>
                                      </p:cBhvr>
                                      <p:tavLst>
                                        <p:tav tm="0">
                                          <p:val>
                                            <p:fltVal val="0"/>
                                          </p:val>
                                        </p:tav>
                                        <p:tav tm="100000">
                                          <p:val>
                                            <p:strVal val="#ppt_h"/>
                                          </p:val>
                                        </p:tav>
                                      </p:tavLst>
                                    </p:anim>
                                    <p:anim calcmode="lin" valueType="num">
                                      <p:cBhvr>
                                        <p:cTn id="24" dur="1000" fill="hold"/>
                                        <p:tgtEl>
                                          <p:spTgt spid="815111"/>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815111"/>
                                        </p:tgtEl>
                                        <p:attrNameLst>
                                          <p:attrName>ppt_y</p:attrName>
                                        </p:attrNameLst>
                                      </p:cBhvr>
                                      <p:tavLst>
                                        <p:tav tm="0" fmla="#ppt_y+(sin(-2*pi*(1-$))*-#ppt_x+cos(-2*pi*(1-$))*(1-#ppt_y))*(1-$)">
                                          <p:val>
                                            <p:fltVal val="0"/>
                                          </p:val>
                                        </p:tav>
                                        <p:tav tm="100000">
                                          <p:val>
                                            <p:fltVal val="1"/>
                                          </p:val>
                                        </p:tav>
                                      </p:tavLst>
                                    </p:anim>
                                  </p:childTnLst>
                                </p:cTn>
                              </p:par>
                            </p:childTnLst>
                          </p:cTn>
                        </p:par>
                        <p:par>
                          <p:cTn id="26" fill="hold" nodeType="afterGroup">
                            <p:stCondLst>
                              <p:cond delay="1000"/>
                            </p:stCondLst>
                            <p:childTnLst>
                              <p:par>
                                <p:cTn id="27" presetID="15" presetClass="entr" presetSubtype="0" fill="hold" grpId="0" nodeType="afterEffect">
                                  <p:stCondLst>
                                    <p:cond delay="0"/>
                                  </p:stCondLst>
                                  <p:childTnLst>
                                    <p:set>
                                      <p:cBhvr>
                                        <p:cTn id="28" dur="1" fill="hold">
                                          <p:stCondLst>
                                            <p:cond delay="0"/>
                                          </p:stCondLst>
                                        </p:cTn>
                                        <p:tgtEl>
                                          <p:spTgt spid="815116"/>
                                        </p:tgtEl>
                                        <p:attrNameLst>
                                          <p:attrName>style.visibility</p:attrName>
                                        </p:attrNameLst>
                                      </p:cBhvr>
                                      <p:to>
                                        <p:strVal val="visible"/>
                                      </p:to>
                                    </p:set>
                                    <p:anim calcmode="lin" valueType="num">
                                      <p:cBhvr>
                                        <p:cTn id="29" dur="1000" fill="hold"/>
                                        <p:tgtEl>
                                          <p:spTgt spid="815116"/>
                                        </p:tgtEl>
                                        <p:attrNameLst>
                                          <p:attrName>ppt_w</p:attrName>
                                        </p:attrNameLst>
                                      </p:cBhvr>
                                      <p:tavLst>
                                        <p:tav tm="0">
                                          <p:val>
                                            <p:fltVal val="0"/>
                                          </p:val>
                                        </p:tav>
                                        <p:tav tm="100000">
                                          <p:val>
                                            <p:strVal val="#ppt_w"/>
                                          </p:val>
                                        </p:tav>
                                      </p:tavLst>
                                    </p:anim>
                                    <p:anim calcmode="lin" valueType="num">
                                      <p:cBhvr>
                                        <p:cTn id="30" dur="1000" fill="hold"/>
                                        <p:tgtEl>
                                          <p:spTgt spid="815116"/>
                                        </p:tgtEl>
                                        <p:attrNameLst>
                                          <p:attrName>ppt_h</p:attrName>
                                        </p:attrNameLst>
                                      </p:cBhvr>
                                      <p:tavLst>
                                        <p:tav tm="0">
                                          <p:val>
                                            <p:fltVal val="0"/>
                                          </p:val>
                                        </p:tav>
                                        <p:tav tm="100000">
                                          <p:val>
                                            <p:strVal val="#ppt_h"/>
                                          </p:val>
                                        </p:tav>
                                      </p:tavLst>
                                    </p:anim>
                                    <p:anim calcmode="lin" valueType="num">
                                      <p:cBhvr>
                                        <p:cTn id="31" dur="1000" fill="hold"/>
                                        <p:tgtEl>
                                          <p:spTgt spid="815116"/>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1511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815112"/>
                                        </p:tgtEl>
                                        <p:attrNameLst>
                                          <p:attrName>style.visibility</p:attrName>
                                        </p:attrNameLst>
                                      </p:cBhvr>
                                      <p:to>
                                        <p:strVal val="visible"/>
                                      </p:to>
                                    </p:set>
                                    <p:anim calcmode="lin" valueType="num">
                                      <p:cBhvr>
                                        <p:cTn id="37" dur="1000" fill="hold"/>
                                        <p:tgtEl>
                                          <p:spTgt spid="815112"/>
                                        </p:tgtEl>
                                        <p:attrNameLst>
                                          <p:attrName>ppt_w</p:attrName>
                                        </p:attrNameLst>
                                      </p:cBhvr>
                                      <p:tavLst>
                                        <p:tav tm="0">
                                          <p:val>
                                            <p:fltVal val="0"/>
                                          </p:val>
                                        </p:tav>
                                        <p:tav tm="100000">
                                          <p:val>
                                            <p:strVal val="#ppt_w"/>
                                          </p:val>
                                        </p:tav>
                                      </p:tavLst>
                                    </p:anim>
                                    <p:anim calcmode="lin" valueType="num">
                                      <p:cBhvr>
                                        <p:cTn id="38" dur="1000" fill="hold"/>
                                        <p:tgtEl>
                                          <p:spTgt spid="815112"/>
                                        </p:tgtEl>
                                        <p:attrNameLst>
                                          <p:attrName>ppt_h</p:attrName>
                                        </p:attrNameLst>
                                      </p:cBhvr>
                                      <p:tavLst>
                                        <p:tav tm="0">
                                          <p:val>
                                            <p:fltVal val="0"/>
                                          </p:val>
                                        </p:tav>
                                        <p:tav tm="100000">
                                          <p:val>
                                            <p:strVal val="#ppt_h"/>
                                          </p:val>
                                        </p:tav>
                                      </p:tavLst>
                                    </p:anim>
                                    <p:anim calcmode="lin" valueType="num">
                                      <p:cBhvr>
                                        <p:cTn id="39" dur="1000" fill="hold"/>
                                        <p:tgtEl>
                                          <p:spTgt spid="815112"/>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815112"/>
                                        </p:tgtEl>
                                        <p:attrNameLst>
                                          <p:attrName>ppt_y</p:attrName>
                                        </p:attrNameLst>
                                      </p:cBhvr>
                                      <p:tavLst>
                                        <p:tav tm="0" fmla="#ppt_y+(sin(-2*pi*(1-$))*-#ppt_x+cos(-2*pi*(1-$))*(1-#ppt_y))*(1-$)">
                                          <p:val>
                                            <p:fltVal val="0"/>
                                          </p:val>
                                        </p:tav>
                                        <p:tav tm="100000">
                                          <p:val>
                                            <p:fltVal val="1"/>
                                          </p:val>
                                        </p:tav>
                                      </p:tavLst>
                                    </p:anim>
                                  </p:childTnLst>
                                </p:cTn>
                              </p:par>
                            </p:childTnLst>
                          </p:cTn>
                        </p:par>
                        <p:par>
                          <p:cTn id="41" fill="hold" nodeType="afterGroup">
                            <p:stCondLst>
                              <p:cond delay="1000"/>
                            </p:stCondLst>
                            <p:childTnLst>
                              <p:par>
                                <p:cTn id="42" presetID="15" presetClass="entr" presetSubtype="0" fill="hold" grpId="0" nodeType="afterEffect">
                                  <p:stCondLst>
                                    <p:cond delay="0"/>
                                  </p:stCondLst>
                                  <p:childTnLst>
                                    <p:set>
                                      <p:cBhvr>
                                        <p:cTn id="43" dur="1" fill="hold">
                                          <p:stCondLst>
                                            <p:cond delay="0"/>
                                          </p:stCondLst>
                                        </p:cTn>
                                        <p:tgtEl>
                                          <p:spTgt spid="815117"/>
                                        </p:tgtEl>
                                        <p:attrNameLst>
                                          <p:attrName>style.visibility</p:attrName>
                                        </p:attrNameLst>
                                      </p:cBhvr>
                                      <p:to>
                                        <p:strVal val="visible"/>
                                      </p:to>
                                    </p:set>
                                    <p:anim calcmode="lin" valueType="num">
                                      <p:cBhvr>
                                        <p:cTn id="44" dur="1000" fill="hold"/>
                                        <p:tgtEl>
                                          <p:spTgt spid="815117"/>
                                        </p:tgtEl>
                                        <p:attrNameLst>
                                          <p:attrName>ppt_w</p:attrName>
                                        </p:attrNameLst>
                                      </p:cBhvr>
                                      <p:tavLst>
                                        <p:tav tm="0">
                                          <p:val>
                                            <p:fltVal val="0"/>
                                          </p:val>
                                        </p:tav>
                                        <p:tav tm="100000">
                                          <p:val>
                                            <p:strVal val="#ppt_w"/>
                                          </p:val>
                                        </p:tav>
                                      </p:tavLst>
                                    </p:anim>
                                    <p:anim calcmode="lin" valueType="num">
                                      <p:cBhvr>
                                        <p:cTn id="45" dur="1000" fill="hold"/>
                                        <p:tgtEl>
                                          <p:spTgt spid="815117"/>
                                        </p:tgtEl>
                                        <p:attrNameLst>
                                          <p:attrName>ppt_h</p:attrName>
                                        </p:attrNameLst>
                                      </p:cBhvr>
                                      <p:tavLst>
                                        <p:tav tm="0">
                                          <p:val>
                                            <p:fltVal val="0"/>
                                          </p:val>
                                        </p:tav>
                                        <p:tav tm="100000">
                                          <p:val>
                                            <p:strVal val="#ppt_h"/>
                                          </p:val>
                                        </p:tav>
                                      </p:tavLst>
                                    </p:anim>
                                    <p:anim calcmode="lin" valueType="num">
                                      <p:cBhvr>
                                        <p:cTn id="46" dur="1000" fill="hold"/>
                                        <p:tgtEl>
                                          <p:spTgt spid="815117"/>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81511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5" presetClass="entr" presetSubtype="0" fill="hold" grpId="0" nodeType="clickEffect">
                                  <p:stCondLst>
                                    <p:cond delay="0"/>
                                  </p:stCondLst>
                                  <p:childTnLst>
                                    <p:set>
                                      <p:cBhvr>
                                        <p:cTn id="51" dur="1" fill="hold">
                                          <p:stCondLst>
                                            <p:cond delay="0"/>
                                          </p:stCondLst>
                                        </p:cTn>
                                        <p:tgtEl>
                                          <p:spTgt spid="815114"/>
                                        </p:tgtEl>
                                        <p:attrNameLst>
                                          <p:attrName>style.visibility</p:attrName>
                                        </p:attrNameLst>
                                      </p:cBhvr>
                                      <p:to>
                                        <p:strVal val="visible"/>
                                      </p:to>
                                    </p:set>
                                    <p:anim calcmode="lin" valueType="num">
                                      <p:cBhvr>
                                        <p:cTn id="52" dur="1000" fill="hold"/>
                                        <p:tgtEl>
                                          <p:spTgt spid="815114"/>
                                        </p:tgtEl>
                                        <p:attrNameLst>
                                          <p:attrName>ppt_w</p:attrName>
                                        </p:attrNameLst>
                                      </p:cBhvr>
                                      <p:tavLst>
                                        <p:tav tm="0">
                                          <p:val>
                                            <p:fltVal val="0"/>
                                          </p:val>
                                        </p:tav>
                                        <p:tav tm="100000">
                                          <p:val>
                                            <p:strVal val="#ppt_w"/>
                                          </p:val>
                                        </p:tav>
                                      </p:tavLst>
                                    </p:anim>
                                    <p:anim calcmode="lin" valueType="num">
                                      <p:cBhvr>
                                        <p:cTn id="53" dur="1000" fill="hold"/>
                                        <p:tgtEl>
                                          <p:spTgt spid="815114"/>
                                        </p:tgtEl>
                                        <p:attrNameLst>
                                          <p:attrName>ppt_h</p:attrName>
                                        </p:attrNameLst>
                                      </p:cBhvr>
                                      <p:tavLst>
                                        <p:tav tm="0">
                                          <p:val>
                                            <p:fltVal val="0"/>
                                          </p:val>
                                        </p:tav>
                                        <p:tav tm="100000">
                                          <p:val>
                                            <p:strVal val="#ppt_h"/>
                                          </p:val>
                                        </p:tav>
                                      </p:tavLst>
                                    </p:anim>
                                    <p:anim calcmode="lin" valueType="num">
                                      <p:cBhvr>
                                        <p:cTn id="54" dur="1000" fill="hold"/>
                                        <p:tgtEl>
                                          <p:spTgt spid="815114"/>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815114"/>
                                        </p:tgtEl>
                                        <p:attrNameLst>
                                          <p:attrName>ppt_y</p:attrName>
                                        </p:attrNameLst>
                                      </p:cBhvr>
                                      <p:tavLst>
                                        <p:tav tm="0" fmla="#ppt_y+(sin(-2*pi*(1-$))*-#ppt_x+cos(-2*pi*(1-$))*(1-#ppt_y))*(1-$)">
                                          <p:val>
                                            <p:fltVal val="0"/>
                                          </p:val>
                                        </p:tav>
                                        <p:tav tm="100000">
                                          <p:val>
                                            <p:fltVal val="1"/>
                                          </p:val>
                                        </p:tav>
                                      </p:tavLst>
                                    </p:anim>
                                  </p:childTnLst>
                                </p:cTn>
                              </p:par>
                            </p:childTnLst>
                          </p:cTn>
                        </p:par>
                        <p:par>
                          <p:cTn id="56" fill="hold" nodeType="afterGroup">
                            <p:stCondLst>
                              <p:cond delay="1000"/>
                            </p:stCondLst>
                            <p:childTnLst>
                              <p:par>
                                <p:cTn id="57" presetID="15" presetClass="entr" presetSubtype="0" fill="hold" nodeType="afterEffect">
                                  <p:stCondLst>
                                    <p:cond delay="0"/>
                                  </p:stCondLst>
                                  <p:childTnLst>
                                    <p:set>
                                      <p:cBhvr>
                                        <p:cTn id="58" dur="1" fill="hold">
                                          <p:stCondLst>
                                            <p:cond delay="0"/>
                                          </p:stCondLst>
                                        </p:cTn>
                                        <p:tgtEl>
                                          <p:spTgt spid="815108"/>
                                        </p:tgtEl>
                                        <p:attrNameLst>
                                          <p:attrName>style.visibility</p:attrName>
                                        </p:attrNameLst>
                                      </p:cBhvr>
                                      <p:to>
                                        <p:strVal val="visible"/>
                                      </p:to>
                                    </p:set>
                                    <p:anim calcmode="lin" valueType="num">
                                      <p:cBhvr>
                                        <p:cTn id="59" dur="1000" fill="hold"/>
                                        <p:tgtEl>
                                          <p:spTgt spid="815108"/>
                                        </p:tgtEl>
                                        <p:attrNameLst>
                                          <p:attrName>ppt_w</p:attrName>
                                        </p:attrNameLst>
                                      </p:cBhvr>
                                      <p:tavLst>
                                        <p:tav tm="0">
                                          <p:val>
                                            <p:fltVal val="0"/>
                                          </p:val>
                                        </p:tav>
                                        <p:tav tm="100000">
                                          <p:val>
                                            <p:strVal val="#ppt_w"/>
                                          </p:val>
                                        </p:tav>
                                      </p:tavLst>
                                    </p:anim>
                                    <p:anim calcmode="lin" valueType="num">
                                      <p:cBhvr>
                                        <p:cTn id="60" dur="1000" fill="hold"/>
                                        <p:tgtEl>
                                          <p:spTgt spid="815108"/>
                                        </p:tgtEl>
                                        <p:attrNameLst>
                                          <p:attrName>ppt_h</p:attrName>
                                        </p:attrNameLst>
                                      </p:cBhvr>
                                      <p:tavLst>
                                        <p:tav tm="0">
                                          <p:val>
                                            <p:fltVal val="0"/>
                                          </p:val>
                                        </p:tav>
                                        <p:tav tm="100000">
                                          <p:val>
                                            <p:strVal val="#ppt_h"/>
                                          </p:val>
                                        </p:tav>
                                      </p:tavLst>
                                    </p:anim>
                                    <p:anim calcmode="lin" valueType="num">
                                      <p:cBhvr>
                                        <p:cTn id="61" dur="1000" fill="hold"/>
                                        <p:tgtEl>
                                          <p:spTgt spid="815108"/>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81510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10" grpId="0" animBg="1"/>
      <p:bldP spid="815111" grpId="0" animBg="1"/>
      <p:bldP spid="815112" grpId="0" animBg="1"/>
      <p:bldP spid="815114" grpId="0" animBg="1"/>
      <p:bldP spid="815115" grpId="0" animBg="1"/>
      <p:bldP spid="815116" grpId="0" animBg="1"/>
      <p:bldP spid="8151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6132" name="Picture 4"/>
          <p:cNvPicPr>
            <a:picLocks noChangeAspect="1" noChangeArrowheads="1"/>
          </p:cNvPicPr>
          <p:nvPr/>
        </p:nvPicPr>
        <p:blipFill>
          <a:blip r:embed="rId2">
            <a:extLst>
              <a:ext uri="{28A0092B-C50C-407E-A947-70E740481C1C}">
                <a14:useLocalDpi xmlns:a14="http://schemas.microsoft.com/office/drawing/2010/main" val="0"/>
              </a:ext>
            </a:extLst>
          </a:blip>
          <a:srcRect b="8183"/>
          <a:stretch>
            <a:fillRect/>
          </a:stretch>
        </p:blipFill>
        <p:spPr bwMode="auto">
          <a:xfrm>
            <a:off x="76200" y="366619"/>
            <a:ext cx="9677400" cy="5424581"/>
          </a:xfrm>
          <a:prstGeom prst="rect">
            <a:avLst/>
          </a:prstGeom>
          <a:noFill/>
          <a:ln w="38100"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6133" name="AutoShape 5"/>
          <p:cNvSpPr>
            <a:spLocks noChangeArrowheads="1"/>
          </p:cNvSpPr>
          <p:nvPr/>
        </p:nvSpPr>
        <p:spPr bwMode="auto">
          <a:xfrm>
            <a:off x="3743482" y="174625"/>
            <a:ext cx="1515737" cy="361131"/>
          </a:xfrm>
          <a:prstGeom prst="wedgeRoundRectCallout">
            <a:avLst>
              <a:gd name="adj1" fmla="val -85458"/>
              <a:gd name="adj2" fmla="val 28903"/>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b="1">
                <a:solidFill>
                  <a:srgbClr val="FF3300"/>
                </a:solidFill>
              </a:rPr>
              <a:t>Title bar</a:t>
            </a:r>
          </a:p>
        </p:txBody>
      </p:sp>
      <p:sp>
        <p:nvSpPr>
          <p:cNvPr id="816136" name="AutoShape 8"/>
          <p:cNvSpPr>
            <a:spLocks noChangeArrowheads="1"/>
          </p:cNvSpPr>
          <p:nvPr/>
        </p:nvSpPr>
        <p:spPr bwMode="auto">
          <a:xfrm>
            <a:off x="832246" y="3747840"/>
            <a:ext cx="2982287" cy="711595"/>
          </a:xfrm>
          <a:prstGeom prst="roundRect">
            <a:avLst>
              <a:gd name="adj" fmla="val 16667"/>
            </a:avLst>
          </a:prstGeom>
          <a:solidFill>
            <a:srgbClr val="CCFFCC"/>
          </a:solidFill>
          <a:ln w="9525" algn="ctr">
            <a:solidFill>
              <a:srgbClr val="FF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r>
              <a:rPr lang="en-US" sz="2000" b="1" dirty="0">
                <a:solidFill>
                  <a:srgbClr val="FF3300"/>
                </a:solidFill>
              </a:rPr>
              <a:t>Data Editor Window</a:t>
            </a:r>
          </a:p>
        </p:txBody>
      </p:sp>
      <p:sp>
        <p:nvSpPr>
          <p:cNvPr id="816140" name="Line 12"/>
          <p:cNvSpPr>
            <a:spLocks noChangeShapeType="1"/>
          </p:cNvSpPr>
          <p:nvPr/>
        </p:nvSpPr>
        <p:spPr bwMode="auto">
          <a:xfrm flipH="1">
            <a:off x="1050863" y="5046083"/>
            <a:ext cx="149388" cy="501316"/>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sp>
        <p:nvSpPr>
          <p:cNvPr id="816142" name="Line 14"/>
          <p:cNvSpPr>
            <a:spLocks noChangeShapeType="1"/>
          </p:cNvSpPr>
          <p:nvPr/>
        </p:nvSpPr>
        <p:spPr bwMode="auto">
          <a:xfrm flipH="1">
            <a:off x="2052853" y="5073511"/>
            <a:ext cx="149388" cy="501316"/>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sp>
        <p:nvSpPr>
          <p:cNvPr id="816143" name="Oval 15"/>
          <p:cNvSpPr>
            <a:spLocks noChangeArrowheads="1"/>
          </p:cNvSpPr>
          <p:nvPr/>
        </p:nvSpPr>
        <p:spPr bwMode="auto">
          <a:xfrm>
            <a:off x="1016250" y="4570671"/>
            <a:ext cx="431766" cy="458651"/>
          </a:xfrm>
          <a:prstGeom prst="ellipse">
            <a:avLst/>
          </a:prstGeom>
          <a:solidFill>
            <a:srgbClr val="FFCC99"/>
          </a:solidFill>
          <a:ln w="9525" algn="ctr">
            <a:solidFill>
              <a:srgbClr val="FF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a:solidFill>
                  <a:srgbClr val="FF3300"/>
                </a:solidFill>
              </a:rPr>
              <a:t>1</a:t>
            </a:r>
          </a:p>
        </p:txBody>
      </p:sp>
      <p:sp>
        <p:nvSpPr>
          <p:cNvPr id="816144" name="Oval 16"/>
          <p:cNvSpPr>
            <a:spLocks noChangeArrowheads="1"/>
          </p:cNvSpPr>
          <p:nvPr/>
        </p:nvSpPr>
        <p:spPr bwMode="auto">
          <a:xfrm>
            <a:off x="2020060" y="4601146"/>
            <a:ext cx="431767" cy="458651"/>
          </a:xfrm>
          <a:prstGeom prst="ellipse">
            <a:avLst/>
          </a:prstGeom>
          <a:solidFill>
            <a:srgbClr val="FFCC99"/>
          </a:solidFill>
          <a:ln w="9525" algn="ctr">
            <a:solidFill>
              <a:srgbClr val="FF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a:solidFill>
                  <a:srgbClr val="FF3300"/>
                </a:solidFill>
              </a:rPr>
              <a:t>2</a:t>
            </a:r>
          </a:p>
        </p:txBody>
      </p:sp>
      <p:sp>
        <p:nvSpPr>
          <p:cNvPr id="816147" name="AutoShape 19"/>
          <p:cNvSpPr>
            <a:spLocks noChangeArrowheads="1"/>
          </p:cNvSpPr>
          <p:nvPr/>
        </p:nvSpPr>
        <p:spPr bwMode="auto">
          <a:xfrm>
            <a:off x="5729244" y="422999"/>
            <a:ext cx="1515737" cy="361130"/>
          </a:xfrm>
          <a:prstGeom prst="wedgeRoundRectCallout">
            <a:avLst>
              <a:gd name="adj1" fmla="val -85458"/>
              <a:gd name="adj2" fmla="val 17088"/>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b="1">
                <a:solidFill>
                  <a:srgbClr val="FF3300"/>
                </a:solidFill>
              </a:rPr>
              <a:t>Menu bar</a:t>
            </a:r>
          </a:p>
        </p:txBody>
      </p:sp>
      <p:sp>
        <p:nvSpPr>
          <p:cNvPr id="816148" name="AutoShape 20"/>
          <p:cNvSpPr>
            <a:spLocks noChangeArrowheads="1"/>
          </p:cNvSpPr>
          <p:nvPr/>
        </p:nvSpPr>
        <p:spPr bwMode="auto">
          <a:xfrm>
            <a:off x="4905790" y="1189448"/>
            <a:ext cx="1515737" cy="361131"/>
          </a:xfrm>
          <a:prstGeom prst="wedgeRoundRectCallout">
            <a:avLst>
              <a:gd name="adj1" fmla="val -77764"/>
              <a:gd name="adj2" fmla="val -129745"/>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rtl="0"/>
            <a:r>
              <a:rPr lang="en-US" b="1">
                <a:solidFill>
                  <a:srgbClr val="FF3300"/>
                </a:solidFill>
              </a:rPr>
              <a:t>Tool bar</a:t>
            </a:r>
          </a:p>
        </p:txBody>
      </p:sp>
      <p:sp>
        <p:nvSpPr>
          <p:cNvPr id="816149" name="AutoShape 21"/>
          <p:cNvSpPr>
            <a:spLocks noChangeArrowheads="1"/>
          </p:cNvSpPr>
          <p:nvPr/>
        </p:nvSpPr>
        <p:spPr bwMode="auto">
          <a:xfrm>
            <a:off x="7620273" y="4980560"/>
            <a:ext cx="1665125" cy="361131"/>
          </a:xfrm>
          <a:prstGeom prst="wedgeRoundRectCallout">
            <a:avLst>
              <a:gd name="adj1" fmla="val -61269"/>
              <a:gd name="adj2" fmla="val 144514"/>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b="1">
                <a:solidFill>
                  <a:srgbClr val="FF3300"/>
                </a:solidFill>
              </a:rPr>
              <a:t>Scroll bar</a:t>
            </a:r>
          </a:p>
        </p:txBody>
      </p:sp>
      <p:sp>
        <p:nvSpPr>
          <p:cNvPr id="816150" name="Line 22"/>
          <p:cNvSpPr>
            <a:spLocks noChangeShapeType="1"/>
          </p:cNvSpPr>
          <p:nvPr/>
        </p:nvSpPr>
        <p:spPr bwMode="auto">
          <a:xfrm flipV="1">
            <a:off x="8911930" y="4130304"/>
            <a:ext cx="599372" cy="80911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spTree>
    <p:extLst>
      <p:ext uri="{BB962C8B-B14F-4D97-AF65-F5344CB8AC3E}">
        <p14:creationId xmlns:p14="http://schemas.microsoft.com/office/powerpoint/2010/main" val="3840643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55" name="AutoShape 27"/>
          <p:cNvSpPr>
            <a:spLocks noChangeArrowheads="1"/>
          </p:cNvSpPr>
          <p:nvPr/>
        </p:nvSpPr>
        <p:spPr bwMode="auto">
          <a:xfrm>
            <a:off x="4154489" y="1944689"/>
            <a:ext cx="725487" cy="1277937"/>
          </a:xfrm>
          <a:prstGeom prst="upArrow">
            <a:avLst>
              <a:gd name="adj1" fmla="val 50000"/>
              <a:gd name="adj2" fmla="val 44037"/>
            </a:avLst>
          </a:prstGeom>
          <a:solidFill>
            <a:srgbClr val="FFFF00"/>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ar-EG"/>
          </a:p>
        </p:txBody>
      </p:sp>
      <p:grpSp>
        <p:nvGrpSpPr>
          <p:cNvPr id="2" name="Group 1"/>
          <p:cNvGrpSpPr/>
          <p:nvPr/>
        </p:nvGrpSpPr>
        <p:grpSpPr>
          <a:xfrm>
            <a:off x="228600" y="17929"/>
            <a:ext cx="9448800" cy="5651500"/>
            <a:chOff x="766763" y="374650"/>
            <a:chExt cx="8432800" cy="5651500"/>
          </a:xfrm>
        </p:grpSpPr>
        <p:pic>
          <p:nvPicPr>
            <p:cNvPr id="816132" name="Picture 4"/>
            <p:cNvPicPr>
              <a:picLocks noChangeAspect="1" noChangeArrowheads="1"/>
            </p:cNvPicPr>
            <p:nvPr/>
          </p:nvPicPr>
          <p:blipFill>
            <a:blip r:embed="rId2">
              <a:extLst>
                <a:ext uri="{28A0092B-C50C-407E-A947-70E740481C1C}">
                  <a14:useLocalDpi xmlns:a14="http://schemas.microsoft.com/office/drawing/2010/main" val="0"/>
                </a:ext>
              </a:extLst>
            </a:blip>
            <a:srcRect b="8183"/>
            <a:stretch>
              <a:fillRect/>
            </a:stretch>
          </p:blipFill>
          <p:spPr bwMode="auto">
            <a:xfrm>
              <a:off x="766763" y="374650"/>
              <a:ext cx="8432800" cy="5651500"/>
            </a:xfrm>
            <a:prstGeom prst="rect">
              <a:avLst/>
            </a:prstGeom>
            <a:noFill/>
            <a:ln w="38100" algn="ctr">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6147" name="AutoShape 19"/>
            <p:cNvSpPr>
              <a:spLocks noChangeArrowheads="1"/>
            </p:cNvSpPr>
            <p:nvPr/>
          </p:nvSpPr>
          <p:spPr bwMode="auto">
            <a:xfrm>
              <a:off x="5692775" y="433389"/>
              <a:ext cx="1320800" cy="376237"/>
            </a:xfrm>
            <a:prstGeom prst="wedgeRoundRectCallout">
              <a:avLst>
                <a:gd name="adj1" fmla="val -85458"/>
                <a:gd name="adj2" fmla="val 17088"/>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ar-SA" b="1">
                  <a:solidFill>
                    <a:srgbClr val="FF3300"/>
                  </a:solidFill>
                </a:rPr>
                <a:t>شريط القوائم</a:t>
              </a:r>
              <a:endParaRPr lang="en-US" b="1">
                <a:solidFill>
                  <a:srgbClr val="FF3300"/>
                </a:solidFill>
              </a:endParaRPr>
            </a:p>
          </p:txBody>
        </p:sp>
        <p:sp>
          <p:nvSpPr>
            <p:cNvPr id="816148" name="AutoShape 20"/>
            <p:cNvSpPr>
              <a:spLocks noChangeArrowheads="1"/>
            </p:cNvSpPr>
            <p:nvPr/>
          </p:nvSpPr>
          <p:spPr bwMode="auto">
            <a:xfrm>
              <a:off x="4975225" y="1231900"/>
              <a:ext cx="1320800" cy="376238"/>
            </a:xfrm>
            <a:prstGeom prst="wedgeRoundRectCallout">
              <a:avLst>
                <a:gd name="adj1" fmla="val -77764"/>
                <a:gd name="adj2" fmla="val -129745"/>
                <a:gd name="adj3" fmla="val 16667"/>
              </a:avLst>
            </a:prstGeom>
            <a:solidFill>
              <a:srgbClr val="FFFFCC"/>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rtl="0"/>
              <a:r>
                <a:rPr lang="ar-SA" b="1">
                  <a:solidFill>
                    <a:srgbClr val="FF3300"/>
                  </a:solidFill>
                </a:rPr>
                <a:t>شريط الادوات</a:t>
              </a:r>
              <a:endParaRPr lang="en-US" b="1">
                <a:solidFill>
                  <a:srgbClr val="FF3300"/>
                </a:solidFill>
              </a:endParaRPr>
            </a:p>
          </p:txBody>
        </p:sp>
        <p:sp>
          <p:nvSpPr>
            <p:cNvPr id="816151" name="AutoShape 23"/>
            <p:cNvSpPr>
              <a:spLocks noChangeArrowheads="1"/>
            </p:cNvSpPr>
            <p:nvPr/>
          </p:nvSpPr>
          <p:spPr bwMode="auto">
            <a:xfrm>
              <a:off x="2136775" y="1931989"/>
              <a:ext cx="1277938" cy="695325"/>
            </a:xfrm>
            <a:prstGeom prst="leftArrow">
              <a:avLst>
                <a:gd name="adj1" fmla="val 50000"/>
                <a:gd name="adj2" fmla="val 45948"/>
              </a:avLst>
            </a:prstGeom>
            <a:solidFill>
              <a:srgbClr val="FFFF00"/>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bg1"/>
                  </a:solidFill>
                </a:rPr>
                <a:t>Cases</a:t>
              </a:r>
            </a:p>
          </p:txBody>
        </p:sp>
        <p:sp>
          <p:nvSpPr>
            <p:cNvPr id="816157" name="Text Box 29"/>
            <p:cNvSpPr txBox="1">
              <a:spLocks noChangeArrowheads="1"/>
            </p:cNvSpPr>
            <p:nvPr/>
          </p:nvSpPr>
          <p:spPr bwMode="auto">
            <a:xfrm rot="16200000">
              <a:off x="3969545" y="2418557"/>
              <a:ext cx="10874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b="1">
                  <a:solidFill>
                    <a:schemeClr val="bg1"/>
                  </a:solidFill>
                </a:rPr>
                <a:t>Variables</a:t>
              </a:r>
            </a:p>
          </p:txBody>
        </p:sp>
        <p:sp>
          <p:nvSpPr>
            <p:cNvPr id="816158" name="WordArt 30"/>
            <p:cNvSpPr>
              <a:spLocks noChangeArrowheads="1" noChangeShapeType="1" noTextEdit="1"/>
            </p:cNvSpPr>
            <p:nvPr/>
          </p:nvSpPr>
          <p:spPr bwMode="auto">
            <a:xfrm>
              <a:off x="3405188" y="3338513"/>
              <a:ext cx="3549650" cy="13763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CurveDown">
                <a:avLst>
                  <a:gd name="adj" fmla="val 43477"/>
                </a:avLst>
              </a:prstTxWarp>
            </a:bodyPr>
            <a:lstStyle/>
            <a:p>
              <a:pPr algn="ctr" rtl="0"/>
              <a:r>
                <a:rPr lang="en-US" sz="3600" kern="10">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panose="02020603050405020304" pitchFamily="18" charset="0"/>
                  <a:cs typeface="Times New Roman" panose="02020603050405020304" pitchFamily="18" charset="0"/>
                </a:rPr>
                <a:t>Data View</a:t>
              </a:r>
              <a:endParaRPr lang="ar-EG" sz="3600" kern="10">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6500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grpId="0" nodeType="withEffect">
                                  <p:stCondLst>
                                    <p:cond delay="0"/>
                                  </p:stCondLst>
                                  <p:childTnLst>
                                    <p:set>
                                      <p:cBhvr>
                                        <p:cTn id="6" dur="1" fill="hold">
                                          <p:stCondLst>
                                            <p:cond delay="0"/>
                                          </p:stCondLst>
                                        </p:cTn>
                                        <p:tgtEl>
                                          <p:spTgt spid="816155"/>
                                        </p:tgtEl>
                                        <p:attrNameLst>
                                          <p:attrName>style.visibility</p:attrName>
                                        </p:attrNameLst>
                                      </p:cBhvr>
                                      <p:to>
                                        <p:strVal val="visible"/>
                                      </p:to>
                                    </p:set>
                                    <p:animEffect transition="in" filter="strips(upLeft)">
                                      <p:cBhvr>
                                        <p:cTn id="7" dur="1000"/>
                                        <p:tgtEl>
                                          <p:spTgt spid="81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152400"/>
            <a:ext cx="9601200" cy="5562600"/>
            <a:chOff x="765175" y="396875"/>
            <a:chExt cx="8389938" cy="5626100"/>
          </a:xfrm>
        </p:grpSpPr>
        <p:pic>
          <p:nvPicPr>
            <p:cNvPr id="824324" name="Picture 4"/>
            <p:cNvPicPr>
              <a:picLocks noChangeAspect="1" noChangeArrowheads="1"/>
            </p:cNvPicPr>
            <p:nvPr/>
          </p:nvPicPr>
          <p:blipFill>
            <a:blip r:embed="rId2">
              <a:extLst>
                <a:ext uri="{28A0092B-C50C-407E-A947-70E740481C1C}">
                  <a14:useLocalDpi xmlns:a14="http://schemas.microsoft.com/office/drawing/2010/main" val="0"/>
                </a:ext>
              </a:extLst>
            </a:blip>
            <a:srcRect r="17334" b="8139"/>
            <a:stretch>
              <a:fillRect/>
            </a:stretch>
          </p:blipFill>
          <p:spPr bwMode="auto">
            <a:xfrm>
              <a:off x="765175" y="396875"/>
              <a:ext cx="8389938" cy="5626100"/>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4325" name="WordArt 5"/>
            <p:cNvSpPr>
              <a:spLocks noChangeArrowheads="1" noChangeShapeType="1" noTextEdit="1"/>
            </p:cNvSpPr>
            <p:nvPr/>
          </p:nvSpPr>
          <p:spPr bwMode="auto">
            <a:xfrm>
              <a:off x="3590925" y="2566988"/>
              <a:ext cx="3549650" cy="13763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CurveDown">
                <a:avLst>
                  <a:gd name="adj" fmla="val 43477"/>
                </a:avLst>
              </a:prstTxWarp>
            </a:bodyPr>
            <a:lstStyle/>
            <a:p>
              <a:pPr algn="ctr" rtl="0"/>
              <a:r>
                <a:rPr lang="en-US" sz="3600" kern="10">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panose="02020603050405020304" pitchFamily="18" charset="0"/>
                  <a:cs typeface="Times New Roman" panose="02020603050405020304" pitchFamily="18" charset="0"/>
                </a:rPr>
                <a:t>Variable View</a:t>
              </a:r>
              <a:endParaRPr lang="ar-EG" sz="3600" kern="10">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panose="02020603050405020304" pitchFamily="18" charset="0"/>
                <a:cs typeface="Times New Roman" panose="02020603050405020304" pitchFamily="18" charset="0"/>
              </a:endParaRPr>
            </a:p>
          </p:txBody>
        </p:sp>
        <p:sp>
          <p:nvSpPr>
            <p:cNvPr id="824326" name="AutoShape 6"/>
            <p:cNvSpPr>
              <a:spLocks noChangeArrowheads="1"/>
            </p:cNvSpPr>
            <p:nvPr/>
          </p:nvSpPr>
          <p:spPr bwMode="auto">
            <a:xfrm>
              <a:off x="5519738" y="1481139"/>
              <a:ext cx="2800350" cy="739775"/>
            </a:xfrm>
            <a:prstGeom prst="wedgeRoundRectCallout">
              <a:avLst>
                <a:gd name="adj1" fmla="val -45296"/>
                <a:gd name="adj2" fmla="val -84977"/>
                <a:gd name="adj3" fmla="val 16667"/>
              </a:avLst>
            </a:prstGeom>
            <a:solidFill>
              <a:srgbClr val="FFFF00"/>
            </a:solidFill>
            <a:ln w="9525" algn="ctr">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ar-EG"/>
            </a:p>
          </p:txBody>
        </p:sp>
        <p:sp>
          <p:nvSpPr>
            <p:cNvPr id="824327" name="Text Box 7"/>
            <p:cNvSpPr txBox="1">
              <a:spLocks noChangeArrowheads="1"/>
            </p:cNvSpPr>
            <p:nvPr/>
          </p:nvSpPr>
          <p:spPr bwMode="auto">
            <a:xfrm>
              <a:off x="5754689" y="1517650"/>
              <a:ext cx="23590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SA" sz="3200" b="1">
                  <a:solidFill>
                    <a:srgbClr val="0000FF"/>
                  </a:solidFill>
                </a:rPr>
                <a:t>خصائص المتغير</a:t>
              </a:r>
              <a:endParaRPr lang="en-US" sz="3200" b="1">
                <a:solidFill>
                  <a:srgbClr val="0000FF"/>
                </a:solidFill>
              </a:endParaRPr>
            </a:p>
          </p:txBody>
        </p:sp>
      </p:grpSp>
    </p:spTree>
    <p:extLst>
      <p:ext uri="{BB962C8B-B14F-4D97-AF65-F5344CB8AC3E}">
        <p14:creationId xmlns:p14="http://schemas.microsoft.com/office/powerpoint/2010/main" val="274966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33400" y="762000"/>
            <a:ext cx="8382000" cy="4937126"/>
            <a:chOff x="779463" y="1117600"/>
            <a:chExt cx="8382000" cy="4937126"/>
          </a:xfrm>
        </p:grpSpPr>
        <p:pic>
          <p:nvPicPr>
            <p:cNvPr id="828420" name="Picture 4"/>
            <p:cNvPicPr>
              <a:picLocks noChangeAspect="1" noChangeArrowheads="1"/>
            </p:cNvPicPr>
            <p:nvPr/>
          </p:nvPicPr>
          <p:blipFill>
            <a:blip r:embed="rId2">
              <a:lum bright="12000"/>
              <a:extLst>
                <a:ext uri="{28A0092B-C50C-407E-A947-70E740481C1C}">
                  <a14:useLocalDpi xmlns:a14="http://schemas.microsoft.com/office/drawing/2010/main" val="0"/>
                </a:ext>
              </a:extLst>
            </a:blip>
            <a:srcRect l="5145" t="11349" r="17146" b="84805"/>
            <a:stretch>
              <a:fillRect/>
            </a:stretch>
          </p:blipFill>
          <p:spPr bwMode="auto">
            <a:xfrm>
              <a:off x="779463" y="1117600"/>
              <a:ext cx="8382000" cy="520700"/>
            </a:xfrm>
            <a:prstGeom prst="rect">
              <a:avLst/>
            </a:prstGeom>
            <a:noFill/>
            <a:ln w="28575"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84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638" y="1703389"/>
              <a:ext cx="8367712" cy="4351337"/>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 name="Rounded Rectangle 5"/>
          <p:cNvSpPr/>
          <p:nvPr/>
        </p:nvSpPr>
        <p:spPr>
          <a:xfrm>
            <a:off x="0" y="119992"/>
            <a:ext cx="9906000" cy="51977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C00000"/>
                </a:solidFill>
              </a:rPr>
              <a:t>خصائص المتغير</a:t>
            </a:r>
            <a:endParaRPr lang="ar-EG" sz="4000" b="1" dirty="0">
              <a:solidFill>
                <a:srgbClr val="C00000"/>
              </a:solidFill>
            </a:endParaRPr>
          </a:p>
        </p:txBody>
      </p:sp>
    </p:spTree>
    <p:extLst>
      <p:ext uri="{BB962C8B-B14F-4D97-AF65-F5344CB8AC3E}">
        <p14:creationId xmlns:p14="http://schemas.microsoft.com/office/powerpoint/2010/main" val="3547366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52400" y="152400"/>
            <a:ext cx="9601200" cy="5486400"/>
            <a:chOff x="42639" y="152400"/>
            <a:chExt cx="9863361" cy="5562600"/>
          </a:xfrm>
        </p:grpSpPr>
        <p:pic>
          <p:nvPicPr>
            <p:cNvPr id="5" name="Picture 4"/>
            <p:cNvPicPr>
              <a:picLocks noChangeAspect="1"/>
            </p:cNvPicPr>
            <p:nvPr/>
          </p:nvPicPr>
          <p:blipFill>
            <a:blip r:embed="rId2"/>
            <a:stretch>
              <a:fillRect/>
            </a:stretch>
          </p:blipFill>
          <p:spPr>
            <a:xfrm>
              <a:off x="42639" y="152400"/>
              <a:ext cx="9863361" cy="5562600"/>
            </a:xfrm>
            <a:prstGeom prst="rect">
              <a:avLst/>
            </a:prstGeom>
          </p:spPr>
        </p:pic>
        <p:sp>
          <p:nvSpPr>
            <p:cNvPr id="7" name="Rectangle 6"/>
            <p:cNvSpPr/>
            <p:nvPr/>
          </p:nvSpPr>
          <p:spPr>
            <a:xfrm>
              <a:off x="8991600" y="228600"/>
              <a:ext cx="5334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spTree>
    <p:extLst>
      <p:ext uri="{BB962C8B-B14F-4D97-AF65-F5344CB8AC3E}">
        <p14:creationId xmlns:p14="http://schemas.microsoft.com/office/powerpoint/2010/main" val="3038279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8600" y="304800"/>
            <a:ext cx="9372600" cy="6418729"/>
            <a:chOff x="40341" y="-17929"/>
            <a:chExt cx="9753600" cy="6287166"/>
          </a:xfrm>
        </p:grpSpPr>
        <p:pic>
          <p:nvPicPr>
            <p:cNvPr id="2" name="Picture 1"/>
            <p:cNvPicPr>
              <a:picLocks noChangeAspect="1"/>
            </p:cNvPicPr>
            <p:nvPr/>
          </p:nvPicPr>
          <p:blipFill>
            <a:blip r:embed="rId2"/>
            <a:stretch>
              <a:fillRect/>
            </a:stretch>
          </p:blipFill>
          <p:spPr>
            <a:xfrm>
              <a:off x="40341" y="-17929"/>
              <a:ext cx="9753600" cy="6287166"/>
            </a:xfrm>
            <a:prstGeom prst="rect">
              <a:avLst/>
            </a:prstGeom>
          </p:spPr>
        </p:pic>
        <p:sp>
          <p:nvSpPr>
            <p:cNvPr id="3" name="Rectangle 2"/>
            <p:cNvSpPr/>
            <p:nvPr/>
          </p:nvSpPr>
          <p:spPr>
            <a:xfrm>
              <a:off x="8763000" y="76200"/>
              <a:ext cx="53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spTree>
    <p:extLst>
      <p:ext uri="{BB962C8B-B14F-4D97-AF65-F5344CB8AC3E}">
        <p14:creationId xmlns:p14="http://schemas.microsoft.com/office/powerpoint/2010/main" val="2656545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7929"/>
            <a:ext cx="9906000" cy="6840071"/>
          </a:xfrm>
          <a:prstGeom prst="rect">
            <a:avLst/>
          </a:prstGeom>
        </p:spPr>
      </p:pic>
    </p:spTree>
    <p:extLst>
      <p:ext uri="{BB962C8B-B14F-4D97-AF65-F5344CB8AC3E}">
        <p14:creationId xmlns:p14="http://schemas.microsoft.com/office/powerpoint/2010/main" val="541866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4482"/>
            <a:ext cx="9597490" cy="6853518"/>
          </a:xfrm>
          <a:prstGeom prst="rect">
            <a:avLst/>
          </a:prstGeom>
        </p:spPr>
      </p:pic>
    </p:spTree>
    <p:extLst>
      <p:ext uri="{BB962C8B-B14F-4D97-AF65-F5344CB8AC3E}">
        <p14:creationId xmlns:p14="http://schemas.microsoft.com/office/powerpoint/2010/main" val="2105269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19835"/>
            <a:ext cx="9601200" cy="6618329"/>
          </a:xfrm>
          <a:prstGeom prst="rect">
            <a:avLst/>
          </a:prstGeom>
        </p:spPr>
      </p:pic>
    </p:spTree>
    <p:extLst>
      <p:ext uri="{BB962C8B-B14F-4D97-AF65-F5344CB8AC3E}">
        <p14:creationId xmlns:p14="http://schemas.microsoft.com/office/powerpoint/2010/main" val="2894944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52400"/>
            <a:ext cx="9601200" cy="6553200"/>
          </a:xfrm>
          <a:prstGeom prst="rect">
            <a:avLst/>
          </a:prstGeom>
        </p:spPr>
      </p:pic>
    </p:spTree>
    <p:extLst>
      <p:ext uri="{BB962C8B-B14F-4D97-AF65-F5344CB8AC3E}">
        <p14:creationId xmlns:p14="http://schemas.microsoft.com/office/powerpoint/2010/main" val="331356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50749"/>
            <a:ext cx="9601200" cy="6707251"/>
          </a:xfrm>
          <a:prstGeom prst="rect">
            <a:avLst/>
          </a:prstGeom>
        </p:spPr>
      </p:pic>
    </p:spTree>
    <p:extLst>
      <p:ext uri="{BB962C8B-B14F-4D97-AF65-F5344CB8AC3E}">
        <p14:creationId xmlns:p14="http://schemas.microsoft.com/office/powerpoint/2010/main" val="2271013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52400"/>
            <a:ext cx="9677400" cy="6629400"/>
          </a:xfrm>
          <a:prstGeom prst="rect">
            <a:avLst/>
          </a:prstGeom>
        </p:spPr>
      </p:pic>
    </p:spTree>
    <p:extLst>
      <p:ext uri="{BB962C8B-B14F-4D97-AF65-F5344CB8AC3E}">
        <p14:creationId xmlns:p14="http://schemas.microsoft.com/office/powerpoint/2010/main" val="3200721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52400"/>
            <a:ext cx="9601200" cy="6553200"/>
          </a:xfrm>
          <a:prstGeom prst="rect">
            <a:avLst/>
          </a:prstGeom>
        </p:spPr>
      </p:pic>
    </p:spTree>
    <p:extLst>
      <p:ext uri="{BB962C8B-B14F-4D97-AF65-F5344CB8AC3E}">
        <p14:creationId xmlns:p14="http://schemas.microsoft.com/office/powerpoint/2010/main" val="3781423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577" y="71717"/>
            <a:ext cx="9734194" cy="5719483"/>
          </a:xfrm>
          <a:prstGeom prst="rect">
            <a:avLst/>
          </a:prstGeom>
        </p:spPr>
      </p:pic>
    </p:spTree>
    <p:extLst>
      <p:ext uri="{BB962C8B-B14F-4D97-AF65-F5344CB8AC3E}">
        <p14:creationId xmlns:p14="http://schemas.microsoft.com/office/powerpoint/2010/main" val="1624667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21024"/>
            <a:ext cx="9448800" cy="6477000"/>
          </a:xfrm>
          <a:prstGeom prst="rect">
            <a:avLst/>
          </a:prstGeom>
        </p:spPr>
      </p:pic>
    </p:spTree>
    <p:extLst>
      <p:ext uri="{BB962C8B-B14F-4D97-AF65-F5344CB8AC3E}">
        <p14:creationId xmlns:p14="http://schemas.microsoft.com/office/powerpoint/2010/main" val="3074653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0" y="6172200"/>
            <a:ext cx="9753600" cy="53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sz="3000" b="1" dirty="0" smtClean="0">
                <a:solidFill>
                  <a:srgbClr val="002060"/>
                </a:solidFill>
              </a:rPr>
              <a:t>مع أطيب التمنيات بالنجاح والتوفيق            </a:t>
            </a:r>
            <a:r>
              <a:rPr lang="ar-SA" b="1" dirty="0" smtClean="0">
                <a:solidFill>
                  <a:srgbClr val="002060"/>
                </a:solidFill>
              </a:rPr>
              <a:t>د. حسن مرزوق السيد محمود</a:t>
            </a:r>
            <a:endParaRPr lang="ar-SA" b="1"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2436</TotalTime>
  <Words>1792</Words>
  <Application>Microsoft Office PowerPoint</Application>
  <PresentationFormat>A4 Paper (210x297 mm)</PresentationFormat>
  <Paragraphs>281</Paragraphs>
  <Slides>32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ae_AlMateen</vt:lpstr>
      <vt:lpstr>Arial</vt:lpstr>
      <vt:lpstr>Calibri</vt:lpstr>
      <vt:lpstr>Impact</vt:lpstr>
      <vt:lpstr>Times New Roman</vt:lpstr>
      <vt:lpstr>Office Theme</vt:lpstr>
      <vt:lpstr>PowerPoint Presentation</vt:lpstr>
      <vt:lpstr>المحاضرة الثالثة  تبويب البيانات الجغرافية Tabulation Of Geographic Data</vt:lpstr>
      <vt:lpstr>عناصر المحاضرة: تبويب البيانات الجغرافية</vt:lpstr>
      <vt:lpstr>تبويب البيانات الجغرافية ......................................Tabulation Of Geographic Data</vt:lpstr>
      <vt:lpstr>تبويب البيانات الجغرافية ......................................Tabulation Of Geographic Data</vt:lpstr>
      <vt:lpstr>PowerPoint Presentation</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تبويب البيانات الجغرافية ......................................Tabulation Of Geographic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HASAN</cp:lastModifiedBy>
  <cp:revision>238</cp:revision>
  <dcterms:created xsi:type="dcterms:W3CDTF">2009-10-14T19:14:34Z</dcterms:created>
  <dcterms:modified xsi:type="dcterms:W3CDTF">2013-09-28T09:27:38Z</dcterms:modified>
</cp:coreProperties>
</file>