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300" r:id="rId2"/>
    <p:sldId id="419" r:id="rId3"/>
    <p:sldId id="450" r:id="rId4"/>
    <p:sldId id="357" r:id="rId5"/>
    <p:sldId id="420" r:id="rId6"/>
    <p:sldId id="426" r:id="rId7"/>
    <p:sldId id="421" r:id="rId8"/>
    <p:sldId id="422" r:id="rId9"/>
    <p:sldId id="423" r:id="rId10"/>
    <p:sldId id="424" r:id="rId11"/>
    <p:sldId id="425" r:id="rId12"/>
    <p:sldId id="427" r:id="rId13"/>
    <p:sldId id="428" r:id="rId14"/>
    <p:sldId id="429" r:id="rId15"/>
    <p:sldId id="430" r:id="rId16"/>
    <p:sldId id="431" r:id="rId17"/>
    <p:sldId id="432" r:id="rId18"/>
    <p:sldId id="301"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009900"/>
    <a:srgbClr val="709256"/>
    <a:srgbClr val="AD9968"/>
    <a:srgbClr val="3B84AF"/>
    <a:srgbClr val="FF33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004" autoAdjust="0"/>
  </p:normalViewPr>
  <p:slideViewPr>
    <p:cSldViewPr>
      <p:cViewPr varScale="1">
        <p:scale>
          <a:sx n="71" d="100"/>
          <a:sy n="71" d="100"/>
        </p:scale>
        <p:origin x="1188" y="54"/>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10/5/2013</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a:xfrm>
            <a:off x="0" y="2971800"/>
            <a:ext cx="5867400" cy="3733800"/>
          </a:xfrm>
        </p:spPr>
        <p:style>
          <a:lnRef idx="1">
            <a:schemeClr val="accent2"/>
          </a:lnRef>
          <a:fillRef idx="2">
            <a:schemeClr val="accent2"/>
          </a:fillRef>
          <a:effectRef idx="1">
            <a:schemeClr val="accent2"/>
          </a:effectRef>
          <a:fontRef idx="minor">
            <a:schemeClr val="dk1"/>
          </a:fontRef>
        </p:style>
        <p:txBody>
          <a:bodyPr/>
          <a:lstStyle/>
          <a:p>
            <a:r>
              <a:rPr lang="ar-SA" b="1" dirty="0" smtClean="0">
                <a:solidFill>
                  <a:srgbClr val="C00000"/>
                </a:solidFill>
              </a:rPr>
              <a:t> اسم المقرر: </a:t>
            </a:r>
            <a:r>
              <a:rPr lang="ar-SA" b="1" dirty="0">
                <a:solidFill>
                  <a:srgbClr val="C00000"/>
                </a:solidFill>
              </a:rPr>
              <a:t>الأساليب الكمية في الجغرافيا</a:t>
            </a:r>
            <a:endParaRPr lang="en-US" b="1" dirty="0">
              <a:solidFill>
                <a:srgbClr val="C00000"/>
              </a:solidFill>
            </a:endParaRPr>
          </a:p>
          <a:p>
            <a:r>
              <a:rPr lang="en-US" sz="3000" dirty="0">
                <a:solidFill>
                  <a:schemeClr val="tx1"/>
                </a:solidFill>
              </a:rPr>
              <a:t>Quantitative Methods in Geography</a:t>
            </a:r>
            <a:endParaRPr lang="ar-SA" sz="3000" dirty="0" smtClean="0">
              <a:solidFill>
                <a:schemeClr val="tx1"/>
              </a:solidFill>
            </a:endParaRPr>
          </a:p>
          <a:p>
            <a:r>
              <a:rPr lang="ar-SA" sz="3000" dirty="0">
                <a:solidFill>
                  <a:schemeClr val="tx1"/>
                </a:solidFill>
              </a:rPr>
              <a:t>رمز المقرر: </a:t>
            </a:r>
            <a:r>
              <a:rPr lang="ar-SA" sz="3000" dirty="0" smtClean="0">
                <a:solidFill>
                  <a:schemeClr val="tx1"/>
                </a:solidFill>
              </a:rPr>
              <a:t>جغر7405205</a:t>
            </a:r>
            <a:endParaRPr lang="en-US" sz="3000" dirty="0" smtClean="0">
              <a:solidFill>
                <a:schemeClr val="tx1"/>
              </a:solidFill>
            </a:endParaRPr>
          </a:p>
          <a:p>
            <a:r>
              <a:rPr lang="ar-SA" sz="3000" dirty="0">
                <a:solidFill>
                  <a:schemeClr val="tx1"/>
                </a:solidFill>
              </a:rPr>
              <a:t>عدد </a:t>
            </a:r>
            <a:r>
              <a:rPr lang="ar-SA" sz="3000" dirty="0" smtClean="0">
                <a:solidFill>
                  <a:schemeClr val="tx1"/>
                </a:solidFill>
              </a:rPr>
              <a:t>الساعات: 2 (نظري)</a:t>
            </a:r>
          </a:p>
          <a:p>
            <a:r>
              <a:rPr lang="ar-SA" b="1" dirty="0" smtClean="0">
                <a:solidFill>
                  <a:schemeClr val="tx1"/>
                </a:solidFill>
              </a:rPr>
              <a:t>د. حسن مرزوق السيد محمود</a:t>
            </a:r>
            <a:endParaRPr lang="ar-SA" b="1"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2743200" y="1600200"/>
            <a:ext cx="4419600" cy="2743200"/>
          </a:xfrm>
        </p:spPr>
        <p:style>
          <a:lnRef idx="1">
            <a:schemeClr val="accent5"/>
          </a:lnRef>
          <a:fillRef idx="2">
            <a:schemeClr val="accent5"/>
          </a:fillRef>
          <a:effectRef idx="1">
            <a:schemeClr val="accent5"/>
          </a:effectRef>
          <a:fontRef idx="minor">
            <a:schemeClr val="dk1"/>
          </a:fontRef>
        </p:style>
        <p:txBody>
          <a:bodyPr/>
          <a:lstStyle/>
          <a:p>
            <a:pPr rtl="1" eaLnBrk="1" hangingPunct="1"/>
            <a:r>
              <a:rPr lang="ar-SA" b="1" spc="-150" dirty="0">
                <a:solidFill>
                  <a:srgbClr val="0070C0"/>
                </a:solidFill>
                <a:latin typeface="ae_AlMateen" pitchFamily="2" charset="-78"/>
                <a:cs typeface="ae_AlMateen" pitchFamily="2" charset="-78"/>
              </a:rPr>
              <a:t>المحاضرة </a:t>
            </a:r>
            <a:r>
              <a:rPr lang="ar-SA" b="1" spc="-150" dirty="0" smtClean="0">
                <a:solidFill>
                  <a:srgbClr val="0070C0"/>
                </a:solidFill>
                <a:latin typeface="ae_AlMateen" pitchFamily="2" charset="-78"/>
                <a:cs typeface="ae_AlMateen" pitchFamily="2" charset="-78"/>
              </a:rPr>
              <a:t>السابعة</a:t>
            </a:r>
            <a:r>
              <a:rPr lang="ar-SA" b="1" spc="-150" dirty="0" smtClean="0">
                <a:solidFill>
                  <a:srgbClr val="FF0066"/>
                </a:solidFill>
                <a:latin typeface="ae_AlMateen" pitchFamily="2" charset="-78"/>
                <a:cs typeface="ae_AlMateen" pitchFamily="2" charset="-78"/>
              </a:rPr>
              <a:t/>
            </a:r>
            <a:br>
              <a:rPr lang="ar-SA" b="1" spc="-150" dirty="0" smtClean="0">
                <a:solidFill>
                  <a:srgbClr val="FF0066"/>
                </a:solidFill>
                <a:latin typeface="ae_AlMateen" pitchFamily="2" charset="-78"/>
                <a:cs typeface="ae_AlMateen" pitchFamily="2" charset="-78"/>
              </a:rPr>
            </a:br>
            <a:r>
              <a:rPr lang="ar-SA" b="1" spc="-150" dirty="0" smtClean="0">
                <a:solidFill>
                  <a:srgbClr val="FF0066"/>
                </a:solidFill>
                <a:latin typeface="ae_AlMateen" pitchFamily="2" charset="-78"/>
                <a:cs typeface="ae_AlMateen" pitchFamily="2" charset="-78"/>
              </a:rPr>
              <a:t> </a:t>
            </a:r>
            <a:r>
              <a:rPr lang="ar-SA" b="1" spc="-150" dirty="0" smtClean="0">
                <a:solidFill>
                  <a:srgbClr val="FF0000"/>
                </a:solidFill>
                <a:latin typeface="ae_AlMateen" pitchFamily="2" charset="-78"/>
                <a:cs typeface="ae_AlMateen" pitchFamily="2" charset="-78"/>
              </a:rPr>
              <a:t>مقاييس التشتت والانتشار</a:t>
            </a:r>
            <a:r>
              <a:rPr lang="ar-SA" b="1" spc="-150" dirty="0">
                <a:solidFill>
                  <a:srgbClr val="FF0000"/>
                </a:solidFill>
                <a:latin typeface="ae_AlMateen" pitchFamily="2" charset="-78"/>
                <a:cs typeface="ae_AlMateen" pitchFamily="2" charset="-78"/>
              </a:rPr>
              <a:t/>
            </a:r>
            <a:br>
              <a:rPr lang="ar-SA" b="1" spc="-150" dirty="0">
                <a:solidFill>
                  <a:srgbClr val="FF0000"/>
                </a:solidFill>
                <a:latin typeface="ae_AlMateen" pitchFamily="2" charset="-78"/>
                <a:cs typeface="ae_AlMateen" pitchFamily="2" charset="-78"/>
              </a:rPr>
            </a:br>
            <a:r>
              <a:rPr lang="en-US" b="1" spc="-150" dirty="0" smtClean="0">
                <a:solidFill>
                  <a:srgbClr val="FF0066"/>
                </a:solidFill>
                <a:latin typeface="ae_AlMateen" pitchFamily="2" charset="-78"/>
                <a:cs typeface="ae_AlMateen" pitchFamily="2" charset="-78"/>
              </a:rPr>
              <a:t>Dispersion</a:t>
            </a:r>
            <a:endParaRPr lang="en-US" spc="-150" dirty="0" smtClean="0">
              <a:solidFill>
                <a:srgbClr val="FF0066"/>
              </a:solidFill>
              <a:latin typeface="ae_AlMateen" pitchFamily="2" charset="-78"/>
              <a:cs typeface="ae_AlMateen" pitchFamily="2" charset="-78"/>
            </a:endParaRPr>
          </a:p>
        </p:txBody>
      </p:sp>
    </p:spTree>
    <p:extLst>
      <p:ext uri="{BB962C8B-B14F-4D97-AF65-F5344CB8AC3E}">
        <p14:creationId xmlns:p14="http://schemas.microsoft.com/office/powerpoint/2010/main" val="17634203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1828800" y="381000"/>
            <a:ext cx="5715000" cy="1295400"/>
          </a:xfrm>
        </p:spPr>
        <p:style>
          <a:lnRef idx="1">
            <a:schemeClr val="accent5"/>
          </a:lnRef>
          <a:fillRef idx="2">
            <a:schemeClr val="accent5"/>
          </a:fillRef>
          <a:effectRef idx="1">
            <a:schemeClr val="accent5"/>
          </a:effectRef>
          <a:fontRef idx="minor">
            <a:schemeClr val="dk1"/>
          </a:fontRef>
        </p:style>
        <p:txBody>
          <a:bodyPr/>
          <a:lstStyle/>
          <a:p>
            <a:pPr rtl="1" eaLnBrk="1" hangingPunct="1"/>
            <a:r>
              <a:rPr lang="ar-SA" b="1" spc="-150" dirty="0" smtClean="0">
                <a:solidFill>
                  <a:srgbClr val="0070C0"/>
                </a:solidFill>
                <a:latin typeface="ae_AlMateen" pitchFamily="2" charset="-78"/>
                <a:cs typeface="ae_AlMateen" pitchFamily="2" charset="-78"/>
              </a:rPr>
              <a:t>تعريف </a:t>
            </a:r>
            <a:r>
              <a:rPr lang="ar-SA" b="1" spc="-150" dirty="0" smtClean="0">
                <a:solidFill>
                  <a:srgbClr val="FF0066"/>
                </a:solidFill>
                <a:latin typeface="ae_AlMateen" pitchFamily="2" charset="-78"/>
                <a:cs typeface="ae_AlMateen" pitchFamily="2" charset="-78"/>
              </a:rPr>
              <a:t> </a:t>
            </a:r>
            <a:r>
              <a:rPr lang="ar-SA" b="1" spc="-150" dirty="0" smtClean="0">
                <a:solidFill>
                  <a:srgbClr val="FF0000"/>
                </a:solidFill>
                <a:latin typeface="ae_AlMateen" pitchFamily="2" charset="-78"/>
                <a:cs typeface="ae_AlMateen" pitchFamily="2" charset="-78"/>
              </a:rPr>
              <a:t>التشتت والانتشار </a:t>
            </a:r>
            <a:r>
              <a:rPr lang="en-US" b="1" spc="-150" dirty="0" smtClean="0">
                <a:solidFill>
                  <a:srgbClr val="FF0066"/>
                </a:solidFill>
                <a:latin typeface="ae_AlMateen" pitchFamily="2" charset="-78"/>
                <a:cs typeface="ae_AlMateen" pitchFamily="2" charset="-78"/>
              </a:rPr>
              <a:t>Dispersion</a:t>
            </a:r>
            <a:endParaRPr lang="en-US" spc="-150" dirty="0" smtClean="0">
              <a:solidFill>
                <a:srgbClr val="FF0066"/>
              </a:solidFill>
              <a:latin typeface="ae_AlMateen" pitchFamily="2" charset="-78"/>
              <a:cs typeface="ae_AlMateen" pitchFamily="2" charset="-78"/>
            </a:endParaRPr>
          </a:p>
        </p:txBody>
      </p:sp>
      <p:sp>
        <p:nvSpPr>
          <p:cNvPr id="3" name="Title 4"/>
          <p:cNvSpPr txBox="1">
            <a:spLocks/>
          </p:cNvSpPr>
          <p:nvPr/>
        </p:nvSpPr>
        <p:spPr bwMode="auto">
          <a:xfrm>
            <a:off x="0" y="3810000"/>
            <a:ext cx="9448800" cy="1981200"/>
          </a:xfrm>
          <a:prstGeom prst="rect">
            <a:avLst/>
          </a:prstGeom>
          <a:ln w="9525" cap="flat" cmpd="sng" algn="ctr">
            <a:solidFill>
              <a:schemeClr val="accent5">
                <a:shade val="95000"/>
                <a:satMod val="105000"/>
              </a:schemeClr>
            </a:solidFill>
            <a:prstDash val="solid"/>
            <a:miter lim="800000"/>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n-lt"/>
                <a:ea typeface="+mn-ea"/>
                <a:cs typeface="+mn-cs"/>
              </a:defRPr>
            </a:lvl1pPr>
            <a:lvl2pPr algn="r" rtl="0" eaLnBrk="0" fontAlgn="base" hangingPunct="0">
              <a:spcBef>
                <a:spcPct val="0"/>
              </a:spcBef>
              <a:spcAft>
                <a:spcPct val="0"/>
              </a:spcAft>
              <a:defRPr sz="4400">
                <a:solidFill>
                  <a:schemeClr val="dk1"/>
                </a:solidFill>
                <a:latin typeface="+mn-lt"/>
                <a:ea typeface="+mn-ea"/>
                <a:cs typeface="+mn-cs"/>
              </a:defRPr>
            </a:lvl2pPr>
            <a:lvl3pPr algn="r" rtl="0" eaLnBrk="0" fontAlgn="base" hangingPunct="0">
              <a:spcBef>
                <a:spcPct val="0"/>
              </a:spcBef>
              <a:spcAft>
                <a:spcPct val="0"/>
              </a:spcAft>
              <a:defRPr sz="4400">
                <a:solidFill>
                  <a:schemeClr val="dk1"/>
                </a:solidFill>
                <a:latin typeface="+mn-lt"/>
                <a:ea typeface="+mn-ea"/>
                <a:cs typeface="+mn-cs"/>
              </a:defRPr>
            </a:lvl3pPr>
            <a:lvl4pPr algn="r" rtl="0" eaLnBrk="0" fontAlgn="base" hangingPunct="0">
              <a:spcBef>
                <a:spcPct val="0"/>
              </a:spcBef>
              <a:spcAft>
                <a:spcPct val="0"/>
              </a:spcAft>
              <a:defRPr sz="4400">
                <a:solidFill>
                  <a:schemeClr val="dk1"/>
                </a:solidFill>
                <a:latin typeface="+mn-lt"/>
                <a:ea typeface="+mn-ea"/>
                <a:cs typeface="+mn-cs"/>
              </a:defRPr>
            </a:lvl4pPr>
            <a:lvl5pPr algn="r" rtl="0" eaLnBrk="0" fontAlgn="base" hangingPunct="0">
              <a:spcBef>
                <a:spcPct val="0"/>
              </a:spcBef>
              <a:spcAft>
                <a:spcPct val="0"/>
              </a:spcAft>
              <a:defRPr sz="4400">
                <a:solidFill>
                  <a:schemeClr val="dk1"/>
                </a:solidFill>
                <a:latin typeface="+mn-lt"/>
                <a:ea typeface="+mn-ea"/>
                <a:cs typeface="+mn-cs"/>
              </a:defRPr>
            </a:lvl5pPr>
            <a:lvl6pPr marL="457200" algn="r" rtl="0" fontAlgn="base">
              <a:spcBef>
                <a:spcPct val="0"/>
              </a:spcBef>
              <a:spcAft>
                <a:spcPct val="0"/>
              </a:spcAft>
              <a:defRPr sz="4400">
                <a:solidFill>
                  <a:schemeClr val="dk1"/>
                </a:solidFill>
                <a:latin typeface="+mn-lt"/>
                <a:ea typeface="+mn-ea"/>
                <a:cs typeface="+mn-cs"/>
              </a:defRPr>
            </a:lvl6pPr>
            <a:lvl7pPr marL="914400" algn="r" rtl="0" fontAlgn="base">
              <a:spcBef>
                <a:spcPct val="0"/>
              </a:spcBef>
              <a:spcAft>
                <a:spcPct val="0"/>
              </a:spcAft>
              <a:defRPr sz="4400">
                <a:solidFill>
                  <a:schemeClr val="dk1"/>
                </a:solidFill>
                <a:latin typeface="+mn-lt"/>
                <a:ea typeface="+mn-ea"/>
                <a:cs typeface="+mn-cs"/>
              </a:defRPr>
            </a:lvl7pPr>
            <a:lvl8pPr marL="1371600" algn="r" rtl="0" fontAlgn="base">
              <a:spcBef>
                <a:spcPct val="0"/>
              </a:spcBef>
              <a:spcAft>
                <a:spcPct val="0"/>
              </a:spcAft>
              <a:defRPr sz="4400">
                <a:solidFill>
                  <a:schemeClr val="dk1"/>
                </a:solidFill>
                <a:latin typeface="+mn-lt"/>
                <a:ea typeface="+mn-ea"/>
                <a:cs typeface="+mn-cs"/>
              </a:defRPr>
            </a:lvl8pPr>
            <a:lvl9pPr marL="1828800" algn="r" rtl="0" fontAlgn="base">
              <a:spcBef>
                <a:spcPct val="0"/>
              </a:spcBef>
              <a:spcAft>
                <a:spcPct val="0"/>
              </a:spcAft>
              <a:defRPr sz="4400">
                <a:solidFill>
                  <a:schemeClr val="dk1"/>
                </a:solidFill>
                <a:latin typeface="+mn-lt"/>
                <a:ea typeface="+mn-ea"/>
                <a:cs typeface="+mn-cs"/>
              </a:defRPr>
            </a:lvl9pPr>
          </a:lstStyle>
          <a:p>
            <a:pPr rtl="1" eaLnBrk="1" hangingPunct="1"/>
            <a:r>
              <a:rPr lang="ar-SA" sz="4000" b="1" i="1" dirty="0">
                <a:solidFill>
                  <a:srgbClr val="C00000"/>
                </a:solidFill>
              </a:rPr>
              <a:t>المدى </a:t>
            </a:r>
            <a:r>
              <a:rPr lang="en-US" sz="4000" b="1" i="1" dirty="0" smtClean="0">
                <a:solidFill>
                  <a:srgbClr val="C00000"/>
                </a:solidFill>
              </a:rPr>
              <a:t>Range</a:t>
            </a:r>
            <a:r>
              <a:rPr lang="ar-SA" sz="4000" b="1" i="1" dirty="0" smtClean="0">
                <a:solidFill>
                  <a:srgbClr val="C00000"/>
                </a:solidFill>
              </a:rPr>
              <a:t> ،</a:t>
            </a:r>
            <a:r>
              <a:rPr lang="ar-SA" sz="4000" b="1" dirty="0">
                <a:solidFill>
                  <a:srgbClr val="FF0000"/>
                </a:solidFill>
              </a:rPr>
              <a:t> </a:t>
            </a:r>
            <a:r>
              <a:rPr lang="ar-SA" sz="4000" b="1" dirty="0" smtClean="0">
                <a:solidFill>
                  <a:srgbClr val="FF0000"/>
                </a:solidFill>
              </a:rPr>
              <a:t> </a:t>
            </a:r>
            <a:r>
              <a:rPr lang="ar-SA" sz="4000" b="1" dirty="0">
                <a:solidFill>
                  <a:srgbClr val="FF0000"/>
                </a:solidFill>
              </a:rPr>
              <a:t>الانحراف الربيعي </a:t>
            </a:r>
            <a:r>
              <a:rPr lang="en-US" sz="4000" b="1" dirty="0">
                <a:solidFill>
                  <a:srgbClr val="FF0000"/>
                </a:solidFill>
              </a:rPr>
              <a:t>Quartile </a:t>
            </a:r>
            <a:r>
              <a:rPr lang="en-US" sz="4000" b="1" dirty="0" smtClean="0">
                <a:solidFill>
                  <a:srgbClr val="FF0000"/>
                </a:solidFill>
              </a:rPr>
              <a:t>Deviation</a:t>
            </a:r>
            <a:r>
              <a:rPr lang="ar-SA" sz="4000" b="1" dirty="0" smtClean="0">
                <a:solidFill>
                  <a:srgbClr val="FF0000"/>
                </a:solidFill>
              </a:rPr>
              <a:t>، </a:t>
            </a:r>
            <a:r>
              <a:rPr lang="ar-SA" sz="4000" b="1" spc="-150" dirty="0">
                <a:solidFill>
                  <a:srgbClr val="002060"/>
                </a:solidFill>
                <a:latin typeface="ae_AlMateen" pitchFamily="2" charset="-78"/>
              </a:rPr>
              <a:t>الانحراف المتوسط</a:t>
            </a:r>
            <a:r>
              <a:rPr lang="en-US" sz="4000" b="1" spc="-150" dirty="0">
                <a:solidFill>
                  <a:srgbClr val="002060"/>
                </a:solidFill>
                <a:latin typeface="ae_AlMateen" pitchFamily="2" charset="-78"/>
              </a:rPr>
              <a:t>Mean </a:t>
            </a:r>
            <a:r>
              <a:rPr lang="en-US" sz="4000" b="1" spc="-150" dirty="0" smtClean="0">
                <a:solidFill>
                  <a:srgbClr val="002060"/>
                </a:solidFill>
                <a:latin typeface="ae_AlMateen" pitchFamily="2" charset="-78"/>
              </a:rPr>
              <a:t>Deviation</a:t>
            </a:r>
            <a:r>
              <a:rPr lang="ar-SA" sz="4000" b="1" spc="-150" dirty="0" smtClean="0">
                <a:solidFill>
                  <a:srgbClr val="002060"/>
                </a:solidFill>
                <a:latin typeface="ae_AlMateen" pitchFamily="2" charset="-78"/>
              </a:rPr>
              <a:t>، </a:t>
            </a:r>
            <a:r>
              <a:rPr lang="ar-SA" sz="4000" b="1" dirty="0" smtClean="0">
                <a:solidFill>
                  <a:srgbClr val="FF0000"/>
                </a:solidFill>
              </a:rPr>
              <a:t> </a:t>
            </a:r>
            <a:r>
              <a:rPr lang="ar-SA" b="1" i="1" u="sng" dirty="0" smtClean="0">
                <a:solidFill>
                  <a:srgbClr val="C00000"/>
                </a:solidFill>
              </a:rPr>
              <a:t> </a:t>
            </a:r>
            <a:endParaRPr lang="en-US" spc="-150" dirty="0" smtClean="0">
              <a:solidFill>
                <a:srgbClr val="FF0066"/>
              </a:solidFill>
              <a:latin typeface="ae_AlMateen" pitchFamily="2" charset="-78"/>
              <a:cs typeface="ae_AlMateen" pitchFamily="2" charset="-78"/>
            </a:endParaRPr>
          </a:p>
        </p:txBody>
      </p:sp>
    </p:spTree>
    <p:extLst>
      <p:ext uri="{BB962C8B-B14F-4D97-AF65-F5344CB8AC3E}">
        <p14:creationId xmlns:p14="http://schemas.microsoft.com/office/powerpoint/2010/main" val="37185335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4" name="مستطيل 3"/>
          <p:cNvSpPr/>
          <p:nvPr/>
        </p:nvSpPr>
        <p:spPr>
          <a:xfrm>
            <a:off x="0" y="838200"/>
            <a:ext cx="9906000" cy="4801314"/>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algn="just"/>
            <a:r>
              <a:rPr lang="ar-SA" sz="2800" b="1" i="1" u="sng" dirty="0" smtClean="0">
                <a:solidFill>
                  <a:srgbClr val="C00000"/>
                </a:solidFill>
              </a:rPr>
              <a:t>التشتت</a:t>
            </a:r>
            <a:r>
              <a:rPr lang="ar-SA" sz="2550" dirty="0" smtClean="0">
                <a:solidFill>
                  <a:srgbClr val="C00000"/>
                </a:solidFill>
              </a:rPr>
              <a:t> </a:t>
            </a:r>
            <a:r>
              <a:rPr lang="ar-SA" sz="2550" dirty="0" smtClean="0">
                <a:solidFill>
                  <a:prstClr val="black"/>
                </a:solidFill>
              </a:rPr>
              <a:t>معناه: التباعد أو التفاوت والاختلاف بين مفردات الظاهرة المدروسة، وهو مقياس لمقدار التجانس.</a:t>
            </a:r>
          </a:p>
          <a:p>
            <a:pPr algn="just"/>
            <a:r>
              <a:rPr lang="ar-SA" sz="2550" b="1" i="1" dirty="0" smtClean="0">
                <a:solidFill>
                  <a:srgbClr val="C00000"/>
                </a:solidFill>
                <a:effectLst>
                  <a:outerShdw blurRad="38100" dist="38100" dir="2700000" algn="tl">
                    <a:srgbClr val="000000">
                      <a:alpha val="43137"/>
                    </a:srgbClr>
                  </a:outerShdw>
                </a:effectLst>
              </a:rPr>
              <a:t>والتشتت</a:t>
            </a:r>
            <a:r>
              <a:rPr lang="ar-SA" sz="2550" dirty="0" smtClean="0">
                <a:solidFill>
                  <a:prstClr val="black"/>
                </a:solidFill>
                <a:effectLst>
                  <a:outerShdw blurRad="38100" dist="38100" dir="2700000" algn="tl">
                    <a:srgbClr val="000000">
                      <a:alpha val="43137"/>
                    </a:srgbClr>
                  </a:outerShdw>
                </a:effectLst>
              </a:rPr>
              <a:t> </a:t>
            </a:r>
            <a:r>
              <a:rPr lang="ar-SA" sz="2550" dirty="0" smtClean="0">
                <a:solidFill>
                  <a:prstClr val="black"/>
                </a:solidFill>
              </a:rPr>
              <a:t>قد يكون قليلا بمعنى أن الأرقام القريبة من بعضها، تختلف عن بعضها ولكن في حدود ضيقة، وقد يكون التشتت كبيرا، بمعنى أن الأرقام متفاوتة فيما بينها تفاوتاً كبيراً.</a:t>
            </a:r>
          </a:p>
          <a:p>
            <a:pPr algn="just"/>
            <a:r>
              <a:rPr lang="ar-SA" sz="2550" dirty="0" smtClean="0">
                <a:solidFill>
                  <a:prstClr val="black"/>
                </a:solidFill>
              </a:rPr>
              <a:t>ولمقارنة ظاهرتين أو اكثر </a:t>
            </a:r>
            <a:r>
              <a:rPr lang="ar-SA" sz="2550" dirty="0" smtClean="0">
                <a:solidFill>
                  <a:srgbClr val="C00000"/>
                </a:solidFill>
              </a:rPr>
              <a:t>لا نكتفى </a:t>
            </a:r>
            <a:r>
              <a:rPr lang="ar-SA" sz="2550" dirty="0" smtClean="0">
                <a:solidFill>
                  <a:prstClr val="black"/>
                </a:solidFill>
              </a:rPr>
              <a:t>بمقاييس المتوسط التي سبق وتناولناها، فقد يكون للظاهرتين ذات المتوسط، ولكنهما يختلفان في درجة التشتت.</a:t>
            </a:r>
          </a:p>
          <a:p>
            <a:pPr algn="just"/>
            <a:r>
              <a:rPr lang="ar-SA" sz="2550" dirty="0" smtClean="0">
                <a:solidFill>
                  <a:prstClr val="black"/>
                </a:solidFill>
              </a:rPr>
              <a:t>حيث أن تساوى المتوسطات في الظواهر المدروسة يخفى وراءه اختلافات كبيرة في شكل التوزيع، مما يجعل الاعتماد على المتوسطات مضللاً في كثير من الأحيان، ولذا يجب البحث عن مقاييس تبين مدى تقارب أو تباعد الظاهرات عن متوسطاتها، وهذه المقاييس هي مقاييس التشتت.</a:t>
            </a:r>
          </a:p>
          <a:p>
            <a:pPr algn="ctr"/>
            <a:r>
              <a:rPr lang="ar-SA" sz="2550" b="1" dirty="0" smtClean="0">
                <a:solidFill>
                  <a:schemeClr val="accent6">
                    <a:lumMod val="50000"/>
                  </a:schemeClr>
                </a:solidFill>
              </a:rPr>
              <a:t>وتوجد عدة مقاييس تصلح لقياس درجة التشتت أهمها: المدى، الانحراف الربيعي، الانحراف المتوسط، الانحراف المعياري.</a:t>
            </a:r>
          </a:p>
        </p:txBody>
      </p:sp>
      <p:sp>
        <p:nvSpPr>
          <p:cNvPr id="2" name="Title 1"/>
          <p:cNvSpPr>
            <a:spLocks noGrp="1"/>
          </p:cNvSpPr>
          <p:nvPr>
            <p:ph type="title" idx="4294967295"/>
          </p:nvPr>
        </p:nvSpPr>
        <p:spPr>
          <a:xfrm>
            <a:off x="0" y="76200"/>
            <a:ext cx="9906000" cy="563563"/>
          </a:xfrm>
        </p:spPr>
        <p:txBody>
          <a:bodyPr/>
          <a:lstStyle/>
          <a:p>
            <a:pPr algn="ctr" rtl="1"/>
            <a:r>
              <a:rPr lang="ar-SA" sz="2800" b="1" spc="-150" dirty="0">
                <a:solidFill>
                  <a:schemeClr val="tx1"/>
                </a:solidFill>
                <a:latin typeface="ae_AlMateen" pitchFamily="2" charset="-78"/>
                <a:cs typeface="ae_AlMateen" pitchFamily="2" charset="-78"/>
              </a:rPr>
              <a:t>مقاييس التشتت </a:t>
            </a:r>
            <a:r>
              <a:rPr lang="ar-SA" sz="2800" b="1" spc="-150" dirty="0" smtClean="0">
                <a:solidFill>
                  <a:schemeClr val="tx1"/>
                </a:solidFill>
                <a:latin typeface="ae_AlMateen" pitchFamily="2" charset="-78"/>
                <a:cs typeface="ae_AlMateen" pitchFamily="2" charset="-78"/>
              </a:rPr>
              <a:t>والانتشار ......................................................................................................................... </a:t>
            </a:r>
            <a:r>
              <a:rPr lang="en-US" sz="2800" b="1" spc="-150" dirty="0" smtClean="0">
                <a:solidFill>
                  <a:schemeClr val="tx1"/>
                </a:solidFill>
                <a:latin typeface="ae_AlMateen" pitchFamily="2" charset="-78"/>
                <a:cs typeface="ae_AlMateen" pitchFamily="2" charset="-78"/>
              </a:rPr>
              <a:t>Dispersion</a:t>
            </a:r>
            <a:endParaRPr lang="ar-EG" sz="2800" b="1" dirty="0">
              <a:solidFill>
                <a:schemeClr val="tx1"/>
              </a:solidFill>
            </a:endParaRPr>
          </a:p>
        </p:txBody>
      </p:sp>
    </p:spTree>
    <p:extLst>
      <p:ext uri="{BB962C8B-B14F-4D97-AF65-F5344CB8AC3E}">
        <p14:creationId xmlns:p14="http://schemas.microsoft.com/office/powerpoint/2010/main" val="41521147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4" name="مستطيل 3"/>
          <p:cNvSpPr/>
          <p:nvPr/>
        </p:nvSpPr>
        <p:spPr>
          <a:xfrm>
            <a:off x="0" y="838200"/>
            <a:ext cx="9906000" cy="4401205"/>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algn="ctr"/>
            <a:r>
              <a:rPr lang="ar-SA" sz="3000" b="1" i="1" u="sng" dirty="0" smtClean="0">
                <a:solidFill>
                  <a:srgbClr val="C00000"/>
                </a:solidFill>
              </a:rPr>
              <a:t>1- المدى </a:t>
            </a:r>
            <a:r>
              <a:rPr lang="en-US" sz="3000" b="1" i="1" u="sng" dirty="0" smtClean="0">
                <a:solidFill>
                  <a:srgbClr val="C00000"/>
                </a:solidFill>
              </a:rPr>
              <a:t>Range</a:t>
            </a:r>
            <a:r>
              <a:rPr lang="ar-SA" sz="3000" b="1" i="1" u="sng" dirty="0" smtClean="0">
                <a:solidFill>
                  <a:srgbClr val="C00000"/>
                </a:solidFill>
              </a:rPr>
              <a:t>:</a:t>
            </a:r>
          </a:p>
          <a:p>
            <a:pPr algn="just"/>
            <a:r>
              <a:rPr lang="ar-SA" sz="2800" dirty="0" smtClean="0">
                <a:solidFill>
                  <a:prstClr val="black"/>
                </a:solidFill>
              </a:rPr>
              <a:t>وهو أبسط أنواع مقاييس التشتت، وهو عبارة عن الفرق بين اقل قيمة واعلى قيمة في التوزيع.</a:t>
            </a:r>
          </a:p>
          <a:p>
            <a:pPr algn="just"/>
            <a:r>
              <a:rPr lang="ar-SA" sz="2800" dirty="0" smtClean="0">
                <a:solidFill>
                  <a:prstClr val="black"/>
                </a:solidFill>
              </a:rPr>
              <a:t>فعلى سبيل المثال:</a:t>
            </a:r>
          </a:p>
          <a:p>
            <a:pPr algn="just"/>
            <a:r>
              <a:rPr lang="ar-SA" sz="2800" dirty="0" smtClean="0">
                <a:solidFill>
                  <a:prstClr val="black"/>
                </a:solidFill>
              </a:rPr>
              <a:t>المدى في درجة حرارة المدينة (أ): = 9 درجة مئوية. </a:t>
            </a:r>
          </a:p>
          <a:p>
            <a:pPr algn="just"/>
            <a:r>
              <a:rPr lang="ar-SA" sz="2800" dirty="0" smtClean="0">
                <a:solidFill>
                  <a:prstClr val="black"/>
                </a:solidFill>
              </a:rPr>
              <a:t>وفى المدينة (ب) = 28 درجة مئوية، ومن ذلك نستنتج أن:</a:t>
            </a:r>
          </a:p>
          <a:p>
            <a:pPr algn="ctr"/>
            <a:r>
              <a:rPr lang="ar-SA" sz="2800" dirty="0" smtClean="0">
                <a:solidFill>
                  <a:srgbClr val="C00000"/>
                </a:solidFill>
              </a:rPr>
              <a:t>المدى المطلق لدرجة الحرارة في المدينة (أ) قليل في حين انه كبير في المدينة (ب).</a:t>
            </a:r>
          </a:p>
          <a:p>
            <a:pPr algn="just"/>
            <a:r>
              <a:rPr lang="ar-SA" sz="2800" dirty="0" smtClean="0">
                <a:solidFill>
                  <a:prstClr val="black"/>
                </a:solidFill>
              </a:rPr>
              <a:t>وفى حالة </a:t>
            </a:r>
            <a:r>
              <a:rPr lang="ar-SA" sz="2800" b="1" dirty="0" smtClean="0">
                <a:solidFill>
                  <a:srgbClr val="002060"/>
                </a:solidFill>
              </a:rPr>
              <a:t>البيانات المبوبة في جداول تكرارية</a:t>
            </a:r>
            <a:r>
              <a:rPr lang="ar-SA" sz="2800" dirty="0" smtClean="0">
                <a:solidFill>
                  <a:prstClr val="black"/>
                </a:solidFill>
              </a:rPr>
              <a:t>، فان المدى يكون مساوياً للفرق بين </a:t>
            </a:r>
          </a:p>
          <a:p>
            <a:pPr algn="ctr"/>
            <a:r>
              <a:rPr lang="ar-SA" sz="2800" dirty="0" smtClean="0">
                <a:solidFill>
                  <a:srgbClr val="FF0000"/>
                </a:solidFill>
              </a:rPr>
              <a:t>( الحد الأعلى لأكبر فئة والحد الأدنى لأصغر الفئات)</a:t>
            </a:r>
          </a:p>
          <a:p>
            <a:pPr algn="ctr"/>
            <a:r>
              <a:rPr lang="ar-SA" sz="2800" dirty="0" smtClean="0">
                <a:solidFill>
                  <a:srgbClr val="FF0000"/>
                </a:solidFill>
              </a:rPr>
              <a:t>أو ( الفرق بين مركز أكبر الفئات ومركز اصغر الفئات).</a:t>
            </a:r>
          </a:p>
        </p:txBody>
      </p:sp>
      <p:sp>
        <p:nvSpPr>
          <p:cNvPr id="2" name="Title 1"/>
          <p:cNvSpPr>
            <a:spLocks noGrp="1"/>
          </p:cNvSpPr>
          <p:nvPr>
            <p:ph type="title" idx="4294967295"/>
          </p:nvPr>
        </p:nvSpPr>
        <p:spPr>
          <a:xfrm>
            <a:off x="0" y="76200"/>
            <a:ext cx="9906000" cy="563563"/>
          </a:xfrm>
        </p:spPr>
        <p:txBody>
          <a:bodyPr/>
          <a:lstStyle/>
          <a:p>
            <a:pPr algn="ctr" rtl="1"/>
            <a:r>
              <a:rPr lang="ar-SA" sz="2800" b="1" spc="-150" dirty="0">
                <a:solidFill>
                  <a:schemeClr val="tx1"/>
                </a:solidFill>
                <a:latin typeface="ae_AlMateen" pitchFamily="2" charset="-78"/>
                <a:cs typeface="ae_AlMateen" pitchFamily="2" charset="-78"/>
              </a:rPr>
              <a:t>مقاييس التشتت </a:t>
            </a:r>
            <a:r>
              <a:rPr lang="ar-SA" sz="2800" b="1" spc="-150" dirty="0" smtClean="0">
                <a:solidFill>
                  <a:schemeClr val="tx1"/>
                </a:solidFill>
                <a:latin typeface="ae_AlMateen" pitchFamily="2" charset="-78"/>
                <a:cs typeface="ae_AlMateen" pitchFamily="2" charset="-78"/>
              </a:rPr>
              <a:t>والانتشار .........................................( </a:t>
            </a:r>
            <a:r>
              <a:rPr lang="ar-SA" sz="2800" b="1" spc="-150" dirty="0" smtClean="0">
                <a:solidFill>
                  <a:srgbClr val="002060"/>
                </a:solidFill>
                <a:latin typeface="ae_AlMateen" pitchFamily="2" charset="-78"/>
                <a:cs typeface="ae_AlMateen" pitchFamily="2" charset="-78"/>
              </a:rPr>
              <a:t>المدى</a:t>
            </a:r>
            <a:r>
              <a:rPr lang="ar-SA" sz="2800" b="1" spc="-150" dirty="0" smtClean="0">
                <a:solidFill>
                  <a:schemeClr val="tx1"/>
                </a:solidFill>
                <a:latin typeface="ae_AlMateen" pitchFamily="2" charset="-78"/>
                <a:cs typeface="ae_AlMateen" pitchFamily="2" charset="-78"/>
              </a:rPr>
              <a:t> </a:t>
            </a:r>
            <a:r>
              <a:rPr lang="en-US" sz="2800" b="1" spc="-150" dirty="0" smtClean="0">
                <a:solidFill>
                  <a:srgbClr val="002060"/>
                </a:solidFill>
                <a:latin typeface="ae_AlMateen" pitchFamily="2" charset="-78"/>
                <a:cs typeface="ae_AlMateen" pitchFamily="2" charset="-78"/>
              </a:rPr>
              <a:t>Range</a:t>
            </a:r>
            <a:r>
              <a:rPr lang="ar-SA" sz="2800" b="1" spc="-150" dirty="0" smtClean="0">
                <a:solidFill>
                  <a:schemeClr val="tx1"/>
                </a:solidFill>
                <a:latin typeface="ae_AlMateen" pitchFamily="2" charset="-78"/>
                <a:cs typeface="ae_AlMateen" pitchFamily="2" charset="-78"/>
              </a:rPr>
              <a:t>).................................................... </a:t>
            </a:r>
            <a:r>
              <a:rPr lang="en-US" sz="2800" b="1" spc="-150" dirty="0" smtClean="0">
                <a:solidFill>
                  <a:schemeClr val="tx1"/>
                </a:solidFill>
                <a:latin typeface="ae_AlMateen" pitchFamily="2" charset="-78"/>
                <a:cs typeface="ae_AlMateen" pitchFamily="2" charset="-78"/>
              </a:rPr>
              <a:t>Dispersion</a:t>
            </a:r>
            <a:endParaRPr lang="ar-EG" sz="2800" b="1" dirty="0">
              <a:solidFill>
                <a:schemeClr val="tx1"/>
              </a:solidFill>
            </a:endParaRPr>
          </a:p>
        </p:txBody>
      </p:sp>
    </p:spTree>
    <p:extLst>
      <p:ext uri="{BB962C8B-B14F-4D97-AF65-F5344CB8AC3E}">
        <p14:creationId xmlns:p14="http://schemas.microsoft.com/office/powerpoint/2010/main" val="20116531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4" name="مستطيل 3"/>
          <p:cNvSpPr/>
          <p:nvPr/>
        </p:nvSpPr>
        <p:spPr>
          <a:xfrm>
            <a:off x="0" y="838200"/>
            <a:ext cx="9906000" cy="4708981"/>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algn="just"/>
            <a:r>
              <a:rPr lang="ar-SA" sz="3000" b="1" i="1" dirty="0" smtClean="0">
                <a:solidFill>
                  <a:schemeClr val="accent6">
                    <a:lumMod val="50000"/>
                  </a:schemeClr>
                </a:solidFill>
              </a:rPr>
              <a:t>ويمتاز المدى بالخصائص التالية:</a:t>
            </a:r>
          </a:p>
          <a:p>
            <a:pPr marL="457200" indent="-457200" algn="just">
              <a:buFont typeface="Arial" panose="020B0604020202020204" pitchFamily="34" charset="0"/>
              <a:buChar char="•"/>
            </a:pPr>
            <a:r>
              <a:rPr lang="ar-SA" sz="3000" dirty="0" smtClean="0">
                <a:solidFill>
                  <a:prstClr val="black"/>
                </a:solidFill>
              </a:rPr>
              <a:t>مقياس سهل وسريع الحساب، إذ يستخدم قيمتين فقط، تقع الأولى عند نهاية التوزيع والأخرى عند بدايته ( هذا يعنى إهماله لبقية القيم).</a:t>
            </a:r>
          </a:p>
          <a:p>
            <a:pPr marL="457200" indent="-457200" algn="just">
              <a:buFont typeface="Arial" panose="020B0604020202020204" pitchFamily="34" charset="0"/>
              <a:buChar char="•"/>
            </a:pPr>
            <a:r>
              <a:rPr lang="ar-SA" sz="3000" dirty="0" smtClean="0">
                <a:solidFill>
                  <a:prstClr val="black"/>
                </a:solidFill>
              </a:rPr>
              <a:t>لا يمكن حسابه من توزيع تكراري مفتوح.</a:t>
            </a:r>
          </a:p>
          <a:p>
            <a:pPr marL="457200" indent="-457200" algn="just">
              <a:buFont typeface="Arial" panose="020B0604020202020204" pitchFamily="34" charset="0"/>
              <a:buChar char="•"/>
            </a:pPr>
            <a:r>
              <a:rPr lang="ar-SA" sz="3000" dirty="0" smtClean="0">
                <a:solidFill>
                  <a:prstClr val="black"/>
                </a:solidFill>
              </a:rPr>
              <a:t>يتأثر المقياس بالقيم المتطرفة ( لاعتماده على القيمة الأولى والقيمة الأخيرة فقط)، ومن هنا فالمقياس أي المدى غير حساس بالنسبة للمتغيرات الفردية، مما قد يؤدى إلى إعطائه صورة غير صحيحة عن درجة تجانس توزيع الظاهرة.</a:t>
            </a:r>
          </a:p>
          <a:p>
            <a:pPr marL="457200" indent="-457200" algn="just">
              <a:buFont typeface="Arial" panose="020B0604020202020204" pitchFamily="34" charset="0"/>
              <a:buChar char="•"/>
            </a:pPr>
            <a:r>
              <a:rPr lang="ar-SA" sz="3000" dirty="0" smtClean="0">
                <a:solidFill>
                  <a:prstClr val="black"/>
                </a:solidFill>
              </a:rPr>
              <a:t>يعد مناسبا لحساب مدى التغير في درجات الحرارة اليومية، ومدى التغير في الأسعار خلال فترة زمنية معينة.</a:t>
            </a:r>
          </a:p>
        </p:txBody>
      </p:sp>
      <p:sp>
        <p:nvSpPr>
          <p:cNvPr id="2" name="Title 1"/>
          <p:cNvSpPr>
            <a:spLocks noGrp="1"/>
          </p:cNvSpPr>
          <p:nvPr>
            <p:ph type="title" idx="4294967295"/>
          </p:nvPr>
        </p:nvSpPr>
        <p:spPr>
          <a:xfrm>
            <a:off x="0" y="76200"/>
            <a:ext cx="9906000" cy="563563"/>
          </a:xfrm>
        </p:spPr>
        <p:txBody>
          <a:bodyPr/>
          <a:lstStyle/>
          <a:p>
            <a:pPr algn="ctr" rtl="1"/>
            <a:r>
              <a:rPr lang="ar-SA" sz="2800" b="1" spc="-150" dirty="0">
                <a:solidFill>
                  <a:schemeClr val="tx1"/>
                </a:solidFill>
                <a:latin typeface="ae_AlMateen" pitchFamily="2" charset="-78"/>
                <a:cs typeface="ae_AlMateen" pitchFamily="2" charset="-78"/>
              </a:rPr>
              <a:t>مقاييس التشتت </a:t>
            </a:r>
            <a:r>
              <a:rPr lang="ar-SA" sz="2800" b="1" spc="-150" dirty="0" smtClean="0">
                <a:solidFill>
                  <a:schemeClr val="tx1"/>
                </a:solidFill>
                <a:latin typeface="ae_AlMateen" pitchFamily="2" charset="-78"/>
                <a:cs typeface="ae_AlMateen" pitchFamily="2" charset="-78"/>
              </a:rPr>
              <a:t>والانتشار .........................................( </a:t>
            </a:r>
            <a:r>
              <a:rPr lang="ar-SA" sz="2800" b="1" spc="-150" dirty="0" smtClean="0">
                <a:solidFill>
                  <a:srgbClr val="002060"/>
                </a:solidFill>
                <a:latin typeface="ae_AlMateen" pitchFamily="2" charset="-78"/>
                <a:cs typeface="ae_AlMateen" pitchFamily="2" charset="-78"/>
              </a:rPr>
              <a:t>المدى</a:t>
            </a:r>
            <a:r>
              <a:rPr lang="ar-SA" sz="2800" b="1" spc="-150" dirty="0" smtClean="0">
                <a:solidFill>
                  <a:schemeClr val="tx1"/>
                </a:solidFill>
                <a:latin typeface="ae_AlMateen" pitchFamily="2" charset="-78"/>
                <a:cs typeface="ae_AlMateen" pitchFamily="2" charset="-78"/>
              </a:rPr>
              <a:t> </a:t>
            </a:r>
            <a:r>
              <a:rPr lang="en-US" sz="2800" b="1" spc="-150" dirty="0" smtClean="0">
                <a:solidFill>
                  <a:srgbClr val="002060"/>
                </a:solidFill>
                <a:latin typeface="ae_AlMateen" pitchFamily="2" charset="-78"/>
                <a:cs typeface="ae_AlMateen" pitchFamily="2" charset="-78"/>
              </a:rPr>
              <a:t>Range</a:t>
            </a:r>
            <a:r>
              <a:rPr lang="ar-SA" sz="2800" b="1" spc="-150" dirty="0" smtClean="0">
                <a:solidFill>
                  <a:schemeClr val="tx1"/>
                </a:solidFill>
                <a:latin typeface="ae_AlMateen" pitchFamily="2" charset="-78"/>
                <a:cs typeface="ae_AlMateen" pitchFamily="2" charset="-78"/>
              </a:rPr>
              <a:t>).................................................... </a:t>
            </a:r>
            <a:r>
              <a:rPr lang="en-US" sz="2800" b="1" spc="-150" dirty="0" smtClean="0">
                <a:solidFill>
                  <a:schemeClr val="tx1"/>
                </a:solidFill>
                <a:latin typeface="ae_AlMateen" pitchFamily="2" charset="-78"/>
                <a:cs typeface="ae_AlMateen" pitchFamily="2" charset="-78"/>
              </a:rPr>
              <a:t>Dispersion</a:t>
            </a:r>
            <a:endParaRPr lang="ar-EG" sz="2800" b="1" dirty="0">
              <a:solidFill>
                <a:schemeClr val="tx1"/>
              </a:solidFill>
            </a:endParaRPr>
          </a:p>
        </p:txBody>
      </p:sp>
    </p:spTree>
    <p:extLst>
      <p:ext uri="{BB962C8B-B14F-4D97-AF65-F5344CB8AC3E}">
        <p14:creationId xmlns:p14="http://schemas.microsoft.com/office/powerpoint/2010/main" val="35579843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4" name="مستطيل 3"/>
          <p:cNvSpPr/>
          <p:nvPr/>
        </p:nvSpPr>
        <p:spPr>
          <a:xfrm>
            <a:off x="0" y="810652"/>
            <a:ext cx="9906000" cy="4870564"/>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algn="ctr"/>
            <a:r>
              <a:rPr lang="ar-SA" sz="3000" b="1" dirty="0" smtClean="0">
                <a:solidFill>
                  <a:srgbClr val="FF0000"/>
                </a:solidFill>
              </a:rPr>
              <a:t>2- الانحراف الربيعي </a:t>
            </a:r>
            <a:r>
              <a:rPr lang="en-US" sz="3000" b="1" dirty="0" smtClean="0">
                <a:solidFill>
                  <a:srgbClr val="FF0000"/>
                </a:solidFill>
              </a:rPr>
              <a:t>Quartile Deviation</a:t>
            </a:r>
            <a:r>
              <a:rPr lang="ar-SA" sz="3000" b="1" dirty="0" smtClean="0">
                <a:solidFill>
                  <a:srgbClr val="FF0000"/>
                </a:solidFill>
              </a:rPr>
              <a:t>:</a:t>
            </a:r>
          </a:p>
          <a:p>
            <a:pPr algn="just"/>
            <a:r>
              <a:rPr lang="ar-SA" sz="2550" dirty="0" smtClean="0">
                <a:solidFill>
                  <a:prstClr val="black"/>
                </a:solidFill>
              </a:rPr>
              <a:t>يستخدم هذا المقياس </a:t>
            </a:r>
            <a:r>
              <a:rPr lang="ar-SA" sz="2550" b="1" dirty="0" smtClean="0">
                <a:solidFill>
                  <a:prstClr val="black"/>
                </a:solidFill>
              </a:rPr>
              <a:t>للتغلب</a:t>
            </a:r>
            <a:r>
              <a:rPr lang="ar-SA" sz="2550" dirty="0" smtClean="0">
                <a:solidFill>
                  <a:prstClr val="black"/>
                </a:solidFill>
              </a:rPr>
              <a:t> على عيب مقياس المدى (اعتماده على القيم العليا والدنيا في التوزيع)، حيث يمكننا التغلب على هذا الأمر بحذف بعض القيم الطرفية، فاذا ما اهملنا </a:t>
            </a:r>
            <a:r>
              <a:rPr lang="ar-SA" sz="2550" b="1" dirty="0" smtClean="0">
                <a:solidFill>
                  <a:prstClr val="black"/>
                </a:solidFill>
              </a:rPr>
              <a:t>الربع الأول والربع الأخير</a:t>
            </a:r>
            <a:r>
              <a:rPr lang="ar-SA" sz="2550" dirty="0" smtClean="0">
                <a:solidFill>
                  <a:prstClr val="black"/>
                </a:solidFill>
              </a:rPr>
              <a:t> من هذه القيم، فيمكننا الحصول على مقياس للتشتت يعتبر </a:t>
            </a:r>
            <a:r>
              <a:rPr lang="ar-SA" sz="2550" b="1" dirty="0" smtClean="0">
                <a:solidFill>
                  <a:prstClr val="black"/>
                </a:solidFill>
              </a:rPr>
              <a:t>افضل</a:t>
            </a:r>
            <a:r>
              <a:rPr lang="ar-SA" sz="2550" dirty="0" smtClean="0">
                <a:solidFill>
                  <a:prstClr val="black"/>
                </a:solidFill>
              </a:rPr>
              <a:t> من المدى ويعتمد في حسابه على كل من </a:t>
            </a:r>
            <a:r>
              <a:rPr lang="ar-SA" sz="2550" dirty="0" smtClean="0">
                <a:solidFill>
                  <a:srgbClr val="FF0000"/>
                </a:solidFill>
              </a:rPr>
              <a:t>الربيعين: الأدنى والأعلى.</a:t>
            </a:r>
          </a:p>
          <a:p>
            <a:pPr algn="ctr"/>
            <a:r>
              <a:rPr lang="ar-SA" sz="2550" b="1" dirty="0" smtClean="0">
                <a:solidFill>
                  <a:srgbClr val="009900"/>
                </a:solidFill>
              </a:rPr>
              <a:t>والفرق بين قيمة المدى الربيعي الأعلى والربيع الأدنى</a:t>
            </a:r>
          </a:p>
          <a:p>
            <a:pPr algn="ctr"/>
            <a:r>
              <a:rPr lang="ar-SA" sz="2550" b="1" dirty="0" smtClean="0">
                <a:solidFill>
                  <a:srgbClr val="009900"/>
                </a:solidFill>
              </a:rPr>
              <a:t> تسمى بالمدى الربيعي </a:t>
            </a:r>
            <a:r>
              <a:rPr lang="en-US" sz="2550" b="1" dirty="0" smtClean="0">
                <a:solidFill>
                  <a:srgbClr val="009900"/>
                </a:solidFill>
              </a:rPr>
              <a:t>Quartile Range</a:t>
            </a:r>
            <a:r>
              <a:rPr lang="ar-SA" sz="2550" b="1" dirty="0" smtClean="0">
                <a:solidFill>
                  <a:srgbClr val="009900"/>
                </a:solidFill>
              </a:rPr>
              <a:t>.</a:t>
            </a:r>
          </a:p>
          <a:p>
            <a:pPr algn="just"/>
            <a:r>
              <a:rPr lang="ar-SA" sz="2550" b="1" dirty="0" smtClean="0">
                <a:solidFill>
                  <a:prstClr val="black"/>
                </a:solidFill>
              </a:rPr>
              <a:t>أما الانحراف الربيعي فهو عبارة عن قيمة نصف المدى الربيعي.</a:t>
            </a:r>
          </a:p>
          <a:p>
            <a:pPr algn="ctr"/>
            <a:r>
              <a:rPr lang="ar-SA" sz="2550" dirty="0" smtClean="0">
                <a:solidFill>
                  <a:prstClr val="black"/>
                </a:solidFill>
              </a:rPr>
              <a:t>( الانحراف الربيعي = ( الربيع الأعلى – الربيع الأدنى ) / 2.</a:t>
            </a:r>
          </a:p>
          <a:p>
            <a:pPr algn="just"/>
            <a:r>
              <a:rPr lang="ar-SA" sz="2550" dirty="0" smtClean="0">
                <a:solidFill>
                  <a:prstClr val="black"/>
                </a:solidFill>
              </a:rPr>
              <a:t>ويوضح المثال التالي كيفية حساب الانحراف الربيعي، من واقع البيانات المدرجة بالجدول، والتي توضح سكان المقاطعات في المملكة العربية السعودية ( إداريا)، وهى مرتبة تصاعدياً ويمكن ترتيبها تنازلياً. ونلاحظ أن عدد المقاطعات </a:t>
            </a:r>
            <a:r>
              <a:rPr lang="ar-SA" sz="2550" b="1" dirty="0" smtClean="0">
                <a:solidFill>
                  <a:prstClr val="black"/>
                </a:solidFill>
              </a:rPr>
              <a:t>( 14 ).</a:t>
            </a:r>
          </a:p>
        </p:txBody>
      </p:sp>
      <p:sp>
        <p:nvSpPr>
          <p:cNvPr id="2" name="Title 1"/>
          <p:cNvSpPr>
            <a:spLocks noGrp="1"/>
          </p:cNvSpPr>
          <p:nvPr>
            <p:ph type="title" idx="4294967295"/>
          </p:nvPr>
        </p:nvSpPr>
        <p:spPr>
          <a:xfrm>
            <a:off x="0" y="76200"/>
            <a:ext cx="9906000" cy="563563"/>
          </a:xfrm>
        </p:spPr>
        <p:txBody>
          <a:bodyPr/>
          <a:lstStyle/>
          <a:p>
            <a:pPr algn="ctr" rtl="1"/>
            <a:r>
              <a:rPr lang="ar-SA" sz="2800" b="1" spc="-150" dirty="0">
                <a:solidFill>
                  <a:schemeClr val="tx1"/>
                </a:solidFill>
                <a:latin typeface="ae_AlMateen" pitchFamily="2" charset="-78"/>
                <a:cs typeface="ae_AlMateen" pitchFamily="2" charset="-78"/>
              </a:rPr>
              <a:t>مقاييس التشتت </a:t>
            </a:r>
            <a:r>
              <a:rPr lang="ar-SA" sz="2800" b="1" spc="-150" dirty="0" smtClean="0">
                <a:solidFill>
                  <a:schemeClr val="tx1"/>
                </a:solidFill>
                <a:latin typeface="ae_AlMateen" pitchFamily="2" charset="-78"/>
                <a:cs typeface="ae_AlMateen" pitchFamily="2" charset="-78"/>
              </a:rPr>
              <a:t>والانتشار ......................( </a:t>
            </a:r>
            <a:r>
              <a:rPr lang="ar-SA" sz="2800" b="1" spc="-150" dirty="0" smtClean="0">
                <a:solidFill>
                  <a:srgbClr val="002060"/>
                </a:solidFill>
                <a:latin typeface="ae_AlMateen" pitchFamily="2" charset="-78"/>
                <a:cs typeface="ae_AlMateen" pitchFamily="2" charset="-78"/>
              </a:rPr>
              <a:t>الانحراف الربيعي </a:t>
            </a:r>
            <a:r>
              <a:rPr lang="en-US" sz="2800" b="1" spc="-150" dirty="0" smtClean="0">
                <a:solidFill>
                  <a:srgbClr val="002060"/>
                </a:solidFill>
                <a:latin typeface="ae_AlMateen" pitchFamily="2" charset="-78"/>
                <a:cs typeface="ae_AlMateen" pitchFamily="2" charset="-78"/>
              </a:rPr>
              <a:t>Quartile Deviation</a:t>
            </a:r>
            <a:r>
              <a:rPr lang="ar-SA" sz="2800" b="1" spc="-150" dirty="0" smtClean="0">
                <a:solidFill>
                  <a:schemeClr val="tx1"/>
                </a:solidFill>
                <a:latin typeface="ae_AlMateen" pitchFamily="2" charset="-78"/>
                <a:cs typeface="ae_AlMateen" pitchFamily="2" charset="-78"/>
              </a:rPr>
              <a:t>).............................. </a:t>
            </a:r>
            <a:r>
              <a:rPr lang="en-US" sz="2800" b="1" spc="-150" dirty="0" smtClean="0">
                <a:solidFill>
                  <a:schemeClr val="tx1"/>
                </a:solidFill>
                <a:latin typeface="ae_AlMateen" pitchFamily="2" charset="-78"/>
                <a:cs typeface="ae_AlMateen" pitchFamily="2" charset="-78"/>
              </a:rPr>
              <a:t>Dispersion</a:t>
            </a:r>
            <a:endParaRPr lang="ar-EG" sz="2800" b="1" dirty="0">
              <a:solidFill>
                <a:schemeClr val="tx1"/>
              </a:solidFill>
            </a:endParaRPr>
          </a:p>
        </p:txBody>
      </p:sp>
    </p:spTree>
    <p:extLst>
      <p:ext uri="{BB962C8B-B14F-4D97-AF65-F5344CB8AC3E}">
        <p14:creationId xmlns:p14="http://schemas.microsoft.com/office/powerpoint/2010/main" val="23380487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3066196169"/>
              </p:ext>
            </p:extLst>
          </p:nvPr>
        </p:nvGraphicFramePr>
        <p:xfrm>
          <a:off x="1447800" y="152400"/>
          <a:ext cx="6603999" cy="5905500"/>
        </p:xfrm>
        <a:graphic>
          <a:graphicData uri="http://schemas.openxmlformats.org/drawingml/2006/table">
            <a:tbl>
              <a:tblPr rtl="1" firstRow="1" bandRow="1">
                <a:tableStyleId>{5C22544A-7EE6-4342-B048-85BDC9FD1C3A}</a:tableStyleId>
              </a:tblPr>
              <a:tblGrid>
                <a:gridCol w="2201333"/>
                <a:gridCol w="2201333"/>
                <a:gridCol w="2201333"/>
              </a:tblGrid>
              <a:tr h="370840">
                <a:tc gridSpan="3">
                  <a:txBody>
                    <a:bodyPr/>
                    <a:lstStyle/>
                    <a:p>
                      <a:pPr algn="ctr" rtl="1"/>
                      <a:r>
                        <a:rPr lang="ar-SA" sz="2000" baseline="0" dirty="0" smtClean="0"/>
                        <a:t> عدد سكان المقاطعات بالمملكة العربية السعودية</a:t>
                      </a:r>
                      <a:endParaRPr lang="ar-EG" sz="2000" dirty="0"/>
                    </a:p>
                  </a:txBody>
                  <a:tcPr/>
                </a:tc>
                <a:tc hMerge="1">
                  <a:txBody>
                    <a:bodyPr/>
                    <a:lstStyle/>
                    <a:p>
                      <a:pPr rtl="1"/>
                      <a:endParaRPr lang="ar-EG"/>
                    </a:p>
                  </a:txBody>
                  <a:tcPr/>
                </a:tc>
                <a:tc hMerge="1">
                  <a:txBody>
                    <a:bodyPr/>
                    <a:lstStyle/>
                    <a:p>
                      <a:pPr rtl="1"/>
                      <a:endParaRPr lang="ar-EG" dirty="0"/>
                    </a:p>
                  </a:txBody>
                  <a:tcPr/>
                </a:tc>
              </a:tr>
              <a:tr h="370840">
                <a:tc>
                  <a:txBody>
                    <a:bodyPr/>
                    <a:lstStyle/>
                    <a:p>
                      <a:pPr algn="ctr"/>
                      <a:r>
                        <a:rPr lang="ar-SA" sz="1850" dirty="0" smtClean="0"/>
                        <a:t>1</a:t>
                      </a:r>
                      <a:endParaRPr lang="ar-EG" sz="1850" dirty="0"/>
                    </a:p>
                  </a:txBody>
                  <a:tcPr/>
                </a:tc>
                <a:tc>
                  <a:txBody>
                    <a:bodyPr/>
                    <a:lstStyle/>
                    <a:p>
                      <a:pPr algn="ctr" rtl="1"/>
                      <a:r>
                        <a:rPr lang="ar-SA" sz="1850" dirty="0" smtClean="0"/>
                        <a:t>القريات</a:t>
                      </a:r>
                      <a:endParaRPr lang="ar-EG" sz="1850" dirty="0"/>
                    </a:p>
                  </a:txBody>
                  <a:tcPr/>
                </a:tc>
                <a:tc>
                  <a:txBody>
                    <a:bodyPr/>
                    <a:lstStyle/>
                    <a:p>
                      <a:pPr algn="ctr" rtl="1"/>
                      <a:r>
                        <a:rPr lang="ar-SA" sz="1850" dirty="0" smtClean="0"/>
                        <a:t>61404</a:t>
                      </a:r>
                      <a:endParaRPr lang="ar-EG" sz="1850" dirty="0"/>
                    </a:p>
                  </a:txBody>
                  <a:tcPr/>
                </a:tc>
              </a:tr>
              <a:tr h="370840">
                <a:tc>
                  <a:txBody>
                    <a:bodyPr/>
                    <a:lstStyle/>
                    <a:p>
                      <a:pPr algn="ctr"/>
                      <a:r>
                        <a:rPr lang="ar-SA" sz="1850" dirty="0" smtClean="0"/>
                        <a:t>2</a:t>
                      </a:r>
                      <a:endParaRPr lang="ar-EG" sz="1850" dirty="0"/>
                    </a:p>
                  </a:txBody>
                  <a:tcPr/>
                </a:tc>
                <a:tc>
                  <a:txBody>
                    <a:bodyPr/>
                    <a:lstStyle/>
                    <a:p>
                      <a:pPr algn="ctr" rtl="1"/>
                      <a:r>
                        <a:rPr lang="ar-SA" sz="1850" dirty="0" smtClean="0"/>
                        <a:t>الجوف</a:t>
                      </a:r>
                      <a:endParaRPr lang="ar-EG" sz="1850" dirty="0"/>
                    </a:p>
                  </a:txBody>
                  <a:tcPr/>
                </a:tc>
                <a:tc>
                  <a:txBody>
                    <a:bodyPr/>
                    <a:lstStyle/>
                    <a:p>
                      <a:pPr algn="ctr" rtl="1"/>
                      <a:r>
                        <a:rPr lang="ar-SA" sz="1850" dirty="0" smtClean="0"/>
                        <a:t>65494</a:t>
                      </a:r>
                      <a:endParaRPr lang="ar-EG" sz="1850" dirty="0"/>
                    </a:p>
                  </a:txBody>
                  <a:tcPr/>
                </a:tc>
              </a:tr>
              <a:tr h="370840">
                <a:tc>
                  <a:txBody>
                    <a:bodyPr/>
                    <a:lstStyle/>
                    <a:p>
                      <a:pPr algn="ctr"/>
                      <a:r>
                        <a:rPr lang="ar-SA" sz="1850" dirty="0" smtClean="0"/>
                        <a:t>3</a:t>
                      </a:r>
                      <a:endParaRPr lang="ar-EG" sz="1850" dirty="0"/>
                    </a:p>
                  </a:txBody>
                  <a:tcPr/>
                </a:tc>
                <a:tc>
                  <a:txBody>
                    <a:bodyPr/>
                    <a:lstStyle/>
                    <a:p>
                      <a:pPr algn="ctr" rtl="1"/>
                      <a:r>
                        <a:rPr lang="ar-SA" sz="1850" dirty="0" smtClean="0"/>
                        <a:t>الحدود الشمالية</a:t>
                      </a:r>
                      <a:endParaRPr lang="ar-EG" sz="1850" dirty="0"/>
                    </a:p>
                  </a:txBody>
                  <a:tcPr/>
                </a:tc>
                <a:tc>
                  <a:txBody>
                    <a:bodyPr/>
                    <a:lstStyle/>
                    <a:p>
                      <a:pPr algn="ctr" rtl="1"/>
                      <a:r>
                        <a:rPr lang="ar-SA" sz="1850" dirty="0" smtClean="0"/>
                        <a:t>128745</a:t>
                      </a:r>
                      <a:endParaRPr lang="ar-EG" sz="1850" dirty="0"/>
                    </a:p>
                  </a:txBody>
                  <a:tcPr/>
                </a:tc>
              </a:tr>
              <a:tr h="370840">
                <a:tc>
                  <a:txBody>
                    <a:bodyPr/>
                    <a:lstStyle/>
                    <a:p>
                      <a:pPr algn="ctr"/>
                      <a:r>
                        <a:rPr lang="ar-SA" sz="1850" b="1" i="1" dirty="0" smtClean="0">
                          <a:solidFill>
                            <a:srgbClr val="C00000"/>
                          </a:solidFill>
                        </a:rPr>
                        <a:t>4</a:t>
                      </a:r>
                      <a:endParaRPr lang="ar-EG" sz="1850" b="1" i="1" dirty="0">
                        <a:solidFill>
                          <a:srgbClr val="C00000"/>
                        </a:solidFill>
                      </a:endParaRPr>
                    </a:p>
                  </a:txBody>
                  <a:tcPr/>
                </a:tc>
                <a:tc>
                  <a:txBody>
                    <a:bodyPr/>
                    <a:lstStyle/>
                    <a:p>
                      <a:pPr algn="ctr" rtl="1"/>
                      <a:r>
                        <a:rPr lang="ar-SA" sz="1850" b="1" i="1" dirty="0" smtClean="0">
                          <a:solidFill>
                            <a:srgbClr val="C00000"/>
                          </a:solidFill>
                        </a:rPr>
                        <a:t>نجران</a:t>
                      </a:r>
                      <a:endParaRPr lang="ar-EG" sz="1850" b="1" i="1" dirty="0">
                        <a:solidFill>
                          <a:srgbClr val="C00000"/>
                        </a:solidFill>
                      </a:endParaRPr>
                    </a:p>
                  </a:txBody>
                  <a:tcPr/>
                </a:tc>
                <a:tc>
                  <a:txBody>
                    <a:bodyPr/>
                    <a:lstStyle/>
                    <a:p>
                      <a:pPr algn="ctr" rtl="1"/>
                      <a:r>
                        <a:rPr lang="ar-SA" sz="1850" b="1" i="1" dirty="0" smtClean="0">
                          <a:solidFill>
                            <a:srgbClr val="C00000"/>
                          </a:solidFill>
                        </a:rPr>
                        <a:t>147980 ( الربيع الأدنى)</a:t>
                      </a:r>
                      <a:endParaRPr lang="ar-EG" sz="1850" b="1" i="1" dirty="0">
                        <a:solidFill>
                          <a:srgbClr val="C00000"/>
                        </a:solidFill>
                      </a:endParaRPr>
                    </a:p>
                  </a:txBody>
                  <a:tcPr/>
                </a:tc>
              </a:tr>
              <a:tr h="370840">
                <a:tc>
                  <a:txBody>
                    <a:bodyPr/>
                    <a:lstStyle/>
                    <a:p>
                      <a:pPr algn="ctr"/>
                      <a:r>
                        <a:rPr lang="ar-SA" sz="1850" dirty="0" smtClean="0"/>
                        <a:t>5</a:t>
                      </a:r>
                      <a:endParaRPr lang="ar-EG" sz="1850" dirty="0"/>
                    </a:p>
                  </a:txBody>
                  <a:tcPr/>
                </a:tc>
                <a:tc>
                  <a:txBody>
                    <a:bodyPr/>
                    <a:lstStyle/>
                    <a:p>
                      <a:pPr algn="ctr" rtl="1"/>
                      <a:r>
                        <a:rPr lang="ar-SA" sz="1850" dirty="0" smtClean="0"/>
                        <a:t>الباحة</a:t>
                      </a:r>
                      <a:endParaRPr lang="ar-EG" sz="1850" dirty="0"/>
                    </a:p>
                  </a:txBody>
                  <a:tcPr/>
                </a:tc>
                <a:tc>
                  <a:txBody>
                    <a:bodyPr/>
                    <a:lstStyle/>
                    <a:p>
                      <a:pPr algn="ctr" rtl="1"/>
                      <a:r>
                        <a:rPr lang="ar-SA" sz="1850" dirty="0" smtClean="0"/>
                        <a:t>185905</a:t>
                      </a:r>
                      <a:endParaRPr lang="ar-EG" sz="1850" dirty="0"/>
                    </a:p>
                  </a:txBody>
                  <a:tcPr/>
                </a:tc>
              </a:tr>
              <a:tr h="370840">
                <a:tc>
                  <a:txBody>
                    <a:bodyPr/>
                    <a:lstStyle/>
                    <a:p>
                      <a:pPr algn="ctr"/>
                      <a:r>
                        <a:rPr lang="ar-SA" sz="1850" dirty="0" smtClean="0"/>
                        <a:t>6</a:t>
                      </a:r>
                      <a:endParaRPr lang="ar-EG" sz="1850" dirty="0"/>
                    </a:p>
                  </a:txBody>
                  <a:tcPr/>
                </a:tc>
                <a:tc>
                  <a:txBody>
                    <a:bodyPr/>
                    <a:lstStyle/>
                    <a:p>
                      <a:pPr algn="ctr" rtl="1"/>
                      <a:r>
                        <a:rPr lang="ar-SA" sz="1850" dirty="0" smtClean="0"/>
                        <a:t>تبوك</a:t>
                      </a:r>
                      <a:endParaRPr lang="ar-EG" sz="1850" dirty="0"/>
                    </a:p>
                  </a:txBody>
                  <a:tcPr/>
                </a:tc>
                <a:tc>
                  <a:txBody>
                    <a:bodyPr/>
                    <a:lstStyle/>
                    <a:p>
                      <a:pPr algn="ctr" rtl="1"/>
                      <a:r>
                        <a:rPr lang="ar-SA" sz="1850" dirty="0" smtClean="0"/>
                        <a:t>193763</a:t>
                      </a:r>
                      <a:endParaRPr lang="ar-EG" sz="1850" dirty="0"/>
                    </a:p>
                  </a:txBody>
                  <a:tcPr/>
                </a:tc>
              </a:tr>
              <a:tr h="370840">
                <a:tc>
                  <a:txBody>
                    <a:bodyPr/>
                    <a:lstStyle/>
                    <a:p>
                      <a:pPr algn="ctr"/>
                      <a:r>
                        <a:rPr lang="ar-SA" sz="1850" b="1" i="1" dirty="0" smtClean="0">
                          <a:solidFill>
                            <a:srgbClr val="C00000"/>
                          </a:solidFill>
                        </a:rPr>
                        <a:t>7</a:t>
                      </a:r>
                      <a:endParaRPr lang="ar-EG" sz="1850" b="1" i="1" dirty="0">
                        <a:solidFill>
                          <a:srgbClr val="C00000"/>
                        </a:solidFill>
                      </a:endParaRPr>
                    </a:p>
                  </a:txBody>
                  <a:tcPr/>
                </a:tc>
                <a:tc>
                  <a:txBody>
                    <a:bodyPr/>
                    <a:lstStyle/>
                    <a:p>
                      <a:pPr algn="ctr" rtl="1"/>
                      <a:r>
                        <a:rPr lang="ar-SA" sz="1850" b="1" i="1" dirty="0" smtClean="0">
                          <a:solidFill>
                            <a:srgbClr val="C00000"/>
                          </a:solidFill>
                        </a:rPr>
                        <a:t>حائل</a:t>
                      </a:r>
                      <a:endParaRPr lang="ar-EG" sz="1850" b="1" i="1" dirty="0">
                        <a:solidFill>
                          <a:srgbClr val="C00000"/>
                        </a:solidFill>
                      </a:endParaRPr>
                    </a:p>
                  </a:txBody>
                  <a:tcPr/>
                </a:tc>
                <a:tc>
                  <a:txBody>
                    <a:bodyPr/>
                    <a:lstStyle/>
                    <a:p>
                      <a:pPr algn="ctr" rtl="1"/>
                      <a:r>
                        <a:rPr lang="ar-SA" sz="1850" b="1" i="1" dirty="0" smtClean="0">
                          <a:solidFill>
                            <a:srgbClr val="C00000"/>
                          </a:solidFill>
                        </a:rPr>
                        <a:t>256929 ( الوسيط)</a:t>
                      </a:r>
                      <a:endParaRPr lang="ar-EG" sz="1850" b="1" i="1" dirty="0">
                        <a:solidFill>
                          <a:srgbClr val="C00000"/>
                        </a:solidFill>
                      </a:endParaRPr>
                    </a:p>
                  </a:txBody>
                  <a:tcPr/>
                </a:tc>
              </a:tr>
              <a:tr h="370840">
                <a:tc>
                  <a:txBody>
                    <a:bodyPr/>
                    <a:lstStyle/>
                    <a:p>
                      <a:pPr algn="ctr"/>
                      <a:r>
                        <a:rPr lang="ar-SA" sz="1850" dirty="0" smtClean="0"/>
                        <a:t>8</a:t>
                      </a:r>
                      <a:endParaRPr lang="ar-EG" sz="1850" dirty="0"/>
                    </a:p>
                  </a:txBody>
                  <a:tcPr/>
                </a:tc>
                <a:tc>
                  <a:txBody>
                    <a:bodyPr/>
                    <a:lstStyle/>
                    <a:p>
                      <a:pPr algn="ctr" rtl="1"/>
                      <a:r>
                        <a:rPr lang="ar-SA" sz="1850" dirty="0" smtClean="0"/>
                        <a:t>القصيم</a:t>
                      </a:r>
                      <a:endParaRPr lang="ar-EG" sz="1850" dirty="0"/>
                    </a:p>
                  </a:txBody>
                  <a:tcPr/>
                </a:tc>
                <a:tc>
                  <a:txBody>
                    <a:bodyPr/>
                    <a:lstStyle/>
                    <a:p>
                      <a:pPr algn="ctr" rtl="1"/>
                      <a:r>
                        <a:rPr lang="ar-SA" sz="1850" dirty="0" smtClean="0"/>
                        <a:t>316640</a:t>
                      </a:r>
                      <a:endParaRPr lang="ar-EG" sz="1850" dirty="0"/>
                    </a:p>
                  </a:txBody>
                  <a:tcPr/>
                </a:tc>
              </a:tr>
              <a:tr h="370840">
                <a:tc>
                  <a:txBody>
                    <a:bodyPr/>
                    <a:lstStyle/>
                    <a:p>
                      <a:pPr algn="ctr"/>
                      <a:r>
                        <a:rPr lang="ar-SA" sz="1850" dirty="0" smtClean="0"/>
                        <a:t>9</a:t>
                      </a:r>
                      <a:endParaRPr lang="ar-EG" sz="1850" dirty="0"/>
                    </a:p>
                  </a:txBody>
                  <a:tcPr/>
                </a:tc>
                <a:tc>
                  <a:txBody>
                    <a:bodyPr/>
                    <a:lstStyle/>
                    <a:p>
                      <a:pPr algn="ctr" rtl="1"/>
                      <a:r>
                        <a:rPr lang="ar-SA" sz="1850" dirty="0" smtClean="0"/>
                        <a:t>جيزان</a:t>
                      </a:r>
                      <a:endParaRPr lang="ar-EG" sz="1850" dirty="0"/>
                    </a:p>
                  </a:txBody>
                  <a:tcPr/>
                </a:tc>
                <a:tc>
                  <a:txBody>
                    <a:bodyPr/>
                    <a:lstStyle/>
                    <a:p>
                      <a:pPr algn="ctr" rtl="1"/>
                      <a:r>
                        <a:rPr lang="ar-SA" sz="1850" dirty="0" smtClean="0"/>
                        <a:t>403106</a:t>
                      </a:r>
                      <a:endParaRPr lang="ar-EG" sz="1850" dirty="0"/>
                    </a:p>
                  </a:txBody>
                  <a:tcPr/>
                </a:tc>
              </a:tr>
              <a:tr h="370840">
                <a:tc>
                  <a:txBody>
                    <a:bodyPr/>
                    <a:lstStyle/>
                    <a:p>
                      <a:pPr algn="ctr"/>
                      <a:r>
                        <a:rPr lang="ar-SA" sz="1850" dirty="0" smtClean="0"/>
                        <a:t>10</a:t>
                      </a:r>
                      <a:endParaRPr lang="ar-EG" sz="1850" dirty="0"/>
                    </a:p>
                  </a:txBody>
                  <a:tcPr/>
                </a:tc>
                <a:tc>
                  <a:txBody>
                    <a:bodyPr/>
                    <a:lstStyle/>
                    <a:p>
                      <a:pPr algn="ctr" rtl="1"/>
                      <a:r>
                        <a:rPr lang="ar-SA" sz="1850" dirty="0" smtClean="0"/>
                        <a:t>المدينة المنورة</a:t>
                      </a:r>
                      <a:endParaRPr lang="ar-EG" sz="1850" dirty="0"/>
                    </a:p>
                  </a:txBody>
                  <a:tcPr/>
                </a:tc>
                <a:tc>
                  <a:txBody>
                    <a:bodyPr/>
                    <a:lstStyle/>
                    <a:p>
                      <a:pPr algn="ctr" rtl="1"/>
                      <a:r>
                        <a:rPr lang="ar-SA" sz="1850" dirty="0" smtClean="0"/>
                        <a:t>519294</a:t>
                      </a:r>
                      <a:endParaRPr lang="ar-EG" sz="1850" dirty="0"/>
                    </a:p>
                  </a:txBody>
                  <a:tcPr/>
                </a:tc>
              </a:tr>
              <a:tr h="370840">
                <a:tc>
                  <a:txBody>
                    <a:bodyPr/>
                    <a:lstStyle/>
                    <a:p>
                      <a:pPr algn="ctr"/>
                      <a:r>
                        <a:rPr lang="ar-SA" sz="1850" b="1" i="1" dirty="0" smtClean="0">
                          <a:solidFill>
                            <a:srgbClr val="C00000"/>
                          </a:solidFill>
                        </a:rPr>
                        <a:t>11</a:t>
                      </a:r>
                      <a:endParaRPr lang="ar-EG" sz="1850" b="1" i="1" dirty="0">
                        <a:solidFill>
                          <a:srgbClr val="C00000"/>
                        </a:solidFill>
                      </a:endParaRPr>
                    </a:p>
                  </a:txBody>
                  <a:tcPr/>
                </a:tc>
                <a:tc>
                  <a:txBody>
                    <a:bodyPr/>
                    <a:lstStyle/>
                    <a:p>
                      <a:pPr algn="ctr" rtl="1"/>
                      <a:r>
                        <a:rPr lang="ar-SA" sz="1850" b="1" i="1" dirty="0" smtClean="0">
                          <a:solidFill>
                            <a:srgbClr val="C00000"/>
                          </a:solidFill>
                        </a:rPr>
                        <a:t>عسير</a:t>
                      </a:r>
                      <a:endParaRPr lang="ar-EG" sz="1850" b="1" i="1" dirty="0">
                        <a:solidFill>
                          <a:srgbClr val="C00000"/>
                        </a:solidFill>
                      </a:endParaRPr>
                    </a:p>
                  </a:txBody>
                  <a:tcPr/>
                </a:tc>
                <a:tc>
                  <a:txBody>
                    <a:bodyPr/>
                    <a:lstStyle/>
                    <a:p>
                      <a:pPr algn="ctr" rtl="1"/>
                      <a:r>
                        <a:rPr lang="ar-SA" sz="1850" b="1" i="1" dirty="0" smtClean="0">
                          <a:solidFill>
                            <a:srgbClr val="C00000"/>
                          </a:solidFill>
                        </a:rPr>
                        <a:t>861361 (الربيع الأعلى)</a:t>
                      </a:r>
                      <a:endParaRPr lang="ar-EG" sz="1850" b="1" i="1" dirty="0">
                        <a:solidFill>
                          <a:srgbClr val="C00000"/>
                        </a:solidFill>
                      </a:endParaRPr>
                    </a:p>
                  </a:txBody>
                  <a:tcPr/>
                </a:tc>
              </a:tr>
              <a:tr h="370840">
                <a:tc>
                  <a:txBody>
                    <a:bodyPr/>
                    <a:lstStyle/>
                    <a:p>
                      <a:pPr algn="ctr"/>
                      <a:r>
                        <a:rPr lang="ar-SA" sz="1850" dirty="0" smtClean="0"/>
                        <a:t>12</a:t>
                      </a:r>
                      <a:endParaRPr lang="ar-EG" sz="1850" dirty="0"/>
                    </a:p>
                  </a:txBody>
                  <a:tcPr/>
                </a:tc>
                <a:tc>
                  <a:txBody>
                    <a:bodyPr/>
                    <a:lstStyle/>
                    <a:p>
                      <a:pPr algn="ctr" rtl="1"/>
                      <a:r>
                        <a:rPr lang="ar-SA" sz="1850" dirty="0" smtClean="0"/>
                        <a:t>المنطقة الشرقية</a:t>
                      </a:r>
                      <a:endParaRPr lang="ar-EG" sz="1850" dirty="0"/>
                    </a:p>
                  </a:txBody>
                  <a:tcPr/>
                </a:tc>
                <a:tc>
                  <a:txBody>
                    <a:bodyPr/>
                    <a:lstStyle/>
                    <a:p>
                      <a:pPr algn="ctr" rtl="1"/>
                      <a:r>
                        <a:rPr lang="ar-SA" sz="1850" dirty="0" smtClean="0"/>
                        <a:t>769648</a:t>
                      </a:r>
                      <a:endParaRPr lang="ar-EG" sz="1850" dirty="0"/>
                    </a:p>
                  </a:txBody>
                  <a:tcPr/>
                </a:tc>
              </a:tr>
              <a:tr h="370840">
                <a:tc>
                  <a:txBody>
                    <a:bodyPr/>
                    <a:lstStyle/>
                    <a:p>
                      <a:pPr algn="ctr"/>
                      <a:r>
                        <a:rPr lang="ar-SA" sz="1850" dirty="0" smtClean="0"/>
                        <a:t>13</a:t>
                      </a:r>
                      <a:endParaRPr lang="ar-EG" sz="1850" dirty="0"/>
                    </a:p>
                  </a:txBody>
                  <a:tcPr/>
                </a:tc>
                <a:tc>
                  <a:txBody>
                    <a:bodyPr/>
                    <a:lstStyle/>
                    <a:p>
                      <a:pPr algn="ctr" rtl="1"/>
                      <a:r>
                        <a:rPr lang="ar-SA" sz="1850" dirty="0" smtClean="0"/>
                        <a:t>الرياض</a:t>
                      </a:r>
                      <a:endParaRPr lang="ar-EG" sz="1850" dirty="0"/>
                    </a:p>
                  </a:txBody>
                  <a:tcPr/>
                </a:tc>
                <a:tc>
                  <a:txBody>
                    <a:bodyPr/>
                    <a:lstStyle/>
                    <a:p>
                      <a:pPr algn="ctr" rtl="1"/>
                      <a:r>
                        <a:rPr lang="ar-SA" sz="1850" dirty="0" smtClean="0"/>
                        <a:t>1272272</a:t>
                      </a:r>
                      <a:endParaRPr lang="ar-EG" sz="1850" dirty="0"/>
                    </a:p>
                  </a:txBody>
                  <a:tcPr/>
                </a:tc>
              </a:tr>
              <a:tr h="370840">
                <a:tc>
                  <a:txBody>
                    <a:bodyPr/>
                    <a:lstStyle/>
                    <a:p>
                      <a:pPr algn="ctr"/>
                      <a:r>
                        <a:rPr lang="ar-SA" sz="1850" dirty="0" smtClean="0"/>
                        <a:t>14</a:t>
                      </a:r>
                      <a:endParaRPr lang="ar-EG" sz="1850" dirty="0"/>
                    </a:p>
                  </a:txBody>
                  <a:tcPr/>
                </a:tc>
                <a:tc>
                  <a:txBody>
                    <a:bodyPr/>
                    <a:lstStyle/>
                    <a:p>
                      <a:pPr algn="ctr" rtl="1"/>
                      <a:r>
                        <a:rPr lang="ar-SA" sz="1850" dirty="0" smtClean="0"/>
                        <a:t>مكة المكرمة</a:t>
                      </a:r>
                      <a:endParaRPr lang="ar-EG" sz="1850" dirty="0"/>
                    </a:p>
                  </a:txBody>
                  <a:tcPr/>
                </a:tc>
                <a:tc>
                  <a:txBody>
                    <a:bodyPr/>
                    <a:lstStyle/>
                    <a:p>
                      <a:pPr algn="ctr" rtl="1"/>
                      <a:r>
                        <a:rPr lang="ar-SA" sz="1850" dirty="0" smtClean="0"/>
                        <a:t>1754108</a:t>
                      </a:r>
                      <a:endParaRPr lang="ar-EG" sz="1850" dirty="0"/>
                    </a:p>
                  </a:txBody>
                  <a:tcPr/>
                </a:tc>
              </a:tr>
            </a:tbl>
          </a:graphicData>
        </a:graphic>
      </p:graphicFrame>
    </p:spTree>
    <p:extLst>
      <p:ext uri="{BB962C8B-B14F-4D97-AF65-F5344CB8AC3E}">
        <p14:creationId xmlns:p14="http://schemas.microsoft.com/office/powerpoint/2010/main" val="14404244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4" name="مستطيل 3"/>
          <p:cNvSpPr/>
          <p:nvPr/>
        </p:nvSpPr>
        <p:spPr>
          <a:xfrm>
            <a:off x="0" y="810652"/>
            <a:ext cx="9906000" cy="4801314"/>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marL="457200" indent="-457200" algn="just">
              <a:buFontTx/>
              <a:buChar char="-"/>
            </a:pPr>
            <a:r>
              <a:rPr lang="ar-SA" sz="2550" dirty="0" smtClean="0">
                <a:solidFill>
                  <a:prstClr val="black"/>
                </a:solidFill>
              </a:rPr>
              <a:t>يتم حساب </a:t>
            </a:r>
            <a:r>
              <a:rPr lang="ar-SA" sz="2550" dirty="0" smtClean="0">
                <a:solidFill>
                  <a:srgbClr val="FF0000"/>
                </a:solidFill>
              </a:rPr>
              <a:t>ترتيب الربيع الأدنى (ر1) </a:t>
            </a:r>
            <a:r>
              <a:rPr lang="ar-SA" sz="2550" dirty="0" smtClean="0">
                <a:solidFill>
                  <a:prstClr val="black"/>
                </a:solidFill>
              </a:rPr>
              <a:t>وهو يساوى ( ن + 1) / 4</a:t>
            </a:r>
          </a:p>
          <a:p>
            <a:pPr marL="457200" indent="-457200" algn="ctr">
              <a:buFontTx/>
              <a:buChar char="-"/>
            </a:pPr>
            <a:r>
              <a:rPr lang="ar-SA" sz="2550" b="1" dirty="0" smtClean="0">
                <a:solidFill>
                  <a:prstClr val="black"/>
                </a:solidFill>
              </a:rPr>
              <a:t>وهنا قيمته = (14 + 1 ) / 4 = 15 / 4 = 3.75.</a:t>
            </a:r>
          </a:p>
          <a:p>
            <a:pPr marL="457200" indent="-457200" algn="just">
              <a:buFontTx/>
              <a:buChar char="-"/>
            </a:pPr>
            <a:r>
              <a:rPr lang="ar-SA" sz="2550" dirty="0" smtClean="0">
                <a:solidFill>
                  <a:prstClr val="black"/>
                </a:solidFill>
              </a:rPr>
              <a:t>أي أن ترتيب الربيع الأدنى يزيد على الترتيب الثالث ( أقرب إلى الرابع) ، أي انه يقع في الترتيب الرابع التي تناظر مقاطعة نجران والتي يبلغ عدد سكانها 147980.</a:t>
            </a:r>
          </a:p>
          <a:p>
            <a:pPr marL="457200" indent="-457200" algn="just">
              <a:buFontTx/>
              <a:buChar char="-"/>
            </a:pPr>
            <a:r>
              <a:rPr lang="ar-SA" sz="2550" dirty="0" smtClean="0">
                <a:solidFill>
                  <a:prstClr val="black"/>
                </a:solidFill>
              </a:rPr>
              <a:t>يتم حساب </a:t>
            </a:r>
            <a:r>
              <a:rPr lang="ar-SA" sz="2550" dirty="0" smtClean="0">
                <a:solidFill>
                  <a:srgbClr val="FF0000"/>
                </a:solidFill>
              </a:rPr>
              <a:t>ترتيب الربيع الأعلى (ر3) </a:t>
            </a:r>
            <a:r>
              <a:rPr lang="ar-SA" sz="2550" dirty="0" smtClean="0">
                <a:solidFill>
                  <a:prstClr val="black"/>
                </a:solidFill>
              </a:rPr>
              <a:t>وهو يساوى </a:t>
            </a:r>
            <a:r>
              <a:rPr lang="ar-SA" sz="2550" dirty="0" smtClean="0">
                <a:solidFill>
                  <a:schemeClr val="accent6">
                    <a:lumMod val="50000"/>
                  </a:schemeClr>
                </a:solidFill>
              </a:rPr>
              <a:t>3(ن + 1) / 4</a:t>
            </a:r>
          </a:p>
          <a:p>
            <a:pPr marL="457200" indent="-457200" algn="ctr">
              <a:buFontTx/>
              <a:buChar char="-"/>
            </a:pPr>
            <a:r>
              <a:rPr lang="ar-SA" sz="2550" b="1" dirty="0" smtClean="0">
                <a:solidFill>
                  <a:prstClr val="black"/>
                </a:solidFill>
              </a:rPr>
              <a:t>وهنا قيمته = 3(14 + 1) / 4 = 3(15) / 4= 45 / 4 = 11.25.</a:t>
            </a:r>
          </a:p>
          <a:p>
            <a:pPr marL="457200" indent="-457200" algn="just">
              <a:buFontTx/>
              <a:buChar char="-"/>
            </a:pPr>
            <a:r>
              <a:rPr lang="ar-SA" sz="2550" dirty="0" smtClean="0">
                <a:solidFill>
                  <a:prstClr val="black"/>
                </a:solidFill>
              </a:rPr>
              <a:t>أي أن الترتيب يقع في الفئة 11 ( نظرا للتقريب)، التي تناظر منطقة عسير والتي يبلغ عدد سكانها 681361.</a:t>
            </a:r>
          </a:p>
          <a:p>
            <a:pPr marL="457200" indent="-457200" algn="just">
              <a:buFontTx/>
              <a:buChar char="-"/>
            </a:pPr>
            <a:r>
              <a:rPr lang="ar-SA" sz="2550" dirty="0" smtClean="0">
                <a:solidFill>
                  <a:srgbClr val="FF0000"/>
                </a:solidFill>
              </a:rPr>
              <a:t>والمدى الربيعي يساوى الفرق بين الربيع الأعلى (ر3) والربيع الأدنى (ر1).</a:t>
            </a:r>
          </a:p>
          <a:p>
            <a:pPr marL="457200" indent="-457200" algn="ctr">
              <a:buFontTx/>
              <a:buChar char="-"/>
            </a:pPr>
            <a:r>
              <a:rPr lang="ar-SA" sz="2550" b="1" dirty="0" smtClean="0">
                <a:solidFill>
                  <a:prstClr val="black"/>
                </a:solidFill>
              </a:rPr>
              <a:t>إذن قيمة المدى الربيعي = 681361 – 147980 = 533381.</a:t>
            </a:r>
          </a:p>
          <a:p>
            <a:pPr marL="457200" indent="-457200" algn="just">
              <a:buFontTx/>
              <a:buChar char="-"/>
            </a:pPr>
            <a:r>
              <a:rPr lang="ar-SA" sz="2550" dirty="0" smtClean="0">
                <a:solidFill>
                  <a:srgbClr val="FF0000"/>
                </a:solidFill>
              </a:rPr>
              <a:t>ولحساب الانحراف الربيعي نجده يساوى نصف المدى الربيعي</a:t>
            </a:r>
          </a:p>
          <a:p>
            <a:pPr marL="457200" indent="-457200" algn="ctr">
              <a:buFontTx/>
              <a:buChar char="-"/>
            </a:pPr>
            <a:r>
              <a:rPr lang="ar-SA" sz="2550" b="1" dirty="0" smtClean="0">
                <a:solidFill>
                  <a:prstClr val="black"/>
                </a:solidFill>
              </a:rPr>
              <a:t>إذن الانحراف الربيعي = ( المدى الربيعي / 2) = (533381 /2 ) = 266690.</a:t>
            </a:r>
          </a:p>
        </p:txBody>
      </p:sp>
      <p:sp>
        <p:nvSpPr>
          <p:cNvPr id="2" name="Title 1"/>
          <p:cNvSpPr>
            <a:spLocks noGrp="1"/>
          </p:cNvSpPr>
          <p:nvPr>
            <p:ph type="title" idx="4294967295"/>
          </p:nvPr>
        </p:nvSpPr>
        <p:spPr>
          <a:xfrm>
            <a:off x="0" y="76200"/>
            <a:ext cx="9906000" cy="563563"/>
          </a:xfrm>
        </p:spPr>
        <p:txBody>
          <a:bodyPr/>
          <a:lstStyle/>
          <a:p>
            <a:pPr algn="ctr" rtl="1"/>
            <a:r>
              <a:rPr lang="ar-SA" sz="2800" b="1" spc="-150" dirty="0">
                <a:solidFill>
                  <a:schemeClr val="tx1"/>
                </a:solidFill>
                <a:latin typeface="ae_AlMateen" pitchFamily="2" charset="-78"/>
                <a:cs typeface="ae_AlMateen" pitchFamily="2" charset="-78"/>
              </a:rPr>
              <a:t>مقاييس التشتت </a:t>
            </a:r>
            <a:r>
              <a:rPr lang="ar-SA" sz="2800" b="1" spc="-150" dirty="0" smtClean="0">
                <a:solidFill>
                  <a:schemeClr val="tx1"/>
                </a:solidFill>
                <a:latin typeface="ae_AlMateen" pitchFamily="2" charset="-78"/>
                <a:cs typeface="ae_AlMateen" pitchFamily="2" charset="-78"/>
              </a:rPr>
              <a:t>والانتشار ......................( </a:t>
            </a:r>
            <a:r>
              <a:rPr lang="ar-SA" sz="2800" b="1" spc="-150" dirty="0" smtClean="0">
                <a:solidFill>
                  <a:srgbClr val="002060"/>
                </a:solidFill>
                <a:latin typeface="ae_AlMateen" pitchFamily="2" charset="-78"/>
                <a:cs typeface="ae_AlMateen" pitchFamily="2" charset="-78"/>
              </a:rPr>
              <a:t>الانحراف الربيعي </a:t>
            </a:r>
            <a:r>
              <a:rPr lang="en-US" sz="2800" b="1" spc="-150" dirty="0" smtClean="0">
                <a:solidFill>
                  <a:srgbClr val="002060"/>
                </a:solidFill>
                <a:latin typeface="ae_AlMateen" pitchFamily="2" charset="-78"/>
                <a:cs typeface="ae_AlMateen" pitchFamily="2" charset="-78"/>
              </a:rPr>
              <a:t>Quartile Deviation</a:t>
            </a:r>
            <a:r>
              <a:rPr lang="ar-SA" sz="2800" b="1" spc="-150" dirty="0" smtClean="0">
                <a:solidFill>
                  <a:schemeClr val="tx1"/>
                </a:solidFill>
                <a:latin typeface="ae_AlMateen" pitchFamily="2" charset="-78"/>
                <a:cs typeface="ae_AlMateen" pitchFamily="2" charset="-78"/>
              </a:rPr>
              <a:t>).............................. </a:t>
            </a:r>
            <a:r>
              <a:rPr lang="en-US" sz="2800" b="1" spc="-150" dirty="0" smtClean="0">
                <a:solidFill>
                  <a:schemeClr val="tx1"/>
                </a:solidFill>
                <a:latin typeface="ae_AlMateen" pitchFamily="2" charset="-78"/>
                <a:cs typeface="ae_AlMateen" pitchFamily="2" charset="-78"/>
              </a:rPr>
              <a:t>Dispersion</a:t>
            </a:r>
            <a:endParaRPr lang="ar-EG" sz="2800" b="1" dirty="0">
              <a:solidFill>
                <a:schemeClr val="tx1"/>
              </a:solidFill>
            </a:endParaRPr>
          </a:p>
        </p:txBody>
      </p:sp>
    </p:spTree>
    <p:extLst>
      <p:ext uri="{BB962C8B-B14F-4D97-AF65-F5344CB8AC3E}">
        <p14:creationId xmlns:p14="http://schemas.microsoft.com/office/powerpoint/2010/main" val="30593725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4" name="مستطيل 3"/>
          <p:cNvSpPr/>
          <p:nvPr/>
        </p:nvSpPr>
        <p:spPr>
          <a:xfrm>
            <a:off x="0" y="810652"/>
            <a:ext cx="9906000" cy="4801314"/>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marL="457200" indent="-457200" algn="just">
              <a:buFontTx/>
              <a:buChar char="-"/>
            </a:pPr>
            <a:r>
              <a:rPr lang="ar-SA" sz="2550" dirty="0" smtClean="0">
                <a:solidFill>
                  <a:prstClr val="black"/>
                </a:solidFill>
              </a:rPr>
              <a:t>وفى حالة </a:t>
            </a:r>
            <a:r>
              <a:rPr lang="ar-SA" sz="2550" dirty="0" smtClean="0">
                <a:solidFill>
                  <a:srgbClr val="FF0000"/>
                </a:solidFill>
              </a:rPr>
              <a:t>البيانات المبوبة أو الجداول ذات التوزيعات التكرارية </a:t>
            </a:r>
            <a:r>
              <a:rPr lang="ar-SA" sz="2550" dirty="0" smtClean="0">
                <a:solidFill>
                  <a:prstClr val="black"/>
                </a:solidFill>
              </a:rPr>
              <a:t>:</a:t>
            </a:r>
          </a:p>
          <a:p>
            <a:pPr marL="457200" indent="-457200" algn="just">
              <a:buFontTx/>
              <a:buChar char="-"/>
            </a:pPr>
            <a:r>
              <a:rPr lang="ar-SA" sz="2550" dirty="0" smtClean="0">
                <a:solidFill>
                  <a:prstClr val="black"/>
                </a:solidFill>
              </a:rPr>
              <a:t>نستخرج قيمة الربيع الأعلى والربيع الأدنى كالتالي:</a:t>
            </a:r>
          </a:p>
          <a:p>
            <a:pPr marL="457200" indent="-457200" algn="just">
              <a:buFontTx/>
              <a:buChar char="-"/>
            </a:pPr>
            <a:r>
              <a:rPr lang="ar-SA" sz="2550" dirty="0" smtClean="0">
                <a:solidFill>
                  <a:srgbClr val="FF0000"/>
                </a:solidFill>
              </a:rPr>
              <a:t>ترتيب الربيع الأدنى ( ر1) </a:t>
            </a:r>
            <a:r>
              <a:rPr lang="ar-SA" sz="2550" dirty="0" smtClean="0">
                <a:solidFill>
                  <a:prstClr val="black"/>
                </a:solidFill>
              </a:rPr>
              <a:t>= (مجـ ك / 4).                      (ك) هي التكرارات )</a:t>
            </a:r>
          </a:p>
          <a:p>
            <a:pPr marL="457200" indent="-457200" algn="just">
              <a:buFontTx/>
              <a:buChar char="-"/>
            </a:pPr>
            <a:r>
              <a:rPr lang="ar-SA" sz="2550" dirty="0" smtClean="0">
                <a:solidFill>
                  <a:srgbClr val="FF0000"/>
                </a:solidFill>
              </a:rPr>
              <a:t>ترتيب الربيع الأعلى (ر3) </a:t>
            </a:r>
            <a:r>
              <a:rPr lang="ar-SA" sz="2550" dirty="0" smtClean="0">
                <a:solidFill>
                  <a:prstClr val="black"/>
                </a:solidFill>
              </a:rPr>
              <a:t>= 3 </a:t>
            </a:r>
            <a:r>
              <a:rPr lang="ar-SA" sz="2550" dirty="0">
                <a:solidFill>
                  <a:prstClr val="black"/>
                </a:solidFill>
              </a:rPr>
              <a:t>(مجـ ك / 4).</a:t>
            </a:r>
          </a:p>
          <a:p>
            <a:pPr marL="457200" indent="-457200" algn="just">
              <a:buFontTx/>
              <a:buChar char="-"/>
            </a:pPr>
            <a:r>
              <a:rPr lang="ar-SA" sz="2550" dirty="0" smtClean="0">
                <a:solidFill>
                  <a:prstClr val="black"/>
                </a:solidFill>
              </a:rPr>
              <a:t>نقوم بعمل التوزيع المتجمع الصاعد.</a:t>
            </a:r>
          </a:p>
          <a:p>
            <a:pPr marL="457200" indent="-457200" algn="just">
              <a:buFontTx/>
              <a:buChar char="-"/>
            </a:pPr>
            <a:r>
              <a:rPr lang="ar-SA" sz="2550" dirty="0" smtClean="0">
                <a:solidFill>
                  <a:srgbClr val="FF0000"/>
                </a:solidFill>
              </a:rPr>
              <a:t>قيمة الربيع الأدنى </a:t>
            </a:r>
            <a:r>
              <a:rPr lang="ar-SA" sz="2550" dirty="0" smtClean="0">
                <a:solidFill>
                  <a:prstClr val="black"/>
                </a:solidFill>
              </a:rPr>
              <a:t>= الحد الأدنى لفئة الربيع الأدنى + ( ترتيب الربيع الأدنى – التكرار الصاعد السابق لترتيب الربيع الأدنى) / التكرار المتجمع الصاعد اللاحق – التكرار المتجمع الصاعد السابق) </a:t>
            </a:r>
            <a:r>
              <a:rPr lang="en-US" sz="2550" dirty="0" smtClean="0">
                <a:solidFill>
                  <a:prstClr val="black"/>
                </a:solidFill>
              </a:rPr>
              <a:t>X</a:t>
            </a:r>
            <a:r>
              <a:rPr lang="ar-SA" sz="2550" dirty="0" smtClean="0">
                <a:solidFill>
                  <a:prstClr val="black"/>
                </a:solidFill>
              </a:rPr>
              <a:t> طول الفئة.</a:t>
            </a:r>
          </a:p>
          <a:p>
            <a:pPr marL="457200" indent="-457200" algn="just">
              <a:buFontTx/>
              <a:buChar char="-"/>
            </a:pPr>
            <a:r>
              <a:rPr lang="ar-SA" sz="2550" dirty="0" smtClean="0">
                <a:solidFill>
                  <a:srgbClr val="FF0000"/>
                </a:solidFill>
              </a:rPr>
              <a:t>قيمة الربيع الأعلى </a:t>
            </a:r>
            <a:r>
              <a:rPr lang="ar-SA" sz="2550" dirty="0" smtClean="0">
                <a:solidFill>
                  <a:prstClr val="black"/>
                </a:solidFill>
              </a:rPr>
              <a:t>= </a:t>
            </a:r>
            <a:r>
              <a:rPr lang="ar-SA" sz="2550" dirty="0">
                <a:solidFill>
                  <a:prstClr val="black"/>
                </a:solidFill>
              </a:rPr>
              <a:t>الحد الأدنى لفئة الربيع </a:t>
            </a:r>
            <a:r>
              <a:rPr lang="ar-SA" sz="2550" dirty="0" smtClean="0">
                <a:solidFill>
                  <a:prstClr val="black"/>
                </a:solidFill>
              </a:rPr>
              <a:t>الأعلى + </a:t>
            </a:r>
            <a:r>
              <a:rPr lang="ar-SA" sz="2550" dirty="0">
                <a:solidFill>
                  <a:prstClr val="black"/>
                </a:solidFill>
              </a:rPr>
              <a:t>( ترتيب الربيع </a:t>
            </a:r>
            <a:r>
              <a:rPr lang="ar-SA" sz="2550" dirty="0" smtClean="0">
                <a:solidFill>
                  <a:prstClr val="black"/>
                </a:solidFill>
              </a:rPr>
              <a:t>الأعلى  </a:t>
            </a:r>
            <a:r>
              <a:rPr lang="ar-SA" sz="2550" dirty="0">
                <a:solidFill>
                  <a:prstClr val="black"/>
                </a:solidFill>
              </a:rPr>
              <a:t>– التكرار الصاعد السابق لترتيب الربيع </a:t>
            </a:r>
            <a:r>
              <a:rPr lang="ar-SA" sz="2550" dirty="0" smtClean="0">
                <a:solidFill>
                  <a:prstClr val="black"/>
                </a:solidFill>
              </a:rPr>
              <a:t>الأعلى ) </a:t>
            </a:r>
            <a:r>
              <a:rPr lang="ar-SA" sz="2550" dirty="0">
                <a:solidFill>
                  <a:prstClr val="black"/>
                </a:solidFill>
              </a:rPr>
              <a:t>/ التكرار المتجمع الصاعد اللاحق – التكرار المتجمع الصاعد السابق) </a:t>
            </a:r>
            <a:r>
              <a:rPr lang="en-US" sz="2550" dirty="0">
                <a:solidFill>
                  <a:prstClr val="black"/>
                </a:solidFill>
              </a:rPr>
              <a:t>X</a:t>
            </a:r>
            <a:r>
              <a:rPr lang="ar-SA" sz="2550" dirty="0">
                <a:solidFill>
                  <a:prstClr val="black"/>
                </a:solidFill>
              </a:rPr>
              <a:t> طول الفئة</a:t>
            </a:r>
            <a:r>
              <a:rPr lang="ar-SA" sz="2550" dirty="0" smtClean="0">
                <a:solidFill>
                  <a:prstClr val="black"/>
                </a:solidFill>
              </a:rPr>
              <a:t>.</a:t>
            </a:r>
          </a:p>
          <a:p>
            <a:pPr marL="457200" indent="-457200" algn="just">
              <a:buFontTx/>
              <a:buChar char="-"/>
            </a:pPr>
            <a:r>
              <a:rPr lang="ar-SA" sz="2550" dirty="0" smtClean="0">
                <a:solidFill>
                  <a:srgbClr val="FF0000"/>
                </a:solidFill>
              </a:rPr>
              <a:t>ومن ثم تصبح قيمة الانحراف الربيعي = ((ر3) – (ر1) ) / 2</a:t>
            </a:r>
            <a:endParaRPr lang="ar-SA" sz="2550" dirty="0">
              <a:solidFill>
                <a:srgbClr val="FF0000"/>
              </a:solidFill>
            </a:endParaRPr>
          </a:p>
        </p:txBody>
      </p:sp>
      <p:sp>
        <p:nvSpPr>
          <p:cNvPr id="2" name="Title 1"/>
          <p:cNvSpPr>
            <a:spLocks noGrp="1"/>
          </p:cNvSpPr>
          <p:nvPr>
            <p:ph type="title" idx="4294967295"/>
          </p:nvPr>
        </p:nvSpPr>
        <p:spPr>
          <a:xfrm>
            <a:off x="0" y="76200"/>
            <a:ext cx="9906000" cy="563563"/>
          </a:xfrm>
        </p:spPr>
        <p:txBody>
          <a:bodyPr/>
          <a:lstStyle/>
          <a:p>
            <a:pPr algn="ctr" rtl="1"/>
            <a:r>
              <a:rPr lang="ar-SA" sz="2800" b="1" spc="-150" dirty="0">
                <a:solidFill>
                  <a:schemeClr val="tx1"/>
                </a:solidFill>
                <a:latin typeface="ae_AlMateen" pitchFamily="2" charset="-78"/>
                <a:cs typeface="ae_AlMateen" pitchFamily="2" charset="-78"/>
              </a:rPr>
              <a:t>مقاييس التشتت </a:t>
            </a:r>
            <a:r>
              <a:rPr lang="ar-SA" sz="2800" b="1" spc="-150" dirty="0" smtClean="0">
                <a:solidFill>
                  <a:schemeClr val="tx1"/>
                </a:solidFill>
                <a:latin typeface="ae_AlMateen" pitchFamily="2" charset="-78"/>
                <a:cs typeface="ae_AlMateen" pitchFamily="2" charset="-78"/>
              </a:rPr>
              <a:t>والانتشار ......................( </a:t>
            </a:r>
            <a:r>
              <a:rPr lang="ar-SA" sz="2800" b="1" spc="-150" dirty="0" smtClean="0">
                <a:solidFill>
                  <a:srgbClr val="002060"/>
                </a:solidFill>
                <a:latin typeface="ae_AlMateen" pitchFamily="2" charset="-78"/>
                <a:cs typeface="ae_AlMateen" pitchFamily="2" charset="-78"/>
              </a:rPr>
              <a:t>الانحراف الربيعي </a:t>
            </a:r>
            <a:r>
              <a:rPr lang="en-US" sz="2800" b="1" spc="-150" dirty="0" smtClean="0">
                <a:solidFill>
                  <a:srgbClr val="002060"/>
                </a:solidFill>
                <a:latin typeface="ae_AlMateen" pitchFamily="2" charset="-78"/>
                <a:cs typeface="ae_AlMateen" pitchFamily="2" charset="-78"/>
              </a:rPr>
              <a:t>Quartile Deviation</a:t>
            </a:r>
            <a:r>
              <a:rPr lang="ar-SA" sz="2800" b="1" spc="-150" dirty="0" smtClean="0">
                <a:solidFill>
                  <a:schemeClr val="tx1"/>
                </a:solidFill>
                <a:latin typeface="ae_AlMateen" pitchFamily="2" charset="-78"/>
                <a:cs typeface="ae_AlMateen" pitchFamily="2" charset="-78"/>
              </a:rPr>
              <a:t>).............................. </a:t>
            </a:r>
            <a:r>
              <a:rPr lang="en-US" sz="2800" b="1" spc="-150" dirty="0" smtClean="0">
                <a:solidFill>
                  <a:schemeClr val="tx1"/>
                </a:solidFill>
                <a:latin typeface="ae_AlMateen" pitchFamily="2" charset="-78"/>
                <a:cs typeface="ae_AlMateen" pitchFamily="2" charset="-78"/>
              </a:rPr>
              <a:t>Dispersion</a:t>
            </a:r>
            <a:endParaRPr lang="ar-EG" sz="2800" b="1" dirty="0">
              <a:solidFill>
                <a:schemeClr val="tx1"/>
              </a:solidFill>
            </a:endParaRPr>
          </a:p>
        </p:txBody>
      </p:sp>
    </p:spTree>
    <p:extLst>
      <p:ext uri="{BB962C8B-B14F-4D97-AF65-F5344CB8AC3E}">
        <p14:creationId xmlns:p14="http://schemas.microsoft.com/office/powerpoint/2010/main" val="42016108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4" name="مستطيل 3"/>
          <p:cNvSpPr/>
          <p:nvPr/>
        </p:nvSpPr>
        <p:spPr>
          <a:xfrm>
            <a:off x="0" y="810652"/>
            <a:ext cx="9906000" cy="4832092"/>
          </a:xfrm>
          <a:prstGeom prst="rect">
            <a:avLst/>
          </a:prstGeom>
        </p:spPr>
        <p:style>
          <a:lnRef idx="3">
            <a:schemeClr val="lt1"/>
          </a:lnRef>
          <a:fillRef idx="1">
            <a:schemeClr val="accent3"/>
          </a:fillRef>
          <a:effectRef idx="1">
            <a:schemeClr val="accent3"/>
          </a:effectRef>
          <a:fontRef idx="minor">
            <a:schemeClr val="lt1"/>
          </a:fontRef>
        </p:style>
        <p:txBody>
          <a:bodyPr wrap="square">
            <a:spAutoFit/>
          </a:bodyPr>
          <a:lstStyle/>
          <a:p>
            <a:pPr marL="457200" indent="-457200" algn="just">
              <a:buFontTx/>
              <a:buChar char="-"/>
            </a:pPr>
            <a:r>
              <a:rPr lang="ar-SA" sz="2800" dirty="0" smtClean="0">
                <a:solidFill>
                  <a:prstClr val="black"/>
                </a:solidFill>
              </a:rPr>
              <a:t>ويمكننا إيجاد الانحراف الربيعي </a:t>
            </a:r>
            <a:r>
              <a:rPr lang="ar-SA" sz="2800" b="1" dirty="0" smtClean="0">
                <a:solidFill>
                  <a:prstClr val="black"/>
                </a:solidFill>
              </a:rPr>
              <a:t>من الرسم،</a:t>
            </a:r>
            <a:r>
              <a:rPr lang="ar-SA" sz="2800" dirty="0" smtClean="0">
                <a:solidFill>
                  <a:prstClr val="black"/>
                </a:solidFill>
              </a:rPr>
              <a:t> وذلك من التوزيع </a:t>
            </a:r>
            <a:r>
              <a:rPr lang="ar-SA" sz="2800" b="1" dirty="0" smtClean="0">
                <a:solidFill>
                  <a:prstClr val="black"/>
                </a:solidFill>
              </a:rPr>
              <a:t>المتجمع الصاعد أو الهابط</a:t>
            </a:r>
            <a:r>
              <a:rPr lang="ar-SA" sz="2800" dirty="0" smtClean="0">
                <a:solidFill>
                  <a:prstClr val="black"/>
                </a:solidFill>
              </a:rPr>
              <a:t>، حيث نخصص </a:t>
            </a:r>
            <a:r>
              <a:rPr lang="ar-SA" sz="2800" dirty="0" smtClean="0">
                <a:solidFill>
                  <a:srgbClr val="FF0000"/>
                </a:solidFill>
              </a:rPr>
              <a:t>المحور الأفقي للفئات </a:t>
            </a:r>
            <a:r>
              <a:rPr lang="ar-SA" sz="2800" b="1" dirty="0" smtClean="0">
                <a:solidFill>
                  <a:prstClr val="black"/>
                </a:solidFill>
              </a:rPr>
              <a:t>والمحور الرأسي للتكرارات </a:t>
            </a:r>
            <a:r>
              <a:rPr lang="ar-SA" sz="2800" dirty="0" smtClean="0">
                <a:solidFill>
                  <a:prstClr val="black"/>
                </a:solidFill>
              </a:rPr>
              <a:t>الصاعدة ، ثم نمد خطاً أفقيا أمام ترتيب الربيع الأول فيقطع المنحنى الصاعد في نقطة.</a:t>
            </a:r>
          </a:p>
          <a:p>
            <a:pPr marL="457200" indent="-457200" algn="just">
              <a:buFontTx/>
              <a:buChar char="-"/>
            </a:pPr>
            <a:r>
              <a:rPr lang="ar-SA" sz="2800" dirty="0" smtClean="0">
                <a:solidFill>
                  <a:prstClr val="black"/>
                </a:solidFill>
              </a:rPr>
              <a:t>نسقط منها عمود على المحور الأفقي يقابله في نقطة هي قيمة (ر1).</a:t>
            </a:r>
          </a:p>
          <a:p>
            <a:pPr marL="457200" indent="-457200" algn="just">
              <a:buFontTx/>
              <a:buChar char="-"/>
            </a:pPr>
            <a:r>
              <a:rPr lang="ar-SA" sz="2800" dirty="0" smtClean="0">
                <a:solidFill>
                  <a:prstClr val="black"/>
                </a:solidFill>
              </a:rPr>
              <a:t>وبالطريقة نفسها نحدد قيمة (ر3)، والمسافة بينهما هي المدى الربيعي، ونصفها هو: الانحراف الربيعي.</a:t>
            </a:r>
          </a:p>
          <a:p>
            <a:pPr algn="just"/>
            <a:endParaRPr lang="ar-SA" sz="2800" dirty="0" smtClean="0">
              <a:solidFill>
                <a:prstClr val="black"/>
              </a:solidFill>
            </a:endParaRPr>
          </a:p>
          <a:p>
            <a:pPr algn="just"/>
            <a:r>
              <a:rPr lang="ar-SA" sz="2800" dirty="0" smtClean="0">
                <a:solidFill>
                  <a:prstClr val="black"/>
                </a:solidFill>
              </a:rPr>
              <a:t>مما سبق، نجد أن الانحراف الربيعي من </a:t>
            </a:r>
            <a:r>
              <a:rPr lang="ar-SA" sz="2800" dirty="0" smtClean="0">
                <a:solidFill>
                  <a:srgbClr val="FF0000"/>
                </a:solidFill>
              </a:rPr>
              <a:t>المقاييس سهلة الحساب والتطبيق</a:t>
            </a:r>
            <a:r>
              <a:rPr lang="ar-SA" sz="2800" dirty="0" smtClean="0">
                <a:solidFill>
                  <a:prstClr val="black"/>
                </a:solidFill>
              </a:rPr>
              <a:t>، ولا يتأثر بالقيم المتطرفة الكبيرة أو الصغيرة، ولذلك هو </a:t>
            </a:r>
            <a:r>
              <a:rPr lang="ar-SA" sz="2800" b="1" dirty="0" smtClean="0">
                <a:solidFill>
                  <a:prstClr val="black"/>
                </a:solidFill>
              </a:rPr>
              <a:t>مفيد جدا </a:t>
            </a:r>
            <a:r>
              <a:rPr lang="ar-SA" sz="2800" dirty="0" smtClean="0">
                <a:solidFill>
                  <a:prstClr val="black"/>
                </a:solidFill>
              </a:rPr>
              <a:t>اذا ما احتوت البيانات على قيم متطرفة، وكذلك في التوزيعات التكرارية المفتوحة، غير انه </a:t>
            </a:r>
            <a:r>
              <a:rPr lang="ar-SA" sz="2800" dirty="0" smtClean="0">
                <a:solidFill>
                  <a:srgbClr val="FF0000"/>
                </a:solidFill>
              </a:rPr>
              <a:t>يؤخذ علي هذا المقياس انه غير حساس للقيم الأقل من الربيع الأدنى والتي تزيد عن الربيع الأعلى.</a:t>
            </a:r>
            <a:endParaRPr lang="ar-SA" sz="2800" dirty="0">
              <a:solidFill>
                <a:srgbClr val="FF0000"/>
              </a:solidFill>
            </a:endParaRPr>
          </a:p>
        </p:txBody>
      </p:sp>
      <p:sp>
        <p:nvSpPr>
          <p:cNvPr id="2" name="Title 1"/>
          <p:cNvSpPr>
            <a:spLocks noGrp="1"/>
          </p:cNvSpPr>
          <p:nvPr>
            <p:ph type="title" idx="4294967295"/>
          </p:nvPr>
        </p:nvSpPr>
        <p:spPr>
          <a:xfrm>
            <a:off x="0" y="76200"/>
            <a:ext cx="9906000" cy="563563"/>
          </a:xfrm>
        </p:spPr>
        <p:txBody>
          <a:bodyPr/>
          <a:lstStyle/>
          <a:p>
            <a:pPr algn="ctr" rtl="1"/>
            <a:r>
              <a:rPr lang="ar-SA" sz="2800" b="1" spc="-150" dirty="0">
                <a:solidFill>
                  <a:schemeClr val="tx1"/>
                </a:solidFill>
                <a:latin typeface="ae_AlMateen" pitchFamily="2" charset="-78"/>
                <a:cs typeface="ae_AlMateen" pitchFamily="2" charset="-78"/>
              </a:rPr>
              <a:t>مقاييس التشتت </a:t>
            </a:r>
            <a:r>
              <a:rPr lang="ar-SA" sz="2800" b="1" spc="-150" dirty="0" smtClean="0">
                <a:solidFill>
                  <a:schemeClr val="tx1"/>
                </a:solidFill>
                <a:latin typeface="ae_AlMateen" pitchFamily="2" charset="-78"/>
                <a:cs typeface="ae_AlMateen" pitchFamily="2" charset="-78"/>
              </a:rPr>
              <a:t>والانتشار ......................( </a:t>
            </a:r>
            <a:r>
              <a:rPr lang="ar-SA" sz="2800" b="1" spc="-150" dirty="0" smtClean="0">
                <a:solidFill>
                  <a:srgbClr val="002060"/>
                </a:solidFill>
                <a:latin typeface="ae_AlMateen" pitchFamily="2" charset="-78"/>
                <a:cs typeface="ae_AlMateen" pitchFamily="2" charset="-78"/>
              </a:rPr>
              <a:t>الانحراف الربيعي </a:t>
            </a:r>
            <a:r>
              <a:rPr lang="en-US" sz="2800" b="1" spc="-150" dirty="0" smtClean="0">
                <a:solidFill>
                  <a:srgbClr val="002060"/>
                </a:solidFill>
                <a:latin typeface="ae_AlMateen" pitchFamily="2" charset="-78"/>
                <a:cs typeface="ae_AlMateen" pitchFamily="2" charset="-78"/>
              </a:rPr>
              <a:t>Quartile Deviation</a:t>
            </a:r>
            <a:r>
              <a:rPr lang="ar-SA" sz="2800" b="1" spc="-150" dirty="0" smtClean="0">
                <a:solidFill>
                  <a:schemeClr val="tx1"/>
                </a:solidFill>
                <a:latin typeface="ae_AlMateen" pitchFamily="2" charset="-78"/>
                <a:cs typeface="ae_AlMateen" pitchFamily="2" charset="-78"/>
              </a:rPr>
              <a:t>).............................. </a:t>
            </a:r>
            <a:r>
              <a:rPr lang="en-US" sz="2800" b="1" spc="-150" dirty="0" smtClean="0">
                <a:solidFill>
                  <a:schemeClr val="tx1"/>
                </a:solidFill>
                <a:latin typeface="ae_AlMateen" pitchFamily="2" charset="-78"/>
                <a:cs typeface="ae_AlMateen" pitchFamily="2" charset="-78"/>
              </a:rPr>
              <a:t>Dispersion</a:t>
            </a:r>
            <a:endParaRPr lang="ar-EG" sz="2800" b="1" dirty="0">
              <a:solidFill>
                <a:schemeClr val="tx1"/>
              </a:solidFill>
            </a:endParaRPr>
          </a:p>
        </p:txBody>
      </p:sp>
    </p:spTree>
    <p:extLst>
      <p:ext uri="{BB962C8B-B14F-4D97-AF65-F5344CB8AC3E}">
        <p14:creationId xmlns:p14="http://schemas.microsoft.com/office/powerpoint/2010/main" val="39980034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4" name="مستطيل 3"/>
          <p:cNvSpPr/>
          <p:nvPr/>
        </p:nvSpPr>
        <p:spPr>
          <a:xfrm>
            <a:off x="0" y="810652"/>
            <a:ext cx="9906000" cy="4832092"/>
          </a:xfrm>
          <a:prstGeom prst="rect">
            <a:avLst/>
          </a:prstGeom>
        </p:spPr>
        <p:style>
          <a:lnRef idx="3">
            <a:schemeClr val="lt1"/>
          </a:lnRef>
          <a:fillRef idx="1">
            <a:schemeClr val="accent3"/>
          </a:fillRef>
          <a:effectRef idx="1">
            <a:schemeClr val="accent3"/>
          </a:effectRef>
          <a:fontRef idx="minor">
            <a:schemeClr val="lt1"/>
          </a:fontRef>
        </p:style>
        <p:txBody>
          <a:bodyPr wrap="square">
            <a:spAutoFit/>
          </a:bodyPr>
          <a:lstStyle/>
          <a:p>
            <a:pPr marL="457200" indent="-457200" algn="just">
              <a:buFontTx/>
              <a:buChar char="-"/>
            </a:pPr>
            <a:r>
              <a:rPr lang="ar-SA" sz="2800" dirty="0" smtClean="0">
                <a:solidFill>
                  <a:prstClr val="black"/>
                </a:solidFill>
              </a:rPr>
              <a:t>لاحظنا أن المقياسان السابقان اعتمدا على رقمين فقط من أرقام الظاهرة المدروسة.</a:t>
            </a:r>
          </a:p>
          <a:p>
            <a:pPr marL="457200" indent="-457200" algn="just">
              <a:buFontTx/>
              <a:buChar char="-"/>
            </a:pPr>
            <a:r>
              <a:rPr lang="ar-SA" sz="2800" dirty="0" smtClean="0">
                <a:solidFill>
                  <a:prstClr val="black"/>
                </a:solidFill>
              </a:rPr>
              <a:t>لذا بحث الإحصائيين عن مقياس </a:t>
            </a:r>
            <a:r>
              <a:rPr lang="ar-SA" sz="2800" dirty="0" smtClean="0">
                <a:solidFill>
                  <a:schemeClr val="accent6">
                    <a:lumMod val="50000"/>
                  </a:schemeClr>
                </a:solidFill>
              </a:rPr>
              <a:t>يعتمد في حسابه على جميع قيم الظاهرة</a:t>
            </a:r>
            <a:r>
              <a:rPr lang="ar-SA" sz="2800" dirty="0" smtClean="0">
                <a:solidFill>
                  <a:prstClr val="black"/>
                </a:solidFill>
              </a:rPr>
              <a:t>.</a:t>
            </a:r>
          </a:p>
          <a:p>
            <a:pPr marL="457200" indent="-457200" algn="just">
              <a:buFontTx/>
              <a:buChar char="-"/>
            </a:pPr>
            <a:r>
              <a:rPr lang="ar-SA" sz="2800" dirty="0" smtClean="0">
                <a:solidFill>
                  <a:prstClr val="black"/>
                </a:solidFill>
              </a:rPr>
              <a:t>ويعتمد هذا المقياس (الانحراف المتوسط) على أخذ متوسط المسافة بين قيم الظاهرة ونقطة معينة، ومن ثم استغلال هذه المسافة بين قيم الظاهرة والوسط الحسابي لها كوسيلة لقياس تشتت هذه القيم.</a:t>
            </a:r>
          </a:p>
          <a:p>
            <a:pPr marL="457200" indent="-457200" algn="just">
              <a:buFontTx/>
              <a:buChar char="-"/>
            </a:pPr>
            <a:r>
              <a:rPr lang="ar-SA" sz="2800" dirty="0" smtClean="0">
                <a:solidFill>
                  <a:prstClr val="black"/>
                </a:solidFill>
              </a:rPr>
              <a:t>بمعنى انه يمكننا أن نأخذ متوسط القيمة العددية لانحرافات القيم عن وسطها الحسابي كمقياس للتشتت، وهذا المقياس يعرف بالانحراف المتوسط:</a:t>
            </a:r>
          </a:p>
          <a:p>
            <a:pPr marL="457200" indent="-457200" algn="just">
              <a:buFontTx/>
              <a:buChar char="-"/>
            </a:pPr>
            <a:r>
              <a:rPr lang="ar-SA" sz="2800" dirty="0" smtClean="0">
                <a:solidFill>
                  <a:prstClr val="black"/>
                </a:solidFill>
              </a:rPr>
              <a:t>الانحراف المتوسط = (مجموع انحرافات القيم عن الوسط الحسابي / عدد قيم الظاهرة).</a:t>
            </a:r>
          </a:p>
          <a:p>
            <a:pPr marL="457200" indent="-457200" algn="just">
              <a:buFontTx/>
              <a:buChar char="-"/>
            </a:pPr>
            <a:r>
              <a:rPr lang="ar-SA" sz="2800" dirty="0" smtClean="0">
                <a:solidFill>
                  <a:prstClr val="black"/>
                </a:solidFill>
              </a:rPr>
              <a:t>  </a:t>
            </a:r>
          </a:p>
          <a:p>
            <a:pPr marL="457200" indent="-457200" algn="just">
              <a:buFontTx/>
              <a:buChar char="-"/>
            </a:pPr>
            <a:endParaRPr lang="ar-SA" sz="2800" dirty="0">
              <a:solidFill>
                <a:srgbClr val="FF0000"/>
              </a:solidFill>
            </a:endParaRPr>
          </a:p>
        </p:txBody>
      </p:sp>
      <p:sp>
        <p:nvSpPr>
          <p:cNvPr id="2" name="Title 1"/>
          <p:cNvSpPr>
            <a:spLocks noGrp="1"/>
          </p:cNvSpPr>
          <p:nvPr>
            <p:ph type="title" idx="4294967295"/>
          </p:nvPr>
        </p:nvSpPr>
        <p:spPr>
          <a:xfrm>
            <a:off x="0" y="76200"/>
            <a:ext cx="9906000" cy="563563"/>
          </a:xfrm>
        </p:spPr>
        <p:txBody>
          <a:bodyPr/>
          <a:lstStyle/>
          <a:p>
            <a:pPr algn="ctr" rtl="1"/>
            <a:r>
              <a:rPr lang="ar-SA" sz="2800" b="1" spc="-150" dirty="0">
                <a:solidFill>
                  <a:schemeClr val="tx1"/>
                </a:solidFill>
                <a:latin typeface="ae_AlMateen" pitchFamily="2" charset="-78"/>
                <a:cs typeface="ae_AlMateen" pitchFamily="2" charset="-78"/>
              </a:rPr>
              <a:t>مقاييس التشتت </a:t>
            </a:r>
            <a:r>
              <a:rPr lang="ar-SA" sz="2800" b="1" spc="-150" dirty="0" smtClean="0">
                <a:solidFill>
                  <a:schemeClr val="tx1"/>
                </a:solidFill>
                <a:latin typeface="ae_AlMateen" pitchFamily="2" charset="-78"/>
                <a:cs typeface="ae_AlMateen" pitchFamily="2" charset="-78"/>
              </a:rPr>
              <a:t>والانتشار ......................( </a:t>
            </a:r>
            <a:r>
              <a:rPr lang="ar-SA" sz="2800" b="1" spc="-150" dirty="0" smtClean="0">
                <a:solidFill>
                  <a:srgbClr val="002060"/>
                </a:solidFill>
                <a:latin typeface="ae_AlMateen" pitchFamily="2" charset="-78"/>
                <a:cs typeface="ae_AlMateen" pitchFamily="2" charset="-78"/>
              </a:rPr>
              <a:t>الانحراف المتوسط</a:t>
            </a:r>
            <a:r>
              <a:rPr lang="en-US" sz="2800" b="1" spc="-150" dirty="0" smtClean="0">
                <a:solidFill>
                  <a:srgbClr val="002060"/>
                </a:solidFill>
                <a:latin typeface="ae_AlMateen" pitchFamily="2" charset="-78"/>
                <a:cs typeface="ae_AlMateen" pitchFamily="2" charset="-78"/>
              </a:rPr>
              <a:t>Mean Deviation</a:t>
            </a:r>
            <a:r>
              <a:rPr lang="ar-SA" sz="2800" b="1" spc="-150" dirty="0" smtClean="0">
                <a:solidFill>
                  <a:schemeClr val="tx1"/>
                </a:solidFill>
                <a:latin typeface="ae_AlMateen" pitchFamily="2" charset="-78"/>
                <a:cs typeface="ae_AlMateen" pitchFamily="2" charset="-78"/>
              </a:rPr>
              <a:t>).............................. </a:t>
            </a:r>
            <a:r>
              <a:rPr lang="en-US" sz="2800" b="1" spc="-150" dirty="0" smtClean="0">
                <a:solidFill>
                  <a:schemeClr val="tx1"/>
                </a:solidFill>
                <a:latin typeface="ae_AlMateen" pitchFamily="2" charset="-78"/>
                <a:cs typeface="ae_AlMateen" pitchFamily="2" charset="-78"/>
              </a:rPr>
              <a:t>Dispersion</a:t>
            </a:r>
            <a:endParaRPr lang="ar-EG" sz="2800" b="1" dirty="0">
              <a:solidFill>
                <a:schemeClr val="tx1"/>
              </a:solidFill>
            </a:endParaRPr>
          </a:p>
        </p:txBody>
      </p:sp>
      <p:pic>
        <p:nvPicPr>
          <p:cNvPr id="5" name="Picture 4"/>
          <p:cNvPicPr>
            <a:picLocks noChangeAspect="1"/>
          </p:cNvPicPr>
          <p:nvPr/>
        </p:nvPicPr>
        <p:blipFill rotWithShape="1">
          <a:blip r:embed="rId2"/>
          <a:srcRect r="44062"/>
          <a:stretch/>
        </p:blipFill>
        <p:spPr>
          <a:xfrm>
            <a:off x="2438401" y="4433047"/>
            <a:ext cx="3276600" cy="1209697"/>
          </a:xfrm>
          <a:prstGeom prst="rect">
            <a:avLst/>
          </a:prstGeom>
        </p:spPr>
      </p:pic>
    </p:spTree>
    <p:extLst>
      <p:ext uri="{BB962C8B-B14F-4D97-AF65-F5344CB8AC3E}">
        <p14:creationId xmlns:p14="http://schemas.microsoft.com/office/powerpoint/2010/main" val="6624031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4" name="مستطيل 3"/>
          <p:cNvSpPr/>
          <p:nvPr/>
        </p:nvSpPr>
        <p:spPr>
          <a:xfrm>
            <a:off x="0" y="810652"/>
            <a:ext cx="9906000" cy="5262979"/>
          </a:xfrm>
          <a:prstGeom prst="rect">
            <a:avLst/>
          </a:prstGeom>
        </p:spPr>
        <p:style>
          <a:lnRef idx="3">
            <a:schemeClr val="lt1"/>
          </a:lnRef>
          <a:fillRef idx="1">
            <a:schemeClr val="accent3"/>
          </a:fillRef>
          <a:effectRef idx="1">
            <a:schemeClr val="accent3"/>
          </a:effectRef>
          <a:fontRef idx="minor">
            <a:schemeClr val="lt1"/>
          </a:fontRef>
        </p:style>
        <p:txBody>
          <a:bodyPr wrap="square">
            <a:spAutoFit/>
          </a:bodyPr>
          <a:lstStyle/>
          <a:p>
            <a:pPr marL="457200" indent="-457200" algn="just">
              <a:buFontTx/>
              <a:buChar char="-"/>
            </a:pPr>
            <a:r>
              <a:rPr lang="ar-SA" sz="2800" dirty="0" smtClean="0">
                <a:solidFill>
                  <a:prstClr val="black"/>
                </a:solidFill>
              </a:rPr>
              <a:t>ولما كان مجموع انحرافات القيم عن الوسط الحسابي يساوى </a:t>
            </a:r>
            <a:r>
              <a:rPr lang="ar-SA" sz="2800" b="1" dirty="0" smtClean="0">
                <a:solidFill>
                  <a:schemeClr val="accent6">
                    <a:lumMod val="50000"/>
                  </a:schemeClr>
                </a:solidFill>
              </a:rPr>
              <a:t>صفر</a:t>
            </a:r>
            <a:r>
              <a:rPr lang="ar-SA" sz="2800" dirty="0" smtClean="0">
                <a:solidFill>
                  <a:prstClr val="black"/>
                </a:solidFill>
              </a:rPr>
              <a:t> مهما كانت درجة التشتت، فإننا نلجأ إلى </a:t>
            </a:r>
            <a:r>
              <a:rPr lang="ar-SA" sz="2800" b="1" dirty="0" smtClean="0">
                <a:solidFill>
                  <a:schemeClr val="accent6">
                    <a:lumMod val="50000"/>
                  </a:schemeClr>
                </a:solidFill>
              </a:rPr>
              <a:t>إهمال</a:t>
            </a:r>
            <a:r>
              <a:rPr lang="ar-SA" sz="2800" dirty="0" smtClean="0">
                <a:solidFill>
                  <a:prstClr val="black"/>
                </a:solidFill>
              </a:rPr>
              <a:t> الإشارة ونأخذ </a:t>
            </a:r>
            <a:r>
              <a:rPr lang="ar-SA" sz="2800" b="1" dirty="0" smtClean="0">
                <a:solidFill>
                  <a:schemeClr val="accent6">
                    <a:lumMod val="50000"/>
                  </a:schemeClr>
                </a:solidFill>
              </a:rPr>
              <a:t>القيمة العددية المطلقة </a:t>
            </a:r>
            <a:r>
              <a:rPr lang="ar-SA" sz="2800" dirty="0" smtClean="0">
                <a:solidFill>
                  <a:prstClr val="black"/>
                </a:solidFill>
              </a:rPr>
              <a:t>بدون المنظر إلى الإشارة الحسابية (+) ، (-).</a:t>
            </a:r>
          </a:p>
          <a:p>
            <a:pPr marL="457200" indent="-457200" algn="just">
              <a:buFontTx/>
              <a:buChar char="-"/>
            </a:pPr>
            <a:r>
              <a:rPr lang="ar-SA" sz="2800" dirty="0" smtClean="0">
                <a:solidFill>
                  <a:prstClr val="black"/>
                </a:solidFill>
              </a:rPr>
              <a:t>وفى المثال التالي نجد الجدول يوضح المساحات للمناطق الإدارية بالمملكة العربية السعودية، واذا ما اردنا حساب الانحراف المتوسط لقيم هذه المساحات نقوم بعمل التالي:</a:t>
            </a:r>
          </a:p>
          <a:p>
            <a:pPr algn="just"/>
            <a:r>
              <a:rPr lang="ar-SA" sz="2800" dirty="0" smtClean="0">
                <a:solidFill>
                  <a:prstClr val="black"/>
                </a:solidFill>
              </a:rPr>
              <a:t>1- نحسب المتوسط الحسابي للمساحات، المجموع على العدد ( 2194000 / 14).</a:t>
            </a:r>
          </a:p>
          <a:p>
            <a:pPr algn="just"/>
            <a:r>
              <a:rPr lang="ar-SA" sz="2800" dirty="0" smtClean="0">
                <a:solidFill>
                  <a:prstClr val="black"/>
                </a:solidFill>
              </a:rPr>
              <a:t>إذن متوسط المساحة = 156714.3 كم</a:t>
            </a:r>
            <a:r>
              <a:rPr lang="ar-SA" sz="2800" baseline="30000" dirty="0" smtClean="0">
                <a:solidFill>
                  <a:prstClr val="black"/>
                </a:solidFill>
              </a:rPr>
              <a:t>2</a:t>
            </a:r>
            <a:r>
              <a:rPr lang="ar-SA" sz="2800" dirty="0" smtClean="0">
                <a:solidFill>
                  <a:prstClr val="black"/>
                </a:solidFill>
              </a:rPr>
              <a:t> .</a:t>
            </a:r>
          </a:p>
          <a:p>
            <a:pPr algn="just"/>
            <a:r>
              <a:rPr lang="ar-SA" sz="2800" dirty="0" smtClean="0">
                <a:solidFill>
                  <a:prstClr val="black"/>
                </a:solidFill>
              </a:rPr>
              <a:t>2- نحسب انحراف كل مساحة عن المتوسط الحسابي كما هو مبين بالجدول.</a:t>
            </a:r>
          </a:p>
          <a:p>
            <a:pPr algn="just"/>
            <a:r>
              <a:rPr lang="ar-SA" sz="2800" dirty="0" smtClean="0">
                <a:solidFill>
                  <a:prstClr val="black"/>
                </a:solidFill>
              </a:rPr>
              <a:t>3- </a:t>
            </a:r>
            <a:r>
              <a:rPr lang="ar-SA" sz="2800" b="1" dirty="0" smtClean="0">
                <a:solidFill>
                  <a:schemeClr val="accent6">
                    <a:lumMod val="50000"/>
                  </a:schemeClr>
                </a:solidFill>
              </a:rPr>
              <a:t>نهمل</a:t>
            </a:r>
            <a:r>
              <a:rPr lang="ar-SA" sz="2800" dirty="0" smtClean="0">
                <a:solidFill>
                  <a:prstClr val="black"/>
                </a:solidFill>
              </a:rPr>
              <a:t> الإشارات الخاصة بالانحرافات، سواء الموجبة أو السالبة.</a:t>
            </a:r>
          </a:p>
          <a:p>
            <a:pPr algn="just"/>
            <a:r>
              <a:rPr lang="ar-SA" sz="2800" dirty="0" smtClean="0">
                <a:solidFill>
                  <a:prstClr val="black"/>
                </a:solidFill>
              </a:rPr>
              <a:t>نجمع الانحرافات ونقسمها على عدد القيم </a:t>
            </a:r>
            <a:r>
              <a:rPr lang="ar-SA" sz="2800" dirty="0">
                <a:solidFill>
                  <a:prstClr val="black"/>
                </a:solidFill>
              </a:rPr>
              <a:t>(ن  </a:t>
            </a:r>
            <a:r>
              <a:rPr lang="ar-SA" sz="2800" dirty="0" smtClean="0">
                <a:solidFill>
                  <a:prstClr val="black"/>
                </a:solidFill>
              </a:rPr>
              <a:t>أو </a:t>
            </a:r>
            <a:r>
              <a:rPr lang="en-US" sz="2800" dirty="0">
                <a:solidFill>
                  <a:prstClr val="black"/>
                </a:solidFill>
              </a:rPr>
              <a:t>n</a:t>
            </a:r>
            <a:r>
              <a:rPr lang="ar-SA" sz="2800" dirty="0">
                <a:solidFill>
                  <a:prstClr val="black"/>
                </a:solidFill>
              </a:rPr>
              <a:t>) </a:t>
            </a:r>
            <a:r>
              <a:rPr lang="ar-SA" sz="2800" dirty="0" smtClean="0">
                <a:solidFill>
                  <a:prstClr val="black"/>
                </a:solidFill>
              </a:rPr>
              <a:t>، فنحصل على الانحراف المتوسط وقيمته: (1652584.4 / 14) = 118041.7 </a:t>
            </a:r>
            <a:r>
              <a:rPr lang="ar-SA" sz="2800" dirty="0">
                <a:solidFill>
                  <a:prstClr val="black"/>
                </a:solidFill>
              </a:rPr>
              <a:t>كم</a:t>
            </a:r>
            <a:r>
              <a:rPr lang="ar-SA" sz="2800" baseline="30000" dirty="0">
                <a:solidFill>
                  <a:prstClr val="black"/>
                </a:solidFill>
              </a:rPr>
              <a:t>2</a:t>
            </a:r>
            <a:r>
              <a:rPr lang="ar-SA" sz="2800" dirty="0">
                <a:solidFill>
                  <a:prstClr val="black"/>
                </a:solidFill>
              </a:rPr>
              <a:t> </a:t>
            </a:r>
            <a:r>
              <a:rPr lang="ar-SA" sz="2800" dirty="0" smtClean="0">
                <a:solidFill>
                  <a:prstClr val="black"/>
                </a:solidFill>
              </a:rPr>
              <a:t>.</a:t>
            </a:r>
          </a:p>
        </p:txBody>
      </p:sp>
      <p:sp>
        <p:nvSpPr>
          <p:cNvPr id="2" name="Title 1"/>
          <p:cNvSpPr>
            <a:spLocks noGrp="1"/>
          </p:cNvSpPr>
          <p:nvPr>
            <p:ph type="title" idx="4294967295"/>
          </p:nvPr>
        </p:nvSpPr>
        <p:spPr>
          <a:xfrm>
            <a:off x="0" y="76200"/>
            <a:ext cx="9906000" cy="563563"/>
          </a:xfrm>
        </p:spPr>
        <p:txBody>
          <a:bodyPr/>
          <a:lstStyle/>
          <a:p>
            <a:pPr algn="ctr" rtl="1"/>
            <a:r>
              <a:rPr lang="ar-SA" sz="2800" b="1" spc="-150" dirty="0">
                <a:solidFill>
                  <a:schemeClr val="tx1"/>
                </a:solidFill>
                <a:latin typeface="ae_AlMateen" pitchFamily="2" charset="-78"/>
                <a:cs typeface="ae_AlMateen" pitchFamily="2" charset="-78"/>
              </a:rPr>
              <a:t>مقاييس التشتت </a:t>
            </a:r>
            <a:r>
              <a:rPr lang="ar-SA" sz="2800" b="1" spc="-150" dirty="0" smtClean="0">
                <a:solidFill>
                  <a:schemeClr val="tx1"/>
                </a:solidFill>
                <a:latin typeface="ae_AlMateen" pitchFamily="2" charset="-78"/>
                <a:cs typeface="ae_AlMateen" pitchFamily="2" charset="-78"/>
              </a:rPr>
              <a:t>والانتشار ......................( </a:t>
            </a:r>
            <a:r>
              <a:rPr lang="ar-SA" sz="2800" b="1" spc="-150" dirty="0" smtClean="0">
                <a:solidFill>
                  <a:srgbClr val="002060"/>
                </a:solidFill>
                <a:latin typeface="ae_AlMateen" pitchFamily="2" charset="-78"/>
                <a:cs typeface="ae_AlMateen" pitchFamily="2" charset="-78"/>
              </a:rPr>
              <a:t>الانحراف المتوسط</a:t>
            </a:r>
            <a:r>
              <a:rPr lang="en-US" sz="2800" b="1" spc="-150" dirty="0" smtClean="0">
                <a:solidFill>
                  <a:srgbClr val="002060"/>
                </a:solidFill>
                <a:latin typeface="ae_AlMateen" pitchFamily="2" charset="-78"/>
                <a:cs typeface="ae_AlMateen" pitchFamily="2" charset="-78"/>
              </a:rPr>
              <a:t>Mean Deviation</a:t>
            </a:r>
            <a:r>
              <a:rPr lang="ar-SA" sz="2800" b="1" spc="-150" dirty="0" smtClean="0">
                <a:solidFill>
                  <a:schemeClr val="tx1"/>
                </a:solidFill>
                <a:latin typeface="ae_AlMateen" pitchFamily="2" charset="-78"/>
                <a:cs typeface="ae_AlMateen" pitchFamily="2" charset="-78"/>
              </a:rPr>
              <a:t>).............................. </a:t>
            </a:r>
            <a:r>
              <a:rPr lang="en-US" sz="2800" b="1" spc="-150" dirty="0" smtClean="0">
                <a:solidFill>
                  <a:schemeClr val="tx1"/>
                </a:solidFill>
                <a:latin typeface="ae_AlMateen" pitchFamily="2" charset="-78"/>
                <a:cs typeface="ae_AlMateen" pitchFamily="2" charset="-78"/>
              </a:rPr>
              <a:t>Dispersion</a:t>
            </a:r>
            <a:endParaRPr lang="ar-EG" sz="2800" b="1" dirty="0">
              <a:solidFill>
                <a:schemeClr val="tx1"/>
              </a:solidFill>
            </a:endParaRPr>
          </a:p>
        </p:txBody>
      </p:sp>
    </p:spTree>
    <p:extLst>
      <p:ext uri="{BB962C8B-B14F-4D97-AF65-F5344CB8AC3E}">
        <p14:creationId xmlns:p14="http://schemas.microsoft.com/office/powerpoint/2010/main" val="9317109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3490297183"/>
              </p:ext>
            </p:extLst>
          </p:nvPr>
        </p:nvGraphicFramePr>
        <p:xfrm>
          <a:off x="461645" y="31376"/>
          <a:ext cx="8686165" cy="6743700"/>
        </p:xfrm>
        <a:graphic>
          <a:graphicData uri="http://schemas.openxmlformats.org/drawingml/2006/table">
            <a:tbl>
              <a:tblPr rtl="1" firstRow="1" bandRow="1">
                <a:tableStyleId>{5C22544A-7EE6-4342-B048-85BDC9FD1C3A}</a:tableStyleId>
              </a:tblPr>
              <a:tblGrid>
                <a:gridCol w="1765617"/>
                <a:gridCol w="1651000"/>
                <a:gridCol w="1951355"/>
                <a:gridCol w="3318193"/>
              </a:tblGrid>
              <a:tr h="370840">
                <a:tc gridSpan="4">
                  <a:txBody>
                    <a:bodyPr/>
                    <a:lstStyle/>
                    <a:p>
                      <a:pPr algn="ctr" rtl="1"/>
                      <a:r>
                        <a:rPr lang="ar-SA" sz="2000" b="1" baseline="0" dirty="0" smtClean="0">
                          <a:solidFill>
                            <a:schemeClr val="tx1"/>
                          </a:solidFill>
                        </a:rPr>
                        <a:t>الانحراف المتوسط لمساحة المناطق الإدارية بالمملكة العربية السعودية</a:t>
                      </a:r>
                      <a:endParaRPr lang="ar-EG" sz="2000" b="1" dirty="0">
                        <a:solidFill>
                          <a:schemeClr val="tx1"/>
                        </a:solidFill>
                      </a:endParaRPr>
                    </a:p>
                  </a:txBody>
                  <a:tcPr/>
                </a:tc>
                <a:tc hMerge="1">
                  <a:txBody>
                    <a:bodyPr/>
                    <a:lstStyle/>
                    <a:p>
                      <a:pPr rtl="1"/>
                      <a:endParaRPr lang="ar-EG"/>
                    </a:p>
                  </a:txBody>
                  <a:tcPr/>
                </a:tc>
                <a:tc hMerge="1">
                  <a:txBody>
                    <a:bodyPr/>
                    <a:lstStyle/>
                    <a:p>
                      <a:pPr rtl="1"/>
                      <a:endParaRPr lang="ar-EG"/>
                    </a:p>
                  </a:txBody>
                  <a:tcPr/>
                </a:tc>
                <a:tc hMerge="1">
                  <a:txBody>
                    <a:bodyPr/>
                    <a:lstStyle/>
                    <a:p>
                      <a:pPr rtl="1"/>
                      <a:endParaRPr lang="ar-EG" dirty="0"/>
                    </a:p>
                  </a:txBody>
                  <a:tcPr/>
                </a:tc>
              </a:tr>
              <a:tr h="370840">
                <a:tc>
                  <a:txBody>
                    <a:bodyPr/>
                    <a:lstStyle/>
                    <a:p>
                      <a:pPr algn="ctr" rtl="1"/>
                      <a:r>
                        <a:rPr lang="ar-SA" sz="1850" b="1" dirty="0" smtClean="0">
                          <a:solidFill>
                            <a:schemeClr val="tx1"/>
                          </a:solidFill>
                        </a:rPr>
                        <a:t>المنطقة الإدارية</a:t>
                      </a:r>
                      <a:endParaRPr lang="ar-EG" sz="1850" b="1" dirty="0">
                        <a:solidFill>
                          <a:schemeClr val="tx1"/>
                        </a:solidFill>
                      </a:endParaRPr>
                    </a:p>
                  </a:txBody>
                  <a:tcPr/>
                </a:tc>
                <a:tc>
                  <a:txBody>
                    <a:bodyPr/>
                    <a:lstStyle/>
                    <a:p>
                      <a:pPr algn="ctr"/>
                      <a:r>
                        <a:rPr lang="ar-SA" sz="1800" b="1" dirty="0" smtClean="0">
                          <a:solidFill>
                            <a:schemeClr val="tx1"/>
                          </a:solidFill>
                        </a:rPr>
                        <a:t>المساحة</a:t>
                      </a:r>
                      <a:endParaRPr lang="ar-EG" b="1" dirty="0">
                        <a:solidFill>
                          <a:schemeClr val="tx1"/>
                        </a:solidFill>
                      </a:endParaRPr>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50" b="1" dirty="0" smtClean="0">
                          <a:solidFill>
                            <a:schemeClr val="tx1"/>
                          </a:solidFill>
                        </a:rPr>
                        <a:t>الانحراف عن المتوسط</a:t>
                      </a:r>
                      <a:endParaRPr lang="ar-EG" sz="1850" b="1" dirty="0" smtClean="0">
                        <a:solidFill>
                          <a:schemeClr val="tx1"/>
                        </a:solidFill>
                      </a:endParaRPr>
                    </a:p>
                  </a:txBody>
                  <a:tcPr/>
                </a:tc>
                <a:tc>
                  <a:txBody>
                    <a:bodyPr/>
                    <a:lstStyle/>
                    <a:p>
                      <a:pPr algn="ctr" rtl="1"/>
                      <a:r>
                        <a:rPr lang="ar-SA" sz="1850" b="1" dirty="0" smtClean="0">
                          <a:solidFill>
                            <a:schemeClr val="tx1"/>
                          </a:solidFill>
                        </a:rPr>
                        <a:t>الانحراف عن المتوسط مع إهمال الإشارة</a:t>
                      </a:r>
                      <a:endParaRPr lang="ar-EG" sz="1850" b="1" dirty="0">
                        <a:solidFill>
                          <a:schemeClr val="tx1"/>
                        </a:solidFill>
                      </a:endParaRPr>
                    </a:p>
                  </a:txBody>
                  <a:tcPr/>
                </a:tc>
              </a:tr>
              <a:tr h="370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50" b="0" dirty="0" smtClean="0">
                          <a:solidFill>
                            <a:schemeClr val="tx1"/>
                          </a:solidFill>
                        </a:rPr>
                        <a:t>مكة المكرمة</a:t>
                      </a:r>
                      <a:endParaRPr lang="ar-EG" sz="1850" b="0" dirty="0" smtClean="0">
                        <a:solidFill>
                          <a:schemeClr val="tx1"/>
                        </a:solidFill>
                      </a:endParaRPr>
                    </a:p>
                  </a:txBody>
                  <a:tcPr/>
                </a:tc>
                <a:tc>
                  <a:txBody>
                    <a:bodyPr/>
                    <a:lstStyle/>
                    <a:p>
                      <a:pPr algn="ctr"/>
                      <a:r>
                        <a:rPr lang="ar-SA" b="0" dirty="0" smtClean="0"/>
                        <a:t>119573</a:t>
                      </a:r>
                      <a:endParaRPr lang="ar-EG" b="0" dirty="0"/>
                    </a:p>
                  </a:txBody>
                  <a:tcPr/>
                </a:tc>
                <a:tc>
                  <a:txBody>
                    <a:bodyPr/>
                    <a:lstStyle/>
                    <a:p>
                      <a:pPr algn="ctr" rtl="1"/>
                      <a:r>
                        <a:rPr lang="ar-SA" sz="1850" b="0" dirty="0" smtClean="0">
                          <a:solidFill>
                            <a:schemeClr val="tx1"/>
                          </a:solidFill>
                        </a:rPr>
                        <a:t>- 37141.3</a:t>
                      </a:r>
                      <a:endParaRPr lang="ar-EG" sz="1850" b="0" dirty="0">
                        <a:solidFill>
                          <a:schemeClr val="tx1"/>
                        </a:solidFill>
                      </a:endParaRPr>
                    </a:p>
                  </a:txBody>
                  <a:tcPr/>
                </a:tc>
                <a:tc>
                  <a:txBody>
                    <a:bodyPr/>
                    <a:lstStyle/>
                    <a:p>
                      <a:pPr algn="ctr" rtl="1"/>
                      <a:r>
                        <a:rPr lang="ar-SA" sz="1850" b="0" dirty="0" smtClean="0">
                          <a:solidFill>
                            <a:schemeClr val="tx1"/>
                          </a:solidFill>
                        </a:rPr>
                        <a:t>37141.3</a:t>
                      </a:r>
                      <a:endParaRPr lang="ar-EG" sz="1850" b="0" dirty="0">
                        <a:solidFill>
                          <a:schemeClr val="tx1"/>
                        </a:solidFill>
                      </a:endParaRPr>
                    </a:p>
                  </a:txBody>
                  <a:tcPr/>
                </a:tc>
              </a:tr>
              <a:tr h="370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50" b="0" dirty="0" smtClean="0">
                          <a:solidFill>
                            <a:schemeClr val="tx1"/>
                          </a:solidFill>
                        </a:rPr>
                        <a:t>الرياض</a:t>
                      </a:r>
                      <a:endParaRPr lang="ar-EG" sz="1850" b="0" dirty="0" smtClean="0">
                        <a:solidFill>
                          <a:schemeClr val="tx1"/>
                        </a:solidFill>
                      </a:endParaRPr>
                    </a:p>
                  </a:txBody>
                  <a:tcPr/>
                </a:tc>
                <a:tc>
                  <a:txBody>
                    <a:bodyPr/>
                    <a:lstStyle/>
                    <a:p>
                      <a:pPr algn="ctr"/>
                      <a:r>
                        <a:rPr lang="ar-SA" b="0" dirty="0" smtClean="0"/>
                        <a:t>418835</a:t>
                      </a:r>
                      <a:endParaRPr lang="ar-EG" b="0" dirty="0"/>
                    </a:p>
                  </a:txBody>
                  <a:tcPr/>
                </a:tc>
                <a:tc>
                  <a:txBody>
                    <a:bodyPr/>
                    <a:lstStyle/>
                    <a:p>
                      <a:pPr algn="ctr" rtl="1"/>
                      <a:r>
                        <a:rPr lang="ar-SA" sz="1850" b="0" dirty="0" smtClean="0">
                          <a:solidFill>
                            <a:schemeClr val="tx1"/>
                          </a:solidFill>
                        </a:rPr>
                        <a:t>262120.7</a:t>
                      </a:r>
                      <a:endParaRPr lang="ar-EG" sz="1850" b="0" dirty="0">
                        <a:solidFill>
                          <a:schemeClr val="tx1"/>
                        </a:solidFill>
                      </a:endParaRPr>
                    </a:p>
                  </a:txBody>
                  <a:tcPr/>
                </a:tc>
                <a:tc>
                  <a:txBody>
                    <a:bodyPr/>
                    <a:lstStyle/>
                    <a:p>
                      <a:pPr algn="ctr" rtl="1"/>
                      <a:r>
                        <a:rPr lang="ar-SA" sz="1850" b="0" dirty="0" smtClean="0">
                          <a:solidFill>
                            <a:schemeClr val="tx1"/>
                          </a:solidFill>
                        </a:rPr>
                        <a:t>262120.7</a:t>
                      </a:r>
                      <a:endParaRPr lang="ar-EG" sz="1850" b="0" dirty="0">
                        <a:solidFill>
                          <a:schemeClr val="tx1"/>
                        </a:solidFill>
                      </a:endParaRPr>
                    </a:p>
                  </a:txBody>
                  <a:tcPr/>
                </a:tc>
              </a:tr>
              <a:tr h="370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50" b="0" dirty="0" smtClean="0">
                          <a:solidFill>
                            <a:schemeClr val="tx1"/>
                          </a:solidFill>
                        </a:rPr>
                        <a:t>المنطقة الشرقية</a:t>
                      </a:r>
                      <a:endParaRPr lang="ar-EG" sz="1850" b="0" dirty="0" smtClean="0">
                        <a:solidFill>
                          <a:schemeClr val="tx1"/>
                        </a:solidFill>
                      </a:endParaRPr>
                    </a:p>
                  </a:txBody>
                  <a:tcPr/>
                </a:tc>
                <a:tc>
                  <a:txBody>
                    <a:bodyPr/>
                    <a:lstStyle/>
                    <a:p>
                      <a:pPr algn="ctr"/>
                      <a:r>
                        <a:rPr lang="ar-SA" b="0" dirty="0" smtClean="0"/>
                        <a:t>708004</a:t>
                      </a:r>
                      <a:endParaRPr lang="ar-EG" b="0" dirty="0"/>
                    </a:p>
                  </a:txBody>
                  <a:tcPr/>
                </a:tc>
                <a:tc>
                  <a:txBody>
                    <a:bodyPr/>
                    <a:lstStyle/>
                    <a:p>
                      <a:pPr algn="ctr" rtl="1"/>
                      <a:r>
                        <a:rPr lang="ar-SA" sz="1850" b="0" dirty="0" smtClean="0">
                          <a:solidFill>
                            <a:schemeClr val="tx1"/>
                          </a:solidFill>
                        </a:rPr>
                        <a:t>551289.7</a:t>
                      </a:r>
                      <a:endParaRPr lang="ar-EG" sz="1850" b="0" dirty="0">
                        <a:solidFill>
                          <a:schemeClr val="tx1"/>
                        </a:solidFill>
                      </a:endParaRPr>
                    </a:p>
                  </a:txBody>
                  <a:tcPr/>
                </a:tc>
                <a:tc>
                  <a:txBody>
                    <a:bodyPr/>
                    <a:lstStyle/>
                    <a:p>
                      <a:pPr algn="ctr" rtl="1"/>
                      <a:r>
                        <a:rPr lang="ar-SA" sz="1850" b="0" dirty="0" smtClean="0">
                          <a:solidFill>
                            <a:schemeClr val="tx1"/>
                          </a:solidFill>
                        </a:rPr>
                        <a:t>551289.7</a:t>
                      </a:r>
                      <a:endParaRPr lang="ar-EG" sz="1850" b="0" dirty="0">
                        <a:solidFill>
                          <a:schemeClr val="tx1"/>
                        </a:solidFill>
                      </a:endParaRPr>
                    </a:p>
                  </a:txBody>
                  <a:tcPr/>
                </a:tc>
              </a:tr>
              <a:tr h="370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50" b="0" i="1" dirty="0" smtClean="0">
                          <a:solidFill>
                            <a:schemeClr val="tx1"/>
                          </a:solidFill>
                        </a:rPr>
                        <a:t>عسير</a:t>
                      </a:r>
                      <a:endParaRPr lang="ar-EG" sz="1850" b="0" i="1" dirty="0" smtClean="0">
                        <a:solidFill>
                          <a:schemeClr val="tx1"/>
                        </a:solidFill>
                      </a:endParaRPr>
                    </a:p>
                  </a:txBody>
                  <a:tcPr/>
                </a:tc>
                <a:tc>
                  <a:txBody>
                    <a:bodyPr/>
                    <a:lstStyle/>
                    <a:p>
                      <a:pPr algn="ctr"/>
                      <a:r>
                        <a:rPr lang="ar-SA" b="0" dirty="0" smtClean="0"/>
                        <a:t>98730</a:t>
                      </a:r>
                      <a:endParaRPr lang="ar-EG" b="0" dirty="0"/>
                    </a:p>
                  </a:txBody>
                  <a:tcPr/>
                </a:tc>
                <a:tc>
                  <a:txBody>
                    <a:bodyPr/>
                    <a:lstStyle/>
                    <a:p>
                      <a:pPr algn="ctr" rtl="1"/>
                      <a:r>
                        <a:rPr lang="ar-SA" sz="1850" b="0" i="1" dirty="0" smtClean="0">
                          <a:solidFill>
                            <a:schemeClr val="tx1"/>
                          </a:solidFill>
                        </a:rPr>
                        <a:t>- 57984.3</a:t>
                      </a:r>
                      <a:endParaRPr lang="ar-EG" sz="1850" b="0" i="1" dirty="0">
                        <a:solidFill>
                          <a:schemeClr val="tx1"/>
                        </a:solidFill>
                      </a:endParaRPr>
                    </a:p>
                  </a:txBody>
                  <a:tcPr/>
                </a:tc>
                <a:tc>
                  <a:txBody>
                    <a:bodyPr/>
                    <a:lstStyle/>
                    <a:p>
                      <a:pPr algn="ctr" rtl="1"/>
                      <a:r>
                        <a:rPr lang="ar-SA" sz="1850" b="0" i="1" dirty="0" smtClean="0">
                          <a:solidFill>
                            <a:schemeClr val="tx1"/>
                          </a:solidFill>
                        </a:rPr>
                        <a:t>57984.3</a:t>
                      </a:r>
                      <a:endParaRPr lang="ar-EG" sz="1850" b="0" i="1" dirty="0">
                        <a:solidFill>
                          <a:schemeClr val="tx1"/>
                        </a:solidFill>
                      </a:endParaRPr>
                    </a:p>
                  </a:txBody>
                  <a:tcPr/>
                </a:tc>
              </a:tr>
              <a:tr h="370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50" b="0" dirty="0" smtClean="0">
                          <a:solidFill>
                            <a:schemeClr val="tx1"/>
                          </a:solidFill>
                        </a:rPr>
                        <a:t>المدينة المنورة</a:t>
                      </a:r>
                      <a:endParaRPr lang="ar-EG" sz="1850" b="0" dirty="0" smtClean="0">
                        <a:solidFill>
                          <a:schemeClr val="tx1"/>
                        </a:solidFill>
                      </a:endParaRPr>
                    </a:p>
                  </a:txBody>
                  <a:tcPr/>
                </a:tc>
                <a:tc>
                  <a:txBody>
                    <a:bodyPr/>
                    <a:lstStyle/>
                    <a:p>
                      <a:pPr algn="ctr"/>
                      <a:r>
                        <a:rPr lang="ar-SA" b="0" dirty="0" smtClean="0"/>
                        <a:t>143049</a:t>
                      </a:r>
                      <a:endParaRPr lang="ar-EG" b="0" dirty="0"/>
                    </a:p>
                  </a:txBody>
                  <a:tcPr/>
                </a:tc>
                <a:tc>
                  <a:txBody>
                    <a:bodyPr/>
                    <a:lstStyle/>
                    <a:p>
                      <a:pPr algn="ctr" rtl="1"/>
                      <a:r>
                        <a:rPr lang="ar-SA" sz="1850" b="0" dirty="0" smtClean="0">
                          <a:solidFill>
                            <a:schemeClr val="tx1"/>
                          </a:solidFill>
                        </a:rPr>
                        <a:t>- 13665.3</a:t>
                      </a:r>
                      <a:endParaRPr lang="ar-EG" sz="1850" b="0" dirty="0">
                        <a:solidFill>
                          <a:schemeClr val="tx1"/>
                        </a:solidFill>
                      </a:endParaRPr>
                    </a:p>
                  </a:txBody>
                  <a:tcPr/>
                </a:tc>
                <a:tc>
                  <a:txBody>
                    <a:bodyPr/>
                    <a:lstStyle/>
                    <a:p>
                      <a:pPr algn="ctr" rtl="1"/>
                      <a:r>
                        <a:rPr lang="ar-SA" sz="1850" b="0" dirty="0" smtClean="0">
                          <a:solidFill>
                            <a:schemeClr val="tx1"/>
                          </a:solidFill>
                        </a:rPr>
                        <a:t>13665.3</a:t>
                      </a:r>
                      <a:endParaRPr lang="ar-EG" sz="1850" b="0" dirty="0">
                        <a:solidFill>
                          <a:schemeClr val="tx1"/>
                        </a:solidFill>
                      </a:endParaRPr>
                    </a:p>
                  </a:txBody>
                  <a:tcPr/>
                </a:tc>
              </a:tr>
              <a:tr h="370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50" b="0" dirty="0" smtClean="0">
                          <a:solidFill>
                            <a:schemeClr val="tx1"/>
                          </a:solidFill>
                        </a:rPr>
                        <a:t>جيزان</a:t>
                      </a:r>
                      <a:endParaRPr lang="ar-EG" sz="1850" b="0" dirty="0" smtClean="0">
                        <a:solidFill>
                          <a:schemeClr val="tx1"/>
                        </a:solidFill>
                      </a:endParaRPr>
                    </a:p>
                  </a:txBody>
                  <a:tcPr/>
                </a:tc>
                <a:tc>
                  <a:txBody>
                    <a:bodyPr/>
                    <a:lstStyle/>
                    <a:p>
                      <a:pPr algn="ctr"/>
                      <a:r>
                        <a:rPr lang="ar-SA" b="0" dirty="0" smtClean="0"/>
                        <a:t>13822</a:t>
                      </a:r>
                      <a:endParaRPr lang="ar-EG" b="0" dirty="0"/>
                    </a:p>
                  </a:txBody>
                  <a:tcPr/>
                </a:tc>
                <a:tc>
                  <a:txBody>
                    <a:bodyPr/>
                    <a:lstStyle/>
                    <a:p>
                      <a:pPr algn="ctr" rtl="1"/>
                      <a:r>
                        <a:rPr lang="ar-SA" sz="1850" b="0" dirty="0" smtClean="0">
                          <a:solidFill>
                            <a:schemeClr val="tx1"/>
                          </a:solidFill>
                        </a:rPr>
                        <a:t>- 142892.3</a:t>
                      </a:r>
                      <a:endParaRPr lang="ar-EG" sz="1850" b="0" dirty="0">
                        <a:solidFill>
                          <a:schemeClr val="tx1"/>
                        </a:solidFill>
                      </a:endParaRPr>
                    </a:p>
                  </a:txBody>
                  <a:tcPr/>
                </a:tc>
                <a:tc>
                  <a:txBody>
                    <a:bodyPr/>
                    <a:lstStyle/>
                    <a:p>
                      <a:pPr algn="ctr" rtl="1"/>
                      <a:r>
                        <a:rPr lang="ar-SA" sz="1850" b="0" dirty="0" smtClean="0">
                          <a:solidFill>
                            <a:schemeClr val="tx1"/>
                          </a:solidFill>
                        </a:rPr>
                        <a:t>142892.3</a:t>
                      </a:r>
                      <a:endParaRPr lang="ar-EG" sz="1850" b="0" dirty="0">
                        <a:solidFill>
                          <a:schemeClr val="tx1"/>
                        </a:solidFill>
                      </a:endParaRPr>
                    </a:p>
                  </a:txBody>
                  <a:tcPr/>
                </a:tc>
              </a:tr>
              <a:tr h="370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50" b="0" dirty="0" smtClean="0">
                          <a:solidFill>
                            <a:schemeClr val="tx1"/>
                          </a:solidFill>
                        </a:rPr>
                        <a:t>القصيم</a:t>
                      </a:r>
                      <a:endParaRPr lang="ar-EG" sz="1850" b="0" dirty="0" smtClean="0">
                        <a:solidFill>
                          <a:schemeClr val="tx1"/>
                        </a:solidFill>
                      </a:endParaRPr>
                    </a:p>
                  </a:txBody>
                  <a:tcPr/>
                </a:tc>
                <a:tc>
                  <a:txBody>
                    <a:bodyPr/>
                    <a:lstStyle/>
                    <a:p>
                      <a:pPr algn="ctr"/>
                      <a:r>
                        <a:rPr lang="ar-SA" b="0" dirty="0" smtClean="0"/>
                        <a:t>76790</a:t>
                      </a:r>
                      <a:endParaRPr lang="ar-EG" b="0" dirty="0"/>
                    </a:p>
                  </a:txBody>
                  <a:tcPr/>
                </a:tc>
                <a:tc>
                  <a:txBody>
                    <a:bodyPr/>
                    <a:lstStyle/>
                    <a:p>
                      <a:pPr algn="ctr" rtl="1"/>
                      <a:r>
                        <a:rPr lang="ar-SA" sz="1850" b="0" i="1" dirty="0" smtClean="0">
                          <a:solidFill>
                            <a:schemeClr val="tx1"/>
                          </a:solidFill>
                        </a:rPr>
                        <a:t>- 79924.3</a:t>
                      </a:r>
                      <a:endParaRPr lang="ar-EG" sz="1850" b="0" i="1" dirty="0">
                        <a:solidFill>
                          <a:schemeClr val="tx1"/>
                        </a:solidFill>
                      </a:endParaRPr>
                    </a:p>
                  </a:txBody>
                  <a:tcPr/>
                </a:tc>
                <a:tc>
                  <a:txBody>
                    <a:bodyPr/>
                    <a:lstStyle/>
                    <a:p>
                      <a:pPr algn="ctr" rtl="1"/>
                      <a:r>
                        <a:rPr lang="ar-SA" sz="1850" b="0" i="1" dirty="0" smtClean="0">
                          <a:solidFill>
                            <a:schemeClr val="tx1"/>
                          </a:solidFill>
                        </a:rPr>
                        <a:t>79924.3</a:t>
                      </a:r>
                      <a:endParaRPr lang="ar-EG" sz="1850" b="0" i="1" dirty="0">
                        <a:solidFill>
                          <a:schemeClr val="tx1"/>
                        </a:solidFill>
                      </a:endParaRPr>
                    </a:p>
                  </a:txBody>
                  <a:tcPr/>
                </a:tc>
              </a:tr>
              <a:tr h="370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50" b="0" i="1" dirty="0" smtClean="0">
                          <a:solidFill>
                            <a:schemeClr val="tx1"/>
                          </a:solidFill>
                        </a:rPr>
                        <a:t>حائل</a:t>
                      </a:r>
                      <a:endParaRPr lang="ar-EG" sz="1850" b="0" i="1" dirty="0" smtClean="0">
                        <a:solidFill>
                          <a:schemeClr val="tx1"/>
                        </a:solidFill>
                      </a:endParaRPr>
                    </a:p>
                  </a:txBody>
                  <a:tcPr/>
                </a:tc>
                <a:tc>
                  <a:txBody>
                    <a:bodyPr/>
                    <a:lstStyle/>
                    <a:p>
                      <a:pPr algn="ctr"/>
                      <a:r>
                        <a:rPr lang="ar-SA" b="0" dirty="0" smtClean="0"/>
                        <a:t>169596</a:t>
                      </a:r>
                      <a:endParaRPr lang="ar-EG" b="0" dirty="0"/>
                    </a:p>
                  </a:txBody>
                  <a:tcPr/>
                </a:tc>
                <a:tc>
                  <a:txBody>
                    <a:bodyPr/>
                    <a:lstStyle/>
                    <a:p>
                      <a:pPr algn="ctr" rtl="1"/>
                      <a:r>
                        <a:rPr lang="ar-SA" sz="1850" b="0" dirty="0" smtClean="0">
                          <a:solidFill>
                            <a:schemeClr val="tx1"/>
                          </a:solidFill>
                        </a:rPr>
                        <a:t>12881.7</a:t>
                      </a:r>
                      <a:endParaRPr lang="ar-EG" sz="1850" b="0" dirty="0">
                        <a:solidFill>
                          <a:schemeClr val="tx1"/>
                        </a:solidFill>
                      </a:endParaRPr>
                    </a:p>
                  </a:txBody>
                  <a:tcPr/>
                </a:tc>
                <a:tc>
                  <a:txBody>
                    <a:bodyPr/>
                    <a:lstStyle/>
                    <a:p>
                      <a:pPr algn="ctr" rtl="1"/>
                      <a:r>
                        <a:rPr lang="ar-SA" sz="1850" b="0" dirty="0" smtClean="0">
                          <a:solidFill>
                            <a:schemeClr val="tx1"/>
                          </a:solidFill>
                        </a:rPr>
                        <a:t>12881.7</a:t>
                      </a:r>
                      <a:endParaRPr lang="ar-EG" sz="1850" b="0" dirty="0">
                        <a:solidFill>
                          <a:schemeClr val="tx1"/>
                        </a:solidFill>
                      </a:endParaRPr>
                    </a:p>
                  </a:txBody>
                  <a:tcPr/>
                </a:tc>
              </a:tr>
              <a:tr h="370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50" b="0" dirty="0" smtClean="0">
                          <a:solidFill>
                            <a:schemeClr val="tx1"/>
                          </a:solidFill>
                        </a:rPr>
                        <a:t>تبوك</a:t>
                      </a:r>
                      <a:endParaRPr lang="ar-EG" sz="1850" b="0" dirty="0" smtClean="0">
                        <a:solidFill>
                          <a:schemeClr val="tx1"/>
                        </a:solidFill>
                      </a:endParaRPr>
                    </a:p>
                  </a:txBody>
                  <a:tcPr/>
                </a:tc>
                <a:tc>
                  <a:txBody>
                    <a:bodyPr/>
                    <a:lstStyle/>
                    <a:p>
                      <a:pPr algn="ctr"/>
                      <a:r>
                        <a:rPr lang="ar-SA" b="0" dirty="0" smtClean="0"/>
                        <a:t>98730</a:t>
                      </a:r>
                      <a:endParaRPr lang="ar-EG" b="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50" b="0" dirty="0" smtClean="0">
                          <a:solidFill>
                            <a:schemeClr val="tx1"/>
                          </a:solidFill>
                        </a:rPr>
                        <a:t>- 57984.3</a:t>
                      </a:r>
                      <a:endParaRPr lang="ar-EG" sz="1850" b="0" dirty="0" smtClean="0">
                        <a:solidFill>
                          <a:schemeClr val="tx1"/>
                        </a:solidFill>
                      </a:endParaRPr>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50" b="0" dirty="0" smtClean="0">
                          <a:solidFill>
                            <a:schemeClr val="tx1"/>
                          </a:solidFill>
                        </a:rPr>
                        <a:t>57984.3</a:t>
                      </a:r>
                      <a:endParaRPr lang="ar-EG" sz="1850" b="0" dirty="0" smtClean="0">
                        <a:solidFill>
                          <a:schemeClr val="tx1"/>
                        </a:solidFill>
                      </a:endParaRPr>
                    </a:p>
                  </a:txBody>
                  <a:tcPr/>
                </a:tc>
              </a:tr>
              <a:tr h="370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50" b="0" dirty="0" smtClean="0">
                          <a:solidFill>
                            <a:schemeClr val="tx1"/>
                          </a:solidFill>
                        </a:rPr>
                        <a:t>الباحة</a:t>
                      </a:r>
                      <a:endParaRPr lang="ar-EG" sz="1850" b="0" dirty="0" smtClean="0">
                        <a:solidFill>
                          <a:schemeClr val="tx1"/>
                        </a:solidFill>
                      </a:endParaRPr>
                    </a:p>
                  </a:txBody>
                  <a:tcPr/>
                </a:tc>
                <a:tc>
                  <a:txBody>
                    <a:bodyPr/>
                    <a:lstStyle/>
                    <a:p>
                      <a:pPr algn="ctr"/>
                      <a:r>
                        <a:rPr lang="ar-SA" b="0" dirty="0" smtClean="0"/>
                        <a:t>14919</a:t>
                      </a:r>
                      <a:endParaRPr lang="ar-EG" b="0" dirty="0"/>
                    </a:p>
                  </a:txBody>
                  <a:tcPr/>
                </a:tc>
                <a:tc>
                  <a:txBody>
                    <a:bodyPr/>
                    <a:lstStyle/>
                    <a:p>
                      <a:pPr algn="ctr" rtl="1"/>
                      <a:r>
                        <a:rPr lang="ar-SA" sz="1850" b="0" dirty="0" smtClean="0">
                          <a:solidFill>
                            <a:schemeClr val="tx1"/>
                          </a:solidFill>
                        </a:rPr>
                        <a:t>- 141795.3</a:t>
                      </a:r>
                      <a:endParaRPr lang="ar-EG" sz="1850" b="0" dirty="0">
                        <a:solidFill>
                          <a:schemeClr val="tx1"/>
                        </a:solidFill>
                      </a:endParaRPr>
                    </a:p>
                  </a:txBody>
                  <a:tcPr/>
                </a:tc>
                <a:tc>
                  <a:txBody>
                    <a:bodyPr/>
                    <a:lstStyle/>
                    <a:p>
                      <a:pPr algn="ctr" rtl="1"/>
                      <a:r>
                        <a:rPr lang="ar-SA" sz="1850" b="0" dirty="0" smtClean="0">
                          <a:solidFill>
                            <a:schemeClr val="tx1"/>
                          </a:solidFill>
                        </a:rPr>
                        <a:t>141795.3</a:t>
                      </a:r>
                      <a:endParaRPr lang="ar-EG" sz="1850" b="0" dirty="0">
                        <a:solidFill>
                          <a:schemeClr val="tx1"/>
                        </a:solidFill>
                      </a:endParaRPr>
                    </a:p>
                  </a:txBody>
                  <a:tcPr/>
                </a:tc>
              </a:tr>
              <a:tr h="370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50" b="0" i="1" dirty="0" smtClean="0">
                          <a:solidFill>
                            <a:schemeClr val="tx1"/>
                          </a:solidFill>
                        </a:rPr>
                        <a:t>نجران</a:t>
                      </a:r>
                      <a:endParaRPr lang="ar-EG" sz="1850" b="0" i="1" dirty="0" smtClean="0">
                        <a:solidFill>
                          <a:schemeClr val="tx1"/>
                        </a:solidFill>
                      </a:endParaRPr>
                    </a:p>
                  </a:txBody>
                  <a:tcPr/>
                </a:tc>
                <a:tc>
                  <a:txBody>
                    <a:bodyPr/>
                    <a:lstStyle/>
                    <a:p>
                      <a:pPr algn="ctr"/>
                      <a:r>
                        <a:rPr lang="ar-SA" b="0" dirty="0" smtClean="0"/>
                        <a:t>87760</a:t>
                      </a:r>
                      <a:endParaRPr lang="ar-EG" b="0" dirty="0"/>
                    </a:p>
                  </a:txBody>
                  <a:tcPr/>
                </a:tc>
                <a:tc>
                  <a:txBody>
                    <a:bodyPr/>
                    <a:lstStyle/>
                    <a:p>
                      <a:pPr algn="ctr" rtl="1"/>
                      <a:r>
                        <a:rPr lang="ar-SA" sz="1850" b="0" i="1" dirty="0" smtClean="0">
                          <a:solidFill>
                            <a:schemeClr val="tx1"/>
                          </a:solidFill>
                        </a:rPr>
                        <a:t>- 68954.3</a:t>
                      </a:r>
                      <a:endParaRPr lang="ar-EG" sz="1850" b="0" i="1" dirty="0">
                        <a:solidFill>
                          <a:schemeClr val="tx1"/>
                        </a:solidFill>
                      </a:endParaRPr>
                    </a:p>
                  </a:txBody>
                  <a:tcPr/>
                </a:tc>
                <a:tc>
                  <a:txBody>
                    <a:bodyPr/>
                    <a:lstStyle/>
                    <a:p>
                      <a:pPr algn="ctr" rtl="1"/>
                      <a:r>
                        <a:rPr lang="ar-SA" sz="1850" b="0" i="1" dirty="0" smtClean="0">
                          <a:solidFill>
                            <a:schemeClr val="tx1"/>
                          </a:solidFill>
                        </a:rPr>
                        <a:t>68954.3</a:t>
                      </a:r>
                      <a:endParaRPr lang="ar-EG" sz="1850" b="0" i="1" dirty="0">
                        <a:solidFill>
                          <a:schemeClr val="tx1"/>
                        </a:solidFill>
                      </a:endParaRPr>
                    </a:p>
                  </a:txBody>
                  <a:tcPr/>
                </a:tc>
              </a:tr>
              <a:tr h="370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50" b="0" dirty="0" smtClean="0">
                          <a:solidFill>
                            <a:schemeClr val="tx1"/>
                          </a:solidFill>
                        </a:rPr>
                        <a:t>الحدود الشمالية</a:t>
                      </a:r>
                      <a:endParaRPr lang="ar-EG" sz="1850" b="0" dirty="0" smtClean="0">
                        <a:solidFill>
                          <a:schemeClr val="tx1"/>
                        </a:solidFill>
                      </a:endParaRPr>
                    </a:p>
                  </a:txBody>
                  <a:tcPr/>
                </a:tc>
                <a:tc>
                  <a:txBody>
                    <a:bodyPr/>
                    <a:lstStyle/>
                    <a:p>
                      <a:pPr algn="ctr"/>
                      <a:r>
                        <a:rPr lang="ar-SA" b="0" dirty="0" smtClean="0"/>
                        <a:t>115624</a:t>
                      </a:r>
                      <a:endParaRPr lang="ar-EG" b="0" dirty="0"/>
                    </a:p>
                  </a:txBody>
                  <a:tcPr/>
                </a:tc>
                <a:tc>
                  <a:txBody>
                    <a:bodyPr/>
                    <a:lstStyle/>
                    <a:p>
                      <a:pPr algn="ctr" rtl="1"/>
                      <a:r>
                        <a:rPr lang="ar-SA" sz="1850" b="0" dirty="0" smtClean="0">
                          <a:solidFill>
                            <a:schemeClr val="tx1"/>
                          </a:solidFill>
                        </a:rPr>
                        <a:t>- 41090.3</a:t>
                      </a:r>
                      <a:endParaRPr lang="ar-EG" sz="1850" b="0" dirty="0">
                        <a:solidFill>
                          <a:schemeClr val="tx1"/>
                        </a:solidFill>
                      </a:endParaRPr>
                    </a:p>
                  </a:txBody>
                  <a:tcPr/>
                </a:tc>
                <a:tc>
                  <a:txBody>
                    <a:bodyPr/>
                    <a:lstStyle/>
                    <a:p>
                      <a:pPr algn="ctr" rtl="1"/>
                      <a:r>
                        <a:rPr lang="ar-SA" sz="1850" b="0" dirty="0" smtClean="0">
                          <a:solidFill>
                            <a:schemeClr val="tx1"/>
                          </a:solidFill>
                        </a:rPr>
                        <a:t>41090.3</a:t>
                      </a:r>
                      <a:endParaRPr lang="ar-EG" sz="1850" b="0" dirty="0">
                        <a:solidFill>
                          <a:schemeClr val="tx1"/>
                        </a:solidFill>
                      </a:endParaRPr>
                    </a:p>
                  </a:txBody>
                  <a:tcPr/>
                </a:tc>
              </a:tr>
              <a:tr h="370840">
                <a:tc>
                  <a:txBody>
                    <a:bodyPr/>
                    <a:lstStyle/>
                    <a:p>
                      <a:pPr algn="ctr" rtl="1"/>
                      <a:r>
                        <a:rPr lang="ar-SA" sz="1850" b="0" dirty="0" smtClean="0">
                          <a:solidFill>
                            <a:schemeClr val="tx1"/>
                          </a:solidFill>
                        </a:rPr>
                        <a:t>الجوف</a:t>
                      </a:r>
                      <a:endParaRPr lang="ar-EG" sz="1850" b="0" dirty="0">
                        <a:solidFill>
                          <a:schemeClr val="tx1"/>
                        </a:solidFill>
                      </a:endParaRPr>
                    </a:p>
                  </a:txBody>
                  <a:tcPr/>
                </a:tc>
                <a:tc>
                  <a:txBody>
                    <a:bodyPr/>
                    <a:lstStyle/>
                    <a:p>
                      <a:pPr algn="ctr"/>
                      <a:r>
                        <a:rPr lang="ar-SA" b="0" dirty="0" smtClean="0"/>
                        <a:t>74596</a:t>
                      </a:r>
                      <a:endParaRPr lang="ar-EG" b="0" dirty="0"/>
                    </a:p>
                  </a:txBody>
                  <a:tcPr/>
                </a:tc>
                <a:tc>
                  <a:txBody>
                    <a:bodyPr/>
                    <a:lstStyle/>
                    <a:p>
                      <a:pPr algn="ctr" rtl="1"/>
                      <a:r>
                        <a:rPr lang="ar-SA" sz="1850" b="0" dirty="0" smtClean="0">
                          <a:solidFill>
                            <a:schemeClr val="tx1"/>
                          </a:solidFill>
                        </a:rPr>
                        <a:t>- 82118.3</a:t>
                      </a:r>
                      <a:endParaRPr lang="ar-EG" sz="1850" b="0" dirty="0">
                        <a:solidFill>
                          <a:schemeClr val="tx1"/>
                        </a:solidFill>
                      </a:endParaRPr>
                    </a:p>
                  </a:txBody>
                  <a:tcPr/>
                </a:tc>
                <a:tc>
                  <a:txBody>
                    <a:bodyPr/>
                    <a:lstStyle/>
                    <a:p>
                      <a:pPr algn="ctr" rtl="1"/>
                      <a:r>
                        <a:rPr lang="ar-SA" sz="1850" b="0" dirty="0" smtClean="0">
                          <a:solidFill>
                            <a:schemeClr val="tx1"/>
                          </a:solidFill>
                        </a:rPr>
                        <a:t>82118.3</a:t>
                      </a:r>
                      <a:endParaRPr lang="ar-EG" sz="1850" b="0" dirty="0">
                        <a:solidFill>
                          <a:schemeClr val="tx1"/>
                        </a:solidFill>
                      </a:endParaRPr>
                    </a:p>
                  </a:txBody>
                  <a:tcPr/>
                </a:tc>
              </a:tr>
              <a:tr h="370840">
                <a:tc>
                  <a:txBody>
                    <a:bodyPr/>
                    <a:lstStyle/>
                    <a:p>
                      <a:pPr algn="ctr" rtl="1"/>
                      <a:r>
                        <a:rPr lang="ar-SA" sz="1850" b="0" dirty="0" smtClean="0">
                          <a:solidFill>
                            <a:schemeClr val="tx1"/>
                          </a:solidFill>
                        </a:rPr>
                        <a:t>القريات</a:t>
                      </a:r>
                      <a:endParaRPr lang="ar-EG" sz="1850" b="0" dirty="0">
                        <a:solidFill>
                          <a:schemeClr val="tx1"/>
                        </a:solidFill>
                      </a:endParaRPr>
                    </a:p>
                  </a:txBody>
                  <a:tcPr/>
                </a:tc>
                <a:tc>
                  <a:txBody>
                    <a:bodyPr/>
                    <a:lstStyle/>
                    <a:p>
                      <a:pPr algn="ctr"/>
                      <a:r>
                        <a:rPr lang="ar-SA" b="0" dirty="0" smtClean="0"/>
                        <a:t>53972</a:t>
                      </a:r>
                      <a:endParaRPr lang="ar-EG" b="0" dirty="0"/>
                    </a:p>
                  </a:txBody>
                  <a:tcPr/>
                </a:tc>
                <a:tc>
                  <a:txBody>
                    <a:bodyPr/>
                    <a:lstStyle/>
                    <a:p>
                      <a:pPr algn="ctr" rtl="1"/>
                      <a:r>
                        <a:rPr lang="ar-SA" sz="1850" b="0" dirty="0" smtClean="0">
                          <a:solidFill>
                            <a:schemeClr val="tx1"/>
                          </a:solidFill>
                        </a:rPr>
                        <a:t>102742.3</a:t>
                      </a:r>
                      <a:endParaRPr lang="ar-EG" sz="1850" b="0" dirty="0">
                        <a:solidFill>
                          <a:schemeClr val="tx1"/>
                        </a:solidFill>
                      </a:endParaRPr>
                    </a:p>
                  </a:txBody>
                  <a:tcPr/>
                </a:tc>
                <a:tc>
                  <a:txBody>
                    <a:bodyPr/>
                    <a:lstStyle/>
                    <a:p>
                      <a:pPr algn="ctr" rtl="1"/>
                      <a:r>
                        <a:rPr lang="ar-SA" sz="1850" b="0" dirty="0" smtClean="0">
                          <a:solidFill>
                            <a:schemeClr val="tx1"/>
                          </a:solidFill>
                        </a:rPr>
                        <a:t>102742.3</a:t>
                      </a:r>
                      <a:endParaRPr lang="ar-EG" sz="1850" b="0" dirty="0">
                        <a:solidFill>
                          <a:schemeClr val="tx1"/>
                        </a:solidFill>
                      </a:endParaRPr>
                    </a:p>
                  </a:txBody>
                  <a:tcPr/>
                </a:tc>
              </a:tr>
              <a:tr h="370840">
                <a:tc>
                  <a:txBody>
                    <a:bodyPr/>
                    <a:lstStyle/>
                    <a:p>
                      <a:pPr algn="ctr" rtl="1"/>
                      <a:r>
                        <a:rPr lang="ar-SA" sz="1850" b="1" dirty="0" smtClean="0">
                          <a:solidFill>
                            <a:schemeClr val="tx1"/>
                          </a:solidFill>
                        </a:rPr>
                        <a:t>المجموع</a:t>
                      </a:r>
                      <a:endParaRPr lang="ar-EG" sz="1850" b="1" dirty="0">
                        <a:solidFill>
                          <a:schemeClr val="tx1"/>
                        </a:solidFill>
                      </a:endParaRPr>
                    </a:p>
                  </a:txBody>
                  <a:tcPr/>
                </a:tc>
                <a:tc>
                  <a:txBody>
                    <a:bodyPr/>
                    <a:lstStyle/>
                    <a:p>
                      <a:pPr algn="ctr"/>
                      <a:r>
                        <a:rPr lang="ar-SA" b="1" dirty="0" smtClean="0">
                          <a:solidFill>
                            <a:srgbClr val="FF0000"/>
                          </a:solidFill>
                        </a:rPr>
                        <a:t>2194000</a:t>
                      </a:r>
                      <a:endParaRPr lang="ar-EG" b="1" dirty="0">
                        <a:solidFill>
                          <a:srgbClr val="FF0000"/>
                        </a:solidFill>
                      </a:endParaRPr>
                    </a:p>
                  </a:txBody>
                  <a:tcPr/>
                </a:tc>
                <a:tc>
                  <a:txBody>
                    <a:bodyPr/>
                    <a:lstStyle/>
                    <a:p>
                      <a:pPr algn="ctr" rtl="1"/>
                      <a:r>
                        <a:rPr lang="ar-SA" sz="1850" b="1" dirty="0" smtClean="0">
                          <a:solidFill>
                            <a:schemeClr val="tx1"/>
                          </a:solidFill>
                        </a:rPr>
                        <a:t>صفر</a:t>
                      </a:r>
                      <a:r>
                        <a:rPr lang="ar-SA" sz="1850" b="1" baseline="0" dirty="0" smtClean="0">
                          <a:solidFill>
                            <a:schemeClr val="tx1"/>
                          </a:solidFill>
                        </a:rPr>
                        <a:t> تقريبا</a:t>
                      </a:r>
                      <a:endParaRPr lang="ar-EG" sz="1850" b="1" dirty="0">
                        <a:solidFill>
                          <a:schemeClr val="tx1"/>
                        </a:solidFill>
                      </a:endParaRPr>
                    </a:p>
                  </a:txBody>
                  <a:tcPr/>
                </a:tc>
                <a:tc>
                  <a:txBody>
                    <a:bodyPr/>
                    <a:lstStyle/>
                    <a:p>
                      <a:pPr algn="ctr" rtl="1"/>
                      <a:r>
                        <a:rPr lang="ar-SA" sz="1850" b="1" dirty="0" smtClean="0">
                          <a:solidFill>
                            <a:srgbClr val="FF0000"/>
                          </a:solidFill>
                        </a:rPr>
                        <a:t>1652584.4</a:t>
                      </a:r>
                      <a:endParaRPr lang="ar-EG" sz="1850" b="1" dirty="0">
                        <a:solidFill>
                          <a:srgbClr val="FF0000"/>
                        </a:solidFill>
                      </a:endParaRPr>
                    </a:p>
                  </a:txBody>
                  <a:tcPr/>
                </a:tc>
              </a:tr>
              <a:tr h="370840">
                <a:tc>
                  <a:txBody>
                    <a:bodyPr/>
                    <a:lstStyle/>
                    <a:p>
                      <a:pPr algn="ctr" rtl="1"/>
                      <a:r>
                        <a:rPr lang="ar-SA" sz="1850" b="1" dirty="0" smtClean="0">
                          <a:solidFill>
                            <a:schemeClr val="tx1"/>
                          </a:solidFill>
                        </a:rPr>
                        <a:t>المتوسط</a:t>
                      </a:r>
                      <a:r>
                        <a:rPr lang="ar-SA" sz="1850" b="1" baseline="0" dirty="0" smtClean="0">
                          <a:solidFill>
                            <a:schemeClr val="tx1"/>
                          </a:solidFill>
                        </a:rPr>
                        <a:t> (س </a:t>
                      </a:r>
                      <a:r>
                        <a:rPr lang="ar-SA" sz="1850" b="1" baseline="30000" dirty="0" smtClean="0">
                          <a:solidFill>
                            <a:schemeClr val="tx1"/>
                          </a:solidFill>
                        </a:rPr>
                        <a:t>-</a:t>
                      </a:r>
                      <a:r>
                        <a:rPr lang="ar-SA" sz="1850" b="1" baseline="0" dirty="0" smtClean="0">
                          <a:solidFill>
                            <a:schemeClr val="tx1"/>
                          </a:solidFill>
                        </a:rPr>
                        <a:t> ، </a:t>
                      </a:r>
                      <a:r>
                        <a:rPr lang="en-US" sz="1850" b="1" baseline="0" dirty="0" smtClean="0">
                          <a:solidFill>
                            <a:schemeClr val="tx1"/>
                          </a:solidFill>
                        </a:rPr>
                        <a:t>X</a:t>
                      </a:r>
                      <a:r>
                        <a:rPr lang="en-US" sz="1850" b="1" baseline="30000" dirty="0" smtClean="0">
                          <a:solidFill>
                            <a:schemeClr val="tx1"/>
                          </a:solidFill>
                        </a:rPr>
                        <a:t>-</a:t>
                      </a:r>
                      <a:r>
                        <a:rPr lang="ar-SA" sz="1850" b="1" baseline="0" dirty="0" smtClean="0">
                          <a:solidFill>
                            <a:schemeClr val="tx1"/>
                          </a:solidFill>
                        </a:rPr>
                        <a:t>)</a:t>
                      </a:r>
                      <a:endParaRPr lang="ar-EG" sz="1850" b="1" dirty="0">
                        <a:solidFill>
                          <a:schemeClr val="tx1"/>
                        </a:solidFill>
                      </a:endParaRPr>
                    </a:p>
                  </a:txBody>
                  <a:tcPr/>
                </a:tc>
                <a:tc>
                  <a:txBody>
                    <a:bodyPr/>
                    <a:lstStyle/>
                    <a:p>
                      <a:r>
                        <a:rPr lang="ar-SA" b="1" dirty="0" smtClean="0"/>
                        <a:t>156714.3</a:t>
                      </a:r>
                      <a:endParaRPr lang="ar-EG" b="1" dirty="0"/>
                    </a:p>
                  </a:txBody>
                  <a:tcPr/>
                </a:tc>
                <a:tc>
                  <a:txBody>
                    <a:bodyPr/>
                    <a:lstStyle/>
                    <a:p>
                      <a:pPr algn="ctr" rtl="1"/>
                      <a:endParaRPr lang="ar-EG" sz="1850" b="1" dirty="0">
                        <a:solidFill>
                          <a:schemeClr val="tx1"/>
                        </a:solidFill>
                      </a:endParaRPr>
                    </a:p>
                  </a:txBody>
                  <a:tcPr/>
                </a:tc>
                <a:tc>
                  <a:txBody>
                    <a:bodyPr/>
                    <a:lstStyle/>
                    <a:p>
                      <a:pPr algn="ctr" rtl="1"/>
                      <a:endParaRPr lang="ar-EG" sz="1850" b="1" dirty="0">
                        <a:solidFill>
                          <a:schemeClr val="tx1"/>
                        </a:solidFill>
                      </a:endParaRPr>
                    </a:p>
                  </a:txBody>
                  <a:tcPr/>
                </a:tc>
              </a:tr>
            </a:tbl>
          </a:graphicData>
        </a:graphic>
      </p:graphicFrame>
    </p:spTree>
    <p:extLst>
      <p:ext uri="{BB962C8B-B14F-4D97-AF65-F5344CB8AC3E}">
        <p14:creationId xmlns:p14="http://schemas.microsoft.com/office/powerpoint/2010/main" val="393334469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4" name="مستطيل 3"/>
          <p:cNvSpPr/>
          <p:nvPr/>
        </p:nvSpPr>
        <p:spPr>
          <a:xfrm>
            <a:off x="0" y="732207"/>
            <a:ext cx="9906000" cy="5339923"/>
          </a:xfrm>
          <a:prstGeom prst="rect">
            <a:avLst/>
          </a:prstGeom>
        </p:spPr>
        <p:style>
          <a:lnRef idx="3">
            <a:schemeClr val="lt1"/>
          </a:lnRef>
          <a:fillRef idx="1">
            <a:schemeClr val="accent2"/>
          </a:fillRef>
          <a:effectRef idx="1">
            <a:schemeClr val="accent2"/>
          </a:effectRef>
          <a:fontRef idx="minor">
            <a:schemeClr val="lt1"/>
          </a:fontRef>
        </p:style>
        <p:txBody>
          <a:bodyPr wrap="square">
            <a:spAutoFit/>
          </a:bodyPr>
          <a:lstStyle/>
          <a:p>
            <a:pPr marL="457200" indent="-457200" algn="just">
              <a:buFontTx/>
              <a:buChar char="-"/>
            </a:pPr>
            <a:r>
              <a:rPr lang="ar-SA" sz="2800" dirty="0" smtClean="0">
                <a:solidFill>
                  <a:prstClr val="black"/>
                </a:solidFill>
              </a:rPr>
              <a:t>ولحساب الانحراف المتوسط من البيانات التكرارية نقوم بعمل التالي:</a:t>
            </a:r>
          </a:p>
          <a:p>
            <a:pPr algn="just"/>
            <a:r>
              <a:rPr lang="ar-SA" sz="2800" dirty="0" smtClean="0">
                <a:solidFill>
                  <a:prstClr val="black"/>
                </a:solidFill>
              </a:rPr>
              <a:t>1- نوجد الوسط الحسابي كما تعلمنا من قبل في المحاضرات السابقة.</a:t>
            </a:r>
          </a:p>
          <a:p>
            <a:pPr algn="just"/>
            <a:r>
              <a:rPr lang="ar-SA" sz="2800" dirty="0" smtClean="0">
                <a:solidFill>
                  <a:prstClr val="black"/>
                </a:solidFill>
              </a:rPr>
              <a:t>2- نوجد مراكز الفئات (س).</a:t>
            </a:r>
          </a:p>
          <a:p>
            <a:pPr algn="just"/>
            <a:r>
              <a:rPr lang="ar-SA" sz="2800" dirty="0" smtClean="0">
                <a:solidFill>
                  <a:prstClr val="black"/>
                </a:solidFill>
              </a:rPr>
              <a:t>نحسب انحراف كل قيمة من قيم الجدول عن الوسط الحسابي (س – س</a:t>
            </a:r>
            <a:r>
              <a:rPr lang="ar-SA" sz="2800" baseline="30000" dirty="0" smtClean="0">
                <a:solidFill>
                  <a:prstClr val="black"/>
                </a:solidFill>
              </a:rPr>
              <a:t>-</a:t>
            </a:r>
            <a:r>
              <a:rPr lang="ar-SA" sz="2800" dirty="0" smtClean="0">
                <a:solidFill>
                  <a:prstClr val="black"/>
                </a:solidFill>
              </a:rPr>
              <a:t>).</a:t>
            </a:r>
          </a:p>
          <a:p>
            <a:pPr algn="just"/>
            <a:r>
              <a:rPr lang="ar-SA" sz="2800" dirty="0" smtClean="0">
                <a:solidFill>
                  <a:prstClr val="black"/>
                </a:solidFill>
              </a:rPr>
              <a:t>نضرب كل انحراف في التكرار المناظر له فنحصل على تكرارات جديدة (ك</a:t>
            </a:r>
            <a:r>
              <a:rPr lang="ar-SA" sz="2800" dirty="0">
                <a:solidFill>
                  <a:prstClr val="black"/>
                </a:solidFill>
              </a:rPr>
              <a:t>) (س – س</a:t>
            </a:r>
            <a:r>
              <a:rPr lang="ar-SA" sz="2800" baseline="30000" dirty="0">
                <a:solidFill>
                  <a:prstClr val="black"/>
                </a:solidFill>
              </a:rPr>
              <a:t>-</a:t>
            </a:r>
            <a:r>
              <a:rPr lang="ar-SA" sz="2800" dirty="0">
                <a:solidFill>
                  <a:prstClr val="black"/>
                </a:solidFill>
              </a:rPr>
              <a:t>).، </a:t>
            </a:r>
            <a:r>
              <a:rPr lang="ar-SA" sz="2800" dirty="0" smtClean="0">
                <a:solidFill>
                  <a:prstClr val="black"/>
                </a:solidFill>
              </a:rPr>
              <a:t>ثم نستخرج المجموع </a:t>
            </a:r>
            <a:r>
              <a:rPr lang="ar-SA" sz="2800" dirty="0">
                <a:solidFill>
                  <a:prstClr val="black"/>
                </a:solidFill>
              </a:rPr>
              <a:t>العام للتكرارات (</a:t>
            </a:r>
            <a:r>
              <a:rPr lang="ar-SA" sz="2800" dirty="0" smtClean="0">
                <a:solidFill>
                  <a:prstClr val="black"/>
                </a:solidFill>
              </a:rPr>
              <a:t>مجـ ك </a:t>
            </a:r>
            <a:r>
              <a:rPr lang="ar-SA" sz="2800" dirty="0">
                <a:solidFill>
                  <a:prstClr val="black"/>
                </a:solidFill>
              </a:rPr>
              <a:t>(س – س</a:t>
            </a:r>
            <a:r>
              <a:rPr lang="ar-SA" sz="2800" baseline="30000" dirty="0">
                <a:solidFill>
                  <a:prstClr val="black"/>
                </a:solidFill>
              </a:rPr>
              <a:t>-</a:t>
            </a:r>
            <a:r>
              <a:rPr lang="ar-SA" sz="2800" dirty="0" smtClean="0">
                <a:solidFill>
                  <a:prstClr val="black"/>
                </a:solidFill>
              </a:rPr>
              <a:t>)).</a:t>
            </a:r>
          </a:p>
          <a:p>
            <a:pPr algn="just"/>
            <a:r>
              <a:rPr lang="ar-SA" sz="2800" dirty="0" smtClean="0">
                <a:solidFill>
                  <a:prstClr val="black"/>
                </a:solidFill>
              </a:rPr>
              <a:t>نقسم المجموع على مجموع التكرارات فنحصل على الانحراف المتوسط، أي:</a:t>
            </a:r>
          </a:p>
          <a:p>
            <a:pPr algn="ctr"/>
            <a:r>
              <a:rPr lang="ar-SA" sz="2800" dirty="0" smtClean="0">
                <a:solidFill>
                  <a:prstClr val="black"/>
                </a:solidFill>
              </a:rPr>
              <a:t>مجـ </a:t>
            </a:r>
            <a:r>
              <a:rPr lang="ar-SA" sz="2800" dirty="0">
                <a:solidFill>
                  <a:prstClr val="black"/>
                </a:solidFill>
              </a:rPr>
              <a:t>ك (س – س</a:t>
            </a:r>
            <a:r>
              <a:rPr lang="ar-SA" sz="2800" baseline="30000" dirty="0">
                <a:solidFill>
                  <a:prstClr val="black"/>
                </a:solidFill>
              </a:rPr>
              <a:t>-</a:t>
            </a:r>
            <a:r>
              <a:rPr lang="ar-SA" sz="2800" dirty="0" smtClean="0">
                <a:solidFill>
                  <a:prstClr val="black"/>
                </a:solidFill>
              </a:rPr>
              <a:t>) / </a:t>
            </a:r>
            <a:r>
              <a:rPr lang="ar-SA" sz="2800" dirty="0">
                <a:solidFill>
                  <a:prstClr val="black"/>
                </a:solidFill>
              </a:rPr>
              <a:t>(مجـ </a:t>
            </a:r>
            <a:r>
              <a:rPr lang="ar-SA" sz="2800" dirty="0" smtClean="0">
                <a:solidFill>
                  <a:prstClr val="black"/>
                </a:solidFill>
              </a:rPr>
              <a:t>ك).</a:t>
            </a:r>
          </a:p>
          <a:p>
            <a:pPr algn="ctr"/>
            <a:r>
              <a:rPr lang="ar-SA" sz="3300" b="1" i="1" dirty="0" smtClean="0">
                <a:solidFill>
                  <a:srgbClr val="FF0000"/>
                </a:solidFill>
              </a:rPr>
              <a:t>((( ملحوظة في بعض الأمثلة نستبدل س بـ </a:t>
            </a:r>
            <a:r>
              <a:rPr lang="en-US" sz="3300" b="1" i="1" dirty="0" smtClean="0">
                <a:solidFill>
                  <a:srgbClr val="FF0000"/>
                </a:solidFill>
              </a:rPr>
              <a:t>X</a:t>
            </a:r>
            <a:r>
              <a:rPr lang="ar-SA" sz="3300" b="1" i="1" dirty="0" smtClean="0">
                <a:solidFill>
                  <a:srgbClr val="FF0000"/>
                </a:solidFill>
              </a:rPr>
              <a:t>، ك بـ     </a:t>
            </a:r>
            <a:r>
              <a:rPr lang="ar-SA" sz="3300" b="1" i="1" dirty="0" smtClean="0">
                <a:solidFill>
                  <a:srgbClr val="FF0000"/>
                </a:solidFill>
                <a:latin typeface="Arial" panose="020B0604020202020204" pitchFamily="34" charset="0"/>
                <a:cs typeface="Arial" panose="020B0604020202020204" pitchFamily="34" charset="0"/>
              </a:rPr>
              <a:t>، مجـ بـ </a:t>
            </a:r>
            <a:r>
              <a:rPr lang="ar-SA" sz="3300" b="1" i="1" dirty="0" smtClean="0">
                <a:solidFill>
                  <a:srgbClr val="FF0000"/>
                </a:solidFill>
              </a:rPr>
              <a:t> </a:t>
            </a:r>
            <a:r>
              <a:rPr lang="en-US" sz="3300" b="1" i="1" dirty="0" smtClean="0">
                <a:solidFill>
                  <a:srgbClr val="FF0000"/>
                </a:solidFill>
              </a:rPr>
              <a:t>(((</a:t>
            </a:r>
            <a:r>
              <a:rPr lang="en-US" sz="3300" b="1" i="1" dirty="0" smtClean="0">
                <a:solidFill>
                  <a:srgbClr val="FF0000"/>
                </a:solidFill>
                <a:latin typeface="Arial" panose="020B0604020202020204" pitchFamily="34" charset="0"/>
                <a:cs typeface="Arial" panose="020B0604020202020204" pitchFamily="34" charset="0"/>
              </a:rPr>
              <a:t>∑</a:t>
            </a:r>
            <a:endParaRPr lang="ar-SA" sz="3300" b="1" i="1" dirty="0">
              <a:solidFill>
                <a:srgbClr val="FF0000"/>
              </a:solidFill>
            </a:endParaRPr>
          </a:p>
          <a:p>
            <a:pPr algn="just"/>
            <a:r>
              <a:rPr lang="ar-SA" sz="2800" b="1" dirty="0">
                <a:solidFill>
                  <a:prstClr val="black"/>
                </a:solidFill>
              </a:rPr>
              <a:t>مزايا وعيوب الانحراف المتوسط </a:t>
            </a:r>
          </a:p>
          <a:p>
            <a:pPr algn="just"/>
            <a:r>
              <a:rPr lang="ar-SA" sz="2800" dirty="0">
                <a:solidFill>
                  <a:prstClr val="black"/>
                </a:solidFill>
              </a:rPr>
              <a:t>	</a:t>
            </a:r>
            <a:r>
              <a:rPr lang="ar-SA" sz="2800" dirty="0" smtClean="0">
                <a:solidFill>
                  <a:prstClr val="black"/>
                </a:solidFill>
              </a:rPr>
              <a:t>أنه </a:t>
            </a:r>
            <a:r>
              <a:rPr lang="ar-SA" sz="2800" dirty="0">
                <a:solidFill>
                  <a:prstClr val="black"/>
                </a:solidFill>
              </a:rPr>
              <a:t>يأخذ كل القيم في الاعتبار، ولكن يعاب عليه ما يلي:</a:t>
            </a:r>
          </a:p>
          <a:p>
            <a:pPr algn="just"/>
            <a:r>
              <a:rPr lang="ar-SA" sz="2800" dirty="0">
                <a:solidFill>
                  <a:prstClr val="black"/>
                </a:solidFill>
              </a:rPr>
              <a:t>•	يتأثر بالقيم الشاذة </a:t>
            </a:r>
            <a:r>
              <a:rPr lang="ar-SA" sz="2800" dirty="0" smtClean="0">
                <a:solidFill>
                  <a:prstClr val="black"/>
                </a:solidFill>
              </a:rPr>
              <a:t>.                           •</a:t>
            </a:r>
            <a:r>
              <a:rPr lang="ar-SA" sz="2800" dirty="0">
                <a:solidFill>
                  <a:prstClr val="black"/>
                </a:solidFill>
              </a:rPr>
              <a:t>	يصعب التعامل معه رياضيا. </a:t>
            </a:r>
          </a:p>
        </p:txBody>
      </p:sp>
      <p:sp>
        <p:nvSpPr>
          <p:cNvPr id="2" name="Title 1"/>
          <p:cNvSpPr>
            <a:spLocks noGrp="1"/>
          </p:cNvSpPr>
          <p:nvPr>
            <p:ph type="title" idx="4294967295"/>
          </p:nvPr>
        </p:nvSpPr>
        <p:spPr>
          <a:xfrm>
            <a:off x="0" y="76200"/>
            <a:ext cx="9906000" cy="563563"/>
          </a:xfrm>
        </p:spPr>
        <p:txBody>
          <a:bodyPr/>
          <a:lstStyle/>
          <a:p>
            <a:pPr algn="ctr" rtl="1"/>
            <a:r>
              <a:rPr lang="ar-SA" sz="2800" b="1" spc="-150" dirty="0">
                <a:solidFill>
                  <a:schemeClr val="tx1"/>
                </a:solidFill>
                <a:latin typeface="ae_AlMateen" pitchFamily="2" charset="-78"/>
                <a:cs typeface="ae_AlMateen" pitchFamily="2" charset="-78"/>
              </a:rPr>
              <a:t>مقاييس التشتت </a:t>
            </a:r>
            <a:r>
              <a:rPr lang="ar-SA" sz="2800" b="1" spc="-150" dirty="0" smtClean="0">
                <a:solidFill>
                  <a:schemeClr val="tx1"/>
                </a:solidFill>
                <a:latin typeface="ae_AlMateen" pitchFamily="2" charset="-78"/>
                <a:cs typeface="ae_AlMateen" pitchFamily="2" charset="-78"/>
              </a:rPr>
              <a:t>والانتشار ......................( </a:t>
            </a:r>
            <a:r>
              <a:rPr lang="ar-SA" sz="2800" b="1" spc="-150" dirty="0" smtClean="0">
                <a:solidFill>
                  <a:srgbClr val="002060"/>
                </a:solidFill>
                <a:latin typeface="ae_AlMateen" pitchFamily="2" charset="-78"/>
                <a:cs typeface="ae_AlMateen" pitchFamily="2" charset="-78"/>
              </a:rPr>
              <a:t>الانحراف المتوسط</a:t>
            </a:r>
            <a:r>
              <a:rPr lang="en-US" sz="2800" b="1" spc="-150" dirty="0" smtClean="0">
                <a:solidFill>
                  <a:srgbClr val="002060"/>
                </a:solidFill>
                <a:latin typeface="ae_AlMateen" pitchFamily="2" charset="-78"/>
                <a:cs typeface="ae_AlMateen" pitchFamily="2" charset="-78"/>
              </a:rPr>
              <a:t>Mean Deviation</a:t>
            </a:r>
            <a:r>
              <a:rPr lang="ar-SA" sz="2800" b="1" spc="-150" dirty="0" smtClean="0">
                <a:solidFill>
                  <a:schemeClr val="tx1"/>
                </a:solidFill>
                <a:latin typeface="ae_AlMateen" pitchFamily="2" charset="-78"/>
                <a:cs typeface="ae_AlMateen" pitchFamily="2" charset="-78"/>
              </a:rPr>
              <a:t>).............................. </a:t>
            </a:r>
            <a:r>
              <a:rPr lang="en-US" sz="2800" b="1" spc="-150" dirty="0" smtClean="0">
                <a:solidFill>
                  <a:schemeClr val="tx1"/>
                </a:solidFill>
                <a:latin typeface="ae_AlMateen" pitchFamily="2" charset="-78"/>
                <a:cs typeface="ae_AlMateen" pitchFamily="2" charset="-78"/>
              </a:rPr>
              <a:t>Dispersion</a:t>
            </a:r>
            <a:endParaRPr lang="ar-EG" sz="2800" b="1" dirty="0">
              <a:solidFill>
                <a:schemeClr val="tx1"/>
              </a:solidFill>
            </a:endParaRPr>
          </a:p>
        </p:txBody>
      </p:sp>
      <p:sp>
        <p:nvSpPr>
          <p:cNvPr id="5" name="Rectangle 2"/>
          <p:cNvSpPr>
            <a:spLocks noChangeArrowheads="1"/>
          </p:cNvSpPr>
          <p:nvPr/>
        </p:nvSpPr>
        <p:spPr bwMode="auto">
          <a:xfrm>
            <a:off x="0" y="-7844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p>
        </p:txBody>
      </p:sp>
      <p:sp>
        <p:nvSpPr>
          <p:cNvPr id="7" name="Rectangle 3"/>
          <p:cNvSpPr>
            <a:spLocks noChangeArrowheads="1"/>
          </p:cNvSpPr>
          <p:nvPr/>
        </p:nvSpPr>
        <p:spPr bwMode="auto">
          <a:xfrm>
            <a:off x="0" y="15015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p>
        </p:txBody>
      </p:sp>
      <p:pic>
        <p:nvPicPr>
          <p:cNvPr id="8" name="Picture 7"/>
          <p:cNvPicPr>
            <a:picLocks noChangeAspect="1"/>
          </p:cNvPicPr>
          <p:nvPr/>
        </p:nvPicPr>
        <p:blipFill>
          <a:blip r:embed="rId2"/>
          <a:stretch>
            <a:fillRect/>
          </a:stretch>
        </p:blipFill>
        <p:spPr>
          <a:xfrm>
            <a:off x="2286000" y="4191000"/>
            <a:ext cx="533400" cy="533400"/>
          </a:xfrm>
          <a:prstGeom prst="rect">
            <a:avLst/>
          </a:prstGeom>
        </p:spPr>
      </p:pic>
    </p:spTree>
    <p:extLst>
      <p:ext uri="{BB962C8B-B14F-4D97-AF65-F5344CB8AC3E}">
        <p14:creationId xmlns:p14="http://schemas.microsoft.com/office/powerpoint/2010/main" val="32587237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2" name="Title 1"/>
          <p:cNvSpPr>
            <a:spLocks noGrp="1"/>
          </p:cNvSpPr>
          <p:nvPr>
            <p:ph type="title" idx="4294967295"/>
          </p:nvPr>
        </p:nvSpPr>
        <p:spPr>
          <a:xfrm>
            <a:off x="0" y="76200"/>
            <a:ext cx="9906000" cy="563563"/>
          </a:xfrm>
        </p:spPr>
        <p:txBody>
          <a:bodyPr/>
          <a:lstStyle/>
          <a:p>
            <a:pPr algn="ctr" rtl="1"/>
            <a:r>
              <a:rPr lang="ar-SA" sz="2800" b="1" spc="-150" dirty="0">
                <a:solidFill>
                  <a:schemeClr val="tx1"/>
                </a:solidFill>
                <a:latin typeface="ae_AlMateen" pitchFamily="2" charset="-78"/>
                <a:cs typeface="ae_AlMateen" pitchFamily="2" charset="-78"/>
              </a:rPr>
              <a:t>مقاييس التشتت </a:t>
            </a:r>
            <a:r>
              <a:rPr lang="ar-SA" sz="2800" b="1" spc="-150" dirty="0" smtClean="0">
                <a:solidFill>
                  <a:schemeClr val="tx1"/>
                </a:solidFill>
                <a:latin typeface="ae_AlMateen" pitchFamily="2" charset="-78"/>
                <a:cs typeface="ae_AlMateen" pitchFamily="2" charset="-78"/>
              </a:rPr>
              <a:t>والانتشار ......................( </a:t>
            </a:r>
            <a:r>
              <a:rPr lang="ar-SA" sz="2800" b="1" spc="-150" dirty="0" smtClean="0">
                <a:solidFill>
                  <a:srgbClr val="002060"/>
                </a:solidFill>
                <a:latin typeface="ae_AlMateen" pitchFamily="2" charset="-78"/>
                <a:cs typeface="ae_AlMateen" pitchFamily="2" charset="-78"/>
              </a:rPr>
              <a:t>الانحراف المتوسط</a:t>
            </a:r>
            <a:r>
              <a:rPr lang="en-US" sz="2800" b="1" spc="-150" dirty="0" smtClean="0">
                <a:solidFill>
                  <a:srgbClr val="002060"/>
                </a:solidFill>
                <a:latin typeface="ae_AlMateen" pitchFamily="2" charset="-78"/>
                <a:cs typeface="ae_AlMateen" pitchFamily="2" charset="-78"/>
              </a:rPr>
              <a:t>Mean Deviation</a:t>
            </a:r>
            <a:r>
              <a:rPr lang="ar-SA" sz="2800" b="1" spc="-150" dirty="0" smtClean="0">
                <a:solidFill>
                  <a:schemeClr val="tx1"/>
                </a:solidFill>
                <a:latin typeface="ae_AlMateen" pitchFamily="2" charset="-78"/>
                <a:cs typeface="ae_AlMateen" pitchFamily="2" charset="-78"/>
              </a:rPr>
              <a:t>).............................. </a:t>
            </a:r>
            <a:r>
              <a:rPr lang="en-US" sz="2800" b="1" spc="-150" dirty="0" smtClean="0">
                <a:solidFill>
                  <a:schemeClr val="tx1"/>
                </a:solidFill>
                <a:latin typeface="ae_AlMateen" pitchFamily="2" charset="-78"/>
                <a:cs typeface="ae_AlMateen" pitchFamily="2" charset="-78"/>
              </a:rPr>
              <a:t>Dispersion</a:t>
            </a:r>
            <a:endParaRPr lang="ar-EG" sz="2800" b="1" dirty="0">
              <a:solidFill>
                <a:schemeClr val="tx1"/>
              </a:solidFill>
            </a:endParaRPr>
          </a:p>
        </p:txBody>
      </p:sp>
      <p:sp>
        <p:nvSpPr>
          <p:cNvPr id="5" name="Rectangle 2"/>
          <p:cNvSpPr>
            <a:spLocks noChangeArrowheads="1"/>
          </p:cNvSpPr>
          <p:nvPr/>
        </p:nvSpPr>
        <p:spPr bwMode="auto">
          <a:xfrm>
            <a:off x="0" y="-7844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p>
        </p:txBody>
      </p:sp>
      <p:sp>
        <p:nvSpPr>
          <p:cNvPr id="7" name="Rectangle 3"/>
          <p:cNvSpPr>
            <a:spLocks noChangeArrowheads="1"/>
          </p:cNvSpPr>
          <p:nvPr/>
        </p:nvSpPr>
        <p:spPr bwMode="auto">
          <a:xfrm>
            <a:off x="0" y="15015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p>
        </p:txBody>
      </p:sp>
      <p:pic>
        <p:nvPicPr>
          <p:cNvPr id="6" name="Picture 5"/>
          <p:cNvPicPr>
            <a:picLocks noChangeAspect="1"/>
          </p:cNvPicPr>
          <p:nvPr/>
        </p:nvPicPr>
        <p:blipFill>
          <a:blip r:embed="rId2"/>
          <a:stretch>
            <a:fillRect/>
          </a:stretch>
        </p:blipFill>
        <p:spPr>
          <a:xfrm>
            <a:off x="0" y="762425"/>
            <a:ext cx="8915400" cy="5333575"/>
          </a:xfrm>
          <a:prstGeom prst="rect">
            <a:avLst/>
          </a:prstGeom>
        </p:spPr>
      </p:pic>
    </p:spTree>
    <p:extLst>
      <p:ext uri="{BB962C8B-B14F-4D97-AF65-F5344CB8AC3E}">
        <p14:creationId xmlns:p14="http://schemas.microsoft.com/office/powerpoint/2010/main" val="249707272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2" name="Title 1"/>
          <p:cNvSpPr>
            <a:spLocks noGrp="1"/>
          </p:cNvSpPr>
          <p:nvPr>
            <p:ph type="title" idx="4294967295"/>
          </p:nvPr>
        </p:nvSpPr>
        <p:spPr>
          <a:xfrm>
            <a:off x="0" y="76200"/>
            <a:ext cx="9906000" cy="563563"/>
          </a:xfrm>
        </p:spPr>
        <p:txBody>
          <a:bodyPr/>
          <a:lstStyle/>
          <a:p>
            <a:pPr algn="ctr" rtl="1"/>
            <a:r>
              <a:rPr lang="ar-SA" sz="2800" b="1" spc="-150" dirty="0">
                <a:solidFill>
                  <a:schemeClr val="tx1"/>
                </a:solidFill>
                <a:latin typeface="ae_AlMateen" pitchFamily="2" charset="-78"/>
                <a:cs typeface="ae_AlMateen" pitchFamily="2" charset="-78"/>
              </a:rPr>
              <a:t>مقاييس التشتت </a:t>
            </a:r>
            <a:r>
              <a:rPr lang="ar-SA" sz="2800" b="1" spc="-150" dirty="0" smtClean="0">
                <a:solidFill>
                  <a:schemeClr val="tx1"/>
                </a:solidFill>
                <a:latin typeface="ae_AlMateen" pitchFamily="2" charset="-78"/>
                <a:cs typeface="ae_AlMateen" pitchFamily="2" charset="-78"/>
              </a:rPr>
              <a:t>والانتشار ......................( </a:t>
            </a:r>
            <a:r>
              <a:rPr lang="ar-SA" sz="2800" b="1" spc="-150" dirty="0" smtClean="0">
                <a:solidFill>
                  <a:srgbClr val="002060"/>
                </a:solidFill>
                <a:latin typeface="ae_AlMateen" pitchFamily="2" charset="-78"/>
                <a:cs typeface="ae_AlMateen" pitchFamily="2" charset="-78"/>
              </a:rPr>
              <a:t>الانحراف المتوسط</a:t>
            </a:r>
            <a:r>
              <a:rPr lang="en-US" sz="2800" b="1" spc="-150" dirty="0" smtClean="0">
                <a:solidFill>
                  <a:srgbClr val="002060"/>
                </a:solidFill>
                <a:latin typeface="ae_AlMateen" pitchFamily="2" charset="-78"/>
                <a:cs typeface="ae_AlMateen" pitchFamily="2" charset="-78"/>
              </a:rPr>
              <a:t>Mean Deviation</a:t>
            </a:r>
            <a:r>
              <a:rPr lang="ar-SA" sz="2800" b="1" spc="-150" dirty="0" smtClean="0">
                <a:solidFill>
                  <a:schemeClr val="tx1"/>
                </a:solidFill>
                <a:latin typeface="ae_AlMateen" pitchFamily="2" charset="-78"/>
                <a:cs typeface="ae_AlMateen" pitchFamily="2" charset="-78"/>
              </a:rPr>
              <a:t>).............................. </a:t>
            </a:r>
            <a:r>
              <a:rPr lang="en-US" sz="2800" b="1" spc="-150" dirty="0" smtClean="0">
                <a:solidFill>
                  <a:schemeClr val="tx1"/>
                </a:solidFill>
                <a:latin typeface="ae_AlMateen" pitchFamily="2" charset="-78"/>
                <a:cs typeface="ae_AlMateen" pitchFamily="2" charset="-78"/>
              </a:rPr>
              <a:t>Dispersion</a:t>
            </a:r>
            <a:endParaRPr lang="ar-EG" sz="2800" b="1" dirty="0">
              <a:solidFill>
                <a:schemeClr val="tx1"/>
              </a:solidFill>
            </a:endParaRPr>
          </a:p>
        </p:txBody>
      </p:sp>
      <p:sp>
        <p:nvSpPr>
          <p:cNvPr id="5" name="Rectangle 2"/>
          <p:cNvSpPr>
            <a:spLocks noChangeArrowheads="1"/>
          </p:cNvSpPr>
          <p:nvPr/>
        </p:nvSpPr>
        <p:spPr bwMode="auto">
          <a:xfrm>
            <a:off x="0" y="-7844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p>
        </p:txBody>
      </p:sp>
      <p:sp>
        <p:nvSpPr>
          <p:cNvPr id="7" name="Rectangle 3"/>
          <p:cNvSpPr>
            <a:spLocks noChangeArrowheads="1"/>
          </p:cNvSpPr>
          <p:nvPr/>
        </p:nvSpPr>
        <p:spPr bwMode="auto">
          <a:xfrm>
            <a:off x="0" y="15015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p>
        </p:txBody>
      </p:sp>
      <p:pic>
        <p:nvPicPr>
          <p:cNvPr id="4" name="Picture 3"/>
          <p:cNvPicPr>
            <a:picLocks noChangeAspect="1"/>
          </p:cNvPicPr>
          <p:nvPr/>
        </p:nvPicPr>
        <p:blipFill rotWithShape="1">
          <a:blip r:embed="rId2"/>
          <a:srcRect l="23381"/>
          <a:stretch/>
        </p:blipFill>
        <p:spPr>
          <a:xfrm>
            <a:off x="533400" y="2209800"/>
            <a:ext cx="9238889" cy="2482193"/>
          </a:xfrm>
          <a:prstGeom prst="rect">
            <a:avLst/>
          </a:prstGeom>
        </p:spPr>
      </p:pic>
    </p:spTree>
    <p:extLst>
      <p:ext uri="{BB962C8B-B14F-4D97-AF65-F5344CB8AC3E}">
        <p14:creationId xmlns:p14="http://schemas.microsoft.com/office/powerpoint/2010/main" val="107791621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 name="عنوان فرعي 1"/>
          <p:cNvSpPr txBox="1">
            <a:spLocks/>
          </p:cNvSpPr>
          <p:nvPr/>
        </p:nvSpPr>
        <p:spPr>
          <a:xfrm>
            <a:off x="0" y="76200"/>
            <a:ext cx="9753600" cy="1295400"/>
          </a:xfrm>
          <a:prstGeom prst="rect">
            <a:avLst/>
          </a:prstGeom>
        </p:spPr>
        <p:txBody>
          <a:bodyPr/>
          <a:lst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rtl="1">
              <a:buNone/>
            </a:pPr>
            <a:r>
              <a:rPr lang="ar-SA" b="1" dirty="0" smtClean="0">
                <a:solidFill>
                  <a:srgbClr val="C00000"/>
                </a:solidFill>
              </a:rPr>
              <a:t>الأساليب الكمية في الجغرافيا</a:t>
            </a:r>
            <a:endParaRPr lang="en-US" b="1" dirty="0" smtClean="0">
              <a:solidFill>
                <a:srgbClr val="C00000"/>
              </a:solidFill>
            </a:endParaRPr>
          </a:p>
          <a:p>
            <a:pPr marL="0" indent="0" algn="l" rtl="1">
              <a:buNone/>
            </a:pPr>
            <a:r>
              <a:rPr lang="en-US" sz="3000" b="1" dirty="0" smtClean="0">
                <a:solidFill>
                  <a:srgbClr val="C00000"/>
                </a:solidFill>
              </a:rPr>
              <a:t>Quantitative Methods in Geography</a:t>
            </a:r>
            <a:endParaRPr lang="ar-SA" sz="3000" b="1" dirty="0" smtClean="0">
              <a:solidFill>
                <a:srgbClr val="C00000"/>
              </a:solidFill>
            </a:endParaRPr>
          </a:p>
        </p:txBody>
      </p:sp>
      <p:sp>
        <p:nvSpPr>
          <p:cNvPr id="4" name="عنوان فرعي 1"/>
          <p:cNvSpPr txBox="1">
            <a:spLocks/>
          </p:cNvSpPr>
          <p:nvPr/>
        </p:nvSpPr>
        <p:spPr>
          <a:xfrm>
            <a:off x="76200" y="5181600"/>
            <a:ext cx="9601200" cy="1111624"/>
          </a:xfrm>
          <a:prstGeom prst="rect">
            <a:avLst/>
          </a:prstGeom>
        </p:spPr>
        <p:txBody>
          <a:bodyPr/>
          <a:lst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rtl="1">
              <a:buNone/>
            </a:pPr>
            <a:r>
              <a:rPr lang="ar-SA" b="1" dirty="0" smtClean="0">
                <a:solidFill>
                  <a:srgbClr val="002060"/>
                </a:solidFill>
              </a:rPr>
              <a:t>مع أطيب التمنيات بالنجاح والتوفيق </a:t>
            </a:r>
            <a:endParaRPr lang="ar-SA" b="1" dirty="0" smtClean="0">
              <a:solidFill>
                <a:srgbClr val="002060"/>
              </a:solidFill>
            </a:endParaRPr>
          </a:p>
          <a:p>
            <a:pPr marL="0" indent="0" algn="just" rtl="1">
              <a:buNone/>
            </a:pPr>
            <a:r>
              <a:rPr lang="ar-SA" b="1" dirty="0" smtClean="0">
                <a:solidFill>
                  <a:srgbClr val="002060"/>
                </a:solidFill>
              </a:rPr>
              <a:t>                                               </a:t>
            </a:r>
            <a:r>
              <a:rPr lang="ar-SA" sz="4500" dirty="0">
                <a:solidFill>
                  <a:srgbClr val="002060"/>
                </a:solidFill>
                <a:latin typeface="Calibri" panose="020F0502020204030204" pitchFamily="34" charset="0"/>
                <a:cs typeface="Diwani Bent" panose="00000400000000000000" pitchFamily="2" charset="-78"/>
              </a:rPr>
              <a:t>د / </a:t>
            </a:r>
            <a:r>
              <a:rPr lang="ar-SA" sz="4500" dirty="0" smtClean="0">
                <a:solidFill>
                  <a:srgbClr val="002060"/>
                </a:solidFill>
                <a:latin typeface="Calibri" panose="020F0502020204030204" pitchFamily="34" charset="0"/>
                <a:cs typeface="Diwani Bent" panose="00000400000000000000" pitchFamily="2" charset="-78"/>
              </a:rPr>
              <a:t>حسن مرزوق السيد محمود</a:t>
            </a:r>
            <a:endParaRPr lang="en-US" sz="4500" dirty="0">
              <a:solidFill>
                <a:srgbClr val="002060"/>
              </a:solidFill>
              <a:latin typeface="Calibri" panose="020F0502020204030204" pitchFamily="34" charset="0"/>
              <a:cs typeface="Diwani Bent" panose="00000400000000000000" pitchFamily="2" charset="-78"/>
            </a:endParaRPr>
          </a:p>
          <a:p>
            <a:pPr marL="0" indent="0" algn="just" rtl="1">
              <a:buNone/>
            </a:pPr>
            <a:endParaRPr lang="ar-SA" b="1" dirty="0">
              <a:solidFill>
                <a:srgbClr val="002060"/>
              </a:solidFill>
            </a:endParaRPr>
          </a:p>
        </p:txBody>
      </p:sp>
    </p:spTree>
  </p:cSld>
  <p:clrMapOvr>
    <a:masterClrMapping/>
  </p:clrMapOvr>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3270</TotalTime>
  <Words>1637</Words>
  <Application>Microsoft Office PowerPoint</Application>
  <PresentationFormat>A4 Paper (210x297 mm)</PresentationFormat>
  <Paragraphs>207</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ae_AlMateen</vt:lpstr>
      <vt:lpstr>Arial</vt:lpstr>
      <vt:lpstr>Calibri</vt:lpstr>
      <vt:lpstr>Diwani Bent</vt:lpstr>
      <vt:lpstr>Office Theme</vt:lpstr>
      <vt:lpstr>PowerPoint Presentation</vt:lpstr>
      <vt:lpstr>المحاضرة السابعة  مقاييس التشتت والانتشار Dispersion</vt:lpstr>
      <vt:lpstr>تعريف  التشتت والانتشار Dispersion</vt:lpstr>
      <vt:lpstr>مقاييس التشتت والانتشار ......................................................................................................................... Dispersion</vt:lpstr>
      <vt:lpstr>مقاييس التشتت والانتشار .........................................( المدى Range).................................................... Dispersion</vt:lpstr>
      <vt:lpstr>مقاييس التشتت والانتشار .........................................( المدى Range).................................................... Dispersion</vt:lpstr>
      <vt:lpstr>مقاييس التشتت والانتشار ......................( الانحراف الربيعي Quartile Deviation).............................. Dispersion</vt:lpstr>
      <vt:lpstr>PowerPoint Presentation</vt:lpstr>
      <vt:lpstr>مقاييس التشتت والانتشار ......................( الانحراف الربيعي Quartile Deviation).............................. Dispersion</vt:lpstr>
      <vt:lpstr>مقاييس التشتت والانتشار ......................( الانحراف الربيعي Quartile Deviation).............................. Dispersion</vt:lpstr>
      <vt:lpstr>مقاييس التشتت والانتشار ......................( الانحراف الربيعي Quartile Deviation).............................. Dispersion</vt:lpstr>
      <vt:lpstr>مقاييس التشتت والانتشار ......................( الانحراف المتوسطMean Deviation).............................. Dispersion</vt:lpstr>
      <vt:lpstr>مقاييس التشتت والانتشار ......................( الانحراف المتوسطMean Deviation).............................. Dispersion</vt:lpstr>
      <vt:lpstr>PowerPoint Presentation</vt:lpstr>
      <vt:lpstr>مقاييس التشتت والانتشار ......................( الانحراف المتوسطMean Deviation).............................. Dispersion</vt:lpstr>
      <vt:lpstr>مقاييس التشتت والانتشار ......................( الانحراف المتوسطMean Deviation).............................. Dispersion</vt:lpstr>
      <vt:lpstr>مقاييس التشتت والانتشار ......................( الانحراف المتوسطMean Deviation).............................. Dispersion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HASAN</cp:lastModifiedBy>
  <cp:revision>357</cp:revision>
  <dcterms:created xsi:type="dcterms:W3CDTF">2009-10-14T19:14:34Z</dcterms:created>
  <dcterms:modified xsi:type="dcterms:W3CDTF">2013-10-05T06:07:22Z</dcterms:modified>
</cp:coreProperties>
</file>