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02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20" r:id="rId20"/>
    <p:sldId id="321" r:id="rId21"/>
    <p:sldId id="322" r:id="rId22"/>
    <p:sldId id="323" r:id="rId23"/>
    <p:sldId id="324" r:id="rId24"/>
    <p:sldId id="325" r:id="rId25"/>
    <p:sldId id="326" r:id="rId26"/>
    <p:sldId id="327" r:id="rId27"/>
    <p:sldId id="328" r:id="rId2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 varScale="1">
        <p:scale>
          <a:sx n="47" d="100"/>
          <a:sy n="47" d="100"/>
        </p:scale>
        <p:origin x="-1068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D2D2022-A733-4675-A99E-0B3782C38CBE}" type="datetimeFigureOut">
              <a:rPr lang="ar-SA" smtClean="0"/>
              <a:t>20/01/36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824F938-813E-4831-B8B1-353A8CD155AC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altLang="ar-SA" smtClean="0">
              <a:ea typeface="ＭＳ Ｐゴシック" panose="020B0600070205080204" pitchFamily="34" charset="-128"/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6A295D7-3B08-4608-A3DD-F62A47BBEA69}" type="slidenum">
              <a:rPr lang="en-US" altLang="ar-SA" sz="1200"/>
              <a:pPr eaLnBrk="1" hangingPunct="1"/>
              <a:t>23</a:t>
            </a:fld>
            <a:endParaRPr lang="en-US" altLang="ar-SA" sz="1200"/>
          </a:p>
        </p:txBody>
      </p:sp>
    </p:spTree>
    <p:extLst>
      <p:ext uri="{BB962C8B-B14F-4D97-AF65-F5344CB8AC3E}">
        <p14:creationId xmlns:p14="http://schemas.microsoft.com/office/powerpoint/2010/main" xmlns="" val="945043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hd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90800" y="2130426"/>
            <a:ext cx="4648200" cy="1470025"/>
          </a:xfrm>
        </p:spPr>
        <p:txBody>
          <a:bodyPr/>
          <a:lstStyle/>
          <a:p>
            <a:pPr rtl="1"/>
            <a:r>
              <a:rPr lang="ar-SA" altLang="ar-SA" b="1" dirty="0" smtClean="0">
                <a:latin typeface="Times New Roman" panose="02020603050405020304" pitchFamily="18" charset="0"/>
              </a:rPr>
              <a:t>ما هي نظم المعلومات الجغرافية (هل هي علم)؟</a:t>
            </a:r>
            <a:endParaRPr lang="en-US" altLang="ar-SA" b="1" dirty="0" smtClean="0">
              <a:latin typeface="Times New Roman" panose="02020603050405020304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rt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ar-SA" sz="3600" dirty="0">
                <a:solidFill>
                  <a:srgbClr val="898989"/>
                </a:solidFill>
                <a:latin typeface="Arial" panose="020B0604020202020204" pitchFamily="34" charset="0"/>
              </a:rPr>
              <a:t>مقدمة في نظم المعلومات الجغرافية</a:t>
            </a:r>
          </a:p>
          <a:p>
            <a:pPr rt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ar-SA" dirty="0" smtClean="0">
                <a:solidFill>
                  <a:srgbClr val="898989"/>
                </a:solidFill>
                <a:latin typeface="Arial" panose="020B0604020202020204" pitchFamily="34" charset="0"/>
              </a:rPr>
              <a:t> د/ يوسف بن يعقوب الدخيل</a:t>
            </a:r>
          </a:p>
          <a:p>
            <a:pPr rt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ar-SA" dirty="0" smtClean="0">
                <a:solidFill>
                  <a:srgbClr val="898989"/>
                </a:solidFill>
                <a:latin typeface="Arial" panose="020B0604020202020204" pitchFamily="34" charset="0"/>
              </a:rPr>
              <a:t>المحاضرة </a:t>
            </a:r>
            <a:r>
              <a:rPr lang="ar-SA" altLang="ar-SA" dirty="0" err="1" smtClean="0">
                <a:solidFill>
                  <a:srgbClr val="898989"/>
                </a:solidFill>
                <a:latin typeface="Arial" panose="020B0604020202020204" pitchFamily="34" charset="0"/>
              </a:rPr>
              <a:t>الاولي</a:t>
            </a:r>
            <a:endParaRPr lang="en-US" altLang="ar-SA" dirty="0" smtClean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402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altLang="ar-SA" b="1" smtClean="0">
                <a:latin typeface="Times New Roman" panose="02020603050405020304" pitchFamily="18" charset="0"/>
              </a:rPr>
              <a:t>المحتويات:</a:t>
            </a:r>
            <a:endParaRPr lang="en-US" altLang="ar-SA" b="1" smtClean="0">
              <a:latin typeface="Times New Roman" panose="02020603050405020304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2" algn="r" rtl="1">
              <a:lnSpc>
                <a:spcPct val="90000"/>
              </a:lnSpc>
            </a:pPr>
            <a:r>
              <a:rPr lang="ar-SA" altLang="ar-SA" smtClean="0">
                <a:latin typeface="Arial" panose="020B0604020202020204" pitchFamily="34" charset="0"/>
              </a:rPr>
              <a:t>الموضوعات التي يتم تناولها في هذه الوحدة</a:t>
            </a:r>
          </a:p>
          <a:p>
            <a:pPr lvl="2" algn="r" rtl="1">
              <a:lnSpc>
                <a:spcPct val="90000"/>
              </a:lnSpc>
            </a:pPr>
            <a:r>
              <a:rPr lang="ar-SA" altLang="ar-SA" smtClean="0">
                <a:latin typeface="Arial" panose="020B0604020202020204" pitchFamily="34" charset="0"/>
              </a:rPr>
              <a:t>تعاريف: المعلومات الجغرافية (</a:t>
            </a:r>
            <a:r>
              <a:rPr lang="en-US" altLang="ar-SA" smtClean="0">
                <a:latin typeface="Arial" panose="020B0604020202020204" pitchFamily="34" charset="0"/>
              </a:rPr>
              <a:t>GI</a:t>
            </a:r>
            <a:r>
              <a:rPr lang="ar-SA" altLang="ar-SA" smtClean="0">
                <a:latin typeface="Arial" panose="020B0604020202020204" pitchFamily="34" charset="0"/>
              </a:rPr>
              <a:t>)والتقنيات المعلومات الجغرافية</a:t>
            </a:r>
            <a:r>
              <a:rPr lang="en-US" altLang="ar-SA" smtClean="0">
                <a:latin typeface="Arial" panose="020B0604020202020204" pitchFamily="34" charset="0"/>
              </a:rPr>
              <a:t>، </a:t>
            </a:r>
            <a:r>
              <a:rPr lang="ar-SA" altLang="ar-SA" smtClean="0">
                <a:latin typeface="Arial" panose="020B0604020202020204" pitchFamily="34" charset="0"/>
              </a:rPr>
              <a:t>نظم المعلومات الجغرافية وعلوم المعلومات الجغرافية </a:t>
            </a:r>
          </a:p>
          <a:p>
            <a:pPr lvl="2" algn="r" rtl="1">
              <a:lnSpc>
                <a:spcPct val="90000"/>
              </a:lnSpc>
            </a:pPr>
            <a:r>
              <a:rPr lang="ar-SA" altLang="ar-SA" smtClean="0">
                <a:latin typeface="Arial" panose="020B0604020202020204" pitchFamily="34" charset="0"/>
              </a:rPr>
              <a:t>نتائج التعلم</a:t>
            </a:r>
          </a:p>
          <a:p>
            <a:pPr lvl="2" algn="r" rtl="1">
              <a:lnSpc>
                <a:spcPct val="90000"/>
              </a:lnSpc>
            </a:pPr>
            <a:r>
              <a:rPr lang="ar-SA" altLang="ar-SA" smtClean="0">
                <a:latin typeface="Arial" panose="020B0604020202020204" pitchFamily="34" charset="0"/>
              </a:rPr>
              <a:t>بعد تعلم المواد المشمولة في هذه الوحدة، يجب أن يكون الطلاب قادرين على:</a:t>
            </a:r>
          </a:p>
          <a:p>
            <a:pPr lvl="2" algn="r" rtl="1">
              <a:lnSpc>
                <a:spcPct val="90000"/>
              </a:lnSpc>
            </a:pPr>
            <a:r>
              <a:rPr lang="ar-SA" altLang="ar-SA" smtClean="0">
                <a:latin typeface="Arial" panose="020B0604020202020204" pitchFamily="34" charset="0"/>
              </a:rPr>
              <a:t>تعريف المصطلحات الأساسية المرتبطة بالمعلومات الجغرافية وتشمل:</a:t>
            </a:r>
          </a:p>
          <a:p>
            <a:pPr lvl="3" algn="r" rtl="1">
              <a:lnSpc>
                <a:spcPct val="90000"/>
              </a:lnSpc>
            </a:pPr>
            <a:r>
              <a:rPr lang="ar-SA" altLang="ar-SA" smtClean="0">
                <a:latin typeface="Arial" panose="020B0604020202020204" pitchFamily="34" charset="0"/>
              </a:rPr>
              <a:t>التكنولوجيات والنظم والعلوم والدراسات</a:t>
            </a:r>
          </a:p>
          <a:p>
            <a:pPr lvl="2" algn="r" rtl="1">
              <a:lnSpc>
                <a:spcPct val="90000"/>
              </a:lnSpc>
            </a:pPr>
            <a:r>
              <a:rPr lang="ar-SA" altLang="ar-SA" smtClean="0">
                <a:latin typeface="Arial" panose="020B0604020202020204" pitchFamily="34" charset="0"/>
              </a:rPr>
              <a:t>شرح لماذا نظم المعلومات الجغرافية مهمة</a:t>
            </a:r>
          </a:p>
          <a:p>
            <a:pPr lvl="2" algn="r" rtl="1">
              <a:lnSpc>
                <a:spcPct val="90000"/>
              </a:lnSpc>
            </a:pPr>
            <a:r>
              <a:rPr lang="ar-SA" altLang="ar-SA" smtClean="0">
                <a:latin typeface="Arial" panose="020B0604020202020204" pitchFamily="34" charset="0"/>
              </a:rPr>
              <a:t>شرح لماذا هناك حاجة لعلم المعلومات الجغرافية</a:t>
            </a:r>
          </a:p>
          <a:p>
            <a:pPr lvl="2" algn="r" rtl="1">
              <a:lnSpc>
                <a:spcPct val="90000"/>
              </a:lnSpc>
            </a:pPr>
            <a:r>
              <a:rPr lang="ar-SA" altLang="ar-SA" smtClean="0">
                <a:latin typeface="Arial" panose="020B0604020202020204" pitchFamily="34" charset="0"/>
              </a:rPr>
              <a:t>كيفية الحصول على مزيد من المعلومات حول هذه الموضوعات</a:t>
            </a:r>
            <a:endParaRPr lang="en-US" altLang="ar-S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394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ar-SA" altLang="ar-SA" sz="3600">
                <a:latin typeface="Times New Roman" panose="02020603050405020304" pitchFamily="18" charset="0"/>
              </a:rPr>
              <a:t>المعلومات الجغرافية</a:t>
            </a:r>
            <a:r>
              <a:rPr lang="ar-SA" altLang="ar-SA" sz="3400">
                <a:latin typeface="Times New Roman" panose="02020603050405020304" pitchFamily="18" charset="0"/>
              </a:rPr>
              <a:t/>
            </a:r>
            <a:br>
              <a:rPr lang="ar-SA" altLang="ar-SA" sz="3400">
                <a:latin typeface="Times New Roman" panose="02020603050405020304" pitchFamily="18" charset="0"/>
              </a:rPr>
            </a:br>
            <a:r>
              <a:rPr lang="en-US" altLang="ar-SA" sz="3400">
                <a:latin typeface="Times New Roman" panose="02020603050405020304" pitchFamily="18" charset="0"/>
              </a:rPr>
              <a:t>Geographic information</a:t>
            </a:r>
            <a:br>
              <a:rPr lang="en-US" altLang="ar-SA" sz="3400">
                <a:latin typeface="Times New Roman" panose="02020603050405020304" pitchFamily="18" charset="0"/>
              </a:rPr>
            </a:br>
            <a:endParaRPr lang="en-US" altLang="ar-SA" sz="3400">
              <a:latin typeface="Times New Roman" panose="02020603050405020304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rtl="1"/>
            <a:r>
              <a:rPr lang="ar-SA" altLang="ar-SA" smtClean="0">
                <a:latin typeface="Arial" panose="020B0604020202020204" pitchFamily="34" charset="0"/>
              </a:rPr>
              <a:t>المعلومات الجغرافية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هي معلومات حول الأماكن على سطح الأرض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المعرفة حول أين توجد ظاهرة معينة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المعرفة حول ما هو في موقع معين</a:t>
            </a:r>
            <a:endParaRPr lang="en-US" altLang="ar-S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51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ar-SA" altLang="ar-SA" sz="3600">
                <a:latin typeface="Times New Roman" panose="02020603050405020304" pitchFamily="18" charset="0"/>
              </a:rPr>
              <a:t>المعلومات الجغرافية</a:t>
            </a:r>
            <a:r>
              <a:rPr lang="ar-SA" altLang="ar-SA" sz="3400">
                <a:latin typeface="Times New Roman" panose="02020603050405020304" pitchFamily="18" charset="0"/>
              </a:rPr>
              <a:t/>
            </a:r>
            <a:br>
              <a:rPr lang="ar-SA" altLang="ar-SA" sz="3400">
                <a:latin typeface="Times New Roman" panose="02020603050405020304" pitchFamily="18" charset="0"/>
              </a:rPr>
            </a:br>
            <a:r>
              <a:rPr lang="en-US" altLang="ar-SA" sz="3400">
                <a:latin typeface="Times New Roman" panose="02020603050405020304" pitchFamily="18" charset="0"/>
              </a:rPr>
              <a:t>Geographic information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lvl="1" indent="-342900" rtl="1">
              <a:buClr>
                <a:schemeClr val="folHlink"/>
              </a:buClr>
              <a:buSzPct val="90000"/>
            </a:pPr>
            <a:r>
              <a:rPr lang="ar-SA" altLang="ar-SA" sz="2200">
                <a:latin typeface="Arial" panose="020B0604020202020204" pitchFamily="34" charset="0"/>
              </a:rPr>
              <a:t>المعلومات الجغرافية</a:t>
            </a:r>
          </a:p>
          <a:p>
            <a:pPr algn="r" rtl="1"/>
            <a:endParaRPr lang="ar-SA" altLang="ar-SA" sz="2200">
              <a:latin typeface="Arial" panose="020B0604020202020204" pitchFamily="34" charset="0"/>
            </a:endParaRPr>
          </a:p>
          <a:p>
            <a:pPr marL="342900" lvl="1" indent="-342900" rtl="1"/>
            <a:r>
              <a:rPr lang="ar-SA" altLang="ar-SA" sz="2200">
                <a:latin typeface="Arial" panose="020B0604020202020204" pitchFamily="34" charset="0"/>
              </a:rPr>
              <a:t>يمكن أن تكون مفصلة جدا، على سبيل المثال:</a:t>
            </a:r>
          </a:p>
          <a:p>
            <a:pPr marL="342900" lvl="1" indent="-342900" rtl="1"/>
            <a:r>
              <a:rPr lang="ar-SA" altLang="ar-SA" sz="2200">
                <a:latin typeface="Arial" panose="020B0604020202020204" pitchFamily="34" charset="0"/>
              </a:rPr>
              <a:t>معلومات عن مواقع جميع المباني في المدينة</a:t>
            </a:r>
          </a:p>
          <a:p>
            <a:pPr marL="342900" lvl="1" indent="-342900" rtl="1"/>
            <a:r>
              <a:rPr lang="ar-SA" altLang="ar-SA" sz="2200">
                <a:latin typeface="Arial" panose="020B0604020202020204" pitchFamily="34" charset="0"/>
              </a:rPr>
              <a:t>معلومات حول الأشجار الفردية في الغابة</a:t>
            </a:r>
          </a:p>
          <a:p>
            <a:pPr marL="342900" lvl="1" indent="-342900" rtl="1"/>
            <a:r>
              <a:rPr lang="ar-SA" altLang="ar-SA" sz="2200">
                <a:latin typeface="Arial" panose="020B0604020202020204" pitchFamily="34" charset="0"/>
              </a:rPr>
              <a:t>يمكن أن تكون عامه، على سبيل المثال:</a:t>
            </a:r>
          </a:p>
          <a:p>
            <a:pPr marL="342900" lvl="1" indent="-342900" rtl="1"/>
            <a:r>
              <a:rPr lang="ar-SA" altLang="ar-SA" sz="2200">
                <a:latin typeface="Arial" panose="020B0604020202020204" pitchFamily="34" charset="0"/>
              </a:rPr>
              <a:t>المناخ لمنطقة كبيرة</a:t>
            </a:r>
          </a:p>
          <a:p>
            <a:pPr marL="342900" lvl="1" indent="-342900" rtl="1"/>
            <a:r>
              <a:rPr lang="ar-SA" altLang="ar-SA" sz="2200">
                <a:latin typeface="Arial" panose="020B0604020202020204" pitchFamily="34" charset="0"/>
              </a:rPr>
              <a:t>الكثافة السكانية للبلد بأكمله</a:t>
            </a:r>
          </a:p>
          <a:p>
            <a:pPr marL="342900" lvl="1" indent="-342900" rtl="1"/>
            <a:r>
              <a:rPr lang="ar-SA" altLang="ar-SA" sz="2200">
                <a:latin typeface="Arial" panose="020B0604020202020204" pitchFamily="34" charset="0"/>
              </a:rPr>
              <a:t>في هذه الأمثلة فإن القرار الجغرافي يختلف</a:t>
            </a:r>
            <a:r>
              <a:rPr lang="en-US" altLang="ar-SA" sz="2200">
                <a:latin typeface="Arial" panose="020B0604020202020204" pitchFamily="34" charset="0"/>
              </a:rPr>
              <a:t/>
            </a:r>
            <a:br>
              <a:rPr lang="en-US" altLang="ar-SA" sz="2200">
                <a:latin typeface="Arial" panose="020B0604020202020204" pitchFamily="34" charset="0"/>
              </a:rPr>
            </a:br>
            <a:endParaRPr lang="en-US" altLang="ar-SA" sz="2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460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ar-SA" altLang="ar-SA" sz="4000">
                <a:latin typeface="Times New Roman" panose="02020603050405020304" pitchFamily="18" charset="0"/>
              </a:rPr>
              <a:t>المعلومات الجغرافية</a:t>
            </a:r>
            <a:br>
              <a:rPr lang="ar-SA" altLang="ar-SA" sz="4000">
                <a:latin typeface="Times New Roman" panose="02020603050405020304" pitchFamily="18" charset="0"/>
              </a:rPr>
            </a:br>
            <a:r>
              <a:rPr lang="en-US" altLang="ar-SA" sz="4000">
                <a:latin typeface="Times New Roman" panose="02020603050405020304" pitchFamily="18" charset="0"/>
              </a:rPr>
              <a:t>Geographic information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 algn="r" rtl="1"/>
            <a:r>
              <a:rPr lang="ar-SA" altLang="ar-SA" sz="2200">
                <a:latin typeface="Arial" panose="020B0604020202020204" pitchFamily="34" charset="0"/>
              </a:rPr>
              <a:t>المعلومات الجغرافية</a:t>
            </a:r>
          </a:p>
          <a:p>
            <a:pPr lvl="1" algn="r" rtl="1"/>
            <a:r>
              <a:rPr lang="ar-SA" altLang="ar-SA" sz="2200">
                <a:latin typeface="Arial" panose="020B0604020202020204" pitchFamily="34" charset="0"/>
              </a:rPr>
              <a:t>من الخصائص الأخرى المعلومات الجغرافية هي:</a:t>
            </a:r>
          </a:p>
          <a:p>
            <a:pPr lvl="1" algn="r" rtl="1"/>
            <a:r>
              <a:rPr lang="ar-SA" altLang="ar-SA" sz="2200">
                <a:latin typeface="Arial" panose="020B0604020202020204" pitchFamily="34" charset="0"/>
              </a:rPr>
              <a:t>ثابتة نسبيا في كثير من الأحيان</a:t>
            </a:r>
          </a:p>
          <a:p>
            <a:pPr lvl="1" algn="r" rtl="1"/>
            <a:r>
              <a:rPr lang="ar-SA" altLang="ar-SA" sz="2200">
                <a:latin typeface="Arial" panose="020B0604020202020204" pitchFamily="34" charset="0"/>
              </a:rPr>
              <a:t>المعالم الطبيعية والعديد من الميزات عن أصل البشرية لا تتغير بسرعة</a:t>
            </a:r>
          </a:p>
          <a:p>
            <a:pPr lvl="1" algn="r" rtl="1"/>
            <a:r>
              <a:rPr lang="ar-SA" altLang="ar-SA" sz="2200">
                <a:latin typeface="Arial" panose="020B0604020202020204" pitchFamily="34" charset="0"/>
              </a:rPr>
              <a:t>يمكن تصوير المعلومات الثابتة فقط على الخريطة  الورقة الثابتة</a:t>
            </a:r>
          </a:p>
          <a:p>
            <a:pPr lvl="1" algn="r" rtl="1"/>
            <a:r>
              <a:rPr lang="ar-SA" altLang="ar-SA" sz="2200">
                <a:latin typeface="Arial" panose="020B0604020202020204" pitchFamily="34" charset="0"/>
              </a:rPr>
              <a:t>يمكن أن تكون ضخمة جدا</a:t>
            </a:r>
          </a:p>
          <a:p>
            <a:pPr lvl="1" algn="r" rtl="1"/>
            <a:r>
              <a:rPr lang="ar-SA" altLang="ar-SA" sz="2200">
                <a:latin typeface="Arial" panose="020B0604020202020204" pitchFamily="34" charset="0"/>
              </a:rPr>
              <a:t>يتم إرسال تيرابايت (10</a:t>
            </a:r>
            <a:r>
              <a:rPr lang="ar-SA" altLang="ar-SA" sz="2200" baseline="30000">
                <a:latin typeface="Arial" panose="020B0604020202020204" pitchFamily="34" charset="0"/>
              </a:rPr>
              <a:t>12</a:t>
            </a:r>
            <a:r>
              <a:rPr lang="ar-SA" altLang="ar-SA" sz="2200">
                <a:latin typeface="Arial" panose="020B0604020202020204" pitchFamily="34" charset="0"/>
              </a:rPr>
              <a:t> بايت) من البيانات من قمر صناعي واحد في يوم واحد</a:t>
            </a:r>
          </a:p>
          <a:p>
            <a:pPr lvl="1" algn="r" rtl="1"/>
            <a:r>
              <a:rPr lang="ar-SA" altLang="ar-SA" sz="2200">
                <a:latin typeface="Arial" panose="020B0604020202020204" pitchFamily="34" charset="0"/>
              </a:rPr>
              <a:t>وهناك حاجة إلى غيغابايت (غيغا بايت = 10</a:t>
            </a:r>
            <a:r>
              <a:rPr lang="ar-SA" altLang="ar-SA" sz="2200" baseline="30000">
                <a:latin typeface="Arial" panose="020B0604020202020204" pitchFamily="34" charset="0"/>
              </a:rPr>
              <a:t>9</a:t>
            </a:r>
            <a:r>
              <a:rPr lang="ar-SA" altLang="ar-SA" sz="2200">
                <a:latin typeface="Arial" panose="020B0604020202020204" pitchFamily="34" charset="0"/>
              </a:rPr>
              <a:t> بايت) من البيانات لوصف شبكة الشوارع في بلد معين</a:t>
            </a:r>
            <a:endParaRPr lang="en-US" altLang="ar-SA" sz="2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252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ar-SA" altLang="ar-SA" sz="4000">
                <a:latin typeface="Times New Roman" panose="02020603050405020304" pitchFamily="18" charset="0"/>
              </a:rPr>
              <a:t>المعلومات الجغرافية الرقمية</a:t>
            </a:r>
            <a:r>
              <a:rPr lang="ar-SA" altLang="ar-SA" sz="4000" b="1">
                <a:latin typeface="Times New Roman" panose="02020603050405020304" pitchFamily="18" charset="0"/>
              </a:rPr>
              <a:t/>
            </a:r>
            <a:br>
              <a:rPr lang="ar-SA" altLang="ar-SA" sz="4000" b="1">
                <a:latin typeface="Times New Roman" panose="02020603050405020304" pitchFamily="18" charset="0"/>
              </a:rPr>
            </a:br>
            <a:r>
              <a:rPr lang="en-US" altLang="ar-SA" sz="4000" b="1">
                <a:latin typeface="Times New Roman" panose="02020603050405020304" pitchFamily="18" charset="0"/>
              </a:rPr>
              <a:t>Digital geographic information</a:t>
            </a:r>
            <a:r>
              <a:rPr lang="en-US" altLang="ar-SA" sz="40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يعبر عن المعلومات الجغرافية في شكل رقمي</a:t>
            </a:r>
          </a:p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يرمز له بأبجدية تستخدم حرفين فقط (0 أو 1)، وتسمى بت</a:t>
            </a:r>
          </a:p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يتم تمثيل البيانات في تسلسل من البتات</a:t>
            </a:r>
          </a:p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بمجرد أن تم وضع حزمة المعلومات هذه في شكل رقمي، فتبدو مثل أي حزمة أخرى من المعلومات - أو 'حقيبة البتات'</a:t>
            </a:r>
          </a:p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يمكن التعامل مع أنواع كثيرة من المعلومات بالتقنية نفسها</a:t>
            </a:r>
          </a:p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يمكن تخزين الكلمات والأرقام والخرائط والأصوات في أقراص رقمية </a:t>
            </a:r>
          </a:p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يمكن للإنترنت نقل أي نوع من المعلومات</a:t>
            </a:r>
            <a:endParaRPr lang="en-US" altLang="ar-SA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962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ar-SA" altLang="ar-SA" sz="3600" b="1">
                <a:latin typeface="Times New Roman" panose="02020603050405020304" pitchFamily="18" charset="0"/>
              </a:rPr>
              <a:t>تقنيات المعلومات الجغرافية</a:t>
            </a:r>
            <a:r>
              <a:rPr lang="ar-SA" altLang="ar-SA" sz="3400" b="1">
                <a:latin typeface="Times New Roman" panose="02020603050405020304" pitchFamily="18" charset="0"/>
              </a:rPr>
              <a:t/>
            </a:r>
            <a:br>
              <a:rPr lang="ar-SA" altLang="ar-SA" sz="3400" b="1">
                <a:latin typeface="Times New Roman" panose="02020603050405020304" pitchFamily="18" charset="0"/>
              </a:rPr>
            </a:br>
            <a:r>
              <a:rPr lang="en-US" altLang="ar-SA" sz="3400">
                <a:latin typeface="Times New Roman" panose="02020603050405020304" pitchFamily="18" charset="0"/>
              </a:rPr>
              <a:t>Geographic information technologies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altLang="ar-SA" smtClean="0">
                <a:latin typeface="Arial" panose="020B0604020202020204" pitchFamily="34" charset="0"/>
              </a:rPr>
              <a:t>هي تقنيات لجمع المعلومات الجغرافية والتعامل معها </a:t>
            </a:r>
          </a:p>
          <a:p>
            <a:pPr algn="r" rtl="1"/>
            <a:r>
              <a:rPr lang="ar-SA" altLang="ar-SA" smtClean="0">
                <a:latin typeface="Arial" panose="020B0604020202020204" pitchFamily="34" charset="0"/>
              </a:rPr>
              <a:t>هناك ثلاثة أنواع رئيسية:</a:t>
            </a:r>
            <a:endParaRPr lang="en-US" altLang="ar-S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656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ar-SA" b="1" smtClean="0">
                <a:latin typeface="Times New Roman" panose="02020603050405020304" pitchFamily="18" charset="0"/>
              </a:rPr>
              <a:t>Global Positioning System (GPS)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>
              <a:lnSpc>
                <a:spcPct val="80000"/>
              </a:lnSpc>
            </a:pPr>
            <a:r>
              <a:rPr lang="ar-SA" altLang="ar-SA" sz="2400">
                <a:latin typeface="Arial" panose="020B0604020202020204" pitchFamily="34" charset="0"/>
              </a:rPr>
              <a:t>نظام من الأقمار الصناعية التي تدور حول الأرض لنقل إشارات في وقت محدد</a:t>
            </a:r>
          </a:p>
          <a:p>
            <a:pPr algn="r" rtl="1">
              <a:lnSpc>
                <a:spcPct val="80000"/>
              </a:lnSpc>
            </a:pPr>
            <a:r>
              <a:rPr lang="ar-SA" altLang="ar-SA" sz="2400">
                <a:latin typeface="Arial" panose="020B0604020202020204" pitchFamily="34" charset="0"/>
              </a:rPr>
              <a:t>ويسمى نظام مماثل نشر من قبل الاتحاد الروسي غلوناس (النظام العالمي للملاحة بالأقمار الصناعية)- </a:t>
            </a:r>
            <a:r>
              <a:rPr lang="en-US" altLang="ar-SA" sz="2400">
                <a:latin typeface="Arial" panose="020B0604020202020204" pitchFamily="34" charset="0"/>
              </a:rPr>
              <a:t>GLONASS (global navigation satellite system)</a:t>
            </a:r>
            <a:endParaRPr lang="ar-SA" altLang="ar-SA" sz="2400">
              <a:latin typeface="Arial" panose="020B0604020202020204" pitchFamily="34" charset="0"/>
            </a:endParaRPr>
          </a:p>
          <a:p>
            <a:pPr algn="r" rtl="1">
              <a:lnSpc>
                <a:spcPct val="80000"/>
              </a:lnSpc>
            </a:pPr>
            <a:r>
              <a:rPr lang="ar-SA" altLang="ar-SA" sz="2400">
                <a:latin typeface="Arial" panose="020B0604020202020204" pitchFamily="34" charset="0"/>
              </a:rPr>
              <a:t>ترد الإشارات عن طريق جهاز إلكتروني خاص</a:t>
            </a:r>
          </a:p>
          <a:p>
            <a:pPr algn="r" rtl="1">
              <a:lnSpc>
                <a:spcPct val="80000"/>
              </a:lnSpc>
            </a:pPr>
            <a:r>
              <a:rPr lang="ar-SA" altLang="ar-SA" sz="2400">
                <a:latin typeface="Arial" panose="020B0604020202020204" pitchFamily="34" charset="0"/>
              </a:rPr>
              <a:t>يتم حمل أصغر الإصدارات باليد الواحدة أو أصغر من ذلك</a:t>
            </a:r>
          </a:p>
          <a:p>
            <a:pPr algn="r" rtl="1">
              <a:lnSpc>
                <a:spcPct val="80000"/>
              </a:lnSpc>
            </a:pPr>
            <a:r>
              <a:rPr lang="ar-SA" altLang="ar-SA" sz="2400">
                <a:latin typeface="Arial" panose="020B0604020202020204" pitchFamily="34" charset="0"/>
              </a:rPr>
              <a:t>يوفر القياس المباشر للموقع على سطح الأرض</a:t>
            </a:r>
          </a:p>
          <a:p>
            <a:pPr algn="r" rtl="1">
              <a:lnSpc>
                <a:spcPct val="80000"/>
              </a:lnSpc>
            </a:pPr>
            <a:r>
              <a:rPr lang="ar-SA" altLang="ar-SA" sz="2400">
                <a:latin typeface="Arial" panose="020B0604020202020204" pitchFamily="34" charset="0"/>
              </a:rPr>
              <a:t>ويعبر عن الموقع بخط العرض / خط الطول أو الانظمة القياسية الأخرى</a:t>
            </a:r>
            <a:endParaRPr lang="en-US" altLang="ar-SA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6851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ar-SA" altLang="ar-SA" sz="4000" b="1">
                <a:latin typeface="Times New Roman" panose="02020603050405020304" pitchFamily="18" charset="0"/>
              </a:rPr>
              <a:t>الاستشعار عن بعد</a:t>
            </a:r>
            <a:r>
              <a:rPr lang="en-US" altLang="ar-SA" sz="4000" b="1">
                <a:latin typeface="Times New Roman" panose="02020603050405020304" pitchFamily="18" charset="0"/>
              </a:rPr>
              <a:t> </a:t>
            </a:r>
            <a:r>
              <a:rPr lang="ar-SA" altLang="ar-SA" sz="4000" b="1">
                <a:latin typeface="Times New Roman" panose="02020603050405020304" pitchFamily="18" charset="0"/>
              </a:rPr>
              <a:t/>
            </a:r>
            <a:br>
              <a:rPr lang="ar-SA" altLang="ar-SA" sz="4000" b="1">
                <a:latin typeface="Times New Roman" panose="02020603050405020304" pitchFamily="18" charset="0"/>
              </a:rPr>
            </a:br>
            <a:r>
              <a:rPr lang="en-US" altLang="ar-SA" sz="4000" b="1">
                <a:latin typeface="Times New Roman" panose="02020603050405020304" pitchFamily="18" charset="0"/>
              </a:rPr>
              <a:t>Remote sensing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2133601"/>
            <a:ext cx="7772400" cy="3997325"/>
          </a:xfrm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altLang="ar-SA" smtClean="0">
                <a:latin typeface="Arial" panose="020B0604020202020204" pitchFamily="34" charset="0"/>
              </a:rPr>
              <a:t>استخدام الأقمار الصناعية التي تدورحول الأرض لالتقاط المعلومات عن السطح والغلاف الجوي أسفل منها</a:t>
            </a:r>
          </a:p>
          <a:p>
            <a:pPr algn="r" rtl="1">
              <a:lnSpc>
                <a:spcPct val="90000"/>
              </a:lnSpc>
            </a:pPr>
            <a:r>
              <a:rPr lang="ar-SA" altLang="ar-SA" smtClean="0">
                <a:latin typeface="Arial" panose="020B0604020202020204" pitchFamily="34" charset="0"/>
              </a:rPr>
              <a:t>تختلف الأقمار الصناعية تبعا لمدى التفصيل التي يمكن رؤيتها، و أجزاء الطيف الكهرومغناطيسي التي يمكن استشعارها</a:t>
            </a:r>
          </a:p>
          <a:p>
            <a:pPr algn="r" rtl="1">
              <a:lnSpc>
                <a:spcPct val="90000"/>
              </a:lnSpc>
            </a:pPr>
            <a:r>
              <a:rPr lang="ar-SA" altLang="ar-SA" smtClean="0">
                <a:latin typeface="Arial" panose="020B0604020202020204" pitchFamily="34" charset="0"/>
              </a:rPr>
              <a:t>تصل الاشارات المرسلة إلى محطات الاستقبال الأرضية حيث يتم تحويلها ونشرها باعتبارها صوراً رقمية</a:t>
            </a:r>
            <a:endParaRPr lang="en-US" altLang="ar-S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939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SA" altLang="ar-SA" sz="3400" b="1">
                <a:latin typeface="Times New Roman" panose="02020603050405020304" pitchFamily="18" charset="0"/>
              </a:rPr>
              <a:t>نظام المعلومات الجغرافية</a:t>
            </a:r>
            <a:br>
              <a:rPr lang="ar-SA" altLang="ar-SA" sz="3400" b="1">
                <a:latin typeface="Times New Roman" panose="02020603050405020304" pitchFamily="18" charset="0"/>
              </a:rPr>
            </a:br>
            <a:r>
              <a:rPr lang="en-US" altLang="ar-SA" sz="3400" b="1">
                <a:latin typeface="Times New Roman" panose="02020603050405020304" pitchFamily="18" charset="0"/>
              </a:rPr>
              <a:t>Geographic information system (GIS)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2209801"/>
            <a:ext cx="7772400" cy="3921125"/>
          </a:xfrm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altLang="ar-SA" smtClean="0">
                <a:latin typeface="Arial" panose="020B0604020202020204" pitchFamily="34" charset="0"/>
              </a:rPr>
              <a:t>نظام إدخال المعلومات الجغرافية وتخزينها، ومعالجتها، وإخراجها</a:t>
            </a:r>
          </a:p>
          <a:p>
            <a:pPr algn="r" rtl="1">
              <a:lnSpc>
                <a:spcPct val="90000"/>
              </a:lnSpc>
            </a:pPr>
            <a:r>
              <a:rPr lang="ar-SA" altLang="ar-SA" smtClean="0">
                <a:latin typeface="Arial" panose="020B0604020202020204" pitchFamily="34" charset="0"/>
              </a:rPr>
              <a:t>فئة من البرمجيات</a:t>
            </a:r>
          </a:p>
          <a:p>
            <a:pPr algn="r" rtl="1">
              <a:lnSpc>
                <a:spcPct val="90000"/>
              </a:lnSpc>
            </a:pPr>
            <a:r>
              <a:rPr lang="ar-SA" altLang="ar-SA" smtClean="0">
                <a:latin typeface="Arial" panose="020B0604020202020204" pitchFamily="34" charset="0"/>
              </a:rPr>
              <a:t>في التطبيق العملي لنظم المعلومات الجغرافية يتم الجمع بين البرمجيات مع الأجهزة، والبيانات، والمستخدمين، ...الخ، من أجل حل مشكلة، أودعم قرار، أوالمساعدة  في التخطيط</a:t>
            </a:r>
          </a:p>
          <a:p>
            <a:pPr algn="r" rtl="1">
              <a:lnSpc>
                <a:spcPct val="90000"/>
              </a:lnSpc>
            </a:pPr>
            <a:r>
              <a:rPr lang="ar-SA" altLang="ar-SA" smtClean="0">
                <a:latin typeface="Arial" panose="020B0604020202020204" pitchFamily="34" charset="0"/>
              </a:rPr>
              <a:t>الجزءالتالي هو مقدمة أساسية لنظم المعلومات الجغرافية</a:t>
            </a:r>
            <a:endParaRPr lang="en-US" altLang="ar-S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622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ar-SA" altLang="ar-SA" sz="4000" b="1">
                <a:latin typeface="Times New Roman" panose="02020603050405020304" pitchFamily="18" charset="0"/>
              </a:rPr>
              <a:t>ماهو نظام المعلومات الجغرافية</a:t>
            </a:r>
            <a:br>
              <a:rPr lang="ar-SA" altLang="ar-SA" sz="4000" b="1">
                <a:latin typeface="Times New Roman" panose="02020603050405020304" pitchFamily="18" charset="0"/>
              </a:rPr>
            </a:br>
            <a:r>
              <a:rPr lang="en-US" altLang="ar-SA" sz="4000" b="1">
                <a:latin typeface="Times New Roman" panose="02020603050405020304" pitchFamily="18" charset="0"/>
              </a:rPr>
              <a:t>What is GIS?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905001"/>
            <a:ext cx="7772400" cy="4225925"/>
          </a:xfrm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نظام المعلومات الجغرافية</a:t>
            </a:r>
            <a:r>
              <a:rPr lang="en-US" altLang="ar-SA" sz="2400">
                <a:latin typeface="Arial" panose="020B0604020202020204" pitchFamily="34" charset="0"/>
              </a:rPr>
              <a:t>  </a:t>
            </a:r>
            <a:r>
              <a:rPr lang="ar-SA" altLang="ar-SA" sz="2400">
                <a:latin typeface="Arial" panose="020B0604020202020204" pitchFamily="34" charset="0"/>
              </a:rPr>
              <a:t> (</a:t>
            </a:r>
            <a:r>
              <a:rPr lang="en-US" altLang="ar-SA" sz="2400" i="1">
                <a:latin typeface="Arial" panose="020B0604020202020204" pitchFamily="34" charset="0"/>
              </a:rPr>
              <a:t>geographic information system</a:t>
            </a:r>
            <a:r>
              <a:rPr lang="ar-SA" altLang="ar-SA" sz="2400">
                <a:latin typeface="Arial" panose="020B0604020202020204" pitchFamily="34" charset="0"/>
              </a:rPr>
              <a:t>) وتختصر بـ «</a:t>
            </a:r>
            <a:r>
              <a:rPr lang="en-US" altLang="ar-SA" sz="2400">
                <a:latin typeface="Arial" panose="020B0604020202020204" pitchFamily="34" charset="0"/>
              </a:rPr>
              <a:t>GIS</a:t>
            </a:r>
            <a:r>
              <a:rPr lang="ar-SA" altLang="ar-SA" sz="2400">
                <a:latin typeface="Arial" panose="020B0604020202020204" pitchFamily="34" charset="0"/>
              </a:rPr>
              <a:t>»</a:t>
            </a:r>
          </a:p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هو نوع خاص من "نظام المعلومات"</a:t>
            </a:r>
          </a:p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وتستخدم نظم المعلومات للمعالجة، والتلخيص، والاستعلام، والتحرير، والاظهار - بشكل عام، هو العمل مع المعلومات المخزنة في قواعد البيانات الحاسوبية</a:t>
            </a:r>
          </a:p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والتطبيقات الأكثر شيوعا هي أنظمة المعلومات المستخدمة من قبل شركات الطيران ووكلاء السفر في عمل الحجوزات، انهاء اجراءات السفر، ....الخ</a:t>
            </a:r>
          </a:p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يستخدم المعلومات الخاصة للاجابة عن اسئلة من نوع «ماذا» و«أين» لظواهر على سطح الأرض</a:t>
            </a:r>
            <a:endParaRPr lang="en-US" altLang="ar-SA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819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altLang="ar-SA" sz="4000" b="1">
                <a:latin typeface="Times New Roman" panose="02020603050405020304" pitchFamily="18" charset="0"/>
              </a:rPr>
              <a:t>ماهو نظام المعلومات الجغرافية</a:t>
            </a:r>
            <a:r>
              <a:rPr lang="ar-SA" altLang="ar-SA" sz="4000">
                <a:latin typeface="Times New Roman" panose="02020603050405020304" pitchFamily="18" charset="0"/>
              </a:rPr>
              <a:t/>
            </a:r>
            <a:br>
              <a:rPr lang="ar-SA" altLang="ar-SA" sz="4000">
                <a:latin typeface="Times New Roman" panose="02020603050405020304" pitchFamily="18" charset="0"/>
              </a:rPr>
            </a:br>
            <a:r>
              <a:rPr lang="en-US" altLang="ar-SA" sz="4000">
                <a:latin typeface="Times New Roman" panose="02020603050405020304" pitchFamily="18" charset="0"/>
              </a:rPr>
              <a:t>What is GIS?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altLang="ar-SA" sz="2000">
                <a:latin typeface="Arial" panose="020B0604020202020204" pitchFamily="34" charset="0"/>
              </a:rPr>
              <a:t>هناك أنواع كثيرة من المعلومات المستخدمة في أجهزة الكمبيوتر</a:t>
            </a:r>
          </a:p>
          <a:p>
            <a:pPr algn="r" rtl="1">
              <a:lnSpc>
                <a:spcPct val="90000"/>
              </a:lnSpc>
            </a:pPr>
            <a:r>
              <a:rPr lang="ar-SA" altLang="ar-SA" sz="2000">
                <a:latin typeface="Arial" panose="020B0604020202020204" pitchFamily="34" charset="0"/>
              </a:rPr>
              <a:t>الأرقام:</a:t>
            </a:r>
          </a:p>
          <a:p>
            <a:pPr lvl="1" algn="r" rtl="1">
              <a:lnSpc>
                <a:spcPct val="90000"/>
              </a:lnSpc>
            </a:pPr>
            <a:r>
              <a:rPr lang="ar-SA" altLang="ar-SA" sz="1800">
                <a:latin typeface="Arial" panose="020B0604020202020204" pitchFamily="34" charset="0"/>
              </a:rPr>
              <a:t>وتستخدم أجهزة الكمبيوتر للإضافة، والضرب، والقسمة، ...</a:t>
            </a:r>
          </a:p>
          <a:p>
            <a:pPr algn="r" rtl="1">
              <a:lnSpc>
                <a:spcPct val="90000"/>
              </a:lnSpc>
            </a:pPr>
            <a:r>
              <a:rPr lang="ar-SA" altLang="ar-SA" sz="2000">
                <a:latin typeface="Arial" panose="020B0604020202020204" pitchFamily="34" charset="0"/>
              </a:rPr>
              <a:t>النص:</a:t>
            </a:r>
          </a:p>
          <a:p>
            <a:pPr lvl="1" algn="r" rtl="1">
              <a:lnSpc>
                <a:spcPct val="90000"/>
              </a:lnSpc>
            </a:pPr>
            <a:r>
              <a:rPr lang="ar-SA" altLang="ar-SA" sz="1800">
                <a:latin typeface="Arial" panose="020B0604020202020204" pitchFamily="34" charset="0"/>
              </a:rPr>
              <a:t>وتستخدم أجهزة الكمبيوتر لمعالجة النصوص</a:t>
            </a:r>
          </a:p>
          <a:p>
            <a:pPr lvl="1" algn="r" rtl="1">
              <a:lnSpc>
                <a:spcPct val="90000"/>
              </a:lnSpc>
            </a:pPr>
            <a:r>
              <a:rPr lang="ar-SA" altLang="ar-SA" sz="1800">
                <a:latin typeface="Arial" panose="020B0604020202020204" pitchFamily="34" charset="0"/>
              </a:rPr>
              <a:t>ولإنشاء وتحرير وإرسال وتلقي النصوص</a:t>
            </a:r>
          </a:p>
          <a:p>
            <a:pPr algn="r" rtl="1">
              <a:lnSpc>
                <a:spcPct val="90000"/>
              </a:lnSpc>
            </a:pPr>
            <a:r>
              <a:rPr lang="ar-SA" altLang="ar-SA" sz="2000">
                <a:latin typeface="Arial" panose="020B0604020202020204" pitchFamily="34" charset="0"/>
              </a:rPr>
              <a:t>الصور:</a:t>
            </a:r>
          </a:p>
          <a:p>
            <a:pPr lvl="1" algn="r" rtl="1">
              <a:lnSpc>
                <a:spcPct val="90000"/>
              </a:lnSpc>
            </a:pPr>
            <a:r>
              <a:rPr lang="ar-SA" altLang="ar-SA" sz="1800">
                <a:latin typeface="Arial" panose="020B0604020202020204" pitchFamily="34" charset="0"/>
              </a:rPr>
              <a:t>وتستخدم أجهزة الكمبيوتر لمعالجة الصور</a:t>
            </a:r>
          </a:p>
          <a:p>
            <a:pPr algn="r" rtl="1">
              <a:lnSpc>
                <a:spcPct val="90000"/>
              </a:lnSpc>
            </a:pPr>
            <a:r>
              <a:rPr lang="ar-SA" altLang="ar-SA" sz="2000">
                <a:latin typeface="Arial" panose="020B0604020202020204" pitchFamily="34" charset="0"/>
              </a:rPr>
              <a:t>القوائم والجداول</a:t>
            </a:r>
          </a:p>
          <a:p>
            <a:pPr lvl="1" algn="r" rtl="1">
              <a:lnSpc>
                <a:spcPct val="90000"/>
              </a:lnSpc>
            </a:pPr>
            <a:r>
              <a:rPr lang="ar-SA" altLang="ar-SA" sz="1800">
                <a:latin typeface="Arial" panose="020B0604020202020204" pitchFamily="34" charset="0"/>
              </a:rPr>
              <a:t>في جداول البيانات</a:t>
            </a:r>
          </a:p>
          <a:p>
            <a:pPr algn="r" rtl="1">
              <a:lnSpc>
                <a:spcPct val="90000"/>
              </a:lnSpc>
            </a:pPr>
            <a:r>
              <a:rPr lang="ar-SA" altLang="ar-SA" sz="2000">
                <a:latin typeface="Arial" panose="020B0604020202020204" pitchFamily="34" charset="0"/>
              </a:rPr>
              <a:t>الأصوات</a:t>
            </a:r>
          </a:p>
          <a:p>
            <a:pPr lvl="1" algn="r" rtl="1">
              <a:lnSpc>
                <a:spcPct val="90000"/>
              </a:lnSpc>
            </a:pPr>
            <a:r>
              <a:rPr lang="ar-SA" altLang="ar-SA" sz="1800">
                <a:latin typeface="Arial" panose="020B0604020202020204" pitchFamily="34" charset="0"/>
              </a:rPr>
              <a:t>في تأليف الموسيقى</a:t>
            </a:r>
          </a:p>
          <a:p>
            <a:pPr algn="r" rtl="1">
              <a:lnSpc>
                <a:spcPct val="90000"/>
              </a:lnSpc>
            </a:pPr>
            <a:r>
              <a:rPr lang="ar-SA" altLang="ar-SA" sz="2000">
                <a:latin typeface="Arial" panose="020B0604020202020204" pitchFamily="34" charset="0"/>
              </a:rPr>
              <a:t>خرائط وصورا لسطح الأرض</a:t>
            </a:r>
          </a:p>
          <a:p>
            <a:pPr lvl="1" algn="r" rtl="1">
              <a:lnSpc>
                <a:spcPct val="90000"/>
              </a:lnSpc>
            </a:pPr>
            <a:r>
              <a:rPr lang="ar-SA" altLang="ar-SA" sz="1800">
                <a:latin typeface="Arial" panose="020B0604020202020204" pitchFamily="34" charset="0"/>
              </a:rPr>
              <a:t>في نظم المعلومات الجغرافية</a:t>
            </a:r>
            <a:endParaRPr lang="en-US" altLang="ar-SA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685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33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altLang="ar-SA" sz="4000" b="1">
                <a:latin typeface="Times New Roman" panose="02020603050405020304" pitchFamily="18" charset="0"/>
              </a:rPr>
              <a:t>ماهو نظام المعلومات الجغرافية</a:t>
            </a:r>
            <a:r>
              <a:rPr lang="ar-SA" altLang="ar-SA" sz="4000">
                <a:latin typeface="Times New Roman" panose="02020603050405020304" pitchFamily="18" charset="0"/>
              </a:rPr>
              <a:t/>
            </a:r>
            <a:br>
              <a:rPr lang="ar-SA" altLang="ar-SA" sz="4000">
                <a:latin typeface="Times New Roman" panose="02020603050405020304" pitchFamily="18" charset="0"/>
              </a:rPr>
            </a:br>
            <a:r>
              <a:rPr lang="en-US" altLang="ar-SA" sz="4000">
                <a:latin typeface="Times New Roman" panose="02020603050405020304" pitchFamily="18" charset="0"/>
              </a:rPr>
              <a:t>What is GIS?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>
              <a:lnSpc>
                <a:spcPct val="80000"/>
              </a:lnSpc>
            </a:pPr>
            <a:r>
              <a:rPr lang="ar-SA" altLang="ar-SA" sz="2400">
                <a:latin typeface="Arial" panose="020B0604020202020204" pitchFamily="34" charset="0"/>
              </a:rPr>
              <a:t>لماذا تستخدم أجهزة الكمبيوتر للتعامل مع المعلومات؟</a:t>
            </a:r>
          </a:p>
          <a:p>
            <a:pPr algn="r" rtl="1">
              <a:lnSpc>
                <a:spcPct val="80000"/>
              </a:lnSpc>
            </a:pPr>
            <a:r>
              <a:rPr lang="ar-SA" altLang="ar-SA" sz="2400">
                <a:latin typeface="Arial" panose="020B0604020202020204" pitchFamily="34" charset="0"/>
              </a:rPr>
              <a:t>سهولة التخزين والاسترجاع والاستعلام، والتعامل معها، وإرسالها واستقبالها، ونسخها، وعرضها ...</a:t>
            </a:r>
          </a:p>
          <a:p>
            <a:pPr lvl="1" algn="r" rtl="1">
              <a:lnSpc>
                <a:spcPct val="80000"/>
              </a:lnSpc>
            </a:pPr>
            <a:r>
              <a:rPr lang="ar-SA" altLang="ar-SA" sz="2200">
                <a:latin typeface="Arial" panose="020B0604020202020204" pitchFamily="34" charset="0"/>
              </a:rPr>
              <a:t>معظم هذه الأمور يمكن القيام بها يدوياً، ولكن ببطء </a:t>
            </a:r>
          </a:p>
          <a:p>
            <a:pPr lvl="1" algn="r" rtl="1">
              <a:lnSpc>
                <a:spcPct val="80000"/>
              </a:lnSpc>
            </a:pPr>
            <a:r>
              <a:rPr lang="ar-SA" altLang="ar-SA" sz="2200">
                <a:latin typeface="Arial" panose="020B0604020202020204" pitchFamily="34" charset="0"/>
              </a:rPr>
              <a:t>يصعب التعامل مع الخرائط الورقية، وتخزينها وإرسالها واستلامها ونسخها ...</a:t>
            </a:r>
          </a:p>
          <a:p>
            <a:pPr algn="r" rtl="1">
              <a:lnSpc>
                <a:spcPct val="80000"/>
              </a:lnSpc>
            </a:pPr>
            <a:r>
              <a:rPr lang="ar-SA" altLang="ar-SA" sz="2400">
                <a:latin typeface="Arial" panose="020B0604020202020204" pitchFamily="34" charset="0"/>
              </a:rPr>
              <a:t>نظم المعلومات الجغرافية يجعل كل هذه العمليات أسهل</a:t>
            </a:r>
          </a:p>
          <a:p>
            <a:pPr algn="r" rtl="1">
              <a:lnSpc>
                <a:spcPct val="80000"/>
              </a:lnSpc>
            </a:pPr>
            <a:r>
              <a:rPr lang="ar-SA" altLang="ar-SA" sz="2400">
                <a:latin typeface="Arial" panose="020B0604020202020204" pitchFamily="34" charset="0"/>
              </a:rPr>
              <a:t>يجري التعامل مع جميع أنواع المعلومات في أجهزة الكمبيوتر في الوقت الراهن</a:t>
            </a:r>
          </a:p>
          <a:p>
            <a:pPr algn="r" rtl="1">
              <a:lnSpc>
                <a:spcPct val="80000"/>
              </a:lnSpc>
            </a:pPr>
            <a:r>
              <a:rPr lang="ar-SA" altLang="ar-SA" sz="2400">
                <a:latin typeface="Arial" panose="020B0604020202020204" pitchFamily="34" charset="0"/>
              </a:rPr>
              <a:t> من المستحسن اجراء جميع أنواع المعلومات مكان واحد </a:t>
            </a:r>
          </a:p>
          <a:p>
            <a:pPr algn="r" rtl="1">
              <a:lnSpc>
                <a:spcPct val="80000"/>
              </a:lnSpc>
            </a:pPr>
            <a:r>
              <a:rPr lang="ar-SA" altLang="ar-SA" sz="2400">
                <a:latin typeface="Arial" panose="020B0604020202020204" pitchFamily="34" charset="0"/>
              </a:rPr>
              <a:t>ويستخدم نظام واحد (الإنترنت) لإرسال واستقبال جميع أنواع المعلومات</a:t>
            </a:r>
            <a:endParaRPr lang="en-US" altLang="ar-SA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753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altLang="ar-SA" sz="4000">
                <a:latin typeface="Times New Roman" panose="02020603050405020304" pitchFamily="18" charset="0"/>
              </a:rPr>
              <a:t>كيف تبدو نظم المعلومات الجغرافية؟</a:t>
            </a:r>
            <a:endParaRPr lang="en-US" altLang="ar-SA" sz="3800" b="1">
              <a:latin typeface="Times New Roman" panose="02020603050405020304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828801"/>
            <a:ext cx="7772400" cy="4302125"/>
          </a:xfrm>
        </p:spPr>
        <p:txBody>
          <a:bodyPr/>
          <a:lstStyle/>
          <a:p>
            <a:pPr algn="r" rtl="1"/>
            <a:r>
              <a:rPr lang="ar-SA" altLang="ar-SA" smtClean="0">
                <a:latin typeface="Arial" panose="020B0604020202020204" pitchFamily="34" charset="0"/>
              </a:rPr>
              <a:t>ثمة معنيان متميزان عن هذا السؤال "هل هذا </a:t>
            </a:r>
            <a:r>
              <a:rPr lang="en-US" altLang="ar-SA" smtClean="0">
                <a:latin typeface="Arial" panose="020B0604020202020204" pitchFamily="34" charset="0"/>
              </a:rPr>
              <a:t>GIS؟"</a:t>
            </a:r>
          </a:p>
          <a:p>
            <a:pPr algn="r" rtl="1"/>
            <a:r>
              <a:rPr lang="en-US" altLang="ar-SA" smtClean="0">
                <a:latin typeface="Arial" panose="020B0604020202020204" pitchFamily="34" charset="0"/>
              </a:rPr>
              <a:t>GIS </a:t>
            </a:r>
            <a:r>
              <a:rPr lang="ar-SA" altLang="ar-SA" smtClean="0">
                <a:latin typeface="Arial" panose="020B0604020202020204" pitchFamily="34" charset="0"/>
              </a:rPr>
              <a:t>هو تطبيق حقيقي، بما في ذلك الأجهزة والبيانات والبرمجيات والمجتمع بحاجة إلى حل مشاكله بـ(تطبيق نظم المعلومات الجغرافية)</a:t>
            </a:r>
          </a:p>
          <a:p>
            <a:pPr algn="r" rtl="1"/>
            <a:r>
              <a:rPr lang="en-US" altLang="ar-SA" smtClean="0">
                <a:latin typeface="Arial" panose="020B0604020202020204" pitchFamily="34" charset="0"/>
              </a:rPr>
              <a:t>GIS </a:t>
            </a:r>
            <a:r>
              <a:rPr lang="ar-SA" altLang="ar-SA" smtClean="0">
                <a:latin typeface="Arial" panose="020B0604020202020204" pitchFamily="34" charset="0"/>
              </a:rPr>
              <a:t>هو نوع من البرامج التي تباع من قبل مطور برمجيات (قارن مايكروسوفت وورد)</a:t>
            </a:r>
          </a:p>
          <a:p>
            <a:pPr algn="r" rtl="1"/>
            <a:r>
              <a:rPr lang="ar-SA" altLang="ar-SA" smtClean="0">
                <a:latin typeface="Arial" panose="020B0604020202020204" pitchFamily="34" charset="0"/>
              </a:rPr>
              <a:t>سنركز على رقم 1 أولاً</a:t>
            </a:r>
            <a:endParaRPr lang="en-US" altLang="ar-S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079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ar-SA" sz="4000">
                <a:latin typeface="Times New Roman" panose="02020603050405020304" pitchFamily="18" charset="0"/>
              </a:rPr>
              <a:t>What does GIS look like?</a:t>
            </a:r>
            <a:r>
              <a:rPr lang="ar-SA" altLang="ar-SA" sz="4000">
                <a:latin typeface="Times New Roman" panose="02020603050405020304" pitchFamily="18" charset="0"/>
              </a:rPr>
              <a:t/>
            </a:r>
            <a:br>
              <a:rPr lang="ar-SA" altLang="ar-SA" sz="4000">
                <a:latin typeface="Times New Roman" panose="02020603050405020304" pitchFamily="18" charset="0"/>
              </a:rPr>
            </a:br>
            <a:r>
              <a:rPr lang="ar-SA" altLang="ar-SA" sz="4000">
                <a:latin typeface="Times New Roman" panose="02020603050405020304" pitchFamily="18" charset="0"/>
              </a:rPr>
              <a:t>كيف تبدو نظم المعلومات الجغرافية؟</a:t>
            </a:r>
            <a:endParaRPr lang="en-US" altLang="ar-SA" sz="4000">
              <a:latin typeface="Times New Roman" panose="02020603050405020304" pitchFamily="18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الأجهزة التي يحتاجها الـ (</a:t>
            </a:r>
            <a:r>
              <a:rPr lang="en-US" altLang="ar-SA" sz="2400">
                <a:latin typeface="Arial" panose="020B0604020202020204" pitchFamily="34" charset="0"/>
              </a:rPr>
              <a:t>GIS</a:t>
            </a:r>
            <a:r>
              <a:rPr lang="ar-SA" altLang="ar-SA" sz="2400">
                <a:latin typeface="Arial" panose="020B0604020202020204" pitchFamily="34" charset="0"/>
              </a:rPr>
              <a:t>)</a:t>
            </a:r>
            <a:r>
              <a:rPr lang="en-US" altLang="ar-SA" sz="2400">
                <a:latin typeface="Arial" panose="020B0604020202020204" pitchFamily="34" charset="0"/>
              </a:rPr>
              <a:t> </a:t>
            </a:r>
            <a:r>
              <a:rPr lang="ar-SA" altLang="ar-SA" sz="2400">
                <a:latin typeface="Arial" panose="020B0604020202020204" pitchFamily="34" charset="0"/>
              </a:rPr>
              <a:t>هي أجهزة الحاسب (لا شيء خاص حول الأجهزة)</a:t>
            </a:r>
          </a:p>
          <a:p>
            <a:pPr lvl="1" algn="r" rtl="1">
              <a:lnSpc>
                <a:spcPct val="90000"/>
              </a:lnSpc>
            </a:pPr>
            <a:r>
              <a:rPr lang="ar-SA" altLang="ar-SA" sz="2200">
                <a:latin typeface="Arial" panose="020B0604020202020204" pitchFamily="34" charset="0"/>
              </a:rPr>
              <a:t>لوحة المفاتيح، شاشة عرض  (الشاشة)، والكابلات، والاتصال بالإنترنت</a:t>
            </a:r>
          </a:p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مع بعض مكونات إضافية ربما</a:t>
            </a:r>
          </a:p>
          <a:p>
            <a:pPr lvl="1" algn="r" rtl="1">
              <a:lnSpc>
                <a:spcPct val="90000"/>
              </a:lnSpc>
            </a:pPr>
            <a:r>
              <a:rPr lang="ar-SA" altLang="ar-SA" sz="2200">
                <a:latin typeface="Arial" panose="020B0604020202020204" pitchFamily="34" charset="0"/>
              </a:rPr>
              <a:t>خرائط بكميات كبيرة من الورق</a:t>
            </a:r>
          </a:p>
          <a:p>
            <a:pPr lvl="2" algn="r" rtl="1">
              <a:lnSpc>
                <a:spcPct val="90000"/>
              </a:lnSpc>
            </a:pPr>
            <a:r>
              <a:rPr lang="ar-SA" altLang="ar-SA" sz="1900">
                <a:latin typeface="Arial" panose="020B0604020202020204" pitchFamily="34" charset="0"/>
              </a:rPr>
              <a:t>الحاجة الى طابعات كبيرة متخصصة وبلوترات لاإخراج خريطة الـ </a:t>
            </a:r>
            <a:r>
              <a:rPr lang="en-US" altLang="ar-SA" sz="1900">
                <a:latin typeface="Arial" panose="020B0604020202020204" pitchFamily="34" charset="0"/>
              </a:rPr>
              <a:t>GIS</a:t>
            </a:r>
          </a:p>
          <a:p>
            <a:pPr lvl="2" algn="r" rtl="1">
              <a:lnSpc>
                <a:spcPct val="90000"/>
              </a:lnSpc>
            </a:pPr>
            <a:r>
              <a:rPr lang="ar-SA" altLang="ar-SA" sz="1900">
                <a:latin typeface="Arial" panose="020B0604020202020204" pitchFamily="34" charset="0"/>
              </a:rPr>
              <a:t>الحاجة الى أجهزة كبيرة متخصصة لمسح وإدخال البيانات من الخرائط الورقية لنظم المعلومات الجغرافية</a:t>
            </a:r>
          </a:p>
          <a:p>
            <a:pPr lvl="3" algn="r" rtl="1">
              <a:lnSpc>
                <a:spcPct val="90000"/>
              </a:lnSpc>
            </a:pPr>
            <a:r>
              <a:rPr lang="ar-SA" altLang="ar-SA" sz="1600">
                <a:latin typeface="Arial" panose="020B0604020202020204" pitchFamily="34" charset="0"/>
              </a:rPr>
              <a:t>المرقمات، والماسحات الضوئية</a:t>
            </a:r>
          </a:p>
        </p:txBody>
      </p:sp>
    </p:spTree>
    <p:extLst>
      <p:ext uri="{BB962C8B-B14F-4D97-AF65-F5344CB8AC3E}">
        <p14:creationId xmlns:p14="http://schemas.microsoft.com/office/powerpoint/2010/main" xmlns="" val="352483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altLang="ar-SA" smtClean="0">
                <a:latin typeface="Times New Roman" panose="02020603050405020304" pitchFamily="18" charset="0"/>
              </a:rPr>
              <a:t>كيف تبدو نظم المعلومات الجغرافية؟</a:t>
            </a:r>
            <a:endParaRPr lang="en-US" altLang="ar-SA" smtClean="0">
              <a:latin typeface="Times New Roman" panose="02020603050405020304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altLang="ar-SA" smtClean="0">
                <a:latin typeface="Arial" panose="020B0604020202020204" pitchFamily="34" charset="0"/>
              </a:rPr>
              <a:t>ما هو مهم هو نوع المعلومات التي يتم تخزينها</a:t>
            </a:r>
          </a:p>
          <a:p>
            <a:pPr algn="r" rtl="1"/>
            <a:r>
              <a:rPr lang="ar-SA" altLang="ar-SA" smtClean="0">
                <a:latin typeface="Arial" panose="020B0604020202020204" pitchFamily="34" charset="0"/>
              </a:rPr>
              <a:t>المعلومات حول </a:t>
            </a:r>
            <a:r>
              <a:rPr lang="ar-SA" altLang="ar-SA" b="1" i="1" u="sng" smtClean="0">
                <a:latin typeface="Arial" panose="020B0604020202020204" pitchFamily="34" charset="0"/>
              </a:rPr>
              <a:t>ماذا</a:t>
            </a:r>
            <a:r>
              <a:rPr lang="ar-SA" altLang="ar-SA" smtClean="0">
                <a:latin typeface="Arial" panose="020B0604020202020204" pitchFamily="34" charset="0"/>
              </a:rPr>
              <a:t> </a:t>
            </a:r>
            <a:r>
              <a:rPr lang="ar-SA" altLang="ar-SA" b="1" i="1" smtClean="0">
                <a:latin typeface="Arial" panose="020B0604020202020204" pitchFamily="34" charset="0"/>
              </a:rPr>
              <a:t>و </a:t>
            </a:r>
            <a:r>
              <a:rPr lang="ar-SA" altLang="ar-SA" b="1" i="1" u="sng" smtClean="0">
                <a:latin typeface="Arial" panose="020B0604020202020204" pitchFamily="34" charset="0"/>
              </a:rPr>
              <a:t>أين</a:t>
            </a:r>
            <a:r>
              <a:rPr lang="ar-SA" altLang="ar-SA" smtClean="0">
                <a:latin typeface="Arial" panose="020B0604020202020204" pitchFamily="34" charset="0"/>
              </a:rPr>
              <a:t> (المكان)</a:t>
            </a:r>
          </a:p>
          <a:p>
            <a:pPr algn="r" rtl="1"/>
            <a:r>
              <a:rPr lang="ar-SA" altLang="ar-SA" smtClean="0">
                <a:latin typeface="Arial" panose="020B0604020202020204" pitchFamily="34" charset="0"/>
              </a:rPr>
              <a:t>محتويات الخرائط والصور</a:t>
            </a:r>
          </a:p>
          <a:p>
            <a:pPr algn="r" rtl="1"/>
            <a:r>
              <a:rPr lang="ar-SA" altLang="ar-SA" smtClean="0">
                <a:latin typeface="Arial" panose="020B0604020202020204" pitchFamily="34" charset="0"/>
              </a:rPr>
              <a:t>تستخدم الحواسيب في نظم المعلومات الجغرافية وذلك لأن البيانات المخزنة فيها تشمل الخرائط والصور</a:t>
            </a:r>
            <a:endParaRPr lang="en-US" altLang="ar-S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431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altLang="ar-SA" smtClean="0">
                <a:latin typeface="Times New Roman" panose="02020603050405020304" pitchFamily="18" charset="0"/>
              </a:rPr>
              <a:t>كيف تبدو نظم المعلومات الجغرافية؟</a:t>
            </a:r>
            <a:endParaRPr lang="en-US" altLang="ar-SA" smtClean="0">
              <a:latin typeface="Times New Roman" panose="02020603050405020304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altLang="ar-SA" smtClean="0">
                <a:latin typeface="Arial" panose="020B0604020202020204" pitchFamily="34" charset="0"/>
              </a:rPr>
              <a:t>ولكن بالإضافة إلى ذلك، يتضمن نظام المعلومات الجغرافية الأدوات اللازمة لفعل أشياء مع هذه المعلومات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وظائف خاصة التي تعمل في المعلومات الجغرافية</a:t>
            </a:r>
          </a:p>
          <a:p>
            <a:pPr algn="r" rtl="1"/>
            <a:r>
              <a:rPr lang="ar-SA" altLang="ar-SA" smtClean="0">
                <a:latin typeface="Arial" panose="020B0604020202020204" pitchFamily="34" charset="0"/>
              </a:rPr>
              <a:t>وظائف مثل: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عرض على الشاشة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تعديل، تغيير، تحويل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قياس المسافات والمناطق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الجمع بين الخرائط من المنطقة نفسها معا</a:t>
            </a:r>
            <a:endParaRPr lang="en-US" altLang="ar-S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802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altLang="ar-SA" smtClean="0">
                <a:latin typeface="Times New Roman" panose="02020603050405020304" pitchFamily="18" charset="0"/>
              </a:rPr>
              <a:t>كيف تبدو نظم المعلومات الجغرافية؟</a:t>
            </a:r>
            <a:endParaRPr lang="en-US" altLang="ar-SA" smtClean="0">
              <a:latin typeface="Times New Roman" panose="02020603050405020304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altLang="ar-SA" smtClean="0">
                <a:latin typeface="Arial" panose="020B0604020202020204" pitchFamily="34" charset="0"/>
              </a:rPr>
              <a:t>تلك كانت بسيطة، ولكن يمكن أن تكون الوظائف أكثر تعقيدا بكثير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الحفاظ على المخزون من البيانات وأماكنها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إدارة العقارات، والمرافق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الحكم على ملاءمة المناطق لأغراض مختلفة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مساعدة المستخدمين على اتخاذ القرارات حول الأماكن المراد تخطيطها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القيام  بالتنبؤات حول المستقبل</a:t>
            </a:r>
          </a:p>
          <a:p>
            <a:pPr algn="r" rtl="1"/>
            <a:r>
              <a:rPr lang="ar-SA" altLang="ar-SA" smtClean="0">
                <a:latin typeface="Arial" panose="020B0604020202020204" pitchFamily="34" charset="0"/>
              </a:rPr>
              <a:t>هذه الوظائف تتطلب خبرة بشرية متطورة</a:t>
            </a:r>
            <a:endParaRPr lang="en-US" altLang="ar-S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231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altLang="ar-SA" smtClean="0">
                <a:latin typeface="Times New Roman" panose="02020603050405020304" pitchFamily="18" charset="0"/>
              </a:rPr>
              <a:t>كيف تبدو نظم المعلومات الجغرافية؟</a:t>
            </a:r>
            <a:endParaRPr lang="en-US" altLang="ar-SA" smtClean="0">
              <a:latin typeface="Times New Roman" panose="02020603050405020304" pitchFamily="18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905001"/>
            <a:ext cx="7772400" cy="4225925"/>
          </a:xfrm>
        </p:spPr>
        <p:txBody>
          <a:bodyPr/>
          <a:lstStyle/>
          <a:p>
            <a:pPr algn="r" rtl="1">
              <a:lnSpc>
                <a:spcPct val="80000"/>
              </a:lnSpc>
            </a:pPr>
            <a:r>
              <a:rPr lang="ar-SA" altLang="ar-SA" sz="2400">
                <a:latin typeface="Arial" panose="020B0604020202020204" pitchFamily="34" charset="0"/>
              </a:rPr>
              <a:t>الوظائف التي يمكن أن تؤديها نظم المعلومات الجغرافية هي جزء من البرمجيات الخاصة به</a:t>
            </a:r>
          </a:p>
          <a:p>
            <a:pPr lvl="1" algn="r" rtl="1">
              <a:lnSpc>
                <a:spcPct val="80000"/>
              </a:lnSpc>
            </a:pPr>
            <a:r>
              <a:rPr lang="ar-SA" altLang="ar-SA" sz="2200">
                <a:latin typeface="Arial" panose="020B0604020202020204" pitchFamily="34" charset="0"/>
              </a:rPr>
              <a:t>الآن نحن في المعنى الثاني أعلاه - نظام المعلومات الجغرافية هو نوع من البرمجيات</a:t>
            </a:r>
          </a:p>
          <a:p>
            <a:pPr lvl="1" algn="r" rtl="1">
              <a:lnSpc>
                <a:spcPct val="80000"/>
              </a:lnSpc>
            </a:pPr>
            <a:r>
              <a:rPr lang="ar-SA" altLang="ar-SA" sz="2200">
                <a:latin typeface="Arial" panose="020B0604020202020204" pitchFamily="34" charset="0"/>
              </a:rPr>
              <a:t>يجمع المستخدم البرنامج مع البيانات ويؤدي بها وظائف مختلفة</a:t>
            </a:r>
          </a:p>
          <a:p>
            <a:pPr lvl="1" algn="r" rtl="1">
              <a:lnSpc>
                <a:spcPct val="80000"/>
              </a:lnSpc>
            </a:pPr>
            <a:r>
              <a:rPr lang="ar-SA" altLang="ar-SA" sz="2200">
                <a:latin typeface="Arial" panose="020B0604020202020204" pitchFamily="34" charset="0"/>
              </a:rPr>
              <a:t>هذا البرنامج يأتي من قبل شركة متخصصة في نظم المعلومات الجغرافية</a:t>
            </a:r>
          </a:p>
          <a:p>
            <a:pPr algn="r" rtl="1">
              <a:lnSpc>
                <a:spcPct val="80000"/>
              </a:lnSpc>
            </a:pPr>
            <a:r>
              <a:rPr lang="ar-SA" altLang="ar-SA" sz="2400">
                <a:latin typeface="Arial" panose="020B0604020202020204" pitchFamily="34" charset="0"/>
              </a:rPr>
              <a:t>قد يتراوح سعر البرنامج بين 50 دولارا إلى 50,000 دولار</a:t>
            </a:r>
          </a:p>
          <a:p>
            <a:pPr algn="r" rtl="1">
              <a:lnSpc>
                <a:spcPct val="80000"/>
              </a:lnSpc>
            </a:pPr>
            <a:r>
              <a:rPr lang="ar-SA" altLang="ar-SA" sz="2400">
                <a:latin typeface="Arial" panose="020B0604020202020204" pitchFamily="34" charset="0"/>
              </a:rPr>
              <a:t>هناك العديد من البائعين لبرمجيات نظم المعلومات الجغرافية</a:t>
            </a:r>
          </a:p>
        </p:txBody>
      </p:sp>
    </p:spTree>
    <p:extLst>
      <p:ext uri="{BB962C8B-B14F-4D97-AF65-F5344CB8AC3E}">
        <p14:creationId xmlns:p14="http://schemas.microsoft.com/office/powerpoint/2010/main" xmlns="" val="58173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ar-SA" sz="4000" b="1">
                <a:latin typeface="Times New Roman" panose="02020603050405020304" pitchFamily="18" charset="0"/>
              </a:rPr>
              <a:t>What is GIS used for?</a:t>
            </a:r>
            <a:r>
              <a:rPr lang="ar-SA" altLang="ar-SA" sz="4000" b="1">
                <a:latin typeface="Times New Roman" panose="02020603050405020304" pitchFamily="18" charset="0"/>
              </a:rPr>
              <a:t/>
            </a:r>
            <a:br>
              <a:rPr lang="ar-SA" altLang="ar-SA" sz="4000" b="1">
                <a:latin typeface="Times New Roman" panose="02020603050405020304" pitchFamily="18" charset="0"/>
              </a:rPr>
            </a:br>
            <a:r>
              <a:rPr lang="ar-SA" altLang="ar-SA" sz="4000" b="1">
                <a:latin typeface="Times New Roman" panose="02020603050405020304" pitchFamily="18" charset="0"/>
              </a:rPr>
              <a:t>في ماذا تستخدم نظم المعلومات الجعرافية </a:t>
            </a:r>
            <a:endParaRPr lang="en-US" altLang="ar-SA" sz="4000" b="1">
              <a:latin typeface="Times New Roman" panose="02020603050405020304" pitchFamily="18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2133600"/>
            <a:ext cx="7772400" cy="2286000"/>
          </a:xfrm>
        </p:spPr>
        <p:txBody>
          <a:bodyPr/>
          <a:lstStyle/>
          <a:p>
            <a:pPr algn="r" rtl="1"/>
            <a:r>
              <a:rPr lang="ar-SA" altLang="ar-SA" smtClean="0">
                <a:latin typeface="Arial" panose="020B0604020202020204" pitchFamily="34" charset="0"/>
              </a:rPr>
              <a:t>لماذا نتحمل كل هذه المتاعب والمصاريف؟</a:t>
            </a:r>
          </a:p>
          <a:p>
            <a:pPr algn="r" rtl="1"/>
            <a:r>
              <a:rPr lang="ar-SA" altLang="ar-SA" smtClean="0">
                <a:latin typeface="Arial" panose="020B0604020202020204" pitchFamily="34" charset="0"/>
              </a:rPr>
              <a:t>من الذي يحتاج إلى معرفة « ما هو هذا الشيء واين مكانه»؟</a:t>
            </a:r>
          </a:p>
          <a:p>
            <a:pPr algn="r" rtl="1"/>
            <a:r>
              <a:rPr lang="ar-SA" altLang="ar-SA" smtClean="0">
                <a:latin typeface="Arial" panose="020B0604020202020204" pitchFamily="34" charset="0"/>
              </a:rPr>
              <a:t>هنا مجرد أمثلة قليلة من أهم الاستخدامات:</a:t>
            </a:r>
            <a:endParaRPr lang="en-US" altLang="ar-S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07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altLang="ar-SA" b="1" smtClean="0">
                <a:latin typeface="Times New Roman" panose="02020603050405020304" pitchFamily="18" charset="0"/>
              </a:rPr>
              <a:t>)</a:t>
            </a:r>
            <a:r>
              <a:rPr lang="en-US" altLang="ar-SA" b="1" smtClean="0">
                <a:latin typeface="Times New Roman" panose="02020603050405020304" pitchFamily="18" charset="0"/>
              </a:rPr>
              <a:t>Utility companies</a:t>
            </a:r>
            <a:r>
              <a:rPr lang="ar-SA" altLang="ar-SA" b="1" smtClean="0">
                <a:latin typeface="Times New Roman" panose="02020603050405020304" pitchFamily="18" charset="0"/>
              </a:rPr>
              <a:t>(</a:t>
            </a:r>
            <a:br>
              <a:rPr lang="ar-SA" altLang="ar-SA" b="1" smtClean="0">
                <a:latin typeface="Times New Roman" panose="02020603050405020304" pitchFamily="18" charset="0"/>
              </a:rPr>
            </a:br>
            <a:r>
              <a:rPr lang="en-US" altLang="ar-SA" smtClean="0">
                <a:latin typeface="Times New Roman" panose="02020603050405020304" pitchFamily="18" charset="0"/>
              </a:rPr>
              <a:t> </a:t>
            </a:r>
            <a:r>
              <a:rPr lang="ar-SA" altLang="ar-SA" smtClean="0">
                <a:latin typeface="Times New Roman" panose="02020603050405020304" pitchFamily="18" charset="0"/>
              </a:rPr>
              <a:t>شركات المرافق العامة</a:t>
            </a:r>
            <a:endParaRPr lang="en-US" altLang="ar-SA" smtClean="0">
              <a:latin typeface="Times New Roman" panose="02020603050405020304" pitchFamily="18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ويشمل الغاز، الهاتف، الكهرباء، والمياه، وشركات تلفزيون الكابل</a:t>
            </a:r>
          </a:p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قد تكون شركة واحدة لدينا مئات الآلاف من العملاء</a:t>
            </a:r>
          </a:p>
          <a:p>
            <a:pPr lvl="1" algn="r" rtl="1">
              <a:lnSpc>
                <a:spcPct val="90000"/>
              </a:lnSpc>
            </a:pPr>
            <a:r>
              <a:rPr lang="ar-SA" altLang="ar-SA" sz="2200">
                <a:latin typeface="Arial" panose="020B0604020202020204" pitchFamily="34" charset="0"/>
              </a:rPr>
              <a:t>كل منها لها اتصال مع شبكة (</a:t>
            </a:r>
            <a:r>
              <a:rPr lang="en-US" altLang="ar-SA" sz="2200">
                <a:latin typeface="Arial" panose="020B0604020202020204" pitchFamily="34" charset="0"/>
              </a:rPr>
              <a:t>network</a:t>
            </a:r>
            <a:r>
              <a:rPr lang="ar-SA" altLang="ar-SA" sz="2200">
                <a:latin typeface="Arial" panose="020B0604020202020204" pitchFamily="34" charset="0"/>
              </a:rPr>
              <a:t>)</a:t>
            </a:r>
          </a:p>
          <a:p>
            <a:pPr lvl="1" algn="r" rtl="1">
              <a:lnSpc>
                <a:spcPct val="90000"/>
              </a:lnSpc>
            </a:pPr>
            <a:r>
              <a:rPr lang="ar-SA" altLang="ar-SA" sz="2200">
                <a:latin typeface="Arial" panose="020B0604020202020204" pitchFamily="34" charset="0"/>
              </a:rPr>
              <a:t>الآلاف بالإضافة إلى آلاف الكيلومترات من الأسلاك والمواسير تحت الأرض</a:t>
            </a:r>
          </a:p>
          <a:p>
            <a:pPr lvl="1" algn="r" rtl="1">
              <a:lnSpc>
                <a:spcPct val="90000"/>
              </a:lnSpc>
            </a:pPr>
            <a:r>
              <a:rPr lang="ar-SA" altLang="ar-SA" sz="2200">
                <a:latin typeface="Arial" panose="020B0604020202020204" pitchFamily="34" charset="0"/>
              </a:rPr>
              <a:t>مع المحولات والقابسات (</a:t>
            </a:r>
            <a:r>
              <a:rPr lang="en-US" altLang="ar-SA" sz="2200">
                <a:latin typeface="Arial" panose="020B0604020202020204" pitchFamily="34" charset="0"/>
              </a:rPr>
              <a:t>switches</a:t>
            </a:r>
            <a:r>
              <a:rPr lang="ar-SA" altLang="ar-SA" sz="2200">
                <a:latin typeface="Arial" panose="020B0604020202020204" pitchFamily="34" charset="0"/>
              </a:rPr>
              <a:t>) والأعمدة ...</a:t>
            </a:r>
          </a:p>
          <a:p>
            <a:pPr lvl="1" algn="r" rtl="1">
              <a:lnSpc>
                <a:spcPct val="90000"/>
              </a:lnSpc>
            </a:pPr>
            <a:r>
              <a:rPr lang="ar-SA" altLang="ar-SA" sz="2200">
                <a:latin typeface="Arial" panose="020B0604020202020204" pitchFamily="34" charset="0"/>
              </a:rPr>
              <a:t>التي تشكل مليارات من الدولارات من البنية التحتية المثبتة</a:t>
            </a:r>
          </a:p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قد تتلقى احدى شركة المرافق آلاف المكالمات أو الطلبات للصيانة لكل يوم</a:t>
            </a:r>
            <a:endParaRPr lang="en-US" altLang="ar-SA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468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ar-SA" smtClean="0">
                <a:latin typeface="Times New Roman" panose="02020603050405020304" pitchFamily="18" charset="0"/>
              </a:rPr>
              <a:t>Utility companies</a:t>
            </a:r>
            <a:r>
              <a:rPr lang="ar-SA" altLang="ar-SA" smtClean="0">
                <a:latin typeface="Times New Roman" panose="02020603050405020304" pitchFamily="18" charset="0"/>
              </a:rPr>
              <a:t/>
            </a:r>
            <a:br>
              <a:rPr lang="ar-SA" altLang="ar-SA" smtClean="0">
                <a:latin typeface="Times New Roman" panose="02020603050405020304" pitchFamily="18" charset="0"/>
              </a:rPr>
            </a:br>
            <a:r>
              <a:rPr lang="ar-SA" altLang="ar-SA" smtClean="0">
                <a:latin typeface="Times New Roman" panose="02020603050405020304" pitchFamily="18" charset="0"/>
              </a:rPr>
              <a:t> شركات المرافق العامة</a:t>
            </a:r>
            <a:endParaRPr lang="en-US" altLang="ar-SA" smtClean="0">
              <a:latin typeface="Times New Roman" panose="02020603050405020304" pitchFamily="18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altLang="ar-SA" smtClean="0">
                <a:latin typeface="Arial" panose="020B0604020202020204" pitchFamily="34" charset="0"/>
              </a:rPr>
              <a:t>فإنها تحتاج إلى: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تتبع كل هذا النشاط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الحفاظ على معلومات دقيقة حول </a:t>
            </a:r>
            <a:r>
              <a:rPr lang="ar-SA" altLang="ar-SA" b="1" i="1" u="sng" smtClean="0">
                <a:latin typeface="Arial" panose="020B0604020202020204" pitchFamily="34" charset="0"/>
              </a:rPr>
              <a:t>ماذا</a:t>
            </a:r>
            <a:r>
              <a:rPr lang="ar-SA" altLang="ar-SA" smtClean="0">
                <a:latin typeface="Arial" panose="020B0604020202020204" pitchFamily="34" charset="0"/>
              </a:rPr>
              <a:t> </a:t>
            </a:r>
            <a:r>
              <a:rPr lang="ar-SA" altLang="ar-SA" b="1" i="1" smtClean="0">
                <a:latin typeface="Arial" panose="020B0604020202020204" pitchFamily="34" charset="0"/>
              </a:rPr>
              <a:t>و </a:t>
            </a:r>
            <a:r>
              <a:rPr lang="ar-SA" altLang="ar-SA" b="1" i="1" u="sng" smtClean="0">
                <a:latin typeface="Arial" panose="020B0604020202020204" pitchFamily="34" charset="0"/>
              </a:rPr>
              <a:t>أين</a:t>
            </a:r>
            <a:r>
              <a:rPr lang="ar-SA" altLang="ar-SA" smtClean="0">
                <a:latin typeface="Arial" panose="020B0604020202020204" pitchFamily="34" charset="0"/>
              </a:rPr>
              <a:t> (المكان)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الاحتفاظ بسجلات محدثة  (إلى تاريخه)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عمل مهام العمل اليومي لأطقم فرق العمل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توفير المعلومات للآخرين</a:t>
            </a:r>
          </a:p>
          <a:p>
            <a:pPr lvl="2" algn="r" rtl="1"/>
            <a:r>
              <a:rPr lang="ar-SA" altLang="ar-SA" smtClean="0">
                <a:latin typeface="Arial" panose="020B0604020202020204" pitchFamily="34" charset="0"/>
              </a:rPr>
              <a:t>على سبيل المثال تود شركة أخرى عمل حفريات في احدى الطرق، ما الذي تحتاج إلى تجنبه؟</a:t>
            </a:r>
            <a:endParaRPr lang="en-US" altLang="ar-S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179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ar-SA" b="1" smtClean="0">
                <a:latin typeface="Times New Roman" panose="02020603050405020304" pitchFamily="18" charset="0"/>
              </a:rPr>
              <a:t>Transportation</a:t>
            </a:r>
            <a:r>
              <a:rPr lang="ar-SA" altLang="ar-SA" smtClean="0">
                <a:latin typeface="Times New Roman" panose="02020603050405020304" pitchFamily="18" charset="0"/>
              </a:rPr>
              <a:t> النقل والمواصلات </a:t>
            </a:r>
            <a:endParaRPr lang="en-US" altLang="ar-SA" b="1" smtClean="0">
              <a:latin typeface="Times New Roman" panose="02020603050405020304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altLang="ar-SA" smtClean="0">
                <a:latin typeface="Arial" panose="020B0604020202020204" pitchFamily="34" charset="0"/>
              </a:rPr>
              <a:t>وزارة النقل تحتاج إلى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تخزين المعلومات عن حالة الرصف أو السفلتة في كل مكان على شبكة الطرق السريعة والدولية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الحفاظ على المخزون من جميع علامات الطريق السريعة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تحليل البيانات عن الحوادث، والبحث عن "البقع السوداء"</a:t>
            </a:r>
          </a:p>
          <a:p>
            <a:pPr algn="r" rtl="1"/>
            <a:r>
              <a:rPr lang="ar-SA" altLang="ar-SA" smtClean="0">
                <a:latin typeface="Arial" panose="020B0604020202020204" pitchFamily="34" charset="0"/>
              </a:rPr>
              <a:t>يحتاج مندوب مبيعات متنقل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نظام في السيارة لإيجاد المواقع، والطرق</a:t>
            </a:r>
            <a:endParaRPr lang="en-US" altLang="ar-S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792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ar-SA" smtClean="0">
                <a:latin typeface="Times New Roman" panose="02020603050405020304" pitchFamily="18" charset="0"/>
              </a:rPr>
              <a:t>Transportation</a:t>
            </a:r>
            <a:r>
              <a:rPr lang="ar-SA" altLang="ar-SA" smtClean="0">
                <a:latin typeface="Times New Roman" panose="02020603050405020304" pitchFamily="18" charset="0"/>
              </a:rPr>
              <a:t>النقل والمواصلات </a:t>
            </a:r>
            <a:endParaRPr lang="en-US" altLang="ar-SA" smtClean="0">
              <a:latin typeface="Times New Roman" panose="02020603050405020304" pitchFamily="18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شركات تسليم الطرود مثل، فيدرال اكسبرس «فيدكس»، يو بي إس، يحتاج إلى</a:t>
            </a:r>
          </a:p>
          <a:p>
            <a:pPr lvl="1" algn="r" rtl="1">
              <a:lnSpc>
                <a:spcPct val="90000"/>
              </a:lnSpc>
            </a:pPr>
            <a:r>
              <a:rPr lang="ar-SA" altLang="ar-SA" sz="2200">
                <a:latin typeface="Arial" panose="020B0604020202020204" pitchFamily="34" charset="0"/>
              </a:rPr>
              <a:t>تتبع الشحنات، ومعرفة أين هي</a:t>
            </a:r>
          </a:p>
          <a:p>
            <a:pPr lvl="1" algn="r" rtl="1">
              <a:lnSpc>
                <a:spcPct val="90000"/>
              </a:lnSpc>
            </a:pPr>
            <a:r>
              <a:rPr lang="ar-SA" altLang="ar-SA" sz="2200">
                <a:latin typeface="Arial" panose="020B0604020202020204" pitchFamily="34" charset="0"/>
              </a:rPr>
              <a:t>تخطيط مسارات التسليم بكفاءة</a:t>
            </a:r>
          </a:p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يحتاج مشغل الحافلة المدرسية إلى</a:t>
            </a:r>
          </a:p>
          <a:p>
            <a:pPr lvl="1" algn="r" rtl="1">
              <a:lnSpc>
                <a:spcPct val="90000"/>
              </a:lnSpc>
            </a:pPr>
            <a:r>
              <a:rPr lang="ar-SA" altLang="ar-SA" sz="2200">
                <a:latin typeface="Arial" panose="020B0604020202020204" pitchFamily="34" charset="0"/>
              </a:rPr>
              <a:t>تخطط مجموعة من المسارات بكفاءة</a:t>
            </a:r>
          </a:p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يحتاج إلى هيئة النقل بالعبور (</a:t>
            </a:r>
            <a:r>
              <a:rPr lang="en-US" altLang="ar-SA" sz="2400">
                <a:latin typeface="Arial" panose="020B0604020202020204" pitchFamily="34" charset="0"/>
              </a:rPr>
              <a:t>transit</a:t>
            </a:r>
            <a:r>
              <a:rPr lang="ar-SA" altLang="ar-SA" sz="2400">
                <a:latin typeface="Arial" panose="020B0604020202020204" pitchFamily="34" charset="0"/>
              </a:rPr>
              <a:t>) إلى</a:t>
            </a:r>
          </a:p>
          <a:p>
            <a:pPr lvl="1" algn="r" rtl="1">
              <a:lnSpc>
                <a:spcPct val="90000"/>
              </a:lnSpc>
            </a:pPr>
            <a:r>
              <a:rPr lang="ar-SA" altLang="ar-SA" sz="2200">
                <a:latin typeface="Arial" panose="020B0604020202020204" pitchFamily="34" charset="0"/>
              </a:rPr>
              <a:t>معرفة أين مركبات النقل في جميع الأوقات</a:t>
            </a:r>
          </a:p>
          <a:p>
            <a:pPr algn="r" rtl="1">
              <a:lnSpc>
                <a:spcPct val="90000"/>
              </a:lnSpc>
            </a:pPr>
            <a:r>
              <a:rPr lang="ar-SA" altLang="ar-SA" sz="2400">
                <a:latin typeface="Arial" panose="020B0604020202020204" pitchFamily="34" charset="0"/>
              </a:rPr>
              <a:t>وقد أظهرت الدراسات أن وفورات كبيرة تحصل عليها هذه الجهات عندما تدار المسارات والجداول باستخدام نظم المعلومات الجغرافية</a:t>
            </a:r>
            <a:endParaRPr lang="en-US" altLang="ar-SA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561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ar-SA" b="1" smtClean="0">
                <a:latin typeface="Times New Roman" panose="02020603050405020304" pitchFamily="18" charset="0"/>
              </a:rPr>
              <a:t>Farmers</a:t>
            </a:r>
            <a:r>
              <a:rPr lang="ar-SA" altLang="ar-SA" b="1" smtClean="0">
                <a:latin typeface="Times New Roman" panose="02020603050405020304" pitchFamily="18" charset="0"/>
              </a:rPr>
              <a:t> المزارعون </a:t>
            </a:r>
            <a:endParaRPr lang="en-US" altLang="ar-SA" b="1" smtClean="0">
              <a:latin typeface="Times New Roman" panose="02020603050405020304" pitchFamily="18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altLang="ar-SA" smtClean="0">
                <a:latin typeface="Arial" panose="020B0604020202020204" pitchFamily="34" charset="0"/>
              </a:rPr>
              <a:t> </a:t>
            </a:r>
            <a:r>
              <a:rPr lang="ar-SA" altLang="ar-SA" smtClean="0">
                <a:latin typeface="Arial" panose="020B0604020202020204" pitchFamily="34" charset="0"/>
              </a:rPr>
              <a:t>على نحو متزايد تستخدم الخرائط المفصلة والصورالفضائية لتخطيط زراعة المحاصيل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تحليل الغلة (الانتاج)</a:t>
            </a:r>
          </a:p>
          <a:p>
            <a:pPr lvl="1" algn="r" rtl="1"/>
            <a:r>
              <a:rPr lang="ar-SA" altLang="ar-SA" smtClean="0">
                <a:latin typeface="Arial" panose="020B0604020202020204" pitchFamily="34" charset="0"/>
              </a:rPr>
              <a:t>تطبيق خطة فعالة للأسمدة والكيماويات</a:t>
            </a:r>
          </a:p>
          <a:p>
            <a:pPr algn="r" rtl="1"/>
            <a:r>
              <a:rPr lang="ar-SA" altLang="ar-SA" smtClean="0">
                <a:latin typeface="Arial" panose="020B0604020202020204" pitchFamily="34" charset="0"/>
              </a:rPr>
              <a:t>وتعرف هذه التقنيات بـ (الزراعة الدقيقة)</a:t>
            </a:r>
          </a:p>
          <a:p>
            <a:pPr algn="r" rtl="1">
              <a:buFont typeface="Wingdings" panose="05000000000000000000" pitchFamily="2" charset="2"/>
              <a:buNone/>
            </a:pPr>
            <a:r>
              <a:rPr lang="ar-SA" altLang="ar-SA" smtClean="0">
                <a:latin typeface="Arial" panose="020B0604020202020204" pitchFamily="34" charset="0"/>
              </a:rPr>
              <a:t>	 «</a:t>
            </a:r>
            <a:r>
              <a:rPr lang="en-US" altLang="ar-SA" b="1" i="1" smtClean="0">
                <a:latin typeface="Arial" panose="020B0604020202020204" pitchFamily="34" charset="0"/>
              </a:rPr>
              <a:t>precision agriculture</a:t>
            </a:r>
            <a:r>
              <a:rPr lang="en-US" altLang="ar-SA" smtClean="0">
                <a:latin typeface="Arial" panose="020B0604020202020204" pitchFamily="34" charset="0"/>
              </a:rPr>
              <a:t> </a:t>
            </a:r>
            <a:r>
              <a:rPr lang="ar-SA" altLang="ar-SA" smtClean="0">
                <a:latin typeface="Arial" panose="020B0604020202020204" pitchFamily="34" charset="0"/>
              </a:rPr>
              <a:t>»</a:t>
            </a:r>
            <a:endParaRPr lang="en-US" altLang="ar-S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42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ar-SA" b="1" smtClean="0">
                <a:latin typeface="Times New Roman" panose="02020603050405020304" pitchFamily="18" charset="0"/>
              </a:rPr>
              <a:t>Forestry</a:t>
            </a:r>
            <a:r>
              <a:rPr lang="ar-SA" altLang="ar-SA" b="1" smtClean="0">
                <a:latin typeface="Times New Roman" panose="02020603050405020304" pitchFamily="18" charset="0"/>
              </a:rPr>
              <a:t>الغابات </a:t>
            </a:r>
            <a:endParaRPr lang="en-US" altLang="ar-SA" b="1" smtClean="0">
              <a:latin typeface="Times New Roman" panose="02020603050405020304" pitchFamily="18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altLang="ar-SA" sz="2400">
                <a:latin typeface="Arial" panose="020B0604020202020204" pitchFamily="34" charset="0"/>
              </a:rPr>
              <a:t>تحتاج إلى تتبع المواقع التي تنمو الأخشاب فيها</a:t>
            </a:r>
          </a:p>
          <a:p>
            <a:pPr algn="r" rtl="1"/>
            <a:r>
              <a:rPr lang="ar-SA" altLang="ar-SA" sz="2400">
                <a:latin typeface="Arial" panose="020B0604020202020204" pitchFamily="34" charset="0"/>
              </a:rPr>
              <a:t>تحتاج إلى أن تكون قادرة على تخطيط قطع الأخشاب</a:t>
            </a:r>
          </a:p>
          <a:p>
            <a:pPr lvl="1" algn="r" rtl="1"/>
            <a:r>
              <a:rPr lang="ar-SA" altLang="ar-SA" sz="2200">
                <a:latin typeface="Arial" panose="020B0604020202020204" pitchFamily="34" charset="0"/>
              </a:rPr>
              <a:t>كيفية توفير الاحتياجات من الأخشاب الآن، ولكن بالحفاظ على موارد الغابات سليمة للمستقبل</a:t>
            </a:r>
          </a:p>
          <a:p>
            <a:pPr algn="r" rtl="1"/>
            <a:r>
              <a:rPr lang="ar-SA" altLang="ar-SA" sz="2400">
                <a:latin typeface="Arial" panose="020B0604020202020204" pitchFamily="34" charset="0"/>
              </a:rPr>
              <a:t>تحتاج إلى خطة تحديد مواقع الطرق وأساليب القطع والإزالة مع الامتثال للأنظمة البيئية</a:t>
            </a:r>
          </a:p>
          <a:p>
            <a:pPr algn="r" rtl="1"/>
            <a:r>
              <a:rPr lang="ar-SA" altLang="ar-SA" sz="2400">
                <a:latin typeface="Arial" panose="020B0604020202020204" pitchFamily="34" charset="0"/>
              </a:rPr>
              <a:t>تحتاج إلى إدارة الغابات لأغراض كثيرة، بما في ذلك الترفيه</a:t>
            </a:r>
            <a:endParaRPr lang="en-US" altLang="ar-SA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04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1" y="447676"/>
            <a:ext cx="7629525" cy="771525"/>
          </a:xfrm>
        </p:spPr>
        <p:txBody>
          <a:bodyPr/>
          <a:lstStyle/>
          <a:p>
            <a:pPr algn="r" rtl="1"/>
            <a:r>
              <a:rPr lang="en-US" altLang="ar-SA" sz="3800">
                <a:latin typeface="Times New Roman" panose="02020603050405020304" pitchFamily="18" charset="0"/>
              </a:rPr>
              <a:t> </a:t>
            </a:r>
            <a:r>
              <a:rPr lang="ar-SA" altLang="ar-SA" sz="3800">
                <a:latin typeface="Times New Roman" panose="02020603050405020304" pitchFamily="18" charset="0"/>
              </a:rPr>
              <a:t> ما معنى أن </a:t>
            </a:r>
            <a:r>
              <a:rPr lang="en-US" altLang="ar-SA" sz="3800">
                <a:latin typeface="Times New Roman" panose="02020603050405020304" pitchFamily="18" charset="0"/>
              </a:rPr>
              <a:t>" </a:t>
            </a:r>
            <a:r>
              <a:rPr lang="ar-SA" altLang="ar-SA" sz="3800">
                <a:latin typeface="Times New Roman" panose="02020603050405020304" pitchFamily="18" charset="0"/>
              </a:rPr>
              <a:t>نقوم بعمل </a:t>
            </a:r>
            <a:r>
              <a:rPr lang="en-US" altLang="ar-SA" sz="3800">
                <a:latin typeface="Times New Roman" panose="02020603050405020304" pitchFamily="18" charset="0"/>
              </a:rPr>
              <a:t>GIS؟ "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524001"/>
            <a:ext cx="7772400" cy="4530725"/>
          </a:xfrm>
        </p:spPr>
        <p:txBody>
          <a:bodyPr/>
          <a:lstStyle/>
          <a:p>
            <a:pPr lvl="1" algn="r" rtl="1"/>
            <a:r>
              <a:rPr lang="ar-SA" altLang="ar-SA" sz="3100">
                <a:latin typeface="Arial" panose="020B0604020202020204" pitchFamily="34" charset="0"/>
              </a:rPr>
              <a:t>قد يعني استخدام أدوات نظم المعلومات الجغرافية من أجل حل مشكلة</a:t>
            </a:r>
          </a:p>
          <a:p>
            <a:pPr lvl="2" algn="r" rtl="1"/>
            <a:r>
              <a:rPr lang="ar-SA" altLang="ar-SA" sz="2800">
                <a:latin typeface="Arial" panose="020B0604020202020204" pitchFamily="34" charset="0"/>
              </a:rPr>
              <a:t>مثل تلك الموجودة في الأمثلة السابقة</a:t>
            </a:r>
          </a:p>
          <a:p>
            <a:pPr lvl="2" algn="r" rtl="1"/>
            <a:r>
              <a:rPr lang="ar-SA" altLang="ar-SA" sz="2800">
                <a:latin typeface="Arial" panose="020B0604020202020204" pitchFamily="34" charset="0"/>
              </a:rPr>
              <a:t>يتكون مشروع نظم المعلومات الجغرافية من المراحل التالية:</a:t>
            </a:r>
          </a:p>
          <a:p>
            <a:pPr lvl="3" algn="r" rtl="1"/>
            <a:r>
              <a:rPr lang="ar-SA" altLang="ar-SA" sz="2500">
                <a:latin typeface="Arial" panose="020B0604020202020204" pitchFamily="34" charset="0"/>
              </a:rPr>
              <a:t>تحديد المشكلة</a:t>
            </a:r>
          </a:p>
          <a:p>
            <a:pPr lvl="3" algn="r" rtl="1"/>
            <a:r>
              <a:rPr lang="ar-SA" altLang="ar-SA" sz="2500">
                <a:latin typeface="Arial" panose="020B0604020202020204" pitchFamily="34" charset="0"/>
              </a:rPr>
              <a:t>الحصول على البرنامج (والأجهزة؟)</a:t>
            </a:r>
          </a:p>
          <a:p>
            <a:pPr lvl="3" algn="r" rtl="1"/>
            <a:r>
              <a:rPr lang="ar-SA" altLang="ar-SA" sz="2500">
                <a:latin typeface="Arial" panose="020B0604020202020204" pitchFamily="34" charset="0"/>
              </a:rPr>
              <a:t>الحصول على البيانات</a:t>
            </a:r>
          </a:p>
          <a:p>
            <a:pPr lvl="3" algn="r" rtl="1"/>
            <a:r>
              <a:rPr lang="ar-SA" altLang="ar-SA" sz="2500">
                <a:latin typeface="Arial" panose="020B0604020202020204" pitchFamily="34" charset="0"/>
              </a:rPr>
              <a:t>تنظيف قاعدة البيانات</a:t>
            </a:r>
          </a:p>
          <a:p>
            <a:pPr lvl="3" algn="r" rtl="1"/>
            <a:r>
              <a:rPr lang="ar-SA" altLang="ar-SA" sz="2500">
                <a:latin typeface="Arial" panose="020B0604020202020204" pitchFamily="34" charset="0"/>
              </a:rPr>
              <a:t>إجراء التحليل</a:t>
            </a:r>
          </a:p>
          <a:p>
            <a:pPr lvl="3" algn="r" rtl="1"/>
            <a:r>
              <a:rPr lang="ar-SA" altLang="ar-SA" sz="2500">
                <a:latin typeface="Arial" panose="020B0604020202020204" pitchFamily="34" charset="0"/>
              </a:rPr>
              <a:t>التفسير وتقديم النتائج</a:t>
            </a:r>
            <a:r>
              <a:rPr lang="en-US" altLang="ar-SA" sz="2500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21093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1676</TotalTime>
  <Words>1514</Words>
  <Application>Microsoft Office PowerPoint</Application>
  <PresentationFormat>A4 Paper (210x297 mm)‎</PresentationFormat>
  <Paragraphs>197</Paragraphs>
  <Slides>27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8" baseType="lpstr">
      <vt:lpstr>Office Theme</vt:lpstr>
      <vt:lpstr>ما هي نظم المعلومات الجغرافية (هل هي علم)؟</vt:lpstr>
      <vt:lpstr>المحتويات:</vt:lpstr>
      <vt:lpstr>المعلومات الجغرافية Geographic information </vt:lpstr>
      <vt:lpstr>المعلومات الجغرافية Geographic information</vt:lpstr>
      <vt:lpstr>المعلومات الجغرافية Geographic information</vt:lpstr>
      <vt:lpstr>المعلومات الجغرافية الرقمية Digital geographic information </vt:lpstr>
      <vt:lpstr>تقنيات المعلومات الجغرافية Geographic information technologies</vt:lpstr>
      <vt:lpstr>Global Positioning System (GPS)</vt:lpstr>
      <vt:lpstr>الاستشعار عن بعد  Remote sensing</vt:lpstr>
      <vt:lpstr>نظام المعلومات الجغرافية Geographic information system (GIS)</vt:lpstr>
      <vt:lpstr>ماهو نظام المعلومات الجغرافية What is GIS?</vt:lpstr>
      <vt:lpstr>ماهو نظام المعلومات الجغرافية What is GIS?</vt:lpstr>
      <vt:lpstr>ماهو نظام المعلومات الجغرافية What is GIS?</vt:lpstr>
      <vt:lpstr>كيف تبدو نظم المعلومات الجغرافية؟</vt:lpstr>
      <vt:lpstr>What does GIS look like? كيف تبدو نظم المعلومات الجغرافية؟</vt:lpstr>
      <vt:lpstr>كيف تبدو نظم المعلومات الجغرافية؟</vt:lpstr>
      <vt:lpstr>كيف تبدو نظم المعلومات الجغرافية؟</vt:lpstr>
      <vt:lpstr>كيف تبدو نظم المعلومات الجغرافية؟</vt:lpstr>
      <vt:lpstr>كيف تبدو نظم المعلومات الجغرافية؟</vt:lpstr>
      <vt:lpstr>What is GIS used for? في ماذا تستخدم نظم المعلومات الجعرافية </vt:lpstr>
      <vt:lpstr>)Utility companies(  شركات المرافق العامة</vt:lpstr>
      <vt:lpstr>Utility companies  شركات المرافق العامة</vt:lpstr>
      <vt:lpstr>Transportation النقل والمواصلات </vt:lpstr>
      <vt:lpstr>Transportationالنقل والمواصلات </vt:lpstr>
      <vt:lpstr>Farmers المزارعون </vt:lpstr>
      <vt:lpstr>Forestryالغابات </vt:lpstr>
      <vt:lpstr>  ما معنى أن " نقوم بعمل GIS؟ "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عمر</cp:lastModifiedBy>
  <cp:revision>131</cp:revision>
  <dcterms:created xsi:type="dcterms:W3CDTF">2009-10-14T19:14:34Z</dcterms:created>
  <dcterms:modified xsi:type="dcterms:W3CDTF">2014-11-12T10:29:04Z</dcterms:modified>
</cp:coreProperties>
</file>