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329" r:id="rId2"/>
    <p:sldId id="331" r:id="rId3"/>
    <p:sldId id="332" r:id="rId4"/>
    <p:sldId id="333" r:id="rId5"/>
    <p:sldId id="334" r:id="rId6"/>
    <p:sldId id="335" r:id="rId7"/>
    <p:sldId id="336" r:id="rId8"/>
    <p:sldId id="337" r:id="rId9"/>
    <p:sldId id="338" r:id="rId10"/>
    <p:sldId id="339" r:id="rId11"/>
    <p:sldId id="340" r:id="rId12"/>
    <p:sldId id="341" r:id="rId13"/>
    <p:sldId id="342" r:id="rId14"/>
    <p:sldId id="343" r:id="rId15"/>
    <p:sldId id="344" r:id="rId16"/>
    <p:sldId id="345" r:id="rId17"/>
    <p:sldId id="346" r:id="rId18"/>
    <p:sldId id="347" r:id="rId19"/>
    <p:sldId id="348" r:id="rId20"/>
    <p:sldId id="349" r:id="rId21"/>
    <p:sldId id="350" r:id="rId22"/>
    <p:sldId id="351" r:id="rId23"/>
    <p:sldId id="352" r:id="rId24"/>
    <p:sldId id="353" r:id="rId25"/>
    <p:sldId id="354" r:id="rId26"/>
    <p:sldId id="355" r:id="rId27"/>
    <p:sldId id="356" r:id="rId28"/>
    <p:sldId id="357" r:id="rId2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481" autoAdjust="0"/>
    <p:restoredTop sz="94664" autoAdjust="0"/>
  </p:normalViewPr>
  <p:slideViewPr>
    <p:cSldViewPr>
      <p:cViewPr varScale="1">
        <p:scale>
          <a:sx n="47" d="100"/>
          <a:sy n="47" d="100"/>
        </p:scale>
        <p:origin x="-1068" y="-90"/>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11/12/2014</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28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24.gif"/><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3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x-none" spc="-150" smtClean="0">
                <a:solidFill>
                  <a:srgbClr val="376092"/>
                </a:solidFill>
                <a:latin typeface="ae_AlMateen" pitchFamily="2" charset="-78"/>
                <a:cs typeface="ae_AlMateen" pitchFamily="2" charset="-78"/>
              </a:rPr>
              <a:t>المحاضرة</a:t>
            </a:r>
            <a:r>
              <a:rPr lang="ar-SA" spc="-150" dirty="0" err="1" smtClean="0">
                <a:solidFill>
                  <a:srgbClr val="376092"/>
                </a:solidFill>
                <a:latin typeface="ae_AlMateen" pitchFamily="2" charset="-78"/>
                <a:cs typeface="ae_AlMateen" pitchFamily="2" charset="-78"/>
              </a:rPr>
              <a:t>الثانيةة</a:t>
            </a:r>
            <a:endParaRPr lang="en-US" dirty="0"/>
          </a:p>
        </p:txBody>
      </p:sp>
      <p:sp>
        <p:nvSpPr>
          <p:cNvPr id="3" name="Subtitle 2"/>
          <p:cNvSpPr>
            <a:spLocks noGrp="1"/>
          </p:cNvSpPr>
          <p:nvPr>
            <p:ph type="subTitle" idx="1"/>
          </p:nvPr>
        </p:nvSpPr>
        <p:spPr>
          <a:xfrm>
            <a:off x="943708" y="3886200"/>
            <a:ext cx="7948246" cy="1066800"/>
          </a:xfrm>
        </p:spPr>
        <p:txBody>
          <a:bodyPr>
            <a:normAutofit fontScale="55000" lnSpcReduction="20000"/>
          </a:bodyPr>
          <a:lstStyle/>
          <a:p>
            <a:r>
              <a:rPr lang="x-none" sz="4400" b="1" dirty="0"/>
              <a:t>العناصر الوظيفية لنظم المعلومات الجغرافية</a:t>
            </a:r>
            <a:r>
              <a:rPr lang="en-US" sz="4400" b="1" dirty="0"/>
              <a:t/>
            </a:r>
            <a:br>
              <a:rPr lang="en-US" sz="4400" b="1" dirty="0"/>
            </a:br>
            <a:r>
              <a:rPr lang="x-none" sz="4400" b="1" dirty="0"/>
              <a:t>أو</a:t>
            </a:r>
          </a:p>
          <a:p>
            <a:pPr rtl="1"/>
            <a:r>
              <a:rPr lang="x-none" sz="4400" b="1" dirty="0"/>
              <a:t>مركبات  نظم المعلومات الجغرافية</a:t>
            </a:r>
            <a:endParaRPr lang="en-US" sz="4400" b="1" dirty="0"/>
          </a:p>
        </p:txBody>
      </p:sp>
      <p:sp>
        <p:nvSpPr>
          <p:cNvPr id="4" name="عنصر نائب لرقم الشريحة 3"/>
          <p:cNvSpPr>
            <a:spLocks noGrp="1"/>
          </p:cNvSpPr>
          <p:nvPr>
            <p:ph type="sldNum" sz="quarter" idx="10"/>
          </p:nvPr>
        </p:nvSpPr>
        <p:spPr/>
        <p:txBody>
          <a:bodyPr/>
          <a:lstStyle/>
          <a:p>
            <a:fld id="{E1D16D93-8795-4AD6-9A1F-54CC01E741BE}" type="slidenum">
              <a:rPr lang="ar-SA" smtClean="0">
                <a:cs typeface="Arial" pitchFamily="34" charset="0"/>
              </a:rPr>
              <a:pPr/>
              <a:t>1</a:t>
            </a:fld>
            <a:endParaRPr lang="en-US" dirty="0" smtClean="0">
              <a:cs typeface="Arial" pitchFamily="34" charset="0"/>
            </a:endParaRPr>
          </a:p>
        </p:txBody>
      </p:sp>
    </p:spTree>
    <p:extLst>
      <p:ext uri="{BB962C8B-B14F-4D97-AF65-F5344CB8AC3E}">
        <p14:creationId xmlns:p14="http://schemas.microsoft.com/office/powerpoint/2010/main" xmlns="" val="12302781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381000" y="274638"/>
            <a:ext cx="86868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r>
              <a:rPr lang="x-none" b="1" dirty="0" smtClean="0"/>
              <a:t>الحصول على البيانات</a:t>
            </a:r>
            <a:endParaRPr lang="x-none" dirty="0" smtClean="0">
              <a:solidFill>
                <a:srgbClr val="C00000"/>
              </a:solidFill>
              <a:cs typeface="Arial" pitchFamily="34" charset="0"/>
            </a:endParaRPr>
          </a:p>
        </p:txBody>
      </p:sp>
      <p:sp>
        <p:nvSpPr>
          <p:cNvPr id="7" name="TextBox 6"/>
          <p:cNvSpPr txBox="1"/>
          <p:nvPr/>
        </p:nvSpPr>
        <p:spPr>
          <a:xfrm>
            <a:off x="943708" y="1752603"/>
            <a:ext cx="7877908" cy="3693319"/>
          </a:xfrm>
          <a:prstGeom prst="rect">
            <a:avLst/>
          </a:prstGeom>
          <a:noFill/>
        </p:spPr>
        <p:txBody>
          <a:bodyPr wrap="square" rtlCol="1">
            <a:spAutoFit/>
          </a:bodyPr>
          <a:lstStyle/>
          <a:p>
            <a:pPr algn="r" rtl="1"/>
            <a:r>
              <a:rPr lang="ar-KW" sz="3600" dirty="0"/>
              <a:t>تعتبر </a:t>
            </a:r>
            <a:r>
              <a:rPr lang="x-none" sz="3600" dirty="0"/>
              <a:t>البيانات </a:t>
            </a:r>
            <a:r>
              <a:rPr lang="ar-KW" sz="3600" dirty="0"/>
              <a:t>المكانية من العناصر الأساسية لنظم المعلومات الجغرافية</a:t>
            </a:r>
            <a:r>
              <a:rPr lang="x-none" sz="3600" dirty="0"/>
              <a:t>،</a:t>
            </a:r>
            <a:r>
              <a:rPr lang="ar-KW" sz="3600" dirty="0"/>
              <a:t>  ولا يمكن بناء نظام معلومات جغرافي</a:t>
            </a:r>
            <a:r>
              <a:rPr lang="x-none" sz="3600" dirty="0"/>
              <a:t>ة</a:t>
            </a:r>
            <a:r>
              <a:rPr lang="ar-KW" sz="3600" dirty="0"/>
              <a:t> لأي تطبيق من التطبيقات </a:t>
            </a:r>
            <a:r>
              <a:rPr lang="x-none" sz="3600" dirty="0"/>
              <a:t>بلا </a:t>
            </a:r>
            <a:r>
              <a:rPr lang="ar-KW" sz="3600" dirty="0"/>
              <a:t>بيانات مكانية</a:t>
            </a:r>
            <a:r>
              <a:rPr lang="x-none" sz="3600" dirty="0"/>
              <a:t>،</a:t>
            </a:r>
            <a:r>
              <a:rPr lang="ar-KW" sz="3600" dirty="0"/>
              <a:t> وتعتبر عمليات جمع </a:t>
            </a:r>
            <a:r>
              <a:rPr lang="x-none" sz="3600" dirty="0"/>
              <a:t>البيانات </a:t>
            </a:r>
            <a:r>
              <a:rPr lang="ar-KW" sz="3600" dirty="0"/>
              <a:t>المكانية وصيان</a:t>
            </a:r>
            <a:r>
              <a:rPr lang="x-none" sz="3600" dirty="0"/>
              <a:t>تها</a:t>
            </a:r>
            <a:r>
              <a:rPr lang="ar-KW" sz="3600" dirty="0"/>
              <a:t> وتحديث</a:t>
            </a:r>
            <a:r>
              <a:rPr lang="x-none" sz="3600" dirty="0"/>
              <a:t>ها</a:t>
            </a:r>
            <a:r>
              <a:rPr lang="ar-KW" sz="3600" dirty="0"/>
              <a:t> من الأعمال التي تتطلب الكثير من الجهد والوقت والتكاليف</a:t>
            </a:r>
            <a:r>
              <a:rPr lang="x-none" sz="3600" dirty="0"/>
              <a:t>.</a:t>
            </a:r>
          </a:p>
          <a:p>
            <a:pPr algn="r" rtl="1"/>
            <a:endParaRPr lang="x-none" dirty="0"/>
          </a:p>
        </p:txBody>
      </p:sp>
    </p:spTree>
    <p:extLst>
      <p:ext uri="{BB962C8B-B14F-4D97-AF65-F5344CB8AC3E}">
        <p14:creationId xmlns:p14="http://schemas.microsoft.com/office/powerpoint/2010/main" xmlns="" val="5170708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r" rtl="1"/>
            <a:r>
              <a:rPr lang="x-none" dirty="0" smtClean="0"/>
              <a:t>هناك عدة طرق للحصول على المعلومات المكانية منها ما يعرف بالمعلومات الأولية والتي يمكن جمعها بواسطة المساحة الأرضية والتصوير الجوي  والاستشعار من بعد، والنظام العالمي لتحديد المواقع </a:t>
            </a:r>
            <a:r>
              <a:rPr lang="en-US" dirty="0" smtClean="0"/>
              <a:t> (GPS)</a:t>
            </a:r>
            <a:r>
              <a:rPr lang="x-none" dirty="0" smtClean="0"/>
              <a:t>ومنها ما يعرف بالمعلومات الثانوية والتي يمكن جمعها بواسطة استخدام الماسح الضوئي أو لوحة الترقيم أو المتتبع للخطوط الأتوماتيكي</a:t>
            </a:r>
            <a:r>
              <a:rPr lang="en-US" dirty="0" smtClean="0"/>
              <a:t>.</a:t>
            </a:r>
            <a:endParaRPr lang="en-US" dirty="0"/>
          </a:p>
        </p:txBody>
      </p:sp>
    </p:spTree>
    <p:extLst>
      <p:ext uri="{BB962C8B-B14F-4D97-AF65-F5344CB8AC3E}">
        <p14:creationId xmlns:p14="http://schemas.microsoft.com/office/powerpoint/2010/main" xmlns="" val="27001014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KW" b="1" dirty="0" smtClean="0"/>
              <a:t>أجهزة الحاسب</a:t>
            </a:r>
            <a:r>
              <a:rPr lang="x-none" b="1" dirty="0" smtClean="0"/>
              <a:t> وملحقاتها</a:t>
            </a:r>
            <a:endParaRPr lang="en-US" dirty="0"/>
          </a:p>
        </p:txBody>
      </p:sp>
      <p:sp>
        <p:nvSpPr>
          <p:cNvPr id="3" name="Content Placeholder 2"/>
          <p:cNvSpPr>
            <a:spLocks noGrp="1"/>
          </p:cNvSpPr>
          <p:nvPr>
            <p:ph idx="1"/>
          </p:nvPr>
        </p:nvSpPr>
        <p:spPr>
          <a:xfrm>
            <a:off x="4390292" y="1600202"/>
            <a:ext cx="4677508" cy="4525963"/>
          </a:xfrm>
        </p:spPr>
        <p:txBody>
          <a:bodyPr/>
          <a:lstStyle/>
          <a:p>
            <a:pPr algn="r" rtl="1"/>
            <a:r>
              <a:rPr lang="ar-KW" sz="2000" dirty="0"/>
              <a:t>-المرقم </a:t>
            </a:r>
            <a:r>
              <a:rPr lang="en-US" sz="2000" dirty="0"/>
              <a:t> Digitizer </a:t>
            </a:r>
            <a:r>
              <a:rPr lang="ar-KW" sz="2000" dirty="0"/>
              <a:t>: </a:t>
            </a:r>
            <a:endParaRPr lang="en-US" sz="2000" dirty="0"/>
          </a:p>
          <a:p>
            <a:pPr algn="r" rtl="1"/>
            <a:r>
              <a:rPr lang="ar-KW" sz="2000" dirty="0"/>
              <a:t>عبارة عن جهاز يتكون من لوحة الكترونية حساسة يتم توصيلها بالحاسب الآلي .</a:t>
            </a:r>
            <a:endParaRPr lang="en-US" sz="2000" dirty="0"/>
          </a:p>
          <a:p>
            <a:pPr algn="r" rtl="1"/>
            <a:r>
              <a:rPr lang="ar-KW" sz="2000" dirty="0"/>
              <a:t>*يقوم هذا الجهاز بنقل محتويات أي خريطة </a:t>
            </a:r>
            <a:r>
              <a:rPr lang="en-US" sz="2000" dirty="0"/>
              <a:t>Vector </a:t>
            </a:r>
            <a:r>
              <a:rPr lang="ar-KW" sz="2000" dirty="0"/>
              <a:t> ويستخدم فيها المؤشر لإدخال المعلومات .</a:t>
            </a:r>
            <a:endParaRPr lang="en-US" sz="2000" dirty="0"/>
          </a:p>
          <a:p>
            <a:pPr algn="r" rtl="1"/>
            <a:r>
              <a:rPr lang="ar-KW" sz="2000" dirty="0"/>
              <a:t>*ومن من أهم النظم وأكثرها استخداما في عمليات ترقيم المعلومات أجهزة الأسترقام اليدوي عن طريق طاولة الأسترقام باستخدام نقطة أو عدد من النقاط التي تمثل نقطة أو خط مستقيم أو منحنى أو مساحة وتعرف هذه الطريقة باسم المتجه أو الخطية (</a:t>
            </a:r>
            <a:r>
              <a:rPr lang="en-US" sz="2000" dirty="0"/>
              <a:t>vector</a:t>
            </a:r>
            <a:r>
              <a:rPr lang="ar-KW" sz="2000" dirty="0"/>
              <a:t>).</a:t>
            </a:r>
            <a:endParaRPr lang="en-US" sz="2000" dirty="0"/>
          </a:p>
          <a:p>
            <a:pPr algn="r" rtl="1"/>
            <a:r>
              <a:rPr lang="ar-KW" sz="2000" dirty="0"/>
              <a:t> </a:t>
            </a:r>
            <a:endParaRPr lang="en-US" sz="2000" dirty="0"/>
          </a:p>
          <a:p>
            <a:pPr algn="r"/>
            <a:endParaRPr lang="en-US" sz="2000" dirty="0"/>
          </a:p>
        </p:txBody>
      </p:sp>
      <p:pic>
        <p:nvPicPr>
          <p:cNvPr id="44034" name="Picture 2" descr="http://www.meteotest.ch/typo3temp/pics/452cb3b93c.jpg"/>
          <p:cNvPicPr>
            <a:picLocks noChangeAspect="1" noChangeArrowheads="1"/>
          </p:cNvPicPr>
          <p:nvPr/>
        </p:nvPicPr>
        <p:blipFill>
          <a:blip r:embed="rId2" cstate="print"/>
          <a:srcRect/>
          <a:stretch>
            <a:fillRect/>
          </a:stretch>
        </p:blipFill>
        <p:spPr bwMode="auto">
          <a:xfrm>
            <a:off x="1295401" y="3505202"/>
            <a:ext cx="2954215" cy="2787905"/>
          </a:xfrm>
          <a:prstGeom prst="rect">
            <a:avLst/>
          </a:prstGeom>
          <a:noFill/>
        </p:spPr>
      </p:pic>
      <p:pic>
        <p:nvPicPr>
          <p:cNvPr id="44036" name="Picture 4" descr="Computer Lab"/>
          <p:cNvPicPr>
            <a:picLocks noChangeAspect="1" noChangeArrowheads="1"/>
          </p:cNvPicPr>
          <p:nvPr/>
        </p:nvPicPr>
        <p:blipFill>
          <a:blip r:embed="rId3" cstate="print"/>
          <a:srcRect/>
          <a:stretch>
            <a:fillRect/>
          </a:stretch>
        </p:blipFill>
        <p:spPr bwMode="auto">
          <a:xfrm>
            <a:off x="381000" y="114888"/>
            <a:ext cx="3938954" cy="3203683"/>
          </a:xfrm>
          <a:prstGeom prst="rect">
            <a:avLst/>
          </a:prstGeom>
          <a:noFill/>
        </p:spPr>
      </p:pic>
    </p:spTree>
    <p:extLst>
      <p:ext uri="{BB962C8B-B14F-4D97-AF65-F5344CB8AC3E}">
        <p14:creationId xmlns:p14="http://schemas.microsoft.com/office/powerpoint/2010/main" xmlns="" val="3288278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5937738" y="1600202"/>
            <a:ext cx="3130062" cy="4525963"/>
          </a:xfrm>
        </p:spPr>
        <p:txBody>
          <a:bodyPr/>
          <a:lstStyle/>
          <a:p>
            <a:pPr algn="r" rtl="1"/>
            <a:r>
              <a:rPr lang="ar-KW" sz="1800" dirty="0"/>
              <a:t>2-الماسح الضوئي : </a:t>
            </a:r>
            <a:endParaRPr lang="en-US" sz="1800" dirty="0"/>
          </a:p>
          <a:p>
            <a:pPr algn="r" rtl="1"/>
            <a:r>
              <a:rPr lang="ar-KW" sz="1800" dirty="0"/>
              <a:t>جهاز يشبه في عمله آلة التصوير التي من خلالها يتم نقل محتويات أي ورقة أو خريطة أو لوحة مرسومة إلى الحاسب الآلي .</a:t>
            </a:r>
            <a:endParaRPr lang="en-US" sz="1800" dirty="0"/>
          </a:p>
          <a:p>
            <a:pPr algn="r" rtl="1"/>
            <a:r>
              <a:rPr lang="ar-KW" sz="1800" dirty="0"/>
              <a:t>يعمل بطريقة </a:t>
            </a:r>
            <a:r>
              <a:rPr lang="en-US" sz="1800" dirty="0"/>
              <a:t>Raster</a:t>
            </a:r>
            <a:r>
              <a:rPr lang="ar-KW" sz="1800" dirty="0"/>
              <a:t>.</a:t>
            </a:r>
            <a:endParaRPr lang="en-US" sz="1800" dirty="0"/>
          </a:p>
          <a:p>
            <a:pPr algn="r" rtl="1"/>
            <a:r>
              <a:rPr lang="ar-KW" sz="1800" dirty="0"/>
              <a:t>*يستخدم أساسا في نقل محتويات الصور الجوية </a:t>
            </a:r>
            <a:r>
              <a:rPr lang="x-none" sz="1800" dirty="0"/>
              <a:t>ومرئيات </a:t>
            </a:r>
            <a:r>
              <a:rPr lang="ar-KW" sz="1800" dirty="0"/>
              <a:t>الاستشعار عن بعد .</a:t>
            </a:r>
            <a:endParaRPr lang="en-US" sz="1800" dirty="0"/>
          </a:p>
          <a:p>
            <a:pPr algn="r" rtl="1"/>
            <a:r>
              <a:rPr lang="x-none" sz="1800" dirty="0"/>
              <a:t>و</a:t>
            </a:r>
            <a:r>
              <a:rPr lang="ar-KW" sz="1800" dirty="0"/>
              <a:t>يعمل من خلال منظ</a:t>
            </a:r>
            <a:r>
              <a:rPr lang="x-none" sz="1800" dirty="0"/>
              <a:t>و</a:t>
            </a:r>
            <a:r>
              <a:rPr lang="ar-KW" sz="1800" dirty="0"/>
              <a:t>مة من البرامج عن طريق الحاسب</a:t>
            </a:r>
            <a:r>
              <a:rPr lang="x-none" sz="1800" dirty="0"/>
              <a:t> ل</a:t>
            </a:r>
            <a:r>
              <a:rPr lang="ar-KW" sz="1800" dirty="0"/>
              <a:t>نقل بيانات الخرائط والصور والمخططات بأسلوب التصوير الضوئي بالليزر .</a:t>
            </a:r>
            <a:endParaRPr lang="en-US" sz="1800" dirty="0"/>
          </a:p>
          <a:p>
            <a:pPr algn="r"/>
            <a:endParaRPr lang="en-US" sz="1800" dirty="0"/>
          </a:p>
        </p:txBody>
      </p:sp>
      <p:pic>
        <p:nvPicPr>
          <p:cNvPr id="43010" name="Picture 2" descr="http://www.umpi.edu/files/academic-programs/environmental-studies/gis/roll-scanner.jpg"/>
          <p:cNvPicPr>
            <a:picLocks noChangeAspect="1" noChangeArrowheads="1"/>
          </p:cNvPicPr>
          <p:nvPr/>
        </p:nvPicPr>
        <p:blipFill>
          <a:blip r:embed="rId2" cstate="print"/>
          <a:srcRect/>
          <a:stretch>
            <a:fillRect/>
          </a:stretch>
        </p:blipFill>
        <p:spPr bwMode="auto">
          <a:xfrm>
            <a:off x="381001" y="1676400"/>
            <a:ext cx="5618285" cy="4572000"/>
          </a:xfrm>
          <a:prstGeom prst="rect">
            <a:avLst/>
          </a:prstGeom>
          <a:noFill/>
        </p:spPr>
      </p:pic>
    </p:spTree>
    <p:extLst>
      <p:ext uri="{BB962C8B-B14F-4D97-AF65-F5344CB8AC3E}">
        <p14:creationId xmlns:p14="http://schemas.microsoft.com/office/powerpoint/2010/main" xmlns="" val="33682269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descr="http://www.navmatica.com/wp-content/uploads/2010/11/gis_layers-300x296.png"/>
          <p:cNvPicPr>
            <a:picLocks noChangeAspect="1" noChangeArrowheads="1"/>
          </p:cNvPicPr>
          <p:nvPr/>
        </p:nvPicPr>
        <p:blipFill>
          <a:blip r:embed="rId2" cstate="print"/>
          <a:srcRect/>
          <a:stretch>
            <a:fillRect/>
          </a:stretch>
        </p:blipFill>
        <p:spPr bwMode="auto">
          <a:xfrm>
            <a:off x="381001" y="685800"/>
            <a:ext cx="5064369" cy="5413250"/>
          </a:xfrm>
          <a:prstGeom prst="rect">
            <a:avLst/>
          </a:prstGeom>
          <a:noFill/>
        </p:spPr>
      </p:pic>
      <p:pic>
        <p:nvPicPr>
          <p:cNvPr id="1028" name="Picture 4" descr="http://www.tsinghua.edu.cn/publish/ceen/6815/20110516100632446273096/1.jpg"/>
          <p:cNvPicPr>
            <a:picLocks noChangeAspect="1" noChangeArrowheads="1"/>
          </p:cNvPicPr>
          <p:nvPr/>
        </p:nvPicPr>
        <p:blipFill>
          <a:blip r:embed="rId3" cstate="print"/>
          <a:srcRect/>
          <a:stretch>
            <a:fillRect/>
          </a:stretch>
        </p:blipFill>
        <p:spPr bwMode="auto">
          <a:xfrm>
            <a:off x="5586046" y="1828802"/>
            <a:ext cx="3938954" cy="3200401"/>
          </a:xfrm>
          <a:prstGeom prst="rect">
            <a:avLst/>
          </a:prstGeom>
          <a:noFill/>
        </p:spPr>
      </p:pic>
    </p:spTree>
    <p:extLst>
      <p:ext uri="{BB962C8B-B14F-4D97-AF65-F5344CB8AC3E}">
        <p14:creationId xmlns:p14="http://schemas.microsoft.com/office/powerpoint/2010/main" xmlns="" val="41700378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rtl="1"/>
            <a:r>
              <a:rPr lang="ar-KW" dirty="0" smtClean="0"/>
              <a:t>المسح </a:t>
            </a:r>
            <a:r>
              <a:rPr lang="x-none" dirty="0" smtClean="0"/>
              <a:t>والتصوير</a:t>
            </a:r>
            <a:r>
              <a:rPr lang="ar-KW" dirty="0" smtClean="0"/>
              <a:t>الجوي </a:t>
            </a:r>
            <a:r>
              <a:rPr lang="en-US" dirty="0" smtClean="0"/>
              <a:t/>
            </a:r>
            <a:br>
              <a:rPr lang="en-US" dirty="0" smtClean="0"/>
            </a:br>
            <a:endParaRPr lang="en-US" dirty="0"/>
          </a:p>
        </p:txBody>
      </p:sp>
      <p:sp>
        <p:nvSpPr>
          <p:cNvPr id="3" name="Content Placeholder 2"/>
          <p:cNvSpPr>
            <a:spLocks noGrp="1"/>
          </p:cNvSpPr>
          <p:nvPr>
            <p:ph idx="1"/>
          </p:nvPr>
        </p:nvSpPr>
        <p:spPr>
          <a:xfrm>
            <a:off x="4601308" y="1447800"/>
            <a:ext cx="4466492" cy="4953000"/>
          </a:xfrm>
        </p:spPr>
        <p:txBody>
          <a:bodyPr>
            <a:normAutofit lnSpcReduction="10000"/>
          </a:bodyPr>
          <a:lstStyle/>
          <a:p>
            <a:pPr algn="r" rtl="1"/>
            <a:r>
              <a:rPr lang="ar-KW" dirty="0" smtClean="0"/>
              <a:t>المسح الجوي يعتبر الوسيلة الأكثر استخداما في إنتاج الخرائط الرقمية المتعددة الأغراض والمتنوعة المقاييس وذلك لما تتميز به من دقة وسرعة واقتصاديات تشغيل ممتازة مع توفير في الوقت والجهد .وتعتبر الوسيلة الرئيسة في إمداد نظم المعلومات الجغرافية بالبيانات المكانية وتحديثها.</a:t>
            </a:r>
            <a:endParaRPr lang="en-US" dirty="0" smtClean="0"/>
          </a:p>
          <a:p>
            <a:pPr algn="r"/>
            <a:endParaRPr lang="en-US" dirty="0"/>
          </a:p>
        </p:txBody>
      </p:sp>
      <p:pic>
        <p:nvPicPr>
          <p:cNvPr id="4" name="Picture 8" descr="http://www.profsurv.com/assets/magazines/articles/70894/AM_2011_images45.jpg"/>
          <p:cNvPicPr>
            <a:picLocks noChangeAspect="1" noChangeArrowheads="1"/>
          </p:cNvPicPr>
          <p:nvPr/>
        </p:nvPicPr>
        <p:blipFill>
          <a:blip r:embed="rId2" cstate="print"/>
          <a:srcRect/>
          <a:stretch>
            <a:fillRect/>
          </a:stretch>
        </p:blipFill>
        <p:spPr bwMode="auto">
          <a:xfrm>
            <a:off x="380999" y="0"/>
            <a:ext cx="4092018" cy="2819400"/>
          </a:xfrm>
          <a:prstGeom prst="rect">
            <a:avLst/>
          </a:prstGeom>
          <a:noFill/>
        </p:spPr>
      </p:pic>
      <p:pic>
        <p:nvPicPr>
          <p:cNvPr id="5" name="Picture 2" descr="http://emrl.byu.edu/gsda/data_tips/data_tips_using_gis_data_depot_pa_doq_zoomed_in.jpg"/>
          <p:cNvPicPr>
            <a:picLocks noChangeAspect="1" noChangeArrowheads="1"/>
          </p:cNvPicPr>
          <p:nvPr/>
        </p:nvPicPr>
        <p:blipFill>
          <a:blip r:embed="rId3" cstate="print"/>
          <a:srcRect/>
          <a:stretch>
            <a:fillRect/>
          </a:stretch>
        </p:blipFill>
        <p:spPr bwMode="auto">
          <a:xfrm>
            <a:off x="381001" y="2581274"/>
            <a:ext cx="4453525" cy="3667126"/>
          </a:xfrm>
          <a:prstGeom prst="rect">
            <a:avLst/>
          </a:prstGeom>
          <a:noFill/>
        </p:spPr>
      </p:pic>
    </p:spTree>
    <p:extLst>
      <p:ext uri="{BB962C8B-B14F-4D97-AF65-F5344CB8AC3E}">
        <p14:creationId xmlns:p14="http://schemas.microsoft.com/office/powerpoint/2010/main" xmlns="" val="1020050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ar-KW" dirty="0" smtClean="0"/>
              <a:t>مميزات أساليب المسح الجوي :-</a:t>
            </a:r>
            <a:endParaRPr lang="en-US" dirty="0"/>
          </a:p>
        </p:txBody>
      </p:sp>
      <p:sp>
        <p:nvSpPr>
          <p:cNvPr id="3" name="Content Placeholder 2"/>
          <p:cNvSpPr>
            <a:spLocks noGrp="1"/>
          </p:cNvSpPr>
          <p:nvPr>
            <p:ph idx="1"/>
          </p:nvPr>
        </p:nvSpPr>
        <p:spPr/>
        <p:txBody>
          <a:bodyPr>
            <a:normAutofit/>
          </a:bodyPr>
          <a:lstStyle/>
          <a:p>
            <a:pPr algn="r" rtl="1"/>
            <a:r>
              <a:rPr lang="ar-KW" dirty="0" smtClean="0"/>
              <a:t>1-إمكانية فصل المعالم وتمييزها عن بعض في طبقات مما يسهل عمليات المعالجة والتحويل من صيغة إلى أخرى وتنظيم البيانات في قواعد المعلومات .</a:t>
            </a:r>
            <a:endParaRPr lang="en-US" dirty="0" smtClean="0"/>
          </a:p>
          <a:p>
            <a:pPr algn="r" rtl="1"/>
            <a:r>
              <a:rPr lang="ar-KW" dirty="0" smtClean="0"/>
              <a:t>2- أساليب المسح الجوي تمكننا من إنتاج خرائط تغطي مساحات كبيرة في وقت قصير .</a:t>
            </a:r>
            <a:endParaRPr lang="en-US" dirty="0" smtClean="0"/>
          </a:p>
          <a:p>
            <a:pPr algn="r" rtl="1"/>
            <a:r>
              <a:rPr lang="ar-KW" dirty="0" smtClean="0"/>
              <a:t>3-إمكانية مسح المناطق الوعرة والصعبة التي يصعب الوصول إليها</a:t>
            </a:r>
            <a:endParaRPr lang="x-none" dirty="0" smtClean="0"/>
          </a:p>
          <a:p>
            <a:pPr algn="r" rtl="1"/>
            <a:r>
              <a:rPr lang="ar-KW" dirty="0" smtClean="0"/>
              <a:t>4-الحصول على الإحداثيات الثلاثية مباشرة لأي نقطة وبدقة عالية .</a:t>
            </a:r>
            <a:endParaRPr lang="en-US" dirty="0" smtClean="0"/>
          </a:p>
          <a:p>
            <a:pPr algn="r" rtl="1"/>
            <a:r>
              <a:rPr lang="ar-KW" dirty="0" smtClean="0"/>
              <a:t> </a:t>
            </a:r>
            <a:endParaRPr lang="en-US" dirty="0" smtClean="0"/>
          </a:p>
        </p:txBody>
      </p:sp>
    </p:spTree>
    <p:extLst>
      <p:ext uri="{BB962C8B-B14F-4D97-AF65-F5344CB8AC3E}">
        <p14:creationId xmlns:p14="http://schemas.microsoft.com/office/powerpoint/2010/main" xmlns="" val="18913111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KW" dirty="0" smtClean="0"/>
              <a:t>بعض العيوب</a:t>
            </a:r>
            <a:r>
              <a:rPr lang="x-none" dirty="0" smtClean="0"/>
              <a:t>:-</a:t>
            </a:r>
            <a:endParaRPr lang="en-US" dirty="0"/>
          </a:p>
        </p:txBody>
      </p:sp>
      <p:sp>
        <p:nvSpPr>
          <p:cNvPr id="3" name="Content Placeholder 2"/>
          <p:cNvSpPr>
            <a:spLocks noGrp="1"/>
          </p:cNvSpPr>
          <p:nvPr>
            <p:ph idx="1"/>
          </p:nvPr>
        </p:nvSpPr>
        <p:spPr>
          <a:xfrm>
            <a:off x="838201" y="1600202"/>
            <a:ext cx="8475785" cy="4525963"/>
          </a:xfrm>
        </p:spPr>
        <p:txBody>
          <a:bodyPr>
            <a:normAutofit/>
          </a:bodyPr>
          <a:lstStyle/>
          <a:p>
            <a:pPr algn="r" rtl="1"/>
            <a:r>
              <a:rPr lang="ar-KW" dirty="0" smtClean="0"/>
              <a:t>توجد بعض العيوب المرتبطة بأساليب المسح الجوي والتي يمكن تقليلها إلى حد كبير بالتخطيط الجيد لمشاريع المسح الجوي ومن</a:t>
            </a:r>
            <a:r>
              <a:rPr lang="x-none" dirty="0" smtClean="0"/>
              <a:t>ها</a:t>
            </a:r>
            <a:r>
              <a:rPr lang="ar-KW" dirty="0" smtClean="0"/>
              <a:t> :-</a:t>
            </a:r>
            <a:endParaRPr lang="en-US" dirty="0" smtClean="0"/>
          </a:p>
          <a:p>
            <a:pPr marL="857250" lvl="2" indent="0" rtl="1"/>
            <a:r>
              <a:rPr lang="ar-KW" dirty="0" smtClean="0"/>
              <a:t>1-</a:t>
            </a:r>
            <a:r>
              <a:rPr lang="x-none" dirty="0" smtClean="0"/>
              <a:t> </a:t>
            </a:r>
            <a:r>
              <a:rPr lang="ar-KW" dirty="0" smtClean="0"/>
              <a:t>تكاليف التصوير الجوي مرتفعة إلى حد ما وتتأثر بالأحوال الجوية .</a:t>
            </a:r>
            <a:endParaRPr lang="en-US" dirty="0" smtClean="0"/>
          </a:p>
          <a:p>
            <a:pPr marL="857250" lvl="2" indent="0" rtl="1"/>
            <a:r>
              <a:rPr lang="ar-KW" dirty="0" smtClean="0"/>
              <a:t>2-</a:t>
            </a:r>
            <a:r>
              <a:rPr lang="x-none" dirty="0" smtClean="0"/>
              <a:t> </a:t>
            </a:r>
            <a:r>
              <a:rPr lang="ar-KW" dirty="0" smtClean="0"/>
              <a:t>بعض التفاصيل الأرضية قد لا تظهر في الصور الجوية بسبب الظلال أو وجود المباني أو الأشجار المرتفعة.</a:t>
            </a:r>
            <a:endParaRPr lang="en-US" dirty="0" smtClean="0"/>
          </a:p>
          <a:p>
            <a:pPr marL="857250" lvl="2" indent="0" rtl="1"/>
            <a:r>
              <a:rPr lang="ar-KW" dirty="0" smtClean="0"/>
              <a:t>3-</a:t>
            </a:r>
            <a:r>
              <a:rPr lang="x-none" dirty="0" smtClean="0"/>
              <a:t> </a:t>
            </a:r>
            <a:r>
              <a:rPr lang="ar-KW" dirty="0" smtClean="0"/>
              <a:t>تحتاج عمليات إنتاج الخرائط من الصور الجوية إلى المراجعة والتحقيق الحقلي للتأكد من دقة الخريطة وإضافة بعض البيانات كمسميات الشوارع والمعالم الرئيسة .</a:t>
            </a:r>
            <a:endParaRPr lang="en-US" dirty="0" smtClean="0"/>
          </a:p>
          <a:p>
            <a:pPr algn="r"/>
            <a:endParaRPr lang="en-US" dirty="0"/>
          </a:p>
        </p:txBody>
      </p:sp>
    </p:spTree>
    <p:extLst>
      <p:ext uri="{BB962C8B-B14F-4D97-AF65-F5344CB8AC3E}">
        <p14:creationId xmlns:p14="http://schemas.microsoft.com/office/powerpoint/2010/main" xmlns="" val="31773515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KW" dirty="0" smtClean="0"/>
              <a:t>الاستشعار عن بعد :-</a:t>
            </a:r>
            <a:endParaRPr lang="en-US" dirty="0"/>
          </a:p>
        </p:txBody>
      </p:sp>
      <p:sp>
        <p:nvSpPr>
          <p:cNvPr id="3" name="Content Placeholder 2"/>
          <p:cNvSpPr>
            <a:spLocks noGrp="1"/>
          </p:cNvSpPr>
          <p:nvPr>
            <p:ph idx="1"/>
          </p:nvPr>
        </p:nvSpPr>
        <p:spPr/>
        <p:txBody>
          <a:bodyPr/>
          <a:lstStyle/>
          <a:p>
            <a:pPr algn="r" rtl="1"/>
            <a:r>
              <a:rPr lang="ar-KW" dirty="0" smtClean="0"/>
              <a:t>هو الوسيلة التي يمكن بها تحديد صفات ومعرفة معلومات عن أي جسم أو هدف أو سطح مثل سطح الأرض أو أي ظاهرة من خلال عمليات تحليل خاصة  للبيانات التي يتم الحصول عليها بأجهزة خاصة تقوم بتسجيل الطاقة الكهرومغناطيسية المنبعثة أو المنعكسة عن الأهداف التي هي موضوع البحث والدراسة .</a:t>
            </a:r>
            <a:endParaRPr lang="en-US" dirty="0" smtClean="0"/>
          </a:p>
          <a:p>
            <a:pPr algn="r"/>
            <a:endParaRPr lang="en-US" dirty="0"/>
          </a:p>
        </p:txBody>
      </p:sp>
    </p:spTree>
    <p:extLst>
      <p:ext uri="{BB962C8B-B14F-4D97-AF65-F5344CB8AC3E}">
        <p14:creationId xmlns:p14="http://schemas.microsoft.com/office/powerpoint/2010/main" xmlns="" val="16642314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ar-KW" sz="3200" b="1" dirty="0"/>
              <a:t>وتشمل عمليات الاستشعار عن بعد على مرحلتين أساسيتين هما :</a:t>
            </a:r>
            <a:r>
              <a:rPr lang="en-US" sz="3200" b="1" dirty="0"/>
              <a:t/>
            </a:r>
            <a:br>
              <a:rPr lang="en-US" sz="3200" b="1" dirty="0"/>
            </a:br>
            <a:endParaRPr lang="en-US" sz="3200" b="1" dirty="0"/>
          </a:p>
        </p:txBody>
      </p:sp>
      <p:sp>
        <p:nvSpPr>
          <p:cNvPr id="3" name="Content Placeholder 2"/>
          <p:cNvSpPr>
            <a:spLocks noGrp="1"/>
          </p:cNvSpPr>
          <p:nvPr>
            <p:ph idx="1"/>
          </p:nvPr>
        </p:nvSpPr>
        <p:spPr/>
        <p:txBody>
          <a:bodyPr>
            <a:normAutofit lnSpcReduction="10000"/>
          </a:bodyPr>
          <a:lstStyle/>
          <a:p>
            <a:pPr marL="514350" indent="-514350" rtl="1">
              <a:buFont typeface="+mj-lt"/>
              <a:buAutoNum type="arabicPeriod"/>
            </a:pPr>
            <a:r>
              <a:rPr lang="ar-KW" dirty="0" smtClean="0"/>
              <a:t>مرحلة استخدام أجهزة خاصة لتسجيل التغير في الطريقة </a:t>
            </a:r>
            <a:r>
              <a:rPr lang="x-none" dirty="0" smtClean="0"/>
              <a:t>   </a:t>
            </a:r>
            <a:r>
              <a:rPr lang="ar-KW" dirty="0" smtClean="0"/>
              <a:t>التي تنتج بها المعالم والأجسام على سطح الأرض الطاقة الكهرومغناطيسية أو تعكسها.</a:t>
            </a:r>
            <a:r>
              <a:rPr lang="en-US" dirty="0" smtClean="0"/>
              <a:t> </a:t>
            </a:r>
            <a:r>
              <a:rPr lang="ar-KW" dirty="0" smtClean="0"/>
              <a:t>ويتم تسجيلها في هيئة صور تقليدية أو رقمية.</a:t>
            </a:r>
            <a:endParaRPr lang="en-US" dirty="0" smtClean="0"/>
          </a:p>
          <a:p>
            <a:pPr marL="514350" indent="-514350" rtl="1">
              <a:buFont typeface="+mj-lt"/>
              <a:buAutoNum type="arabicPeriod"/>
            </a:pPr>
            <a:r>
              <a:rPr lang="ar-KW" dirty="0" smtClean="0"/>
              <a:t>مرحلة الدراسة و التحليل حيث يتم فحص البيانات سواء تقليدية أو رقمية بواسطة أجهزة ومعدات تفسير لتحليل الصور أو حسابات آلية مزودة ببرامج خاصة لتحليل  البيانات والمعلومات الرقمية .ويتم استخلاص النتائج ونشرها في صورة خرائط وجداول وبيانات إحصائية وتقارير.</a:t>
            </a:r>
            <a:endParaRPr lang="en-US" dirty="0" smtClean="0"/>
          </a:p>
          <a:p>
            <a:pPr marL="0" indent="0" rtl="1"/>
            <a:endParaRPr lang="en-US" dirty="0"/>
          </a:p>
        </p:txBody>
      </p:sp>
    </p:spTree>
    <p:extLst>
      <p:ext uri="{BB962C8B-B14F-4D97-AF65-F5344CB8AC3E}">
        <p14:creationId xmlns:p14="http://schemas.microsoft.com/office/powerpoint/2010/main" xmlns="" val="30289764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38916" name="Picture 4" descr="http://researchaviation.com/images/marsh_sample.jpg"/>
          <p:cNvPicPr>
            <a:picLocks noChangeAspect="1" noChangeArrowheads="1"/>
          </p:cNvPicPr>
          <p:nvPr/>
        </p:nvPicPr>
        <p:blipFill>
          <a:blip r:embed="rId2" cstate="print"/>
          <a:srcRect/>
          <a:stretch>
            <a:fillRect/>
          </a:stretch>
        </p:blipFill>
        <p:spPr bwMode="auto">
          <a:xfrm>
            <a:off x="732692" y="2434703"/>
            <a:ext cx="4220308" cy="3127899"/>
          </a:xfrm>
          <a:prstGeom prst="rect">
            <a:avLst/>
          </a:prstGeom>
          <a:noFill/>
        </p:spPr>
      </p:pic>
      <p:pic>
        <p:nvPicPr>
          <p:cNvPr id="38918" name="Picture 6" descr="http://researchaviation.com/images/low4x8_5240.jpg"/>
          <p:cNvPicPr>
            <a:picLocks noChangeAspect="1" noChangeArrowheads="1"/>
          </p:cNvPicPr>
          <p:nvPr/>
        </p:nvPicPr>
        <p:blipFill>
          <a:blip r:embed="rId3" cstate="print"/>
          <a:srcRect/>
          <a:stretch>
            <a:fillRect/>
          </a:stretch>
        </p:blipFill>
        <p:spPr bwMode="auto">
          <a:xfrm>
            <a:off x="4953000" y="2438402"/>
            <a:ext cx="4220308" cy="3063351"/>
          </a:xfrm>
          <a:prstGeom prst="rect">
            <a:avLst/>
          </a:prstGeom>
          <a:noFill/>
        </p:spPr>
      </p:pic>
    </p:spTree>
    <p:extLst>
      <p:ext uri="{BB962C8B-B14F-4D97-AF65-F5344CB8AC3E}">
        <p14:creationId xmlns:p14="http://schemas.microsoft.com/office/powerpoint/2010/main" xmlns="" val="37949746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rtl="1"/>
            <a:r>
              <a:rPr lang="ar-KW" dirty="0" smtClean="0"/>
              <a:t>نظام تحديد المواقع والإحداثيات </a:t>
            </a:r>
            <a:r>
              <a:rPr lang="en-US" dirty="0" smtClean="0"/>
              <a:t>(GPS) </a:t>
            </a:r>
            <a:r>
              <a:rPr lang="ar-KW" dirty="0" smtClean="0"/>
              <a:t>     </a:t>
            </a:r>
            <a:r>
              <a:rPr lang="en-US" dirty="0" smtClean="0"/>
              <a:t>Global Positioning System</a:t>
            </a:r>
            <a:r>
              <a:rPr lang="ar-KW" dirty="0" smtClean="0"/>
              <a:t> :-</a:t>
            </a:r>
            <a:endParaRPr lang="en-US" dirty="0"/>
          </a:p>
        </p:txBody>
      </p:sp>
      <p:sp>
        <p:nvSpPr>
          <p:cNvPr id="3" name="Content Placeholder 2"/>
          <p:cNvSpPr>
            <a:spLocks noGrp="1"/>
          </p:cNvSpPr>
          <p:nvPr>
            <p:ph idx="1"/>
          </p:nvPr>
        </p:nvSpPr>
        <p:spPr/>
        <p:txBody>
          <a:bodyPr/>
          <a:lstStyle/>
          <a:p>
            <a:pPr algn="r" rtl="1"/>
            <a:r>
              <a:rPr lang="ar-KW" dirty="0" smtClean="0"/>
              <a:t>له القدرة على تحديد المواقع من خلال الإحداثيات بدقة متناهية تصل من متر إلى 3 أمتار باستخدام خطوط الطول ودوائر العرض (بالدقائق والثواني وأجزائها ).</a:t>
            </a:r>
            <a:endParaRPr lang="en-US" dirty="0" smtClean="0"/>
          </a:p>
          <a:p>
            <a:pPr algn="r"/>
            <a:endParaRPr lang="en-US" dirty="0"/>
          </a:p>
        </p:txBody>
      </p:sp>
      <p:pic>
        <p:nvPicPr>
          <p:cNvPr id="4" name="Picture 4" descr="http://www.ikegps.com/Portals/24626/images/PointShootDownload.jpg"/>
          <p:cNvPicPr>
            <a:picLocks noChangeAspect="1" noChangeArrowheads="1"/>
          </p:cNvPicPr>
          <p:nvPr/>
        </p:nvPicPr>
        <p:blipFill>
          <a:blip r:embed="rId2" cstate="print"/>
          <a:srcRect/>
          <a:stretch>
            <a:fillRect/>
          </a:stretch>
        </p:blipFill>
        <p:spPr bwMode="auto">
          <a:xfrm>
            <a:off x="2420815" y="3276600"/>
            <a:ext cx="5134708" cy="2486026"/>
          </a:xfrm>
          <a:prstGeom prst="rect">
            <a:avLst/>
          </a:prstGeom>
          <a:noFill/>
        </p:spPr>
      </p:pic>
    </p:spTree>
    <p:extLst>
      <p:ext uri="{BB962C8B-B14F-4D97-AF65-F5344CB8AC3E}">
        <p14:creationId xmlns:p14="http://schemas.microsoft.com/office/powerpoint/2010/main" xmlns="" val="14471277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KW" dirty="0" smtClean="0"/>
              <a:t>مميزات النظام الكوني لتحديد المواقع :</a:t>
            </a:r>
            <a:endParaRPr lang="en-US" dirty="0"/>
          </a:p>
        </p:txBody>
      </p:sp>
      <p:sp>
        <p:nvSpPr>
          <p:cNvPr id="3" name="Content Placeholder 2"/>
          <p:cNvSpPr>
            <a:spLocks noGrp="1"/>
          </p:cNvSpPr>
          <p:nvPr>
            <p:ph idx="1"/>
          </p:nvPr>
        </p:nvSpPr>
        <p:spPr/>
        <p:txBody>
          <a:bodyPr>
            <a:normAutofit/>
          </a:bodyPr>
          <a:lstStyle/>
          <a:p>
            <a:pPr marL="514350" indent="-514350" rtl="1">
              <a:buFont typeface="+mj-lt"/>
              <a:buAutoNum type="arabicPeriod"/>
            </a:pPr>
            <a:r>
              <a:rPr lang="ar-KW" dirty="0" smtClean="0"/>
              <a:t>عملية رصد تتم بشخص واحد فقط .</a:t>
            </a:r>
            <a:endParaRPr lang="en-US" dirty="0" smtClean="0"/>
          </a:p>
          <a:p>
            <a:pPr marL="514350" indent="-514350" rtl="1">
              <a:buFont typeface="+mj-lt"/>
              <a:buAutoNum type="arabicPeriod"/>
            </a:pPr>
            <a:r>
              <a:rPr lang="ar-KW" dirty="0" smtClean="0"/>
              <a:t>يتم الحصول مباشرة على الإحداثيات الثلاثية للنقطة بسرعة كبيرة .</a:t>
            </a:r>
            <a:endParaRPr lang="en-US" dirty="0" smtClean="0"/>
          </a:p>
          <a:p>
            <a:pPr marL="514350" indent="-514350" rtl="1">
              <a:buFont typeface="+mj-lt"/>
              <a:buAutoNum type="arabicPeriod"/>
            </a:pPr>
            <a:r>
              <a:rPr lang="ar-KW" dirty="0" smtClean="0"/>
              <a:t>الحصول على دقة عالية</a:t>
            </a:r>
            <a:r>
              <a:rPr lang="x-none" dirty="0" smtClean="0"/>
              <a:t>، </a:t>
            </a:r>
            <a:r>
              <a:rPr lang="ar-KW" dirty="0" smtClean="0"/>
              <a:t>خصوصا إذا تمت المعالجة بأسلوب صحيح .</a:t>
            </a:r>
            <a:endParaRPr lang="en-US" dirty="0" smtClean="0"/>
          </a:p>
          <a:p>
            <a:pPr marL="514350" indent="-514350" rtl="1">
              <a:buFont typeface="+mj-lt"/>
              <a:buAutoNum type="arabicPeriod"/>
            </a:pPr>
            <a:r>
              <a:rPr lang="ar-KW" dirty="0" smtClean="0"/>
              <a:t>النظام يمكن تشغيله في كافة الظروف المناخية .</a:t>
            </a:r>
            <a:endParaRPr lang="en-US" dirty="0" smtClean="0"/>
          </a:p>
          <a:p>
            <a:pPr marL="514350" indent="-514350" rtl="1">
              <a:buFont typeface="+mj-lt"/>
              <a:buAutoNum type="arabicPeriod"/>
            </a:pPr>
            <a:r>
              <a:rPr lang="ar-KW" dirty="0" smtClean="0"/>
              <a:t>يمكن استخدام النظام للاسترقام على سطح الأرض مباشرة.</a:t>
            </a:r>
            <a:endParaRPr lang="en-US" dirty="0" smtClean="0"/>
          </a:p>
          <a:p>
            <a:pPr algn="r" rtl="1"/>
            <a:endParaRPr lang="en-US" dirty="0"/>
          </a:p>
        </p:txBody>
      </p:sp>
    </p:spTree>
    <p:extLst>
      <p:ext uri="{BB962C8B-B14F-4D97-AF65-F5344CB8AC3E}">
        <p14:creationId xmlns:p14="http://schemas.microsoft.com/office/powerpoint/2010/main" xmlns="" val="19924467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KW" dirty="0" smtClean="0"/>
              <a:t>عيوب النظام الكوني لتحديد المواقع :</a:t>
            </a:r>
            <a:endParaRPr lang="en-US" dirty="0"/>
          </a:p>
        </p:txBody>
      </p:sp>
      <p:sp>
        <p:nvSpPr>
          <p:cNvPr id="3" name="Content Placeholder 2"/>
          <p:cNvSpPr>
            <a:spLocks noGrp="1"/>
          </p:cNvSpPr>
          <p:nvPr>
            <p:ph idx="1"/>
          </p:nvPr>
        </p:nvSpPr>
        <p:spPr/>
        <p:txBody>
          <a:bodyPr/>
          <a:lstStyle/>
          <a:p>
            <a:pPr marL="514350" indent="-514350" rtl="1">
              <a:buFont typeface="+mj-lt"/>
              <a:buAutoNum type="arabicPeriod"/>
            </a:pPr>
            <a:r>
              <a:rPr lang="ar-KW" dirty="0" smtClean="0"/>
              <a:t>أن عوامل الدقة وإتاحة النظام تتحكم فيها جهات أمنية عسكرية .</a:t>
            </a:r>
            <a:endParaRPr lang="en-US" dirty="0" smtClean="0"/>
          </a:p>
          <a:p>
            <a:pPr marL="514350" indent="-514350" rtl="1">
              <a:buFont typeface="+mj-lt"/>
              <a:buAutoNum type="arabicPeriod"/>
            </a:pPr>
            <a:r>
              <a:rPr lang="ar-KW" dirty="0" smtClean="0"/>
              <a:t>لابد من توفر أربعة أقمار صناعية أو أكثر موزعة توزيع جيد  وظاهرة بوضوح وهذا قد لا يتاح في المدن الكبيرة ذات المباني المرتفعة .</a:t>
            </a:r>
            <a:endParaRPr lang="en-US" dirty="0" smtClean="0"/>
          </a:p>
          <a:p>
            <a:pPr algn="r"/>
            <a:endParaRPr lang="en-US" dirty="0"/>
          </a:p>
        </p:txBody>
      </p:sp>
      <p:pic>
        <p:nvPicPr>
          <p:cNvPr id="5" name="Picture 2" descr="mobile gis systems in action"/>
          <p:cNvPicPr>
            <a:picLocks noChangeAspect="1" noChangeArrowheads="1"/>
          </p:cNvPicPr>
          <p:nvPr/>
        </p:nvPicPr>
        <p:blipFill>
          <a:blip r:embed="rId2" cstate="print"/>
          <a:srcRect/>
          <a:stretch>
            <a:fillRect/>
          </a:stretch>
        </p:blipFill>
        <p:spPr bwMode="auto">
          <a:xfrm>
            <a:off x="592016" y="3733800"/>
            <a:ext cx="8736030" cy="2057400"/>
          </a:xfrm>
          <a:prstGeom prst="rect">
            <a:avLst/>
          </a:prstGeom>
          <a:noFill/>
        </p:spPr>
      </p:pic>
    </p:spTree>
    <p:extLst>
      <p:ext uri="{BB962C8B-B14F-4D97-AF65-F5344CB8AC3E}">
        <p14:creationId xmlns:p14="http://schemas.microsoft.com/office/powerpoint/2010/main" xmlns="" val="7859117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x-none" dirty="0" smtClean="0"/>
              <a:t>يشمل استخدام النظام الدراسات البحرية .....</a:t>
            </a:r>
            <a:endParaRPr lang="en-US" dirty="0"/>
          </a:p>
        </p:txBody>
      </p:sp>
      <p:sp>
        <p:nvSpPr>
          <p:cNvPr id="3" name="Content Placeholder 2"/>
          <p:cNvSpPr>
            <a:spLocks noGrp="1"/>
          </p:cNvSpPr>
          <p:nvPr>
            <p:ph idx="1"/>
          </p:nvPr>
        </p:nvSpPr>
        <p:spPr/>
        <p:txBody>
          <a:bodyPr/>
          <a:lstStyle/>
          <a:p>
            <a:endParaRPr lang="en-US"/>
          </a:p>
        </p:txBody>
      </p:sp>
      <p:pic>
        <p:nvPicPr>
          <p:cNvPr id="4" name="Picture 6" descr="http://woodshole.er.usgs.gov/openfile/of2005-1018/htmldocs/images/fishingc.jpg"/>
          <p:cNvPicPr>
            <a:picLocks noChangeAspect="1" noChangeArrowheads="1"/>
          </p:cNvPicPr>
          <p:nvPr/>
        </p:nvPicPr>
        <p:blipFill>
          <a:blip r:embed="rId2" cstate="print"/>
          <a:srcRect/>
          <a:stretch>
            <a:fillRect/>
          </a:stretch>
        </p:blipFill>
        <p:spPr bwMode="auto">
          <a:xfrm>
            <a:off x="2139462" y="1752600"/>
            <a:ext cx="5732585" cy="4140200"/>
          </a:xfrm>
          <a:prstGeom prst="rect">
            <a:avLst/>
          </a:prstGeom>
          <a:noFill/>
        </p:spPr>
      </p:pic>
    </p:spTree>
    <p:extLst>
      <p:ext uri="{BB962C8B-B14F-4D97-AF65-F5344CB8AC3E}">
        <p14:creationId xmlns:p14="http://schemas.microsoft.com/office/powerpoint/2010/main" xmlns="" val="17271907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x-none" dirty="0" smtClean="0"/>
              <a:t>م</a:t>
            </a:r>
            <a:r>
              <a:rPr lang="ar-KW" dirty="0" smtClean="0"/>
              <a:t>حطات الرفع المساحي</a:t>
            </a:r>
            <a:endParaRPr lang="en-US" dirty="0"/>
          </a:p>
        </p:txBody>
      </p:sp>
      <p:sp>
        <p:nvSpPr>
          <p:cNvPr id="3" name="Content Placeholder 2"/>
          <p:cNvSpPr>
            <a:spLocks noGrp="1"/>
          </p:cNvSpPr>
          <p:nvPr>
            <p:ph idx="1"/>
          </p:nvPr>
        </p:nvSpPr>
        <p:spPr>
          <a:xfrm>
            <a:off x="4179277" y="1295401"/>
            <a:ext cx="5134708" cy="4876800"/>
          </a:xfrm>
        </p:spPr>
        <p:txBody>
          <a:bodyPr>
            <a:normAutofit lnSpcReduction="10000"/>
          </a:bodyPr>
          <a:lstStyle/>
          <a:p>
            <a:pPr algn="r" rtl="1"/>
            <a:r>
              <a:rPr lang="ar-KW" sz="3000" dirty="0"/>
              <a:t>تطور</a:t>
            </a:r>
            <a:r>
              <a:rPr lang="x-none" sz="3000" dirty="0"/>
              <a:t>ت</a:t>
            </a:r>
            <a:r>
              <a:rPr lang="ar-KW" sz="3000" dirty="0"/>
              <a:t> أعمال الرصد أو </a:t>
            </a:r>
            <a:r>
              <a:rPr lang="x-none" sz="3000" dirty="0"/>
              <a:t>ا</a:t>
            </a:r>
            <a:r>
              <a:rPr lang="ar-KW" sz="3000" dirty="0"/>
              <a:t>لقياس المساحي سواء في أعمال الرفع التفصيلي أو الرفع الطبوغرافي أو التوقيع وتخطيط المشاريع .</a:t>
            </a:r>
            <a:endParaRPr lang="en-US" sz="3000" dirty="0"/>
          </a:p>
          <a:p>
            <a:pPr algn="r" rtl="1"/>
            <a:r>
              <a:rPr lang="ar-KW" sz="3000" dirty="0"/>
              <a:t>ويتكون جهاز  محطة الرفع الشامل من جهازين أساسيين هما :</a:t>
            </a:r>
            <a:endParaRPr lang="en-US" sz="3000" dirty="0"/>
          </a:p>
          <a:p>
            <a:pPr algn="r" rtl="1"/>
            <a:r>
              <a:rPr lang="ar-KW" sz="3000" dirty="0"/>
              <a:t>1-جهاز الكتروني لقياس الزوايا الأفقية و الراسية (ثيودوليت).</a:t>
            </a:r>
            <a:endParaRPr lang="en-US" sz="3000" dirty="0"/>
          </a:p>
          <a:p>
            <a:pPr algn="r" rtl="1"/>
            <a:r>
              <a:rPr lang="ar-KW" sz="3000" dirty="0"/>
              <a:t>2-جهاز الكتروني لقياس المسافات (ديستومات(</a:t>
            </a:r>
            <a:r>
              <a:rPr lang="en-US" sz="3000" dirty="0"/>
              <a:t>EDM</a:t>
            </a:r>
            <a:r>
              <a:rPr lang="ar-KW" sz="3000" dirty="0"/>
              <a:t>) .</a:t>
            </a:r>
            <a:endParaRPr lang="en-US" sz="3000" dirty="0"/>
          </a:p>
        </p:txBody>
      </p:sp>
      <p:pic>
        <p:nvPicPr>
          <p:cNvPr id="4" name="Picture 2" descr="http://www.foif.com.cn/english/admin/upfile/20078241032590256.jpg"/>
          <p:cNvPicPr>
            <a:picLocks noChangeAspect="1" noChangeArrowheads="1"/>
          </p:cNvPicPr>
          <p:nvPr/>
        </p:nvPicPr>
        <p:blipFill>
          <a:blip r:embed="rId2" cstate="print"/>
          <a:srcRect/>
          <a:stretch>
            <a:fillRect/>
          </a:stretch>
        </p:blipFill>
        <p:spPr bwMode="auto">
          <a:xfrm>
            <a:off x="381000" y="1"/>
            <a:ext cx="3446584" cy="4267200"/>
          </a:xfrm>
          <a:prstGeom prst="rect">
            <a:avLst/>
          </a:prstGeom>
          <a:noFill/>
        </p:spPr>
      </p:pic>
      <p:pic>
        <p:nvPicPr>
          <p:cNvPr id="11266" name="Picture 2" descr="http://vulcan.wr.usgs.gov/Imgs/Jpg/Sisters/Images/Sisters85_USGS_scientist_EDM_lines_south_sister_09-85_med.jpg"/>
          <p:cNvPicPr>
            <a:picLocks noChangeAspect="1" noChangeArrowheads="1"/>
          </p:cNvPicPr>
          <p:nvPr/>
        </p:nvPicPr>
        <p:blipFill>
          <a:blip r:embed="rId3" cstate="print"/>
          <a:srcRect/>
          <a:stretch>
            <a:fillRect/>
          </a:stretch>
        </p:blipFill>
        <p:spPr bwMode="auto">
          <a:xfrm>
            <a:off x="381001" y="4267200"/>
            <a:ext cx="4079631" cy="2263140"/>
          </a:xfrm>
          <a:prstGeom prst="rect">
            <a:avLst/>
          </a:prstGeom>
          <a:noFill/>
        </p:spPr>
      </p:pic>
    </p:spTree>
    <p:extLst>
      <p:ext uri="{BB962C8B-B14F-4D97-AF65-F5344CB8AC3E}">
        <p14:creationId xmlns:p14="http://schemas.microsoft.com/office/powerpoint/2010/main" xmlns="" val="20460768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r" rtl="1"/>
            <a:r>
              <a:rPr lang="ar-KW" dirty="0" smtClean="0"/>
              <a:t>ويتحكم في عمل هذا الجهاز (جهاز  محطة الرفع الشامل) وحدة ميكرو كومبيوتر مزودة بمجموعة من البرامج المساحية والتطبيقية للسيطرة والتحكم في عمليات القياس وكافة الأعمال الحسابية لتحويل المسافة المائلة المقاسة مباشرة بالجهاز إلى مسافة أفقية ومسافة رأسية</a:t>
            </a:r>
            <a:r>
              <a:rPr lang="x-none" dirty="0" smtClean="0"/>
              <a:t>، </a:t>
            </a:r>
            <a:r>
              <a:rPr lang="ar-KW" dirty="0" smtClean="0"/>
              <a:t>وكذلك حساب المركبات والإحداثيات الأفقية  والراسية</a:t>
            </a:r>
            <a:r>
              <a:rPr lang="x-none" dirty="0" smtClean="0"/>
              <a:t>،</a:t>
            </a:r>
            <a:r>
              <a:rPr lang="ar-KW" dirty="0" smtClean="0"/>
              <a:t> بالإضافة إلى عمل التصحيحات اللازمة مثل تصحيح الأخطاء الناشئة عن تأثير كروية الأرض وانكسار الأشعة وتأثير الأحوال الجوية.</a:t>
            </a:r>
            <a:endParaRPr lang="en-US" dirty="0" smtClean="0"/>
          </a:p>
          <a:p>
            <a:pPr algn="r"/>
            <a:endParaRPr lang="en-US" dirty="0"/>
          </a:p>
        </p:txBody>
      </p:sp>
    </p:spTree>
    <p:extLst>
      <p:ext uri="{BB962C8B-B14F-4D97-AF65-F5344CB8AC3E}">
        <p14:creationId xmlns:p14="http://schemas.microsoft.com/office/powerpoint/2010/main" xmlns="" val="29438081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KW" dirty="0" smtClean="0"/>
              <a:t>الكاميرا الرقمية :-</a:t>
            </a:r>
            <a:endParaRPr lang="en-US" dirty="0"/>
          </a:p>
        </p:txBody>
      </p:sp>
      <p:sp>
        <p:nvSpPr>
          <p:cNvPr id="3" name="Content Placeholder 2"/>
          <p:cNvSpPr>
            <a:spLocks noGrp="1"/>
          </p:cNvSpPr>
          <p:nvPr>
            <p:ph idx="1"/>
          </p:nvPr>
        </p:nvSpPr>
        <p:spPr/>
        <p:txBody>
          <a:bodyPr/>
          <a:lstStyle/>
          <a:p>
            <a:pPr algn="r" rtl="1"/>
            <a:r>
              <a:rPr lang="ar-KW" dirty="0" smtClean="0"/>
              <a:t>تقوم بتصوير الظاهرات بطرق رقمية.</a:t>
            </a:r>
            <a:endParaRPr lang="en-US" dirty="0" smtClean="0"/>
          </a:p>
          <a:p>
            <a:endParaRPr lang="en-US" dirty="0"/>
          </a:p>
        </p:txBody>
      </p:sp>
      <p:pic>
        <p:nvPicPr>
          <p:cNvPr id="29698" name="Picture 2" descr="http://www.digicamera.com/images/pentax_optio_tw30.jpg"/>
          <p:cNvPicPr>
            <a:picLocks noChangeAspect="1" noChangeArrowheads="1"/>
          </p:cNvPicPr>
          <p:nvPr/>
        </p:nvPicPr>
        <p:blipFill>
          <a:blip r:embed="rId2" cstate="print"/>
          <a:srcRect/>
          <a:stretch>
            <a:fillRect/>
          </a:stretch>
        </p:blipFill>
        <p:spPr bwMode="auto">
          <a:xfrm>
            <a:off x="4953002" y="2514600"/>
            <a:ext cx="3901003" cy="2581276"/>
          </a:xfrm>
          <a:prstGeom prst="rect">
            <a:avLst/>
          </a:prstGeom>
          <a:noFill/>
        </p:spPr>
      </p:pic>
      <p:pic>
        <p:nvPicPr>
          <p:cNvPr id="29700" name="Picture 4" descr="http://digital-cameras-planet.com/images/digital-camera-1.png"/>
          <p:cNvPicPr>
            <a:picLocks noChangeAspect="1" noChangeArrowheads="1"/>
          </p:cNvPicPr>
          <p:nvPr/>
        </p:nvPicPr>
        <p:blipFill>
          <a:blip r:embed="rId3" cstate="print"/>
          <a:srcRect/>
          <a:stretch>
            <a:fillRect/>
          </a:stretch>
        </p:blipFill>
        <p:spPr bwMode="auto">
          <a:xfrm>
            <a:off x="873370" y="2120900"/>
            <a:ext cx="3317631" cy="3594100"/>
          </a:xfrm>
          <a:prstGeom prst="rect">
            <a:avLst/>
          </a:prstGeom>
          <a:noFill/>
        </p:spPr>
      </p:pic>
    </p:spTree>
    <p:extLst>
      <p:ext uri="{BB962C8B-B14F-4D97-AF65-F5344CB8AC3E}">
        <p14:creationId xmlns:p14="http://schemas.microsoft.com/office/powerpoint/2010/main" xmlns="" val="9205564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873369" y="76200"/>
            <a:ext cx="8229600" cy="12192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rtl="1" eaLnBrk="1" hangingPunct="1"/>
            <a:r>
              <a:rPr lang="x-none" b="1" dirty="0" smtClean="0"/>
              <a:t>عمليات ما قبل المعالجة</a:t>
            </a:r>
            <a:endParaRPr lang="x-none" dirty="0" smtClean="0">
              <a:solidFill>
                <a:srgbClr val="C00000"/>
              </a:solidFill>
              <a:cs typeface="Arial" pitchFamily="34" charset="0"/>
            </a:endParaRPr>
          </a:p>
        </p:txBody>
      </p:sp>
      <p:sp>
        <p:nvSpPr>
          <p:cNvPr id="9219" name="Content Placeholder 2"/>
          <p:cNvSpPr>
            <a:spLocks noGrp="1"/>
          </p:cNvSpPr>
          <p:nvPr>
            <p:ph idx="4294967295"/>
          </p:nvPr>
        </p:nvSpPr>
        <p:spPr>
          <a:xfrm>
            <a:off x="662354" y="1524000"/>
            <a:ext cx="8159262" cy="4572000"/>
          </a:xfrm>
        </p:spPr>
        <p:txBody>
          <a:bodyPr/>
          <a:lstStyle/>
          <a:p>
            <a:pPr algn="r" rtl="1">
              <a:buNone/>
            </a:pPr>
            <a:r>
              <a:rPr lang="x-none" sz="2800" dirty="0"/>
              <a:t>التعامل مع المعلومات بطرائق مختلفة، تحويل صيغ الملفات، معرفة مواقع الأماكن في البيانات الأصلية.</a:t>
            </a:r>
            <a:endParaRPr lang="en-US" sz="2800" dirty="0"/>
          </a:p>
        </p:txBody>
      </p:sp>
      <p:pic>
        <p:nvPicPr>
          <p:cNvPr id="27650" name="Picture 2" descr="http://programs.wcs.org/Portals/16/Report%20Content/DataAnalysis_overview.gif"/>
          <p:cNvPicPr>
            <a:picLocks noChangeAspect="1" noChangeArrowheads="1"/>
          </p:cNvPicPr>
          <p:nvPr/>
        </p:nvPicPr>
        <p:blipFill>
          <a:blip r:embed="rId2" cstate="print"/>
          <a:srcRect/>
          <a:stretch>
            <a:fillRect/>
          </a:stretch>
        </p:blipFill>
        <p:spPr bwMode="auto">
          <a:xfrm>
            <a:off x="2209802" y="2667000"/>
            <a:ext cx="5864469" cy="3286126"/>
          </a:xfrm>
          <a:prstGeom prst="rect">
            <a:avLst/>
          </a:prstGeom>
          <a:noFill/>
        </p:spPr>
      </p:pic>
    </p:spTree>
    <p:extLst>
      <p:ext uri="{BB962C8B-B14F-4D97-AF65-F5344CB8AC3E}">
        <p14:creationId xmlns:p14="http://schemas.microsoft.com/office/powerpoint/2010/main" xmlns="" val="391816812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838200" y="1600201"/>
            <a:ext cx="8229600" cy="3505200"/>
          </a:xfrm>
        </p:spPr>
        <p:txBody>
          <a:bodyPr/>
          <a:lstStyle/>
          <a:p>
            <a:pPr algn="r"/>
            <a:r>
              <a:rPr lang="ar-KW" dirty="0" smtClean="0"/>
              <a:t>تحويل الخرائط </a:t>
            </a:r>
            <a:r>
              <a:rPr lang="x-none" dirty="0" smtClean="0"/>
              <a:t>والبيانات </a:t>
            </a:r>
            <a:r>
              <a:rPr lang="ar-KW" dirty="0" smtClean="0"/>
              <a:t>من الهيئة الورقية إلى هيئة رقمية مسجلة في وسائط الحاسب, وتعتبر هذه الخطوة الأولى في بناء قواعد المعلومات</a:t>
            </a:r>
            <a:endParaRPr lang="en-US" dirty="0"/>
          </a:p>
        </p:txBody>
      </p:sp>
      <p:pic>
        <p:nvPicPr>
          <p:cNvPr id="45058" name="Picture 2" descr="http://avconline.avc.edu/mpesses/images/resources_250.jpg"/>
          <p:cNvPicPr>
            <a:picLocks noChangeAspect="1" noChangeArrowheads="1"/>
          </p:cNvPicPr>
          <p:nvPr/>
        </p:nvPicPr>
        <p:blipFill>
          <a:blip r:embed="rId2" cstate="print"/>
          <a:srcRect/>
          <a:stretch>
            <a:fillRect/>
          </a:stretch>
        </p:blipFill>
        <p:spPr bwMode="auto">
          <a:xfrm>
            <a:off x="662355" y="2590800"/>
            <a:ext cx="2198077" cy="2381250"/>
          </a:xfrm>
          <a:prstGeom prst="rect">
            <a:avLst/>
          </a:prstGeom>
          <a:noFill/>
        </p:spPr>
      </p:pic>
      <p:pic>
        <p:nvPicPr>
          <p:cNvPr id="45060" name="Picture 4" descr="http://aspectbusiness-solutions.com/gis-services_files/map1.png"/>
          <p:cNvPicPr>
            <a:picLocks noChangeAspect="1" noChangeArrowheads="1"/>
          </p:cNvPicPr>
          <p:nvPr/>
        </p:nvPicPr>
        <p:blipFill>
          <a:blip r:embed="rId3" cstate="print"/>
          <a:srcRect/>
          <a:stretch>
            <a:fillRect/>
          </a:stretch>
        </p:blipFill>
        <p:spPr bwMode="auto">
          <a:xfrm>
            <a:off x="3686909" y="3124200"/>
            <a:ext cx="5064369" cy="2240926"/>
          </a:xfrm>
          <a:prstGeom prst="rect">
            <a:avLst/>
          </a:prstGeom>
          <a:noFill/>
        </p:spPr>
      </p:pic>
    </p:spTree>
    <p:extLst>
      <p:ext uri="{BB962C8B-B14F-4D97-AF65-F5344CB8AC3E}">
        <p14:creationId xmlns:p14="http://schemas.microsoft.com/office/powerpoint/2010/main" xmlns="" val="22312147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873369" y="304800"/>
            <a:ext cx="82296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r>
              <a:rPr lang="x-none" b="1" dirty="0" smtClean="0"/>
              <a:t>ادارة البيانات</a:t>
            </a:r>
            <a:endParaRPr lang="x-none" dirty="0" smtClean="0">
              <a:solidFill>
                <a:srgbClr val="FF0000"/>
              </a:solidFill>
              <a:cs typeface="Arial" pitchFamily="34" charset="0"/>
            </a:endParaRPr>
          </a:p>
        </p:txBody>
      </p:sp>
      <p:sp>
        <p:nvSpPr>
          <p:cNvPr id="9219" name="Content Placeholder 2"/>
          <p:cNvSpPr>
            <a:spLocks noGrp="1"/>
          </p:cNvSpPr>
          <p:nvPr>
            <p:ph idx="4294967295"/>
          </p:nvPr>
        </p:nvSpPr>
        <p:spPr>
          <a:xfrm>
            <a:off x="732694" y="1524000"/>
            <a:ext cx="8440615" cy="4572000"/>
          </a:xfrm>
        </p:spPr>
        <p:txBody>
          <a:bodyPr/>
          <a:lstStyle/>
          <a:p>
            <a:pPr rtl="1">
              <a:buNone/>
            </a:pPr>
            <a:r>
              <a:rPr lang="x-none" sz="2400" dirty="0"/>
              <a:t>انشاء قاعدة البيانات والوصول اليها، وتشمل التحديث، والحذف، والاسترجاع، .... </a:t>
            </a:r>
            <a:endParaRPr lang="en-US" sz="2400" b="1" dirty="0">
              <a:cs typeface="Arial" pitchFamily="34" charset="0"/>
            </a:endParaRPr>
          </a:p>
        </p:txBody>
      </p:sp>
      <p:pic>
        <p:nvPicPr>
          <p:cNvPr id="26626" name="Picture 2" descr="http://www.pcb.its.dot.gov/factsheets/images/core_data.gif"/>
          <p:cNvPicPr>
            <a:picLocks noChangeAspect="1" noChangeArrowheads="1"/>
          </p:cNvPicPr>
          <p:nvPr/>
        </p:nvPicPr>
        <p:blipFill>
          <a:blip r:embed="rId2" cstate="print"/>
          <a:srcRect/>
          <a:stretch>
            <a:fillRect/>
          </a:stretch>
        </p:blipFill>
        <p:spPr bwMode="auto">
          <a:xfrm>
            <a:off x="2491155" y="2286002"/>
            <a:ext cx="4783015" cy="3883277"/>
          </a:xfrm>
          <a:prstGeom prst="rect">
            <a:avLst/>
          </a:prstGeom>
          <a:noFill/>
        </p:spPr>
      </p:pic>
    </p:spTree>
    <p:extLst>
      <p:ext uri="{BB962C8B-B14F-4D97-AF65-F5344CB8AC3E}">
        <p14:creationId xmlns:p14="http://schemas.microsoft.com/office/powerpoint/2010/main" xmlns="" val="242421430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b="1" dirty="0" smtClean="0"/>
              <a:t>التفسير والتحليل</a:t>
            </a:r>
            <a:endParaRPr lang="en-US" dirty="0"/>
          </a:p>
        </p:txBody>
      </p:sp>
      <p:sp>
        <p:nvSpPr>
          <p:cNvPr id="3" name="Content Placeholder 2"/>
          <p:cNvSpPr>
            <a:spLocks noGrp="1"/>
          </p:cNvSpPr>
          <p:nvPr>
            <p:ph idx="1"/>
          </p:nvPr>
        </p:nvSpPr>
        <p:spPr/>
        <p:txBody>
          <a:bodyPr/>
          <a:lstStyle/>
          <a:p>
            <a:pPr algn="r" rtl="1"/>
            <a:r>
              <a:rPr lang="x-none" dirty="0" smtClean="0"/>
              <a:t>وهي محور الاهتمام بالنسبة للمستخدم، وهو العمل مع محتوى قاعدة البيانات لاشتقاق معلومات جديدة. (طلب حساب ميل منطقة بناء على الارتفاعات الكنتورية)، نقل البيانات من النظام الى نظام آخر للتحليل العددي، ثم اعادتها مرة أخرى لقاعدة البيانات الجغرافية ...</a:t>
            </a:r>
            <a:endParaRPr lang="en-US" dirty="0"/>
          </a:p>
        </p:txBody>
      </p:sp>
    </p:spTree>
    <p:extLst>
      <p:ext uri="{BB962C8B-B14F-4D97-AF65-F5344CB8AC3E}">
        <p14:creationId xmlns:p14="http://schemas.microsoft.com/office/powerpoint/2010/main" xmlns="" val="5950001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72706" name="Picture 2" descr="http://www.sara-tx.org/public_services/gis_information/images/ArcToolBox.jpg"/>
          <p:cNvPicPr>
            <a:picLocks noChangeAspect="1" noChangeArrowheads="1"/>
          </p:cNvPicPr>
          <p:nvPr/>
        </p:nvPicPr>
        <p:blipFill>
          <a:blip r:embed="rId2" cstate="print"/>
          <a:srcRect/>
          <a:stretch>
            <a:fillRect/>
          </a:stretch>
        </p:blipFill>
        <p:spPr bwMode="auto">
          <a:xfrm>
            <a:off x="439615" y="-136526"/>
            <a:ext cx="9085386" cy="6232525"/>
          </a:xfrm>
          <a:prstGeom prst="rect">
            <a:avLst/>
          </a:prstGeom>
          <a:noFill/>
        </p:spPr>
      </p:pic>
    </p:spTree>
    <p:extLst>
      <p:ext uri="{BB962C8B-B14F-4D97-AF65-F5344CB8AC3E}">
        <p14:creationId xmlns:p14="http://schemas.microsoft.com/office/powerpoint/2010/main" xmlns="" val="21062088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descr="http://www.raritanbasin.org/Pictures/AcquisitionAnimation/Acquistion_Poster_August2009.jpg"/>
          <p:cNvPicPr>
            <a:picLocks noChangeAspect="1" noChangeArrowheads="1"/>
          </p:cNvPicPr>
          <p:nvPr/>
        </p:nvPicPr>
        <p:blipFill>
          <a:blip r:embed="rId2" cstate="print"/>
          <a:srcRect/>
          <a:stretch>
            <a:fillRect/>
          </a:stretch>
        </p:blipFill>
        <p:spPr bwMode="auto">
          <a:xfrm>
            <a:off x="592015" y="824652"/>
            <a:ext cx="6400800" cy="5360248"/>
          </a:xfrm>
          <a:prstGeom prst="rect">
            <a:avLst/>
          </a:prstGeom>
          <a:noFill/>
        </p:spPr>
      </p:pic>
    </p:spTree>
    <p:extLst>
      <p:ext uri="{BB962C8B-B14F-4D97-AF65-F5344CB8AC3E}">
        <p14:creationId xmlns:p14="http://schemas.microsoft.com/office/powerpoint/2010/main" xmlns="" val="4416500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69634" name="Picture 2" descr="http://www.esri.com/software/arcgis/edn/graphics/network-extension-lg.jpg"/>
          <p:cNvPicPr>
            <a:picLocks noChangeAspect="1" noChangeArrowheads="1"/>
          </p:cNvPicPr>
          <p:nvPr/>
        </p:nvPicPr>
        <p:blipFill>
          <a:blip r:embed="rId2" cstate="print"/>
          <a:srcRect/>
          <a:stretch>
            <a:fillRect/>
          </a:stretch>
        </p:blipFill>
        <p:spPr bwMode="auto">
          <a:xfrm>
            <a:off x="836952" y="1676400"/>
            <a:ext cx="8287956" cy="4267200"/>
          </a:xfrm>
          <a:prstGeom prst="rect">
            <a:avLst/>
          </a:prstGeom>
          <a:noFill/>
        </p:spPr>
      </p:pic>
    </p:spTree>
    <p:extLst>
      <p:ext uri="{BB962C8B-B14F-4D97-AF65-F5344CB8AC3E}">
        <p14:creationId xmlns:p14="http://schemas.microsoft.com/office/powerpoint/2010/main" xmlns="" val="36119880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71682" name="Picture 2" descr="http://www.srujan11.in/eimg/gis.jpg"/>
          <p:cNvPicPr>
            <a:picLocks noChangeAspect="1" noChangeArrowheads="1"/>
          </p:cNvPicPr>
          <p:nvPr/>
        </p:nvPicPr>
        <p:blipFill>
          <a:blip r:embed="rId2" cstate="print"/>
          <a:srcRect/>
          <a:stretch>
            <a:fillRect/>
          </a:stretch>
        </p:blipFill>
        <p:spPr bwMode="auto">
          <a:xfrm>
            <a:off x="1647094" y="609600"/>
            <a:ext cx="6767789" cy="5257800"/>
          </a:xfrm>
          <a:prstGeom prst="rect">
            <a:avLst/>
          </a:prstGeom>
          <a:noFill/>
        </p:spPr>
      </p:pic>
    </p:spTree>
    <p:extLst>
      <p:ext uri="{BB962C8B-B14F-4D97-AF65-F5344CB8AC3E}">
        <p14:creationId xmlns:p14="http://schemas.microsoft.com/office/powerpoint/2010/main" xmlns="" val="34421733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b="1" dirty="0" smtClean="0"/>
              <a:t>استخراج المعلومات</a:t>
            </a:r>
            <a:endParaRPr lang="en-US" dirty="0"/>
          </a:p>
        </p:txBody>
      </p:sp>
      <p:sp>
        <p:nvSpPr>
          <p:cNvPr id="3" name="Content Placeholder 2"/>
          <p:cNvSpPr>
            <a:spLocks noGrp="1"/>
          </p:cNvSpPr>
          <p:nvPr>
            <p:ph idx="1"/>
          </p:nvPr>
        </p:nvSpPr>
        <p:spPr>
          <a:xfrm>
            <a:off x="803031" y="1524000"/>
            <a:ext cx="8229600" cy="4572000"/>
          </a:xfrm>
        </p:spPr>
        <p:txBody>
          <a:bodyPr/>
          <a:lstStyle/>
          <a:p>
            <a:pPr algn="r" rtl="1"/>
            <a:r>
              <a:rPr lang="x-none" sz="2400" dirty="0"/>
              <a:t>المخرجات النهائية للـ(</a:t>
            </a:r>
            <a:r>
              <a:rPr lang="en-US" sz="2400" dirty="0"/>
              <a:t>GIS</a:t>
            </a:r>
            <a:r>
              <a:rPr lang="x-none" sz="2400" dirty="0"/>
              <a:t>)، تقارير احصائية، خرائط، صور تعرض على شاشة حاسب أو تلفزيون، أو مطبوعة على ورق، أو في اقراص صلبة أو مدمجة... </a:t>
            </a:r>
            <a:endParaRPr lang="en-US" sz="2400" dirty="0"/>
          </a:p>
        </p:txBody>
      </p:sp>
      <p:pic>
        <p:nvPicPr>
          <p:cNvPr id="15362" name="Picture 2" descr="Xerox Phaser"/>
          <p:cNvPicPr>
            <a:picLocks noChangeAspect="1" noChangeArrowheads="1"/>
          </p:cNvPicPr>
          <p:nvPr/>
        </p:nvPicPr>
        <p:blipFill>
          <a:blip r:embed="rId3" cstate="print"/>
          <a:srcRect/>
          <a:stretch>
            <a:fillRect/>
          </a:stretch>
        </p:blipFill>
        <p:spPr bwMode="auto">
          <a:xfrm>
            <a:off x="803032" y="2971802"/>
            <a:ext cx="3611477" cy="2937335"/>
          </a:xfrm>
          <a:prstGeom prst="rect">
            <a:avLst/>
          </a:prstGeom>
          <a:noFill/>
        </p:spPr>
      </p:pic>
      <p:pic>
        <p:nvPicPr>
          <p:cNvPr id="15364" name="Picture 4" descr="http://www.scanners4cad.com/images/Danny-WideTEK48.jpg"/>
          <p:cNvPicPr>
            <a:picLocks noChangeAspect="1" noChangeArrowheads="1"/>
          </p:cNvPicPr>
          <p:nvPr/>
        </p:nvPicPr>
        <p:blipFill>
          <a:blip r:embed="rId4" cstate="print"/>
          <a:srcRect/>
          <a:stretch>
            <a:fillRect/>
          </a:stretch>
        </p:blipFill>
        <p:spPr bwMode="auto">
          <a:xfrm>
            <a:off x="5093677" y="2514602"/>
            <a:ext cx="2901462" cy="3797047"/>
          </a:xfrm>
          <a:prstGeom prst="rect">
            <a:avLst/>
          </a:prstGeom>
          <a:noFill/>
        </p:spPr>
      </p:pic>
    </p:spTree>
    <p:extLst>
      <p:ext uri="{BB962C8B-B14F-4D97-AF65-F5344CB8AC3E}">
        <p14:creationId xmlns:p14="http://schemas.microsoft.com/office/powerpoint/2010/main" xmlns="" val="1162481714"/>
      </p:ext>
    </p:extLst>
  </p:cSld>
  <p:clrMapOvr>
    <a:masterClrMapping/>
  </p:clrMapOvr>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1715</TotalTime>
  <Words>974</Words>
  <Application>Microsoft Office PowerPoint</Application>
  <PresentationFormat>A4 Paper (210x297 mm)‎</PresentationFormat>
  <Paragraphs>66</Paragraphs>
  <Slides>28</Slides>
  <Notes>1</Notes>
  <HiddenSlides>0</HiddenSlides>
  <MMClips>0</MMClips>
  <ScaleCrop>false</ScaleCrop>
  <HeadingPairs>
    <vt:vector size="4" baseType="variant">
      <vt:variant>
        <vt:lpstr>سمة</vt:lpstr>
      </vt:variant>
      <vt:variant>
        <vt:i4>1</vt:i4>
      </vt:variant>
      <vt:variant>
        <vt:lpstr>عناوين الشرائح</vt:lpstr>
      </vt:variant>
      <vt:variant>
        <vt:i4>28</vt:i4>
      </vt:variant>
    </vt:vector>
  </HeadingPairs>
  <TitlesOfParts>
    <vt:vector size="29" baseType="lpstr">
      <vt:lpstr>Office Theme</vt:lpstr>
      <vt:lpstr>المحاضرةالثانيةة</vt:lpstr>
      <vt:lpstr>الحصول على البيانات</vt:lpstr>
      <vt:lpstr>الشريحة 3</vt:lpstr>
      <vt:lpstr>أجهزة الحاسب وملحقاتها</vt:lpstr>
      <vt:lpstr>الشريحة 5</vt:lpstr>
      <vt:lpstr>الشريحة 6</vt:lpstr>
      <vt:lpstr>المسح والتصويرالجوي  </vt:lpstr>
      <vt:lpstr>مميزات أساليب المسح الجوي :-</vt:lpstr>
      <vt:lpstr>بعض العيوب:-</vt:lpstr>
      <vt:lpstr>الاستشعار عن بعد :-</vt:lpstr>
      <vt:lpstr>وتشمل عمليات الاستشعار عن بعد على مرحلتين أساسيتين هما : </vt:lpstr>
      <vt:lpstr>الشريحة 12</vt:lpstr>
      <vt:lpstr>نظام تحديد المواقع والإحداثيات (GPS)      Global Positioning System :-</vt:lpstr>
      <vt:lpstr>مميزات النظام الكوني لتحديد المواقع :</vt:lpstr>
      <vt:lpstr>عيوب النظام الكوني لتحديد المواقع :</vt:lpstr>
      <vt:lpstr>يشمل استخدام النظام الدراسات البحرية .....</vt:lpstr>
      <vt:lpstr>محطات الرفع المساحي</vt:lpstr>
      <vt:lpstr>الشريحة 18</vt:lpstr>
      <vt:lpstr>الكاميرا الرقمية :-</vt:lpstr>
      <vt:lpstr>عمليات ما قبل المعالجة</vt:lpstr>
      <vt:lpstr>الشريحة 21</vt:lpstr>
      <vt:lpstr>ادارة البيانات</vt:lpstr>
      <vt:lpstr>التفسير والتحليل</vt:lpstr>
      <vt:lpstr>الشريحة 24</vt:lpstr>
      <vt:lpstr>الشريحة 25</vt:lpstr>
      <vt:lpstr>الشريحة 26</vt:lpstr>
      <vt:lpstr>الشريحة 27</vt:lpstr>
      <vt:lpstr>استخراج المعلومات</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عمر</cp:lastModifiedBy>
  <cp:revision>132</cp:revision>
  <dcterms:created xsi:type="dcterms:W3CDTF">2009-10-14T19:14:34Z</dcterms:created>
  <dcterms:modified xsi:type="dcterms:W3CDTF">2014-11-12T10:32:07Z</dcterms:modified>
</cp:coreProperties>
</file>