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9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80" r:id="rId24"/>
    <p:sldId id="381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 varScale="1">
        <p:scale>
          <a:sx n="47" d="100"/>
          <a:sy n="47" d="100"/>
        </p:scale>
        <p:origin x="-1068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927281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066374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888664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577675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07217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10609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627669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162470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577957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825597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719374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948517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339527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720910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357305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835641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4279692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277489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929857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4280793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442668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8793061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248416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x-none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3708" y="3886200"/>
            <a:ext cx="7948246" cy="1066800"/>
          </a:xfrm>
        </p:spPr>
        <p:txBody>
          <a:bodyPr>
            <a:normAutofit/>
          </a:bodyPr>
          <a:lstStyle/>
          <a:p>
            <a:pPr lvl="0" rtl="1">
              <a:buSzPct val="25000"/>
            </a:pPr>
            <a:r>
              <a:rPr lang="en-US" sz="4400" dirty="0">
                <a:latin typeface="Arial Narrow"/>
                <a:ea typeface="Arial Narrow"/>
                <a:cs typeface="Arial Narrow"/>
                <a:sym typeface="Arial Narrow"/>
              </a:rPr>
              <a:t>تعريف نظم المعلومات الجغرافية، </a:t>
            </a:r>
            <a:r>
              <a:rPr lang="ar-SA" sz="4400" dirty="0">
                <a:latin typeface="Arial Narrow"/>
                <a:ea typeface="Arial Narrow"/>
                <a:cs typeface="Arial Narrow"/>
                <a:sym typeface="Arial Narrow"/>
              </a:rPr>
              <a:t>ومتطلباتها</a:t>
            </a:r>
            <a:endParaRPr lang="en-US" sz="440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2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362200" y="228600"/>
            <a:ext cx="64515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buClr>
                <a:srgbClr val="FFC000"/>
              </a:buClr>
              <a:buSzPct val="25000"/>
              <a:buFont typeface="Arial Narrow"/>
              <a:buNone/>
            </a:pPr>
            <a:r>
              <a:rPr lang="en-US" sz="40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عناصر</a:t>
            </a:r>
            <a:r>
              <a:rPr lang="en-US" sz="40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40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المحاضرة</a:t>
            </a:r>
            <a:endParaRPr lang="en-US" sz="4000" b="0" i="0" u="none" strike="noStrike" cap="small" baseline="0" dirty="0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320799" y="1600200"/>
            <a:ext cx="7747001" cy="2133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r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تعريف نظم المعلومات الجغرافية</a:t>
            </a:r>
          </a:p>
          <a:p>
            <a:pPr marL="342900" marR="0" lvl="0" indent="-342900" algn="r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متطلبات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</a:t>
            </a:r>
          </a:p>
          <a:p>
            <a:pPr marL="342900" marR="0" lvl="0" indent="-342900" algn="r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التقنيات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والعلوم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المرتبطة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بنظم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3822813249"/>
      </p:ext>
    </p:extLst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2393950" y="685800"/>
            <a:ext cx="4870450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تعريف نظم المعلومات الجغرافية</a:t>
            </a:r>
          </a:p>
        </p:txBody>
      </p:sp>
      <p:grpSp>
        <p:nvGrpSpPr>
          <p:cNvPr id="103" name="Shape 103"/>
          <p:cNvGrpSpPr/>
          <p:nvPr/>
        </p:nvGrpSpPr>
        <p:grpSpPr>
          <a:xfrm>
            <a:off x="412749" y="1752599"/>
            <a:ext cx="8956675" cy="3987224"/>
            <a:chOff x="1907703" y="1556791"/>
            <a:chExt cx="6480448" cy="3990056"/>
          </a:xfrm>
        </p:grpSpPr>
        <p:sp>
          <p:nvSpPr>
            <p:cNvPr id="104" name="Shape 104"/>
            <p:cNvSpPr/>
            <p:nvPr/>
          </p:nvSpPr>
          <p:spPr>
            <a:xfrm>
              <a:off x="1907703" y="1556791"/>
              <a:ext cx="6480448" cy="3491893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  <p:sp>
          <p:nvSpPr>
            <p:cNvPr id="105" name="Shape 105"/>
            <p:cNvSpPr txBox="1"/>
            <p:nvPr/>
          </p:nvSpPr>
          <p:spPr>
            <a:xfrm>
              <a:off x="2267743" y="5085183"/>
              <a:ext cx="1080120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Arial Narrow"/>
                <a:buNone/>
              </a:pPr>
              <a:r>
                <a:rPr lang="en-US" sz="2400" b="0" i="0" u="none" strike="noStrike" cap="none" baseline="0" dirty="0">
                  <a:latin typeface="Arial Narrow"/>
                  <a:ea typeface="Arial Narrow"/>
                  <a:cs typeface="Arial Narrow"/>
                  <a:sym typeface="Arial Narrow"/>
                </a:rPr>
                <a:t>الجغرافية</a:t>
              </a:r>
            </a:p>
          </p:txBody>
        </p:sp>
        <p:sp>
          <p:nvSpPr>
            <p:cNvPr id="106" name="Shape 106"/>
            <p:cNvSpPr txBox="1"/>
            <p:nvPr/>
          </p:nvSpPr>
          <p:spPr>
            <a:xfrm>
              <a:off x="3923928" y="5085183"/>
              <a:ext cx="1656183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Arial Narrow"/>
                <a:buNone/>
              </a:pPr>
              <a:r>
                <a:rPr lang="en-US" sz="2400" b="0" i="0" u="none" strike="noStrike" cap="none" baseline="0" dirty="0">
                  <a:latin typeface="Arial Narrow"/>
                  <a:ea typeface="Arial Narrow"/>
                  <a:cs typeface="Arial Narrow"/>
                  <a:sym typeface="Arial Narrow"/>
                </a:rPr>
                <a:t>المعلومات</a:t>
              </a:r>
            </a:p>
          </p:txBody>
        </p:sp>
        <p:sp>
          <p:nvSpPr>
            <p:cNvPr id="107" name="Shape 107"/>
            <p:cNvSpPr txBox="1"/>
            <p:nvPr/>
          </p:nvSpPr>
          <p:spPr>
            <a:xfrm>
              <a:off x="6300192" y="5085183"/>
              <a:ext cx="1080120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Arial Narrow"/>
                <a:buNone/>
              </a:pPr>
              <a:r>
                <a:rPr lang="en-US" sz="2400" b="0" i="0" u="none" strike="noStrike" cap="none" baseline="0">
                  <a:latin typeface="Arial Narrow"/>
                  <a:ea typeface="Arial Narrow"/>
                  <a:cs typeface="Arial Narrow"/>
                  <a:sym typeface="Arial Narrow"/>
                </a:rPr>
                <a:t>نظام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0524626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60401" y="1905000"/>
            <a:ext cx="8585199" cy="3657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r" rtl="1">
              <a:lnSpc>
                <a:spcPct val="17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System: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هو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البيئة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أجهزة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الحاسب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وملحقاته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والبرامج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)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التي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تسمح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للبيانات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مدخلات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r>
              <a:rPr lang="ar-SA" sz="2150" b="0" i="0" u="none" strike="noStrike" cap="none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بأن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تدار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تعالج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) 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وتخزن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بطريقة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مناسبة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لتعطي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محددة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نتائج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lang="en-US" sz="215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342900" marR="0" lvl="0" indent="-342900" algn="r" rtl="1">
              <a:lnSpc>
                <a:spcPct val="17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معلومات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Information :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تمثل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المخرجات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التي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ت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جيب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بعض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الأسئلة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نتيجة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المعالجة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للبيانات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المدخلة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والت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ي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تتعلق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بالظواهر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الجغرافية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المرجعية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r" rtl="1">
              <a:lnSpc>
                <a:spcPct val="17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جغرافيGeographic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: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كلمة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يونانية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الأصل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مكونة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مقطعين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هما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جيو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(Geo)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وتعني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أرض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وغرافيه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(Graphic)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ومعناه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وصف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فهي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تعني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وصف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الأرض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2063751" y="838201"/>
            <a:ext cx="54482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نظم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1218608416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60401" y="1905000"/>
            <a:ext cx="8585199" cy="3733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chemeClr val="lt2"/>
              </a:buClr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ظهرت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عدة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تعريفات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لنظم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الجغرافية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التخصصات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والتطبيقات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المختلفة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chemeClr val="lt2"/>
              </a:buClr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جميع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التعريفات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تؤكد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فريدة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لكونها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مرتبطة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بالخريطة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chemeClr val="lt2"/>
              </a:buClr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يتضمن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الجغرافية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الأقل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قاعدة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بيانات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ومعلومات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خرائطية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ورابطة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حاسوبية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بينهما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2063751" y="838201"/>
            <a:ext cx="54482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تعريف نظم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4091955463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95299" y="1371601"/>
            <a:ext cx="9080499" cy="3581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342900" algn="r" rtl="1">
              <a:lnSpc>
                <a:spcPct val="150000"/>
              </a:lnSpc>
              <a:spcBef>
                <a:spcPts val="560"/>
              </a:spcBef>
              <a:spcAft>
                <a:spcPts val="1200"/>
              </a:spcAft>
              <a:buSzPct val="101190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مكون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مجموعة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أدوات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قوية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لتخزين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واسترجاع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وتحويل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وعرض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العالم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الحقيقي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لأغراض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محددة</a:t>
            </a:r>
            <a:r>
              <a:rPr lang="ar-SA" sz="28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،</a:t>
            </a:r>
            <a:r>
              <a:rPr lang="en-US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600" dirty="0"/>
              <a:t>Burrough1986</a:t>
            </a:r>
            <a:r>
              <a:rPr lang="ar-SA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r>
              <a:rPr lang="en-US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lang="en-US" sz="26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lvl="0" indent="-342900" algn="r" rtl="1">
              <a:lnSpc>
                <a:spcPct val="150000"/>
              </a:lnSpc>
              <a:spcBef>
                <a:spcPts val="520"/>
              </a:spcBef>
              <a:spcAft>
                <a:spcPts val="1200"/>
              </a:spcAft>
              <a:buSzPct val="99358"/>
            </a:pP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أنظمة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ذاتية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الحركة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)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اوتوماتيكية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( </a:t>
            </a:r>
            <a:r>
              <a:rPr lang="ar-SA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للحصول</a:t>
            </a:r>
            <a:r>
              <a:rPr lang="en-US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والتخزين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والاسترجاع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والتحليل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والعرض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400" dirty="0"/>
              <a:t>Clarke, 1995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).</a:t>
            </a:r>
            <a:endParaRPr lang="en-US" sz="24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742951" y="609600"/>
            <a:ext cx="85851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200" b="1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تعرف</a:t>
            </a:r>
            <a:r>
              <a:rPr lang="en-US" sz="3200" b="1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 </a:t>
            </a:r>
            <a:r>
              <a:rPr lang="en-US" sz="3200" b="1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3200" b="1" i="1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1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أنها</a:t>
            </a:r>
            <a:r>
              <a:rPr lang="en-US" sz="3200" b="1" i="1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1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صندوق</a:t>
            </a:r>
            <a:r>
              <a:rPr lang="en-US" sz="3200" b="1" i="1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1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أدوات</a:t>
            </a:r>
            <a:endParaRPr lang="en-US" sz="3200" b="1" i="1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7776405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60401" y="1905000"/>
            <a:ext cx="8585199" cy="3276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lnSpc>
                <a:spcPct val="150000"/>
              </a:lnSpc>
              <a:spcBef>
                <a:spcPts val="640"/>
              </a:spcBef>
              <a:spcAft>
                <a:spcPts val="600"/>
              </a:spcAft>
              <a:buClr>
                <a:schemeClr val="lt2"/>
              </a:buClr>
              <a:buSzPct val="25000"/>
              <a:buFont typeface="Arial Narrow"/>
              <a:buNone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تم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تصميمه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ليعمل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بيانات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تم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توثيقها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بإحداثيات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جغرافية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مكانية</a:t>
            </a: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r>
              <a:rPr lang="ar-SA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، و</a:t>
            </a: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نظم 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المعلومات الجغرافية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عبارة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عن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قاعدة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بيانات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مكانية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بقدرات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معينة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لبيانات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موثقة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مكانياً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ومجموعة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اجراءات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للعمل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البيانات، 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(Star and Estes, 1990).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2063751" y="609601"/>
            <a:ext cx="5448299" cy="107721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تعرف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 </a:t>
            </a:r>
            <a:r>
              <a:rPr lang="en-US" sz="2800" b="0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800" b="0" i="1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أنها</a:t>
            </a:r>
            <a:r>
              <a:rPr lang="en-US" sz="2800" b="0" i="1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</a:t>
            </a:r>
            <a:r>
              <a:rPr lang="en-US" sz="2800" b="0" i="1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معلومات</a:t>
            </a:r>
            <a:endParaRPr lang="en-US" sz="2800" b="0" i="1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7221933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60401" y="2057400"/>
            <a:ext cx="8585199" cy="3276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lnSpc>
                <a:spcPct val="15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25000"/>
              <a:buFont typeface="Arial Narrow"/>
              <a:buNone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نظم المعلومات الجغرافية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هو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حالة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خاصة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تتكون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مشاهدات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ونشاطات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احداث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موثقة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مكانياً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تمثل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في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صورة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نقطة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وخط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ومساحة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ليتم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استرجاعها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لتحليل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استعلام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معين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Dueker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, 1979).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2228850" y="838201"/>
            <a:ext cx="4953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تعريف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دويكر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Dueker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1979</a:t>
            </a:r>
          </a:p>
        </p:txBody>
      </p:sp>
    </p:spTree>
    <p:extLst>
      <p:ext uri="{BB962C8B-B14F-4D97-AF65-F5344CB8AC3E}">
        <p14:creationId xmlns:p14="http://schemas.microsoft.com/office/powerpoint/2010/main" xmlns="" val="3372349247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60401" y="2014274"/>
            <a:ext cx="8585199" cy="38531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457200" algn="just" rtl="1">
              <a:lnSpc>
                <a:spcPct val="15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25000"/>
              <a:buFont typeface="Arial Narrow"/>
              <a:buNone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الجغرافي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أداة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حاسوبية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لعمل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الخرائط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وتحليل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الأشياء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الموجودة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والأحداث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الواقعة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كوكب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الأرض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و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تتكامل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تقنيات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اجراءات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قواعد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الشائعة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كالاستعلام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والتحليل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الاحصائي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العرض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المرئي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الفريد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والتحليل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الجغرافي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الذي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توفره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الخرائط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و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هذه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القدرات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تميز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النظم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بقية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وتجعلها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قيّمة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لشريحة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عريضة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المستخدمين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القطاعين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الخاص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والعام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لتفسير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الأحداث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وتوقع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النتائج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وللتخطيط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الاستراتيجي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2063751" y="607875"/>
            <a:ext cx="5448299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تعريف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معهد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أبحاث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النظم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البيئية</a:t>
            </a:r>
            <a:endParaRPr lang="en-US" sz="36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ctr" rtl="1">
              <a:buSzPct val="25000"/>
              <a:buNone/>
            </a:pP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Environmental Systems Research Institute, ESRI</a:t>
            </a:r>
          </a:p>
        </p:txBody>
      </p:sp>
    </p:spTree>
    <p:extLst>
      <p:ext uri="{BB962C8B-B14F-4D97-AF65-F5344CB8AC3E}">
        <p14:creationId xmlns:p14="http://schemas.microsoft.com/office/powerpoint/2010/main" xmlns="" val="2369091847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60401" y="1143000"/>
            <a:ext cx="8585199" cy="3657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1">
              <a:lnSpc>
                <a:spcPct val="16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8974"/>
              <a:buFont typeface="Arial"/>
              <a:buChar char="•"/>
            </a:pP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حاسوبي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لجمع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ذات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الطبيعة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وإدارتها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ومعالجتها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وتحليلها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just" rtl="1">
              <a:lnSpc>
                <a:spcPct val="16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8974"/>
              <a:buFont typeface="Arial"/>
              <a:buChar char="•"/>
            </a:pP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هي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النظم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المكونة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الأجهزة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والبرامج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وقواعد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البيانية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والجغرافية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لاستخراج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معلومات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جغرافية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ذات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مرجع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ارضي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ورسمها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وتحليلها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بواسطة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المختص</a:t>
            </a:r>
            <a:r>
              <a:rPr lang="ar-SA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ي</a:t>
            </a:r>
            <a:r>
              <a:rPr lang="en-US" sz="2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ن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لتحقيق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أهداف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معروفة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ومتطلبات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محددة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قبل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المستخدمين</a:t>
            </a:r>
            <a:r>
              <a:rPr lang="en-US" sz="2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(Dangermond,1989).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2063751" y="457201"/>
            <a:ext cx="54482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تعريف نظم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1317223622"/>
      </p:ext>
    </p:extLst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247651" y="1752600"/>
            <a:ext cx="8997949" cy="304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نظم المعلومات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البيئية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Environmental Information system-EIS 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نظم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الأراضي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Land Information System-LIS  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الحضرية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Urban Information system-UIS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Clr>
                <a:schemeClr val="lt2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نظم المعلومات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الإقليمية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Regional Information system-RIS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2063751" y="685801"/>
            <a:ext cx="54482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مسميات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3391156360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60401" y="1600200"/>
            <a:ext cx="8585199" cy="3657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SzPct val="128787"/>
              <a:buFont typeface="Arial"/>
              <a:buChar char="•"/>
            </a:pP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علوم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الحاسب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Computer Science</a:t>
            </a:r>
          </a:p>
          <a:p>
            <a:pPr lvl="0" indent="-342900" algn="just" rtl="1">
              <a:spcBef>
                <a:spcPts val="560"/>
              </a:spcBef>
              <a:buSzPct val="128787"/>
              <a:buFont typeface="Arial" panose="020B0604020202020204" pitchFamily="34" charset="0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علم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الخرائط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أو </a:t>
            </a:r>
            <a:r>
              <a:rPr lang="en-US" sz="215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الكارتوجرافيا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 (</a:t>
            </a:r>
            <a:r>
              <a:rPr lang="en-US" sz="2150" dirty="0"/>
              <a:t>Cartography</a:t>
            </a:r>
            <a:r>
              <a:rPr lang="ar-SA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) </a:t>
            </a:r>
            <a:endParaRPr lang="en-US" sz="215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الجغرافيا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Geography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الاستشعار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بعد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والتصوير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الجويRemote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Sensing-RS –  (Aerial Photogrammetry)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أنظمة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تحديد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المواقع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الكونية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 Global </a:t>
            </a:r>
            <a:r>
              <a:rPr lang="en-US" sz="215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Positioning 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Systems-GPS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علم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المساحة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Survey Science</a:t>
            </a:r>
          </a:p>
          <a:p>
            <a:pPr marL="342900" marR="0" lvl="0" indent="-342900" algn="just" rtl="1">
              <a:lnSpc>
                <a:spcPct val="100000"/>
              </a:lnSpc>
              <a:spcBef>
                <a:spcPts val="560"/>
              </a:spcBef>
              <a:spcAft>
                <a:spcPts val="600"/>
              </a:spcAft>
              <a:buSzPct val="128787"/>
              <a:buFont typeface="Arial"/>
              <a:buChar char="•"/>
            </a:pP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علم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15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الإحصاء</a:t>
            </a:r>
            <a:r>
              <a:rPr lang="en-US" sz="215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Statistical Science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2228850" y="305585"/>
            <a:ext cx="5613400" cy="107721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التقنيات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والعلوم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المرتبطة</a:t>
            </a:r>
            <a:endParaRPr lang="en-US" sz="36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ctr" rtl="1">
              <a:buSzPct val="25000"/>
              <a:buNone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GIS Related Science &amp; Technology</a:t>
            </a:r>
          </a:p>
        </p:txBody>
      </p:sp>
    </p:spTree>
    <p:extLst>
      <p:ext uri="{BB962C8B-B14F-4D97-AF65-F5344CB8AC3E}">
        <p14:creationId xmlns:p14="http://schemas.microsoft.com/office/powerpoint/2010/main" xmlns="" val="555999451"/>
      </p:ext>
    </p:extLst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/>
        </p:nvSpPr>
        <p:spPr>
          <a:xfrm>
            <a:off x="2146300" y="228601"/>
            <a:ext cx="56134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3600" dirty="0" smtClean="0">
                <a:latin typeface="Arial Narrow"/>
                <a:ea typeface="Arial Narrow"/>
                <a:cs typeface="Arial Narrow"/>
                <a:sym typeface="Arial Narrow"/>
              </a:rPr>
              <a:t>متطلبات </a:t>
            </a:r>
            <a:r>
              <a:rPr lang="en-US" sz="3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نظم 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المعلومات الجغرافية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51000" y="1053958"/>
            <a:ext cx="6578596" cy="4344574"/>
            <a:chOff x="1524001" y="1053957"/>
            <a:chExt cx="6072551" cy="4344574"/>
          </a:xfrm>
        </p:grpSpPr>
        <p:sp>
          <p:nvSpPr>
            <p:cNvPr id="173" name="Shape 173"/>
            <p:cNvSpPr/>
            <p:nvPr/>
          </p:nvSpPr>
          <p:spPr>
            <a:xfrm>
              <a:off x="2347275" y="1053957"/>
              <a:ext cx="4525650" cy="399735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  <p:sp>
          <p:nvSpPr>
            <p:cNvPr id="175" name="Shape 175"/>
            <p:cNvSpPr txBox="1"/>
            <p:nvPr/>
          </p:nvSpPr>
          <p:spPr>
            <a:xfrm>
              <a:off x="6529753" y="1582152"/>
              <a:ext cx="1066799" cy="183517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en-US" sz="1800" b="0" i="0" u="none" strike="noStrike" cap="none" baseline="0" dirty="0" err="1">
                  <a:latin typeface="Arial Narrow"/>
                  <a:ea typeface="Arial Narrow"/>
                  <a:cs typeface="Arial Narrow"/>
                  <a:sym typeface="Arial Narrow"/>
                </a:rPr>
                <a:t>البرمجيات</a:t>
              </a:r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algn="ctr"/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algn="ctr"/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algn="ctr"/>
              <a:endParaRPr lang="ar-SA" sz="18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algn="ctr"/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0" marR="0" lvl="0" indent="0" algn="ctr" rtl="0">
                <a:buSzPct val="25000"/>
                <a:buNone/>
              </a:pPr>
              <a:r>
                <a:rPr lang="en-US" sz="1800" b="0" i="0" u="none" strike="noStrike" cap="none" baseline="0" dirty="0">
                  <a:latin typeface="Arial Narrow"/>
                  <a:ea typeface="Arial Narrow"/>
                  <a:cs typeface="Arial Narrow"/>
                  <a:sym typeface="Arial Narrow"/>
                </a:rPr>
                <a:t>البيانات</a:t>
              </a:r>
            </a:p>
          </p:txBody>
        </p:sp>
        <p:sp>
          <p:nvSpPr>
            <p:cNvPr id="176" name="Shape 176"/>
            <p:cNvSpPr txBox="1"/>
            <p:nvPr/>
          </p:nvSpPr>
          <p:spPr>
            <a:xfrm>
              <a:off x="1535723" y="1447800"/>
              <a:ext cx="1066799" cy="55829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en-US" sz="1800" b="0" i="0" u="none" strike="noStrike" cap="none" baseline="0" dirty="0" err="1" smtClean="0">
                  <a:latin typeface="Arial Narrow"/>
                  <a:ea typeface="Arial Narrow"/>
                  <a:cs typeface="Arial Narrow"/>
                  <a:sym typeface="Arial Narrow"/>
                </a:rPr>
                <a:t>المختصون</a:t>
              </a:r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77" name="Shape 177"/>
            <p:cNvSpPr txBox="1"/>
            <p:nvPr/>
          </p:nvSpPr>
          <p:spPr>
            <a:xfrm>
              <a:off x="4431322" y="5029199"/>
              <a:ext cx="12573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en-US" sz="1800" b="0" i="0" u="none" strike="noStrike" cap="none" baseline="0" dirty="0" err="1" smtClean="0">
                  <a:latin typeface="Arial Narrow"/>
                  <a:ea typeface="Arial Narrow"/>
                  <a:cs typeface="Arial Narrow"/>
                  <a:sym typeface="Arial Narrow"/>
                </a:rPr>
                <a:t>الاجراءات</a:t>
              </a:r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8" name="Shape 176"/>
            <p:cNvSpPr txBox="1"/>
            <p:nvPr/>
          </p:nvSpPr>
          <p:spPr>
            <a:xfrm>
              <a:off x="1524001" y="4242304"/>
              <a:ext cx="1219199" cy="55829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en-US" sz="1800" b="0" i="0" u="none" strike="noStrike" cap="none" baseline="0" dirty="0" err="1" smtClean="0">
                  <a:latin typeface="Arial Narrow"/>
                  <a:ea typeface="Arial Narrow"/>
                  <a:cs typeface="Arial Narrow"/>
                  <a:sym typeface="Arial Narrow"/>
                </a:rPr>
                <a:t>الأجهزة</a:t>
              </a:r>
              <a:endParaRPr lang="en-US" sz="1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9" name="Shape 177"/>
          <p:cNvSpPr txBox="1"/>
          <p:nvPr/>
        </p:nvSpPr>
        <p:spPr>
          <a:xfrm>
            <a:off x="4292600" y="3048000"/>
            <a:ext cx="8255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US" sz="1800" b="1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الشبكة</a:t>
            </a:r>
            <a:endParaRPr lang="en-US" sz="1800" b="1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081729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/>
        </p:nvSpPr>
        <p:spPr>
          <a:xfrm>
            <a:off x="2311400" y="685801"/>
            <a:ext cx="56134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3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متطلبات </a:t>
            </a:r>
            <a:r>
              <a:rPr lang="en-US" sz="36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نظم </a:t>
            </a: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المعلومات الجغرافية</a:t>
            </a:r>
          </a:p>
        </p:txBody>
      </p:sp>
      <p:sp>
        <p:nvSpPr>
          <p:cNvPr id="183" name="Shape 183"/>
          <p:cNvSpPr txBox="1"/>
          <p:nvPr/>
        </p:nvSpPr>
        <p:spPr>
          <a:xfrm>
            <a:off x="577851" y="1600201"/>
            <a:ext cx="8337549" cy="38010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457200" algn="just" rtl="1">
              <a:lnSpc>
                <a:spcPct val="150000"/>
              </a:lnSpc>
              <a:spcAft>
                <a:spcPts val="600"/>
              </a:spcAft>
              <a:buSzPct val="100694"/>
              <a:buFont typeface="Arial"/>
              <a:buChar char="•"/>
            </a:pP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يتطلب 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المعلومات الجغرافية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</a:t>
            </a:r>
            <a:r>
              <a:rPr lang="en-US" sz="2400" dirty="0" err="1" smtClean="0">
                <a:latin typeface="Arial Narrow"/>
                <a:ea typeface="Arial Narrow"/>
                <a:cs typeface="Arial Narrow"/>
                <a:sym typeface="Arial Narrow"/>
              </a:rPr>
              <a:t>عناصر</a:t>
            </a:r>
            <a:r>
              <a:rPr lang="en-US" sz="240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خمسة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رئيسة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التالية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:</a:t>
            </a:r>
            <a:endParaRPr lang="en-US" sz="24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marR="0" lvl="0" indent="-457200" algn="just" rtl="1">
              <a:lnSpc>
                <a:spcPct val="150000"/>
              </a:lnSpc>
              <a:spcAft>
                <a:spcPts val="600"/>
              </a:spcAft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الأجهزة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Hardware</a:t>
            </a:r>
          </a:p>
          <a:p>
            <a:pPr marL="457200" marR="0" lvl="0" indent="-457200" algn="just" rtl="1">
              <a:lnSpc>
                <a:spcPct val="150000"/>
              </a:lnSpc>
              <a:spcAft>
                <a:spcPts val="600"/>
              </a:spcAft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البرامج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Software</a:t>
            </a:r>
          </a:p>
          <a:p>
            <a:pPr marL="457200" lvl="0" indent="-457200" algn="just" rtl="1">
              <a:lnSpc>
                <a:spcPct val="150000"/>
              </a:lnSpc>
              <a:spcAft>
                <a:spcPts val="600"/>
              </a:spcAft>
              <a:buSzPct val="100694"/>
              <a:buFont typeface="Arial"/>
              <a:buChar char="•"/>
            </a:pP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البيانات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(</a:t>
            </a:r>
            <a:r>
              <a:rPr lang="en-US" sz="2400" dirty="0" smtClean="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-US" sz="20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Data</a:t>
            </a:r>
            <a:endParaRPr lang="en-US" sz="20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marR="0" lvl="0" indent="-457200" algn="just" rtl="1">
              <a:lnSpc>
                <a:spcPct val="150000"/>
              </a:lnSpc>
              <a:spcAft>
                <a:spcPts val="600"/>
              </a:spcAft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المختصون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People</a:t>
            </a:r>
          </a:p>
          <a:p>
            <a:pPr marL="457200" indent="-457200" algn="just" rtl="1">
              <a:lnSpc>
                <a:spcPct val="150000"/>
              </a:lnSpc>
              <a:spcAft>
                <a:spcPts val="600"/>
              </a:spcAft>
              <a:buSzPct val="100694"/>
              <a:buFont typeface="Arial"/>
              <a:buChar char="•"/>
            </a:pPr>
            <a:r>
              <a:rPr lang="en-US" sz="2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الاجراءات</a:t>
            </a:r>
            <a:r>
              <a:rPr lang="en-US" sz="2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والطر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ائ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ق 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و 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أساليب</a:t>
            </a:r>
            <a:r>
              <a:rPr lang="en-US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التشغيل</a:t>
            </a:r>
            <a:endParaRPr lang="ar-SA" sz="2400" b="0" i="0" u="none" strike="noStrike" cap="none" baseline="0" dirty="0" smtClean="0">
              <a:latin typeface="Arial Narrow"/>
              <a:ea typeface="Arial Narrow"/>
              <a:cs typeface="Arial Narrow"/>
              <a:sym typeface="Arial Narrow"/>
            </a:endParaRPr>
          </a:p>
          <a:p>
            <a:pPr algn="just" rtl="1">
              <a:lnSpc>
                <a:spcPct val="150000"/>
              </a:lnSpc>
              <a:spcAft>
                <a:spcPts val="600"/>
              </a:spcAft>
              <a:buClr>
                <a:srgbClr val="FFFF00"/>
              </a:buClr>
              <a:buSzPct val="100694"/>
            </a:pPr>
            <a:r>
              <a:rPr lang="ar-SA" sz="2400" dirty="0">
                <a:latin typeface="Arial Narrow"/>
                <a:ea typeface="Arial Narrow"/>
                <a:cs typeface="Arial Narrow"/>
                <a:sym typeface="Arial Narrow"/>
              </a:rPr>
              <a:t>	</a:t>
            </a:r>
            <a:r>
              <a:rPr lang="ar-SA" sz="24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(</a:t>
            </a:r>
            <a:r>
              <a:rPr lang="en-US" sz="2400" dirty="0">
                <a:latin typeface="Arial Narrow"/>
                <a:ea typeface="Arial Narrow"/>
                <a:cs typeface="Arial Narrow"/>
                <a:sym typeface="Arial Narrow"/>
              </a:rPr>
              <a:t>Method-and operating </a:t>
            </a:r>
            <a:r>
              <a:rPr lang="en-US" sz="2400" dirty="0" smtClean="0">
                <a:latin typeface="Arial Narrow"/>
                <a:ea typeface="Arial Narrow"/>
                <a:cs typeface="Arial Narrow"/>
                <a:sym typeface="Arial Narrow"/>
              </a:rPr>
              <a:t>Practices</a:t>
            </a:r>
            <a:r>
              <a:rPr lang="ar-SA" sz="2400" dirty="0" smtClean="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lang="en-US" sz="240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570409"/>
      </p:ext>
    </p:extLst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2806701" y="609601"/>
            <a:ext cx="4292599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الأجهزة  Hardware</a:t>
            </a:r>
          </a:p>
        </p:txBody>
      </p:sp>
      <p:sp>
        <p:nvSpPr>
          <p:cNvPr id="189" name="Shape 189"/>
          <p:cNvSpPr/>
          <p:nvPr/>
        </p:nvSpPr>
        <p:spPr>
          <a:xfrm>
            <a:off x="2976961" y="1724026"/>
            <a:ext cx="3952081" cy="3838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xmlns="" val="57748381"/>
      </p:ext>
    </p:extLst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/>
        </p:nvSpPr>
        <p:spPr>
          <a:xfrm>
            <a:off x="4210051" y="609601"/>
            <a:ext cx="4292599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الأجهزة  </a:t>
            </a:r>
            <a:r>
              <a:rPr lang="en-US" sz="40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Hardware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495300" y="1684615"/>
            <a:ext cx="8581269" cy="372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وتتفاوت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في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حجمها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بين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الأجهزة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ar-SA" sz="28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الحاسوبية </a:t>
            </a:r>
            <a:r>
              <a:rPr lang="en-US" sz="28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الشخصيةPCs</a:t>
            </a:r>
            <a:r>
              <a:rPr lang="en-US" sz="28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ومحطات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العمل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Workstation </a:t>
            </a:r>
          </a:p>
          <a:p>
            <a:pPr marL="457200" marR="0" lvl="0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يتكون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كل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منها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المركبات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الأساسية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</a:t>
            </a:r>
          </a:p>
          <a:p>
            <a:pPr marL="914400" marR="0" lvl="1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وحدة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الادخال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Data Input Unit</a:t>
            </a:r>
          </a:p>
          <a:p>
            <a:pPr marL="914400" marR="0" lvl="1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وحدة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المعالجة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المركزية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والتخزين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Central Processing Unit and Storage</a:t>
            </a:r>
          </a:p>
          <a:p>
            <a:pPr marL="914400" marR="0" lvl="1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وحدة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اخراج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Output Unit</a:t>
            </a:r>
          </a:p>
        </p:txBody>
      </p:sp>
    </p:spTree>
    <p:extLst>
      <p:ext uri="{BB962C8B-B14F-4D97-AF65-F5344CB8AC3E}">
        <p14:creationId xmlns:p14="http://schemas.microsoft.com/office/powerpoint/2010/main" xmlns="" val="1277623815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/>
        </p:nvSpPr>
        <p:spPr>
          <a:xfrm>
            <a:off x="1403350" y="609601"/>
            <a:ext cx="7594600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وحدة</a:t>
            </a:r>
            <a:r>
              <a:rPr lang="en-US" sz="4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ادخال البيانات </a:t>
            </a:r>
            <a:r>
              <a:rPr lang="en-US" sz="4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Data Input Unit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1073151" y="1600200"/>
            <a:ext cx="8007349" cy="38164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الفأرة Mouse</a:t>
            </a:r>
          </a:p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لوحة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المفاتيح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Keyboard</a:t>
            </a:r>
          </a:p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الماسحات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الضوئية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Scanner</a:t>
            </a:r>
          </a:p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طاولة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الترقيمDigitizer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الأقراص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بأنواعها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Discs</a:t>
            </a:r>
          </a:p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اجهزة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تحديد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الموقع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GPS </a:t>
            </a:r>
          </a:p>
        </p:txBody>
      </p:sp>
    </p:spTree>
    <p:extLst>
      <p:ext uri="{BB962C8B-B14F-4D97-AF65-F5344CB8AC3E}">
        <p14:creationId xmlns:p14="http://schemas.microsoft.com/office/powerpoint/2010/main" xmlns="" val="3142110862"/>
      </p:ext>
    </p:extLst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/>
        </p:nvSpPr>
        <p:spPr>
          <a:xfrm>
            <a:off x="2641601" y="609601"/>
            <a:ext cx="4787899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1">
              <a:buSzPct val="25000"/>
              <a:buNone/>
            </a:pPr>
            <a:r>
              <a:rPr lang="en-US" sz="4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وحدة</a:t>
            </a:r>
            <a:r>
              <a:rPr lang="en-US" sz="4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44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اخراج</a:t>
            </a:r>
            <a:r>
              <a:rPr lang="en-US" sz="4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</a:t>
            </a:r>
          </a:p>
          <a:p>
            <a:pPr marL="0" marR="0" lvl="0" indent="0" algn="ctr" rtl="1">
              <a:buSzPct val="25000"/>
              <a:buNone/>
            </a:pPr>
            <a:r>
              <a:rPr lang="en-US" sz="36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Data Output Unit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5076827" y="2514600"/>
            <a:ext cx="4003674" cy="252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just" rtl="1">
              <a:lnSpc>
                <a:spcPct val="150000"/>
              </a:lnSpc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الرسام</a:t>
            </a:r>
            <a:r>
              <a:rPr lang="ar-SA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ه</a:t>
            </a: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Plotter</a:t>
            </a:r>
          </a:p>
          <a:p>
            <a:pPr marL="457200" marR="0" lvl="0" indent="-457200" algn="just" rtl="1">
              <a:lnSpc>
                <a:spcPct val="150000"/>
              </a:lnSpc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الطابعة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Printer</a:t>
            </a:r>
          </a:p>
          <a:p>
            <a:pPr marL="457200" marR="0" lvl="0" indent="-457200" algn="just" rtl="1">
              <a:lnSpc>
                <a:spcPct val="150000"/>
              </a:lnSpc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الشاشة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Monitors</a:t>
            </a:r>
          </a:p>
        </p:txBody>
      </p:sp>
    </p:spTree>
    <p:extLst>
      <p:ext uri="{BB962C8B-B14F-4D97-AF65-F5344CB8AC3E}">
        <p14:creationId xmlns:p14="http://schemas.microsoft.com/office/powerpoint/2010/main" xmlns="" val="2918455460"/>
      </p:ext>
    </p:extLst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/>
        </p:nvSpPr>
        <p:spPr>
          <a:xfrm>
            <a:off x="3384551" y="609601"/>
            <a:ext cx="4003674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البرامج </a:t>
            </a:r>
            <a:r>
              <a:rPr lang="en-US" sz="40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Software  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1069218" y="2161163"/>
            <a:ext cx="8007349" cy="310963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just" rtl="1">
              <a:lnSpc>
                <a:spcPct val="150000"/>
              </a:lnSpc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برامج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تشغيلية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:((Window) (OS) (Unix) 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وغيرها</a:t>
            </a:r>
            <a:endParaRPr lang="en-US" sz="32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marR="0" lvl="0" indent="-457200" algn="just" rtl="1">
              <a:lnSpc>
                <a:spcPct val="150000"/>
              </a:lnSpc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برامج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تطبيقية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وتحويلية</a:t>
            </a:r>
            <a:r>
              <a:rPr lang="ar-SA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(</a:t>
            </a: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: (ArcGIS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و(Auto </a:t>
            </a: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CAD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) و (Intergraph)،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وتلحق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بها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تكون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مدمجة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معها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وظائف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تختص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بتحويل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صيغ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الملفات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82477138"/>
      </p:ext>
    </p:extLst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/>
        </p:nvSpPr>
        <p:spPr>
          <a:xfrm>
            <a:off x="2438400" y="457200"/>
            <a:ext cx="4251324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البيانات  Data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1069218" y="2438400"/>
            <a:ext cx="8007349" cy="25237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البيانات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Spatial data</a:t>
            </a:r>
          </a:p>
          <a:p>
            <a:pPr marL="914400" marR="0" lvl="1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80% </a:t>
            </a:r>
            <a:r>
              <a:rPr lang="ar-SA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من</a:t>
            </a:r>
            <a:r>
              <a:rPr lang="en-US" sz="32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البيانات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الرقمية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ذات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طابع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مكاني</a:t>
            </a:r>
            <a:endParaRPr lang="en-US" sz="32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marR="0" lvl="1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بالإمكان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عرضها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خريطة</a:t>
            </a:r>
            <a:endParaRPr lang="en-US" sz="32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marR="0" lvl="1" indent="-457200" algn="just" rtl="1">
              <a:spcAft>
                <a:spcPts val="1200"/>
              </a:spcAft>
              <a:buSzPct val="98958"/>
              <a:buFont typeface="Arial"/>
              <a:buChar char="•"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تستطيع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عرض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معلومات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كانت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غير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مرئية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59060173"/>
      </p:ext>
    </p:extLst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609600" y="304800"/>
            <a:ext cx="85851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buClr>
                <a:srgbClr val="FFC000"/>
              </a:buClr>
              <a:buSzPct val="25000"/>
              <a:buFont typeface="Arial Narrow"/>
              <a:buNone/>
            </a:pPr>
            <a:r>
              <a:rPr lang="en-US" sz="32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أنواع</a:t>
            </a:r>
            <a:r>
              <a:rPr lang="en-US" sz="32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32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32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في</a:t>
            </a:r>
            <a:r>
              <a:rPr lang="en-US" sz="32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60401" y="2209801"/>
            <a:ext cx="8585199" cy="3352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r" rtl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chemeClr val="lt2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تصنف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إلى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ثلاثة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أنواع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رئيسة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هي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: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النقطة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الخط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المساحة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r" rtl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chemeClr val="lt2"/>
              </a:buClr>
              <a:buSzPct val="100000"/>
              <a:buFont typeface="Arial"/>
              <a:buChar char="•"/>
            </a:pPr>
            <a:r>
              <a:rPr lang="en-US" sz="2000" b="1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النقطة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الظاهرة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النقطية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Point feature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تمثل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أنها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نقطة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موقع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ليس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له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أبعاد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مكانية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فعلية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ولكن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لها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موقع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محدد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r" rtl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chemeClr val="lt2"/>
              </a:buClr>
              <a:buSzPct val="100000"/>
              <a:buFont typeface="Arial"/>
              <a:buChar char="•"/>
            </a:pPr>
            <a:r>
              <a:rPr lang="en-US" sz="2000" b="1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الخط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الظاهرة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الخطية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هي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ظاهرة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ذات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بعد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واحد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وهو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امتداد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الظاهرة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</a:t>
            </a:r>
          </a:p>
          <a:p>
            <a:pPr marL="342900" marR="0" lvl="0" indent="-342900" algn="r" rtl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chemeClr val="lt2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وليس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لها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عرض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  <a:p>
            <a:pPr marL="342900" marR="0" lvl="0" indent="-342900" algn="r" rtl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chemeClr val="lt2"/>
              </a:buClr>
              <a:buSzPct val="100000"/>
              <a:buFont typeface="Arial"/>
              <a:buChar char="•"/>
            </a:pPr>
            <a:r>
              <a:rPr lang="en-US" sz="2000" b="1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المساحة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الظاهرة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المساحية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أو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Polygon 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هي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مساحة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مغلقة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ثنائية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الأبعاد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ولها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ثلاثة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أضلاع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الأقل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بالإضافة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الى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المساحة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والمحيط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59569180"/>
      </p:ext>
    </p:extLst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2212885" y="2133601"/>
            <a:ext cx="5480230" cy="3428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2212885" y="2133600"/>
            <a:ext cx="5480230" cy="3429000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609600" y="381000"/>
            <a:ext cx="8585199" cy="914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buClr>
                <a:srgbClr val="FFC000"/>
              </a:buClr>
              <a:buSzPct val="25000"/>
              <a:buFont typeface="Arial Narrow"/>
              <a:buNone/>
            </a:pPr>
            <a:r>
              <a:rPr lang="en-US" sz="32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أنواع</a:t>
            </a:r>
            <a:r>
              <a:rPr lang="en-US" sz="32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البيانات </a:t>
            </a:r>
            <a:r>
              <a:rPr lang="en-US" sz="32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المكانية</a:t>
            </a:r>
            <a:r>
              <a:rPr lang="en-US" sz="32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small" baseline="0" dirty="0" err="1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في</a:t>
            </a:r>
            <a:r>
              <a:rPr lang="en-US" sz="3200" b="0" i="0" u="none" strike="noStrike" cap="small" baseline="0" dirty="0">
                <a:solidFill>
                  <a:schemeClr val="tx1"/>
                </a:solidFill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</a:t>
            </a:r>
          </a:p>
        </p:txBody>
      </p:sp>
    </p:spTree>
    <p:extLst>
      <p:ext uri="{BB962C8B-B14F-4D97-AF65-F5344CB8AC3E}">
        <p14:creationId xmlns:p14="http://schemas.microsoft.com/office/powerpoint/2010/main" xmlns="" val="2858993392"/>
      </p:ext>
    </p:extLst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/>
          <p:nvPr/>
        </p:nvSpPr>
        <p:spPr>
          <a:xfrm>
            <a:off x="3467101" y="609601"/>
            <a:ext cx="4292599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المختصون  People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2724150" y="1752600"/>
            <a:ext cx="5857118" cy="4401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spcAft>
                <a:spcPts val="1200"/>
              </a:spcAft>
              <a:buSzPct val="25000"/>
              <a:buNone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وهم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كوادر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مدربة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قادرة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على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استخدام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نظام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المعلومات الجغرافية،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والتعامل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مع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الجغرافية 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مثل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</a:t>
            </a: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فني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رسم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خرائط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مدخل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بيانات</a:t>
            </a:r>
            <a:endParaRPr lang="en-US" sz="20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محلل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نظم المعلومات الجغرافية</a:t>
            </a: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مشرف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قواعد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</a:t>
            </a: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مبرمج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  </a:t>
            </a: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أخصائي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حاسب</a:t>
            </a: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آلي</a:t>
            </a:r>
            <a:endParaRPr lang="en-US" sz="20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marR="0" lvl="0" indent="-457200" algn="just" rtl="1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0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فني </a:t>
            </a:r>
            <a:r>
              <a:rPr lang="en-US" sz="20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مساحة</a:t>
            </a:r>
            <a:endParaRPr lang="en-US" sz="20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  <a:p>
            <a:endParaRPr lang="en-US" sz="2000" b="0" i="0" u="none" strike="noStrike" cap="none" baseline="0"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06565"/>
      </p:ext>
    </p:extLst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/>
        </p:nvSpPr>
        <p:spPr>
          <a:xfrm>
            <a:off x="2889251" y="685801"/>
            <a:ext cx="4540249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buSzPct val="25000"/>
              <a:buNone/>
            </a:pPr>
            <a:r>
              <a:rPr lang="en-US" sz="4400" b="0" i="0" u="none" strike="noStrike" cap="none" baseline="0">
                <a:latin typeface="Arial Narrow"/>
                <a:ea typeface="Arial Narrow"/>
                <a:cs typeface="Arial Narrow"/>
                <a:sym typeface="Arial Narrow"/>
              </a:rPr>
              <a:t>الاجراءات  Methods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1069218" y="2209801"/>
            <a:ext cx="8007349" cy="309315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1">
              <a:spcAft>
                <a:spcPts val="1200"/>
              </a:spcAft>
              <a:buSzPct val="25000"/>
              <a:buNone/>
            </a:pP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هي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العمليات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و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الوظائف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التي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يقوم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بها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النظام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2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خلال</a:t>
            </a:r>
            <a:r>
              <a:rPr lang="en-US" sz="32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:</a:t>
            </a:r>
          </a:p>
          <a:p>
            <a:pPr marL="914400" marR="0" lvl="1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ادخال 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البيانات Acquisition Data: </a:t>
            </a:r>
            <a:r>
              <a:rPr lang="ar-SA" sz="2800" b="0" i="0" u="none" strike="noStrike" cap="none" baseline="0" dirty="0" smtClean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 smtClean="0">
                <a:latin typeface="Arial Narrow"/>
                <a:ea typeface="Arial Narrow"/>
                <a:cs typeface="Arial Narrow"/>
                <a:sym typeface="Arial Narrow"/>
              </a:rPr>
              <a:t>الترقيم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والمسح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الضوئي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، </a:t>
            </a: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وإيراد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</a:t>
            </a:r>
          </a:p>
          <a:p>
            <a:pPr marL="914400" marR="0" lvl="1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تجهيز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البيانات  Preprocessing</a:t>
            </a:r>
          </a:p>
          <a:p>
            <a:pPr marL="914400" marR="0" lvl="1" indent="-457200" algn="just" rtl="1">
              <a:spcAft>
                <a:spcPts val="1200"/>
              </a:spcAft>
              <a:buSzPct val="101190"/>
              <a:buFont typeface="Arial"/>
              <a:buChar char="•"/>
            </a:pPr>
            <a:r>
              <a:rPr lang="en-US" sz="2800" b="0" i="0" u="none" strike="noStrike" cap="none" baseline="0" dirty="0" err="1">
                <a:latin typeface="Arial Narrow"/>
                <a:ea typeface="Arial Narrow"/>
                <a:cs typeface="Arial Narrow"/>
                <a:sym typeface="Arial Narrow"/>
              </a:rPr>
              <a:t>التحليل</a:t>
            </a:r>
            <a:r>
              <a:rPr lang="en-US" sz="2800" b="0" i="0" u="none" strike="noStrike" cap="none" baseline="0" dirty="0">
                <a:latin typeface="Arial Narrow"/>
                <a:ea typeface="Arial Narrow"/>
                <a:cs typeface="Arial Narrow"/>
                <a:sym typeface="Arial Narrow"/>
              </a:rPr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3053539933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864</Words>
  <Application>Microsoft Office PowerPoint</Application>
  <PresentationFormat>A4 Paper (210x297 mm)‎</PresentationFormat>
  <Paragraphs>113</Paragraphs>
  <Slides>24</Slides>
  <Notes>23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المحاضرة االثالثة</vt:lpstr>
      <vt:lpstr>عناصر المحاضرة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أنواع البيانات المكانية في نظم المعلومات الجغرافية</vt:lpstr>
      <vt:lpstr>أنواع البيانات المكانية في نظم المعلومات الجغرافية</vt:lpstr>
      <vt:lpstr>الشريحة 23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عمر</cp:lastModifiedBy>
  <cp:revision>140</cp:revision>
  <dcterms:created xsi:type="dcterms:W3CDTF">2009-10-14T19:14:34Z</dcterms:created>
  <dcterms:modified xsi:type="dcterms:W3CDTF">2014-11-12T10:33:50Z</dcterms:modified>
</cp:coreProperties>
</file>