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9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 varScale="1">
        <p:scale>
          <a:sx n="47" d="100"/>
          <a:sy n="47" d="100"/>
        </p:scale>
        <p:origin x="-106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spc="-15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x-none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لرابعة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708" y="3886200"/>
            <a:ext cx="7948246" cy="1066800"/>
          </a:xfrm>
        </p:spPr>
        <p:txBody>
          <a:bodyPr>
            <a:normAutofit/>
          </a:bodyPr>
          <a:lstStyle/>
          <a:p>
            <a:pPr rtl="1"/>
            <a:r>
              <a:rPr lang="ar-SA" sz="4400" dirty="0"/>
              <a:t>البيانات في نظم المعلومات الجغرافية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2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0" y="457200"/>
            <a:ext cx="4127500" cy="1143000"/>
          </a:xfrm>
        </p:spPr>
        <p:txBody>
          <a:bodyPr anchor="ctr"/>
          <a:lstStyle/>
          <a:p>
            <a:pPr algn="ctr" rtl="1"/>
            <a:r>
              <a:rPr lang="ar-SA" sz="4000" dirty="0" smtClean="0"/>
              <a:t>عناصر المحاضرة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0" y="1676400"/>
            <a:ext cx="2971800" cy="17526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/>
            <a:r>
              <a:rPr lang="ar-SA" sz="2800" dirty="0" smtClean="0"/>
              <a:t>مكونات البيانات</a:t>
            </a:r>
          </a:p>
          <a:p>
            <a:pPr algn="just" rtl="1"/>
            <a:r>
              <a:rPr lang="ar-SA" sz="2800" dirty="0" smtClean="0"/>
              <a:t>جمع</a:t>
            </a:r>
            <a:r>
              <a:rPr lang="en-US" sz="2800" dirty="0" smtClean="0"/>
              <a:t> </a:t>
            </a:r>
            <a:r>
              <a:rPr lang="ar-SA" sz="2800" dirty="0" smtClean="0"/>
              <a:t>البيانات</a:t>
            </a:r>
            <a:r>
              <a:rPr lang="en-US" sz="2800" dirty="0" smtClean="0"/>
              <a:t>  </a:t>
            </a:r>
            <a:endParaRPr lang="ar-SA" sz="2800" dirty="0" smtClean="0"/>
          </a:p>
          <a:p>
            <a:pPr algn="just" rtl="1"/>
            <a:r>
              <a:rPr lang="ar-SA" sz="2800" dirty="0"/>
              <a:t>خواص البيانات </a:t>
            </a: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54848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20800" y="1981200"/>
            <a:ext cx="7924800" cy="3657600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/>
          <a:p>
            <a:pPr algn="just" rtl="1">
              <a:lnSpc>
                <a:spcPct val="170000"/>
              </a:lnSpc>
            </a:pPr>
            <a:r>
              <a:rPr lang="ar-SA" sz="2800" dirty="0" smtClean="0"/>
              <a:t>البيانات (</a:t>
            </a:r>
            <a:r>
              <a:rPr lang="en-US" sz="2800" dirty="0" smtClean="0"/>
              <a:t>Data</a:t>
            </a:r>
            <a:r>
              <a:rPr lang="ar-SA" sz="2800" dirty="0" smtClean="0"/>
              <a:t>): هي </a:t>
            </a:r>
            <a:r>
              <a:rPr lang="ar-SA" sz="2800" dirty="0"/>
              <a:t>مجموعة من المعلومات أو الحقائق الكمية </a:t>
            </a:r>
            <a:r>
              <a:rPr lang="ar-SA" sz="2800" dirty="0" smtClean="0"/>
              <a:t>أو الوصفية </a:t>
            </a:r>
            <a:r>
              <a:rPr lang="ar-SA" sz="2800" dirty="0"/>
              <a:t>التي تخص كيان محدد.</a:t>
            </a:r>
          </a:p>
          <a:p>
            <a:pPr algn="just" rtl="1">
              <a:lnSpc>
                <a:spcPct val="170000"/>
              </a:lnSpc>
            </a:pPr>
            <a:r>
              <a:rPr lang="ar-SA" sz="2800" dirty="0" smtClean="0"/>
              <a:t>البيانات المكانية (</a:t>
            </a:r>
            <a:r>
              <a:rPr lang="en-US" sz="2800" dirty="0"/>
              <a:t>Spatial data</a:t>
            </a:r>
            <a:r>
              <a:rPr lang="ar-SA" sz="2800" dirty="0" smtClean="0"/>
              <a:t>): بيانات تخص </a:t>
            </a:r>
            <a:r>
              <a:rPr lang="ar-SA" sz="2800" dirty="0"/>
              <a:t>كيان </a:t>
            </a:r>
            <a:r>
              <a:rPr lang="ar-SA" sz="2800" dirty="0" smtClean="0"/>
              <a:t>أو معلم </a:t>
            </a:r>
            <a:r>
              <a:rPr lang="ar-SA" sz="2800" dirty="0"/>
              <a:t>مرتبط بإحداثيات محددة </a:t>
            </a:r>
            <a:r>
              <a:rPr lang="ar-SA" sz="2800" dirty="0" smtClean="0"/>
              <a:t>(</a:t>
            </a:r>
            <a:r>
              <a:rPr lang="en-US" sz="2800" dirty="0"/>
              <a:t>X, </a:t>
            </a:r>
            <a:r>
              <a:rPr lang="en-US" sz="2800" dirty="0" smtClean="0"/>
              <a:t>Y</a:t>
            </a:r>
            <a:r>
              <a:rPr lang="ar-SA" sz="2800" dirty="0" smtClean="0"/>
              <a:t>) علي </a:t>
            </a:r>
            <a:r>
              <a:rPr lang="ar-SA" sz="2800" dirty="0"/>
              <a:t>سطح الكرة الأرضية</a:t>
            </a:r>
          </a:p>
          <a:p>
            <a:pPr algn="just" rtl="1">
              <a:lnSpc>
                <a:spcPct val="170000"/>
              </a:lnSpc>
            </a:pPr>
            <a:r>
              <a:rPr lang="ar-SA" sz="2800" dirty="0" smtClean="0"/>
              <a:t>قاعدة البيانات (</a:t>
            </a:r>
            <a:r>
              <a:rPr lang="en-US" sz="2800" dirty="0" smtClean="0"/>
              <a:t>Database</a:t>
            </a:r>
            <a:r>
              <a:rPr lang="ar-SA" sz="2800" dirty="0" smtClean="0"/>
              <a:t>): هي </a:t>
            </a:r>
            <a:r>
              <a:rPr lang="ar-SA" sz="2800" dirty="0"/>
              <a:t>مجموعة من عناصرِ </a:t>
            </a:r>
            <a:r>
              <a:rPr lang="ar-SA" sz="2800" dirty="0" smtClean="0"/>
              <a:t>البيانات المرتبطة بعلاقة فيما بينها.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3800" y="381000"/>
            <a:ext cx="478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400" u="sng" dirty="0" smtClean="0"/>
              <a:t>البيانات</a:t>
            </a:r>
            <a:endParaRPr lang="en-US" sz="4400" u="sng" dirty="0"/>
          </a:p>
        </p:txBody>
      </p:sp>
    </p:spTree>
    <p:extLst>
      <p:ext uri="{BB962C8B-B14F-4D97-AF65-F5344CB8AC3E}">
        <p14:creationId xmlns:p14="http://schemas.microsoft.com/office/powerpoint/2010/main" xmlns="" val="8412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146300" y="2209800"/>
            <a:ext cx="6934200" cy="35052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800" dirty="0" smtClean="0"/>
              <a:t>البيانات </a:t>
            </a:r>
            <a:r>
              <a:rPr lang="ar-SA" sz="2800" dirty="0"/>
              <a:t>المكانية  </a:t>
            </a:r>
            <a:r>
              <a:rPr lang="en-CA" sz="2800" dirty="0"/>
              <a:t>Spatial data</a:t>
            </a:r>
            <a:endParaRPr lang="ar-SA" sz="2800" dirty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800" i="1" dirty="0"/>
              <a:t>(أين) </a:t>
            </a:r>
            <a:r>
              <a:rPr lang="en-CA" sz="2800" i="1" dirty="0"/>
              <a:t>(where</a:t>
            </a:r>
            <a:r>
              <a:rPr lang="en-CA" sz="2400" i="1" dirty="0"/>
              <a:t>) </a:t>
            </a:r>
            <a:endParaRPr lang="ar-SA" sz="2800" dirty="0" smtClean="0"/>
          </a:p>
          <a:p>
            <a:pPr marL="342900" lvl="1" indent="-342900"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800" dirty="0" smtClean="0"/>
              <a:t>البيانات غير </a:t>
            </a:r>
            <a:r>
              <a:rPr lang="ar-SA" sz="2800" dirty="0"/>
              <a:t>المكانية (الوصفية) </a:t>
            </a:r>
            <a:r>
              <a:rPr lang="en-US" sz="2800" dirty="0"/>
              <a:t>Attribute </a:t>
            </a:r>
            <a:r>
              <a:rPr lang="en-CA" sz="2800" dirty="0"/>
              <a:t>data</a:t>
            </a:r>
            <a:endParaRPr lang="ar-SA" sz="2800" dirty="0"/>
          </a:p>
          <a:p>
            <a:pPr marL="742950" lvl="2" indent="-342900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800" i="1" dirty="0"/>
              <a:t>ماذا، وكم، ومتى  </a:t>
            </a:r>
            <a:r>
              <a:rPr lang="en-CA" sz="2800" i="1" dirty="0"/>
              <a:t>(what, how much, when)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5950" y="533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مكونات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7665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14175" y="457200"/>
            <a:ext cx="5861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000" dirty="0" smtClean="0"/>
              <a:t>البيانات المكانية  </a:t>
            </a:r>
            <a:r>
              <a:rPr lang="en-US" sz="4000" dirty="0" smtClean="0"/>
              <a:t>Spatial Data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51000" y="1676400"/>
            <a:ext cx="7264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algn="just" rtl="1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800" dirty="0" smtClean="0"/>
              <a:t>80% من البيانات الرقمية ذات طابع مكاني</a:t>
            </a:r>
          </a:p>
          <a:p>
            <a:pPr marL="914400" lvl="1" indent="-457200" algn="just" rtl="1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800" dirty="0" smtClean="0"/>
              <a:t>بالإمكان عرضها على خريطة</a:t>
            </a:r>
          </a:p>
          <a:p>
            <a:pPr marL="914400" lvl="1" indent="-457200" algn="just" rtl="1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ar-SA" sz="2800" dirty="0" smtClean="0"/>
              <a:t>تستطيع عرض معلومات كانت غير مرئية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3147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425825" y="2133600"/>
            <a:ext cx="5819775" cy="215530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نماذج البيانات المكانية  </a:t>
            </a:r>
            <a:r>
              <a:rPr lang="en-CA" sz="2400" dirty="0"/>
              <a:t>Spatial </a:t>
            </a:r>
            <a:r>
              <a:rPr lang="en-CA" sz="2400" dirty="0" smtClean="0"/>
              <a:t>data Formats</a:t>
            </a:r>
            <a:endParaRPr lang="ar-SA" sz="2400" dirty="0" smtClean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 smtClean="0"/>
              <a:t>البيانات الشبكية </a:t>
            </a:r>
            <a:r>
              <a:rPr lang="en-US" sz="2400" dirty="0" smtClean="0"/>
              <a:t>Raster Data</a:t>
            </a:r>
            <a:endParaRPr lang="ar-SA" sz="2400" dirty="0" smtClean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/>
              <a:t>البيانات الخطية </a:t>
            </a:r>
            <a:r>
              <a:rPr lang="en-US" sz="2400" dirty="0" smtClean="0"/>
              <a:t>Vector</a:t>
            </a:r>
            <a:endParaRPr lang="ar-SA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549650" y="914401"/>
            <a:ext cx="511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البيانات المكانية  </a:t>
            </a:r>
            <a:r>
              <a:rPr lang="en-US" sz="3600" dirty="0"/>
              <a:t>Spatial data</a:t>
            </a:r>
          </a:p>
        </p:txBody>
      </p:sp>
      <p:pic>
        <p:nvPicPr>
          <p:cNvPr id="5" name="Picture 2" descr="http://bgis.sanbi.org/gis-primer/images/pic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4841" y="2076450"/>
            <a:ext cx="3095625" cy="3638551"/>
          </a:xfrm>
          <a:prstGeom prst="rect">
            <a:avLst/>
          </a:prstGeom>
          <a:noFill/>
          <a:ln w="25400"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a:ln>
        </p:spPr>
      </p:pic>
      <p:pic>
        <p:nvPicPr>
          <p:cNvPr id="6" name="Picture 4" descr="https://encrypted-tbn2.google.com/images?q=tbn:ANd9GcSzXoAbk_Q0AFHR3OETX7vpuSYSAQbl6chlkuwNtW5NbNiVT8Yl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53000" y="4267201"/>
            <a:ext cx="3095625" cy="1479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679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1112838"/>
          </a:xfrm>
        </p:spPr>
        <p:txBody>
          <a:bodyPr/>
          <a:lstStyle/>
          <a:p>
            <a:pPr lvl="0" algn="ctr" rtl="1"/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910230893"/>
              </p:ext>
            </p:extLst>
          </p:nvPr>
        </p:nvGraphicFramePr>
        <p:xfrm>
          <a:off x="5715000" y="609600"/>
          <a:ext cx="3657600" cy="483398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6576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بيانات مكانية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(</a:t>
                      </a: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Spatial data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</a:t>
                      </a:r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1- البيانات الخطية</a:t>
                      </a:r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نقطة (</a:t>
                      </a:r>
                      <a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Point</a:t>
                      </a: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 </a:t>
                      </a:r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خط (</a:t>
                      </a:r>
                      <a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Line</a:t>
                      </a: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 </a:t>
                      </a:r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شكل مساحي (</a:t>
                      </a:r>
                      <a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Polygon</a:t>
                      </a: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ajalla UI"/>
                      </a:endParaRPr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u="sng" dirty="0" smtClean="0"/>
                        <a:t>2- البيانات الشبكية</a:t>
                      </a:r>
                      <a:endParaRPr lang="ar-SA" sz="2800" u="sng" dirty="0"/>
                    </a:p>
                  </a:txBody>
                  <a:tcPr/>
                </a:tc>
              </a:tr>
              <a:tr h="648184">
                <a:tc>
                  <a:txBody>
                    <a:bodyPr/>
                    <a:lstStyle/>
                    <a:p>
                      <a:pPr algn="ctr" rtl="1"/>
                      <a:r>
                        <a:rPr lang="ar-SA" sz="2400" u="none" dirty="0" smtClean="0"/>
                        <a:t>المرئيات</a:t>
                      </a:r>
                      <a:r>
                        <a:rPr lang="ar-SA" sz="2400" u="none" baseline="0" dirty="0" smtClean="0"/>
                        <a:t> الفضائية والخرائط الرقمية</a:t>
                      </a:r>
                      <a:endParaRPr lang="ar-SA" sz="2400" u="non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495300" y="258762"/>
            <a:ext cx="89154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18200377"/>
              </p:ext>
            </p:extLst>
          </p:nvPr>
        </p:nvGraphicFramePr>
        <p:xfrm>
          <a:off x="457201" y="685800"/>
          <a:ext cx="4991100" cy="41823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991100"/>
              </a:tblGrid>
              <a:tr h="1066800">
                <a:tc>
                  <a:txBody>
                    <a:bodyPr/>
                    <a:lstStyle/>
                    <a:p>
                      <a:pPr marL="342900" marR="0" lvl="0" indent="-34290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بيانات وصفية (توصيفية) </a:t>
                      </a:r>
                    </a:p>
                    <a:p>
                      <a:pPr marL="342900" marR="0" lvl="0" indent="-34290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</a:t>
                      </a: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Descriptive data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(</a:t>
                      </a:r>
                    </a:p>
                  </a:txBody>
                  <a:tcPr/>
                </a:tc>
              </a:tr>
              <a:tr h="62310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قوائم </a:t>
                      </a:r>
                    </a:p>
                  </a:txBody>
                  <a:tcPr/>
                </a:tc>
              </a:tr>
              <a:tr h="62310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تقارير</a:t>
                      </a:r>
                    </a:p>
                  </a:txBody>
                  <a:tcPr/>
                </a:tc>
              </a:tr>
              <a:tr h="62310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جداول</a:t>
                      </a:r>
                    </a:p>
                  </a:txBody>
                  <a:tcPr/>
                </a:tc>
              </a:tr>
              <a:tr h="62310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ورموز</a:t>
                      </a:r>
                    </a:p>
                  </a:txBody>
                  <a:tcPr/>
                </a:tc>
              </a:tr>
              <a:tr h="62310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رسومات بيانية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ajalla UI"/>
                        </a:rPr>
                        <a:t> 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1976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533400"/>
            <a:ext cx="8585200" cy="884238"/>
          </a:xfrm>
        </p:spPr>
        <p:txBody>
          <a:bodyPr>
            <a:normAutofit fontScale="90000"/>
          </a:bodyPr>
          <a:lstStyle/>
          <a:p>
            <a:pPr algn="r" rtl="1"/>
            <a:r>
              <a:rPr lang="en-US" sz="5400" b="1" dirty="0" smtClean="0"/>
              <a:t> </a:t>
            </a:r>
            <a:r>
              <a:rPr lang="ar-SA" sz="5400" b="1" dirty="0" smtClean="0"/>
              <a:t> البيانات الخطية </a:t>
            </a:r>
            <a:endParaRPr lang="ar-SA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60400" y="1600200"/>
            <a:ext cx="85852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r" rtl="1"/>
            <a:r>
              <a:rPr lang="ar-KW" sz="3200" b="1" dirty="0" smtClean="0"/>
              <a:t>1 – الظواهر النقطية : </a:t>
            </a:r>
            <a:endParaRPr lang="en-US" sz="3200" b="1" dirty="0" smtClean="0"/>
          </a:p>
          <a:p>
            <a:pPr algn="r" rtl="1"/>
            <a:r>
              <a:rPr lang="ar-KW" sz="3200" b="1" dirty="0" smtClean="0"/>
              <a:t>	</a:t>
            </a:r>
            <a:r>
              <a:rPr lang="ar-KW" sz="3200" dirty="0" smtClean="0"/>
              <a:t>هي عبارة عن موقع منفصل يرسم على الخارطة برمز يعكس مفهوم هذه النقطة، فهي تعكس ظاهرة جغرافية ليس لها مساحة مكانية مثل أعمدة الكهرباء والآبار وإشارات المرور وغيرها.</a:t>
            </a:r>
            <a:endParaRPr lang="en-US" sz="3200" dirty="0" smtClean="0"/>
          </a:p>
          <a:p>
            <a:pPr algn="r" rtl="1"/>
            <a:r>
              <a:rPr lang="ar-KW" sz="3200" b="1" dirty="0" smtClean="0"/>
              <a:t>2 – الظواهر الخطية : </a:t>
            </a:r>
            <a:endParaRPr lang="en-US" sz="3200" b="1" dirty="0" smtClean="0"/>
          </a:p>
          <a:p>
            <a:pPr algn="r" rtl="1"/>
            <a:r>
              <a:rPr lang="ar-KW" sz="3200" dirty="0" smtClean="0"/>
              <a:t>هي عبارة عن مجموعة متتالية من النقاط ، مثل الطرق والينابيع وتمديدات المياه والهاتف وغيرها.</a:t>
            </a:r>
            <a:endParaRPr lang="en-US" sz="3200" dirty="0" smtClean="0"/>
          </a:p>
          <a:p>
            <a:pPr algn="r" rtl="1"/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2688645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60400" y="1600200"/>
            <a:ext cx="85852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ar-KW" sz="3200" b="1" dirty="0" smtClean="0"/>
              <a:t>3 – الظواهر المساحية : </a:t>
            </a:r>
            <a:endParaRPr lang="en-US" sz="3200" b="1" dirty="0" smtClean="0"/>
          </a:p>
          <a:p>
            <a:pPr algn="r" rtl="1"/>
            <a:r>
              <a:rPr lang="ar-KW" sz="3200" dirty="0" smtClean="0"/>
              <a:t>	هي تلك الظواهر على الأرض والتي تح</a:t>
            </a:r>
            <a:r>
              <a:rPr lang="ar-SA" sz="3200" dirty="0" smtClean="0"/>
              <a:t>ت</a:t>
            </a:r>
            <a:r>
              <a:rPr lang="ar-KW" sz="3200" dirty="0" smtClean="0"/>
              <a:t>ل حيزاً ومساحة كبيرة وهي عبارة عن سلسلة من الخطوط المغلقة والتي بدأت في الأصل من نقاط متتالية بدأت من النقطة الأولى وانتهت بالنقطة الأولى فكونت مساحة مغلقة.</a:t>
            </a:r>
            <a:endParaRPr lang="en-US" sz="3200" dirty="0" smtClean="0"/>
          </a:p>
          <a:p>
            <a:pPr algn="r" rtl="1"/>
            <a:r>
              <a:rPr lang="ar-KW" sz="3200" dirty="0" smtClean="0"/>
              <a:t>	إن مقياس الرسم ودرجة الدقة في التفصيل يتحكمان في التعريف للظواهر السابقة.</a:t>
            </a:r>
            <a:endParaRPr lang="en-US" sz="3200" dirty="0" smtClean="0"/>
          </a:p>
          <a:p>
            <a:pPr algn="r"/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368007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vector data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057399" y="1468256"/>
            <a:ext cx="4876801" cy="478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5642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971800" y="2133600"/>
            <a:ext cx="6273800" cy="23622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 smtClean="0"/>
              <a:t>تقوم بوصف البيانات المكانية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 smtClean="0"/>
              <a:t>عبارة عن كتابة حرفية أو أرقام رياضية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 smtClean="0"/>
              <a:t>بأسلوب</a:t>
            </a:r>
            <a:r>
              <a:rPr lang="ar-SA" sz="2400" dirty="0"/>
              <a:t> وصفي أو </a:t>
            </a:r>
            <a:r>
              <a:rPr lang="ar-SA" sz="2400" dirty="0" smtClean="0"/>
              <a:t>كمي</a:t>
            </a:r>
          </a:p>
          <a:p>
            <a:pPr marL="1371600" lvl="3" indent="0" algn="just" rtl="1">
              <a:lnSpc>
                <a:spcPct val="150000"/>
              </a:lnSpc>
              <a:buNone/>
            </a:pPr>
            <a:endParaRPr lang="ar-SA" sz="2400" dirty="0" smtClean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641600" y="533400"/>
            <a:ext cx="602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/>
              <a:t>البيانات </a:t>
            </a:r>
            <a:r>
              <a:rPr lang="ar-SA" sz="3600" dirty="0" smtClean="0"/>
              <a:t>الوصفية  </a:t>
            </a:r>
            <a:r>
              <a:rPr lang="en-US" sz="3600" dirty="0" smtClean="0"/>
              <a:t>Attribute data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7309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408332"/>
            <a:ext cx="8255000" cy="46114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تعتبر البيانات المكانية من العناصر الأساسية لنظم المعلومات </a:t>
            </a:r>
            <a:r>
              <a:rPr lang="ar-SA" sz="2400" dirty="0" smtClean="0"/>
              <a:t>الجغرافية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عمليات </a:t>
            </a:r>
            <a:r>
              <a:rPr lang="ar-SA" sz="2400" dirty="0"/>
              <a:t>جمع البيانات المكانية </a:t>
            </a:r>
            <a:r>
              <a:rPr lang="ar-SA" sz="2400" dirty="0" smtClean="0"/>
              <a:t>وتحويلها وتحديثها </a:t>
            </a:r>
            <a:r>
              <a:rPr lang="ar-SA" sz="2400" dirty="0"/>
              <a:t>من الأعمال التي تتطلب الكثير من الجهد والوقت </a:t>
            </a:r>
            <a:r>
              <a:rPr lang="ar-SA" sz="2400" dirty="0" smtClean="0"/>
              <a:t>والتكاليف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هناك الكثير من مصادر البيانات </a:t>
            </a:r>
            <a:r>
              <a:rPr lang="ar-SA" sz="2400" dirty="0" smtClean="0"/>
              <a:t>المختلفة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ينقسم جمع البيانات الى نوعين رئيسيين (</a:t>
            </a:r>
            <a:r>
              <a:rPr lang="en-US" sz="2400" dirty="0" smtClean="0"/>
              <a:t>Collection Types</a:t>
            </a:r>
            <a:r>
              <a:rPr lang="ar-SA" sz="2400" dirty="0" smtClean="0"/>
              <a:t>):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sz="2400" dirty="0" smtClean="0"/>
              <a:t>الحصول على البيانات </a:t>
            </a:r>
            <a:r>
              <a:rPr lang="en-US" sz="2400" dirty="0" smtClean="0"/>
              <a:t>Data Capture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sz="2400" dirty="0" smtClean="0"/>
              <a:t>تحويل البيانات </a:t>
            </a:r>
            <a:r>
              <a:rPr lang="en-US" sz="2400" dirty="0" smtClean="0"/>
              <a:t>Data Transfer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68450" y="381001"/>
            <a:ext cx="709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جمع البيانات  </a:t>
            </a:r>
            <a:r>
              <a:rPr lang="en-US" sz="3600" dirty="0" smtClean="0"/>
              <a:t>Data Collection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08491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68450" y="1713132"/>
            <a:ext cx="7677150" cy="36208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400" dirty="0" smtClean="0"/>
              <a:t>التخطيط </a:t>
            </a:r>
            <a:r>
              <a:rPr lang="en-US" sz="2400" dirty="0" smtClean="0"/>
              <a:t>Planning</a:t>
            </a:r>
            <a:r>
              <a:rPr lang="ar-SA" sz="2400" dirty="0" smtClean="0"/>
              <a:t>: تحديد احتياجات المستخدم، ومصادر البيانات، وتطوير خطة المشروع.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400" dirty="0" smtClean="0"/>
              <a:t>التحضير </a:t>
            </a:r>
            <a:r>
              <a:rPr lang="en-US" sz="2400" dirty="0" smtClean="0"/>
              <a:t>Preparation</a:t>
            </a:r>
            <a:r>
              <a:rPr lang="ar-SA" sz="2400" dirty="0" smtClean="0"/>
              <a:t>: ويتضمن الحصول على البيانات، واعادة رسم الخرائط غير </a:t>
            </a:r>
            <a:r>
              <a:rPr lang="ar-SA" sz="2400" dirty="0"/>
              <a:t>الواضحة</a:t>
            </a:r>
            <a:r>
              <a:rPr lang="ar-SA" sz="2400" dirty="0" smtClean="0"/>
              <a:t>، وتحرير صور الخرائط المتحصل عليها من الماسح الضوئي، وازالة الضوضاء، واعداد الاجهزة، والبرمجيات المناسبة لاستقبال البيانات.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8450" y="609600"/>
            <a:ext cx="709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خطوات جمع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26447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981200" y="1560731"/>
            <a:ext cx="7264400" cy="41542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457200" indent="-457200" algn="just" rtl="1">
              <a:lnSpc>
                <a:spcPct val="150000"/>
              </a:lnSpc>
              <a:buFont typeface="+mj-lt"/>
              <a:buAutoNum type="arabicPeriod" startAt="3"/>
            </a:pPr>
            <a:r>
              <a:rPr lang="ar-SA" sz="2400" dirty="0" smtClean="0"/>
              <a:t>الترقيم والتحويل </a:t>
            </a:r>
            <a:r>
              <a:rPr lang="en-US" sz="2400" dirty="0"/>
              <a:t>Digitizing and transfer</a:t>
            </a:r>
            <a:r>
              <a:rPr lang="ar-SA" sz="2400" dirty="0" smtClean="0"/>
              <a:t>: هي المرحلة التي تتطلب معظم الموقت.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 startAt="3"/>
            </a:pPr>
            <a:r>
              <a:rPr lang="ar-SA" sz="2400" dirty="0" smtClean="0"/>
              <a:t>التحرير والتصحيح </a:t>
            </a:r>
            <a:r>
              <a:rPr lang="en-US" sz="2400" dirty="0"/>
              <a:t>Editing / </a:t>
            </a:r>
            <a:r>
              <a:rPr lang="en-US" sz="2400" dirty="0" smtClean="0"/>
              <a:t>Improvement</a:t>
            </a:r>
            <a:r>
              <a:rPr lang="ar-SA" sz="2400" dirty="0" smtClean="0"/>
              <a:t>: تنقح وتحسن الصورة النهائية للبيانات.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 startAt="3"/>
            </a:pPr>
            <a:r>
              <a:rPr lang="ar-SA" sz="2400" dirty="0" smtClean="0"/>
              <a:t>التقويم </a:t>
            </a:r>
            <a:r>
              <a:rPr lang="en-US" sz="2400" dirty="0" smtClean="0"/>
              <a:t>Evaluation</a:t>
            </a:r>
            <a:r>
              <a:rPr lang="ar-SA" sz="2400" dirty="0" smtClean="0"/>
              <a:t>: يتم في هذه المرحلة تحديد نجاحات وإخفاقات المشروع.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8450" y="609600"/>
            <a:ext cx="709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خطوات جمع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6303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33550" y="1600201"/>
            <a:ext cx="7512050" cy="3886200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مبادئ أساسية: </a:t>
            </a:r>
          </a:p>
          <a:p>
            <a:pPr marL="1320800" lvl="1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900" dirty="0" smtClean="0"/>
              <a:t>خطة واضحة: لجميع مراحل جمع البيانات</a:t>
            </a:r>
          </a:p>
          <a:p>
            <a:pPr marL="1320800" lvl="1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900" dirty="0" smtClean="0"/>
              <a:t>تمويل مناسب: يغطي جميع الاحتياجات</a:t>
            </a:r>
          </a:p>
          <a:p>
            <a:pPr marL="1320800" lvl="1" algn="just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900" dirty="0" smtClean="0"/>
              <a:t>وقت كافي: لتنفيذ المشروع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المفاضلة: يجب التوفيق بين الجودة، والدقة (المكانية، والطيفيّة، والزمانية)، والوقت المتاح، والميزانية المتوفرة.</a:t>
            </a:r>
          </a:p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خيارات المصادر البديلة: الاختيار بين البيانات المتوفرة، والمؤسسات المتخصصة.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0850" y="533401"/>
            <a:ext cx="3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إدارة جمع 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362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1447800"/>
            <a:ext cx="9410700" cy="5105400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تنقسم طرق الحصول على البيانات (</a:t>
            </a:r>
            <a:r>
              <a:rPr lang="en-US" sz="2400" dirty="0" smtClean="0"/>
              <a:t>Capture Methods</a:t>
            </a:r>
            <a:r>
              <a:rPr lang="ar-SA" sz="2400" dirty="0" smtClean="0"/>
              <a:t>) الى نوعين رئيسيين: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900" dirty="0" smtClean="0"/>
              <a:t>مصادر بيانات أساسية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بيانات تم جمعها لغرض استخدامها في نظم المعلومات الجغرافية.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رقمية: مثل صور الأقمار الصناعية </a:t>
            </a:r>
            <a:r>
              <a:rPr lang="en-US" sz="2400" dirty="0" smtClean="0"/>
              <a:t>IKONOS IMMAGE</a:t>
            </a:r>
            <a:r>
              <a:rPr lang="ar-SA" sz="2400" dirty="0" smtClean="0"/>
              <a:t>.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خطية: مثل بيانات المساحة الأرضية، وبيانات النظام </a:t>
            </a:r>
            <a:r>
              <a:rPr lang="ar-SA" sz="2400" dirty="0"/>
              <a:t>العالمي لتحديد المواقع  (</a:t>
            </a:r>
            <a:r>
              <a:rPr lang="en-US" sz="2400" dirty="0"/>
              <a:t>GPS</a:t>
            </a:r>
            <a:r>
              <a:rPr lang="ar-SA" sz="2400" dirty="0"/>
              <a:t>).</a:t>
            </a:r>
            <a:r>
              <a:rPr lang="ar-SA" sz="2400" dirty="0" smtClean="0"/>
              <a:t> 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900" dirty="0" smtClean="0"/>
              <a:t>مصادر بيانات ثانوية: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بيانات تم جمعها لأغراض أخرى وبالإمكان تحويلها إلى نموذج مناسب لاستخدامه في نظم المعلومات.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رقمية: المسح الضوئي للخرائط وصور الأقمار الصناعية.</a:t>
            </a:r>
          </a:p>
          <a:p>
            <a:pPr lvl="2" algn="just" rtl="1">
              <a:lnSpc>
                <a:spcPct val="150000"/>
              </a:lnSpc>
              <a:buFont typeface="Courier New" pitchFamily="49" charset="0"/>
              <a:buChar char="o"/>
            </a:pPr>
            <a:r>
              <a:rPr lang="ar-SA" sz="2400" dirty="0" smtClean="0"/>
              <a:t>خطية: الترقيم لنقل أجزاء محددة من خريطة إلى النموذج الخطي (</a:t>
            </a:r>
            <a:r>
              <a:rPr lang="en-US" sz="2400" dirty="0" smtClean="0"/>
              <a:t>Vectorization</a:t>
            </a:r>
            <a:r>
              <a:rPr lang="ar-SA" sz="2400" dirty="0" smtClean="0"/>
              <a:t>).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384550" y="344270"/>
            <a:ext cx="528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طرق الحصول </a:t>
            </a:r>
            <a:r>
              <a:rPr lang="ar-SA" sz="3600" dirty="0"/>
              <a:t>على </a:t>
            </a:r>
            <a:r>
              <a:rPr lang="ar-SA" sz="3600" dirty="0" smtClean="0"/>
              <a:t>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87619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68450" y="2057400"/>
            <a:ext cx="7264400" cy="3505200"/>
          </a:xfrm>
          <a:prstGeom prst="rect">
            <a:avLst/>
          </a:prstGeom>
        </p:spPr>
        <p:txBody>
          <a:bodyPr anchor="t">
            <a:normAutofit fontScale="92500"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الترقيم اليدوي  </a:t>
            </a:r>
            <a:r>
              <a:rPr lang="en-US" sz="2400" dirty="0" smtClean="0"/>
              <a:t>Manual Digitizing</a:t>
            </a:r>
            <a:endParaRPr lang="ar-SA" sz="2400" dirty="0" smtClean="0"/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/>
              <a:t>الترقيم من شاشة الحاسوب</a:t>
            </a:r>
          </a:p>
          <a:p>
            <a:pPr lvl="1"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SA" sz="2400" dirty="0"/>
              <a:t>الترقيم من خريطة موثقة مكانياً  </a:t>
            </a:r>
            <a:r>
              <a:rPr lang="en-US" sz="2400" dirty="0"/>
              <a:t>Geo-referenced </a:t>
            </a:r>
            <a:r>
              <a:rPr lang="en-US" sz="2400" dirty="0" smtClean="0"/>
              <a:t>image</a:t>
            </a:r>
            <a:endParaRPr lang="ar-SA" sz="2400" dirty="0" smtClean="0"/>
          </a:p>
          <a:p>
            <a:pPr marL="342900" lvl="1" indent="-342900"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/>
              <a:t>الماسح </a:t>
            </a:r>
            <a:r>
              <a:rPr lang="ar-SA" sz="2400" dirty="0" smtClean="0"/>
              <a:t>الضوئي  </a:t>
            </a:r>
            <a:r>
              <a:rPr lang="en-US" sz="2400" dirty="0" smtClean="0"/>
              <a:t>Scanner</a:t>
            </a:r>
            <a:endParaRPr lang="ar-SA" sz="2400" dirty="0" smtClean="0"/>
          </a:p>
          <a:p>
            <a:pPr marL="342900" lvl="1" indent="-342900"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الاستشعار عن بعد  </a:t>
            </a:r>
            <a:r>
              <a:rPr lang="en-US" sz="2400" dirty="0" smtClean="0"/>
              <a:t>Remote Sensing</a:t>
            </a:r>
            <a:endParaRPr lang="ar-SA" sz="2400" dirty="0" smtClean="0"/>
          </a:p>
          <a:p>
            <a:pPr marL="342900" lvl="1" indent="-342900" algn="just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2400" dirty="0" smtClean="0"/>
              <a:t>بيانات رقمية جاهزة  </a:t>
            </a:r>
            <a:r>
              <a:rPr lang="en-US" sz="2400" dirty="0"/>
              <a:t>Existing Digital </a:t>
            </a:r>
            <a:r>
              <a:rPr lang="en-US" sz="2400" dirty="0" smtClean="0"/>
              <a:t>Data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68450" y="685801"/>
            <a:ext cx="709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طرق الحصول </a:t>
            </a:r>
            <a:r>
              <a:rPr lang="ar-SA" sz="3600" dirty="0"/>
              <a:t>على </a:t>
            </a:r>
            <a:r>
              <a:rPr lang="ar-SA" sz="3600" dirty="0" smtClean="0"/>
              <a:t>البيانات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85996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073150" y="1524000"/>
            <a:ext cx="7759700" cy="43434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ar-SA" sz="1800" dirty="0" smtClean="0"/>
              <a:t>المسقط  </a:t>
            </a:r>
            <a:r>
              <a:rPr lang="en-US" sz="1800" dirty="0" smtClean="0"/>
              <a:t>Projection</a:t>
            </a:r>
            <a:r>
              <a:rPr lang="ar-SA" sz="1800" dirty="0" smtClean="0"/>
              <a:t>: طريقة تحويل السطح ثلاثي الأبعاد إلى سطح مستوي ثنائي الأبعاد</a:t>
            </a:r>
          </a:p>
          <a:p>
            <a:pPr lvl="1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ar-SA" sz="1800" dirty="0" smtClean="0"/>
              <a:t>لا يمكن تفادي التشوه تماماً</a:t>
            </a:r>
            <a:endParaRPr lang="ar-SA" sz="1800" dirty="0"/>
          </a:p>
          <a:p>
            <a:pPr marL="342900" lvl="1" indent="-342900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ar-SA" sz="1800" dirty="0" smtClean="0"/>
              <a:t>مقياس الرسم  </a:t>
            </a:r>
            <a:r>
              <a:rPr lang="en-US" sz="1800" dirty="0" smtClean="0"/>
              <a:t>Scale</a:t>
            </a:r>
            <a:endParaRPr lang="ar-SA" sz="1800" dirty="0" smtClean="0"/>
          </a:p>
          <a:p>
            <a:pPr marL="742950" lvl="2" indent="-342900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ar-SA" sz="1800" dirty="0" smtClean="0"/>
              <a:t>يؤثر مقياس الرسم على دقة التحليل ونوعية المخرجات</a:t>
            </a:r>
          </a:p>
          <a:p>
            <a:pPr marL="342900" lvl="1" indent="-342900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ar-SA" sz="1800" dirty="0" smtClean="0"/>
              <a:t>الدقة  </a:t>
            </a:r>
            <a:r>
              <a:rPr lang="en-US" sz="1800" dirty="0" smtClean="0"/>
              <a:t>Accuracy</a:t>
            </a:r>
            <a:endParaRPr lang="ar-SA" sz="1800" dirty="0"/>
          </a:p>
          <a:p>
            <a:pPr marL="742950" lvl="2" indent="-342900" algn="just" rtl="1">
              <a:spcBef>
                <a:spcPts val="0"/>
              </a:spcBef>
              <a:buFont typeface="Wingdings" pitchFamily="2" charset="2"/>
              <a:buChar char="§"/>
            </a:pPr>
            <a:r>
              <a:rPr lang="ar-SA" sz="1800" dirty="0" smtClean="0"/>
              <a:t>الدقة المكانية  </a:t>
            </a:r>
            <a:r>
              <a:rPr lang="en-US" sz="1800" dirty="0"/>
              <a:t>Positional</a:t>
            </a:r>
            <a:endParaRPr lang="ar-SA" sz="1800" dirty="0" smtClean="0"/>
          </a:p>
          <a:p>
            <a:pPr marL="742950" lvl="2" indent="-342900" algn="just" rtl="1">
              <a:spcBef>
                <a:spcPts val="0"/>
              </a:spcBef>
              <a:buFont typeface="Wingdings" pitchFamily="2" charset="2"/>
              <a:buChar char="§"/>
            </a:pPr>
            <a:r>
              <a:rPr lang="ar-SA" sz="1800" dirty="0" smtClean="0"/>
              <a:t>الدقة الوصفية (الثبات)  </a:t>
            </a:r>
            <a:r>
              <a:rPr lang="en-US" sz="1800" dirty="0"/>
              <a:t>Consistency</a:t>
            </a:r>
            <a:endParaRPr lang="ar-SA" sz="1800" dirty="0" smtClean="0"/>
          </a:p>
          <a:p>
            <a:pPr marL="742950" lvl="2" indent="-342900" algn="just" rtl="1">
              <a:spcBef>
                <a:spcPts val="0"/>
              </a:spcBef>
              <a:buFont typeface="Wingdings" pitchFamily="2" charset="2"/>
              <a:buChar char="§"/>
            </a:pPr>
            <a:r>
              <a:rPr lang="ar-SA" sz="1800" dirty="0" smtClean="0"/>
              <a:t>الاكتمال  </a:t>
            </a:r>
            <a:r>
              <a:rPr lang="en-US" sz="1800" dirty="0"/>
              <a:t>Completeness</a:t>
            </a:r>
            <a:endParaRPr lang="ar-SA" sz="1800" dirty="0"/>
          </a:p>
          <a:p>
            <a:pPr marL="342900" lvl="1" indent="-342900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ar-SA" sz="1800" dirty="0" smtClean="0"/>
              <a:t>الوضوح </a:t>
            </a:r>
            <a:r>
              <a:rPr lang="en-US" sz="1800" dirty="0" smtClean="0"/>
              <a:t>Resolution</a:t>
            </a:r>
            <a:endParaRPr lang="ar-SA" sz="1800" dirty="0"/>
          </a:p>
          <a:p>
            <a:pPr marL="742950" lvl="2" indent="-342900" algn="just" rt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ar-SA" sz="1800" dirty="0" smtClean="0"/>
              <a:t>يعبر عنه في النظام الخلوي بمقياس الخلية </a:t>
            </a:r>
            <a:r>
              <a:rPr lang="en-US" sz="1800" dirty="0" smtClean="0"/>
              <a:t>pixel </a:t>
            </a:r>
            <a:r>
              <a:rPr lang="en-US" sz="1800" dirty="0"/>
              <a:t>size </a:t>
            </a:r>
            <a:endParaRPr lang="ar-SA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238250" y="533401"/>
            <a:ext cx="742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3600" dirty="0" smtClean="0"/>
              <a:t>خواص البيانات </a:t>
            </a:r>
            <a:r>
              <a:rPr lang="en-US" sz="3200" dirty="0" smtClean="0"/>
              <a:t>Properties </a:t>
            </a:r>
            <a:r>
              <a:rPr lang="en-US" sz="3200" dirty="0"/>
              <a:t>of S</a:t>
            </a:r>
            <a:r>
              <a:rPr lang="en-US" sz="3200" dirty="0" smtClean="0"/>
              <a:t>patial Data</a:t>
            </a:r>
            <a:r>
              <a:rPr lang="ar-SA" sz="32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2417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613</Words>
  <Application>Microsoft Office PowerPoint</Application>
  <PresentationFormat>A4 Paper (210x297 mm)‎</PresentationFormat>
  <Paragraphs>100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المحاضرة الرابعة</vt:lpstr>
      <vt:lpstr>عناصر المحاضرة</vt:lpstr>
      <vt:lpstr>الشريحة 3</vt:lpstr>
      <vt:lpstr>الشريحة 4</vt:lpstr>
      <vt:lpstr>الشريحة 5</vt:lpstr>
      <vt:lpstr>الشريحة 6</vt:lpstr>
      <vt:lpstr>الشريحة 7</vt:lpstr>
      <vt:lpstr>  البيانات الخطية 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عمر</cp:lastModifiedBy>
  <cp:revision>134</cp:revision>
  <dcterms:created xsi:type="dcterms:W3CDTF">2009-10-14T19:14:34Z</dcterms:created>
  <dcterms:modified xsi:type="dcterms:W3CDTF">2014-11-12T10:35:38Z</dcterms:modified>
</cp:coreProperties>
</file>