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29" r:id="rId2"/>
    <p:sldId id="359" r:id="rId3"/>
    <p:sldId id="360" r:id="rId4"/>
    <p:sldId id="361" r:id="rId5"/>
    <p:sldId id="362" r:id="rId6"/>
    <p:sldId id="363" r:id="rId7"/>
    <p:sldId id="364" r:id="rId8"/>
    <p:sldId id="365" r:id="rId9"/>
    <p:sldId id="366" r:id="rId10"/>
    <p:sldId id="367" r:id="rId11"/>
    <p:sldId id="368" r:id="rId12"/>
    <p:sldId id="369" r:id="rId13"/>
    <p:sldId id="370" r:id="rId14"/>
    <p:sldId id="371" r:id="rId15"/>
    <p:sldId id="372" r:id="rId16"/>
    <p:sldId id="373" r:id="rId17"/>
    <p:sldId id="374" r:id="rId18"/>
    <p:sldId id="375" r:id="rId19"/>
    <p:sldId id="376" r:id="rId20"/>
    <p:sldId id="377" r:id="rId21"/>
    <p:sldId id="378"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varScale="1">
        <p:scale>
          <a:sx n="47" d="100"/>
          <a:sy n="47" d="100"/>
        </p:scale>
        <p:origin x="-1068" y="-90"/>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7" Type="http://schemas.openxmlformats.org/officeDocument/2006/relationships/image" Target="../media/image11.wmf"/><Relationship Id="rId2" Type="http://schemas.openxmlformats.org/officeDocument/2006/relationships/image" Target="../media/image6.wmf"/><Relationship Id="rId1" Type="http://schemas.openxmlformats.org/officeDocument/2006/relationships/image" Target="../media/image5.wmf"/><Relationship Id="rId6" Type="http://schemas.openxmlformats.org/officeDocument/2006/relationships/image" Target="../media/image10.wmf"/><Relationship Id="rId5" Type="http://schemas.openxmlformats.org/officeDocument/2006/relationships/image" Target="../media/image9.wmf"/><Relationship Id="rId4"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11/12/2014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 Id="rId9" Type="http://schemas.openxmlformats.org/officeDocument/2006/relationships/oleObject" Target="../embeddings/oleObject7.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x-none" spc="-150" dirty="0">
                <a:solidFill>
                  <a:srgbClr val="376092"/>
                </a:solidFill>
                <a:latin typeface="ae_AlMateen" pitchFamily="2" charset="-78"/>
                <a:cs typeface="ae_AlMateen" pitchFamily="2" charset="-78"/>
              </a:rPr>
              <a:t>المحاضرة </a:t>
            </a:r>
            <a:r>
              <a:rPr lang="x-none" spc="-150" dirty="0" smtClean="0">
                <a:solidFill>
                  <a:srgbClr val="376092"/>
                </a:solidFill>
                <a:latin typeface="ae_AlMateen" pitchFamily="2" charset="-78"/>
                <a:cs typeface="ae_AlMateen" pitchFamily="2" charset="-78"/>
              </a:rPr>
              <a:t>ال</a:t>
            </a:r>
            <a:r>
              <a:rPr lang="ar-SA" spc="-150" dirty="0" smtClean="0">
                <a:solidFill>
                  <a:srgbClr val="376092"/>
                </a:solidFill>
                <a:latin typeface="ae_AlMateen" pitchFamily="2" charset="-78"/>
                <a:cs typeface="ae_AlMateen" pitchFamily="2" charset="-78"/>
              </a:rPr>
              <a:t>خامسة</a:t>
            </a:r>
            <a:endParaRPr lang="en-US" dirty="0"/>
          </a:p>
        </p:txBody>
      </p:sp>
      <p:sp>
        <p:nvSpPr>
          <p:cNvPr id="3" name="Subtitle 2"/>
          <p:cNvSpPr>
            <a:spLocks noGrp="1"/>
          </p:cNvSpPr>
          <p:nvPr>
            <p:ph type="subTitle" idx="1"/>
          </p:nvPr>
        </p:nvSpPr>
        <p:spPr>
          <a:xfrm>
            <a:off x="943708" y="3886200"/>
            <a:ext cx="7948246" cy="1066800"/>
          </a:xfrm>
        </p:spPr>
        <p:txBody>
          <a:bodyPr>
            <a:normAutofit/>
          </a:bodyPr>
          <a:lstStyle/>
          <a:p>
            <a:pPr rtl="1"/>
            <a:r>
              <a:rPr lang="ar-SA" sz="4400" dirty="0">
                <a:solidFill>
                  <a:schemeClr val="tx1"/>
                </a:solidFill>
              </a:rPr>
              <a:t>مصادر بيانات نظم المعلومات الجغرافية</a:t>
            </a:r>
          </a:p>
        </p:txBody>
      </p:sp>
      <p:sp>
        <p:nvSpPr>
          <p:cNvPr id="4" name="عنصر نائب لرقم الشريحة 3"/>
          <p:cNvSpPr>
            <a:spLocks noGrp="1"/>
          </p:cNvSpPr>
          <p:nvPr>
            <p:ph type="sldNum" sz="quarter" idx="10"/>
          </p:nvPr>
        </p:nvSpPr>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Tree>
    <p:extLst>
      <p:ext uri="{BB962C8B-B14F-4D97-AF65-F5344CB8AC3E}">
        <p14:creationId xmlns:p14="http://schemas.microsoft.com/office/powerpoint/2010/main" xmlns="" val="12302781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8900" y="304800"/>
            <a:ext cx="4127500" cy="1143000"/>
          </a:xfrm>
        </p:spPr>
        <p:txBody>
          <a:bodyPr anchor="ctr"/>
          <a:lstStyle/>
          <a:p>
            <a:pPr algn="ctr" rtl="1"/>
            <a:r>
              <a:rPr lang="ar-SA" sz="4000" dirty="0" smtClean="0">
                <a:solidFill>
                  <a:schemeClr val="tx1"/>
                </a:solidFill>
              </a:rPr>
              <a:t>عناصر المحاضرة</a:t>
            </a:r>
            <a:endParaRPr lang="en-US" sz="4000" dirty="0">
              <a:solidFill>
                <a:schemeClr val="tx1"/>
              </a:solidFill>
            </a:endParaRPr>
          </a:p>
        </p:txBody>
      </p:sp>
      <p:sp>
        <p:nvSpPr>
          <p:cNvPr id="3" name="Content Placeholder 2"/>
          <p:cNvSpPr>
            <a:spLocks noGrp="1"/>
          </p:cNvSpPr>
          <p:nvPr>
            <p:ph sz="quarter" idx="4294967295"/>
          </p:nvPr>
        </p:nvSpPr>
        <p:spPr>
          <a:xfrm>
            <a:off x="3371850" y="1600200"/>
            <a:ext cx="5695950" cy="2514600"/>
          </a:xfrm>
          <a:prstGeom prst="rect">
            <a:avLst/>
          </a:prstGeom>
        </p:spPr>
        <p:txBody>
          <a:bodyPr anchor="t">
            <a:normAutofit/>
          </a:bodyPr>
          <a:lstStyle/>
          <a:p>
            <a:pPr algn="r" rtl="1"/>
            <a:r>
              <a:rPr lang="ar-SA" sz="2800" dirty="0" smtClean="0"/>
              <a:t>البيانات في نظم المعلومات الجغرافية</a:t>
            </a:r>
          </a:p>
          <a:p>
            <a:pPr algn="r" rtl="1"/>
            <a:r>
              <a:rPr lang="ar-SA" sz="2800" dirty="0" smtClean="0"/>
              <a:t>الصور </a:t>
            </a:r>
            <a:r>
              <a:rPr lang="ar-SA" sz="2800" dirty="0"/>
              <a:t>الجوية </a:t>
            </a:r>
            <a:r>
              <a:rPr lang="ar-SA" sz="2800" dirty="0" smtClean="0"/>
              <a:t>والفضائية</a:t>
            </a:r>
          </a:p>
          <a:p>
            <a:pPr algn="r" rtl="1"/>
            <a:r>
              <a:rPr lang="ar-SA" sz="2800" dirty="0" smtClean="0"/>
              <a:t>نظام تحديد المواقع الجي </a:t>
            </a:r>
            <a:r>
              <a:rPr lang="ar-SA" sz="2800" dirty="0"/>
              <a:t>بي إس</a:t>
            </a:r>
            <a:r>
              <a:rPr lang="en-US" sz="2800" dirty="0"/>
              <a:t>GPS </a:t>
            </a:r>
            <a:endParaRPr lang="ar-SA" sz="2800" dirty="0" smtClean="0"/>
          </a:p>
          <a:p>
            <a:pPr algn="r" rtl="1"/>
            <a:r>
              <a:rPr lang="ar-SA" sz="2800" dirty="0" smtClean="0"/>
              <a:t>المسح </a:t>
            </a:r>
            <a:r>
              <a:rPr lang="ar-SA" sz="2800" dirty="0"/>
              <a:t>الحقلي بأجهزة </a:t>
            </a:r>
            <a:r>
              <a:rPr lang="ar-SA" sz="2800" dirty="0" smtClean="0"/>
              <a:t>المساحة</a:t>
            </a:r>
          </a:p>
        </p:txBody>
      </p:sp>
    </p:spTree>
    <p:extLst>
      <p:ext uri="{BB962C8B-B14F-4D97-AF65-F5344CB8AC3E}">
        <p14:creationId xmlns:p14="http://schemas.microsoft.com/office/powerpoint/2010/main" xmlns="" val="4740354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660400" y="1295400"/>
            <a:ext cx="8585200" cy="4648200"/>
          </a:xfrm>
          <a:prstGeom prst="rect">
            <a:avLst/>
          </a:prstGeom>
        </p:spPr>
        <p:txBody>
          <a:bodyPr anchor="t">
            <a:normAutofit fontScale="77500" lnSpcReduction="20000"/>
          </a:bodyPr>
          <a:lstStyle/>
          <a:p>
            <a:pPr algn="just" rtl="1">
              <a:lnSpc>
                <a:spcPct val="150000"/>
              </a:lnSpc>
              <a:buFont typeface="Wingdings" pitchFamily="2" charset="2"/>
              <a:buChar char="Ø"/>
            </a:pPr>
            <a:r>
              <a:rPr lang="ar-SA" sz="2400" dirty="0" smtClean="0"/>
              <a:t>تنقسم طرق الحصول على البيانات (</a:t>
            </a:r>
            <a:r>
              <a:rPr lang="en-US" sz="2400" dirty="0" smtClean="0"/>
              <a:t>Capture Methods</a:t>
            </a:r>
            <a:r>
              <a:rPr lang="ar-SA" sz="2400" dirty="0" smtClean="0"/>
              <a:t>) الى نوعين رئيسيين:</a:t>
            </a:r>
          </a:p>
          <a:p>
            <a:pPr lvl="1" algn="just" rtl="1">
              <a:lnSpc>
                <a:spcPct val="150000"/>
              </a:lnSpc>
              <a:buFont typeface="Wingdings" pitchFamily="2" charset="2"/>
              <a:buChar char="§"/>
            </a:pPr>
            <a:r>
              <a:rPr lang="ar-SA" sz="2900" dirty="0" smtClean="0"/>
              <a:t>مصادر بيانات أساسية</a:t>
            </a:r>
          </a:p>
          <a:p>
            <a:pPr lvl="2" algn="just" rtl="1">
              <a:lnSpc>
                <a:spcPct val="150000"/>
              </a:lnSpc>
              <a:buFont typeface="Courier New" pitchFamily="49" charset="0"/>
              <a:buChar char="o"/>
            </a:pPr>
            <a:r>
              <a:rPr lang="ar-SA" sz="2400" dirty="0" smtClean="0"/>
              <a:t>بيانات تم جمعها لغرض استخدامها في نظم المعلومات الجغرافية.</a:t>
            </a:r>
          </a:p>
          <a:p>
            <a:pPr lvl="2" algn="just" rtl="1">
              <a:lnSpc>
                <a:spcPct val="150000"/>
              </a:lnSpc>
              <a:buFont typeface="Courier New" pitchFamily="49" charset="0"/>
              <a:buChar char="o"/>
            </a:pPr>
            <a:r>
              <a:rPr lang="ar-SA" sz="2400" dirty="0" smtClean="0"/>
              <a:t>رقمية: مثل صور الأقمار الصناعية </a:t>
            </a:r>
            <a:r>
              <a:rPr lang="en-US" sz="2400" dirty="0" smtClean="0"/>
              <a:t>IKONOS IMMAGE</a:t>
            </a:r>
            <a:r>
              <a:rPr lang="ar-SA" sz="2400" dirty="0" smtClean="0"/>
              <a:t>.</a:t>
            </a:r>
          </a:p>
          <a:p>
            <a:pPr lvl="2" algn="just" rtl="1">
              <a:lnSpc>
                <a:spcPct val="150000"/>
              </a:lnSpc>
              <a:buFont typeface="Courier New" pitchFamily="49" charset="0"/>
              <a:buChar char="o"/>
            </a:pPr>
            <a:r>
              <a:rPr lang="ar-SA" sz="2400" dirty="0" smtClean="0"/>
              <a:t>خطية: مثل بيانات المساحة الأرضية، وبيانات النظام </a:t>
            </a:r>
            <a:r>
              <a:rPr lang="ar-SA" sz="2400" dirty="0"/>
              <a:t>العالمي لتحديد المواقع  (</a:t>
            </a:r>
            <a:r>
              <a:rPr lang="en-US" sz="2400" dirty="0"/>
              <a:t>GPS</a:t>
            </a:r>
            <a:r>
              <a:rPr lang="ar-SA" sz="2400" dirty="0"/>
              <a:t>).</a:t>
            </a:r>
            <a:r>
              <a:rPr lang="ar-SA" sz="2400" dirty="0" smtClean="0"/>
              <a:t> </a:t>
            </a:r>
          </a:p>
          <a:p>
            <a:pPr lvl="1" algn="just" rtl="1">
              <a:lnSpc>
                <a:spcPct val="150000"/>
              </a:lnSpc>
              <a:buFont typeface="Wingdings" pitchFamily="2" charset="2"/>
              <a:buChar char="§"/>
            </a:pPr>
            <a:r>
              <a:rPr lang="ar-SA" sz="2900" dirty="0" smtClean="0"/>
              <a:t>مصادر بيانات ثانوية:</a:t>
            </a:r>
          </a:p>
          <a:p>
            <a:pPr lvl="2" algn="just" rtl="1">
              <a:lnSpc>
                <a:spcPct val="150000"/>
              </a:lnSpc>
              <a:buFont typeface="Courier New" pitchFamily="49" charset="0"/>
              <a:buChar char="o"/>
            </a:pPr>
            <a:r>
              <a:rPr lang="ar-SA" sz="2400" dirty="0" smtClean="0"/>
              <a:t>بيانات تم جمعها لأغراض أخرى وبالإمكان تحويلها إلى نموذج مناسب لاستخدامه في نظم المعلومات.</a:t>
            </a:r>
          </a:p>
          <a:p>
            <a:pPr lvl="2" algn="just" rtl="1">
              <a:lnSpc>
                <a:spcPct val="150000"/>
              </a:lnSpc>
              <a:buFont typeface="Courier New" pitchFamily="49" charset="0"/>
              <a:buChar char="o"/>
            </a:pPr>
            <a:r>
              <a:rPr lang="ar-SA" sz="2400" dirty="0" smtClean="0"/>
              <a:t>رقمية: المسح الضوئي للخرائط وصور الأقمار الصناعية.</a:t>
            </a:r>
          </a:p>
          <a:p>
            <a:pPr lvl="2" algn="just" rtl="1">
              <a:lnSpc>
                <a:spcPct val="150000"/>
              </a:lnSpc>
              <a:buFont typeface="Courier New" pitchFamily="49" charset="0"/>
              <a:buChar char="o"/>
            </a:pPr>
            <a:r>
              <a:rPr lang="ar-SA" sz="2400" dirty="0" smtClean="0"/>
              <a:t>خطية: الترقيم لنقل أجزاء محددة من خريطة إلى النموذج الخطي (</a:t>
            </a:r>
            <a:r>
              <a:rPr lang="en-US" sz="2400" dirty="0" smtClean="0"/>
              <a:t>Vectorization</a:t>
            </a:r>
            <a:r>
              <a:rPr lang="ar-SA" sz="2400" dirty="0" smtClean="0"/>
              <a:t>).</a:t>
            </a:r>
            <a:endParaRPr lang="ar-SA" sz="2400" dirty="0"/>
          </a:p>
        </p:txBody>
      </p:sp>
      <p:sp>
        <p:nvSpPr>
          <p:cNvPr id="4" name="TextBox 3"/>
          <p:cNvSpPr txBox="1"/>
          <p:nvPr/>
        </p:nvSpPr>
        <p:spPr>
          <a:xfrm>
            <a:off x="3136900" y="381001"/>
            <a:ext cx="5530850" cy="646331"/>
          </a:xfrm>
          <a:prstGeom prst="rect">
            <a:avLst/>
          </a:prstGeom>
          <a:noFill/>
        </p:spPr>
        <p:txBody>
          <a:bodyPr wrap="square" rtlCol="0">
            <a:spAutoFit/>
          </a:bodyPr>
          <a:lstStyle/>
          <a:p>
            <a:pPr algn="just" rtl="1"/>
            <a:r>
              <a:rPr lang="ar-SA" sz="3600" dirty="0" smtClean="0"/>
              <a:t>مصادر البيانات  </a:t>
            </a:r>
            <a:r>
              <a:rPr lang="en-US" sz="3600" dirty="0" smtClean="0"/>
              <a:t>Data Sources</a:t>
            </a:r>
            <a:endParaRPr lang="en-US" sz="3600" dirty="0"/>
          </a:p>
        </p:txBody>
      </p:sp>
    </p:spTree>
    <p:extLst>
      <p:ext uri="{BB962C8B-B14F-4D97-AF65-F5344CB8AC3E}">
        <p14:creationId xmlns:p14="http://schemas.microsoft.com/office/powerpoint/2010/main" xmlns="" val="13596868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a:hlinkClick r:id="" action="ppaction://ole?verb=0"/>
          </p:cNvPr>
          <p:cNvGraphicFramePr>
            <a:graphicFrameLocks/>
          </p:cNvGraphicFramePr>
          <p:nvPr/>
        </p:nvGraphicFramePr>
        <p:xfrm>
          <a:off x="6445780" y="808038"/>
          <a:ext cx="1642402" cy="969962"/>
        </p:xfrm>
        <a:graphic>
          <a:graphicData uri="http://schemas.openxmlformats.org/presentationml/2006/ole">
            <p:oleObj spid="_x0000_s1054" name="Microsoft ClipArt Gallery" r:id="rId3" imgW="4868863" imgH="3116263" progId="">
              <p:embed/>
            </p:oleObj>
          </a:graphicData>
        </a:graphic>
      </p:graphicFrame>
      <p:graphicFrame>
        <p:nvGraphicFramePr>
          <p:cNvPr id="2051" name="Object 3">
            <a:hlinkClick r:id="" action="ppaction://ole?verb=0"/>
          </p:cNvPr>
          <p:cNvGraphicFramePr>
            <a:graphicFrameLocks/>
          </p:cNvGraphicFramePr>
          <p:nvPr>
            <p:extLst>
              <p:ext uri="{D42A27DB-BD31-4B8C-83A1-F6EECF244321}">
                <p14:modId xmlns:p14="http://schemas.microsoft.com/office/powerpoint/2010/main" xmlns="" val="1899238301"/>
              </p:ext>
            </p:extLst>
          </p:nvPr>
        </p:nvGraphicFramePr>
        <p:xfrm>
          <a:off x="1368955" y="4724400"/>
          <a:ext cx="1681956" cy="1077912"/>
        </p:xfrm>
        <a:graphic>
          <a:graphicData uri="http://schemas.openxmlformats.org/presentationml/2006/ole">
            <p:oleObj spid="_x0000_s1055" name="Microsoft ClipArt Gallery" r:id="rId4" imgW="4487863" imgH="3116263" progId="">
              <p:embed/>
            </p:oleObj>
          </a:graphicData>
        </a:graphic>
      </p:graphicFrame>
      <p:graphicFrame>
        <p:nvGraphicFramePr>
          <p:cNvPr id="2052" name="Object 4">
            <a:hlinkClick r:id="" action="ppaction://ole?verb=0"/>
          </p:cNvPr>
          <p:cNvGraphicFramePr>
            <a:graphicFrameLocks/>
          </p:cNvGraphicFramePr>
          <p:nvPr>
            <p:extLst>
              <p:ext uri="{D42A27DB-BD31-4B8C-83A1-F6EECF244321}">
                <p14:modId xmlns:p14="http://schemas.microsoft.com/office/powerpoint/2010/main" xmlns="" val="2988139248"/>
              </p:ext>
            </p:extLst>
          </p:nvPr>
        </p:nvGraphicFramePr>
        <p:xfrm>
          <a:off x="4292601" y="163514"/>
          <a:ext cx="1179777" cy="1208087"/>
        </p:xfrm>
        <a:graphic>
          <a:graphicData uri="http://schemas.openxmlformats.org/presentationml/2006/ole">
            <p:oleObj spid="_x0000_s1056" name="Microsoft ClipArt Gallery" r:id="rId5" imgW="2947988" imgH="3268663" progId="">
              <p:embed/>
            </p:oleObj>
          </a:graphicData>
        </a:graphic>
      </p:graphicFrame>
      <p:graphicFrame>
        <p:nvGraphicFramePr>
          <p:cNvPr id="2053" name="Object 5">
            <a:hlinkClick r:id="" action="ppaction://ole?verb=0"/>
          </p:cNvPr>
          <p:cNvGraphicFramePr>
            <a:graphicFrameLocks/>
          </p:cNvGraphicFramePr>
          <p:nvPr/>
        </p:nvGraphicFramePr>
        <p:xfrm>
          <a:off x="2072350" y="762001"/>
          <a:ext cx="1035315" cy="1014413"/>
        </p:xfrm>
        <a:graphic>
          <a:graphicData uri="http://schemas.openxmlformats.org/presentationml/2006/ole">
            <p:oleObj spid="_x0000_s1057" name="Microsoft ClipArt Gallery" r:id="rId6" imgW="4106863" imgH="4359275" progId="">
              <p:embed/>
            </p:oleObj>
          </a:graphicData>
        </a:graphic>
      </p:graphicFrame>
      <p:sp>
        <p:nvSpPr>
          <p:cNvPr id="2054" name="Rectangle 6"/>
          <p:cNvSpPr>
            <a:spLocks noChangeArrowheads="1"/>
          </p:cNvSpPr>
          <p:nvPr/>
        </p:nvSpPr>
        <p:spPr bwMode="auto">
          <a:xfrm>
            <a:off x="6775979" y="4730750"/>
            <a:ext cx="151342" cy="520700"/>
          </a:xfrm>
          <a:prstGeom prst="rect">
            <a:avLst/>
          </a:prstGeom>
          <a:solidFill>
            <a:schemeClr val="accent1"/>
          </a:solidFill>
          <a:ln w="12700">
            <a:solidFill>
              <a:schemeClr val="tx1"/>
            </a:solidFill>
            <a:miter lim="800000"/>
            <a:headEnd/>
            <a:tailEnd/>
          </a:ln>
        </p:spPr>
        <p:txBody>
          <a:bodyPr wrap="none" anchor="ctr"/>
          <a:lstStyle/>
          <a:p>
            <a:endParaRPr lang="en-US">
              <a:solidFill>
                <a:srgbClr val="FFFFFF"/>
              </a:solidFill>
              <a:latin typeface="Calibri" pitchFamily="34" charset="0"/>
            </a:endParaRPr>
          </a:p>
        </p:txBody>
      </p:sp>
      <p:sp>
        <p:nvSpPr>
          <p:cNvPr id="2055" name="Rectangle 7"/>
          <p:cNvSpPr>
            <a:spLocks noChangeArrowheads="1"/>
          </p:cNvSpPr>
          <p:nvPr/>
        </p:nvSpPr>
        <p:spPr bwMode="auto">
          <a:xfrm>
            <a:off x="7353829" y="4730750"/>
            <a:ext cx="151342" cy="520700"/>
          </a:xfrm>
          <a:prstGeom prst="rect">
            <a:avLst/>
          </a:prstGeom>
          <a:solidFill>
            <a:schemeClr val="accent1"/>
          </a:solidFill>
          <a:ln w="12700">
            <a:solidFill>
              <a:schemeClr val="tx1"/>
            </a:solidFill>
            <a:miter lim="800000"/>
            <a:headEnd/>
            <a:tailEnd/>
          </a:ln>
        </p:spPr>
        <p:txBody>
          <a:bodyPr wrap="none" anchor="ctr"/>
          <a:lstStyle/>
          <a:p>
            <a:endParaRPr lang="en-US">
              <a:solidFill>
                <a:srgbClr val="FFFFFF"/>
              </a:solidFill>
              <a:latin typeface="Calibri" pitchFamily="34" charset="0"/>
            </a:endParaRPr>
          </a:p>
        </p:txBody>
      </p:sp>
      <p:sp>
        <p:nvSpPr>
          <p:cNvPr id="2056" name="Rectangle 8"/>
          <p:cNvSpPr>
            <a:spLocks noChangeArrowheads="1"/>
          </p:cNvSpPr>
          <p:nvPr/>
        </p:nvSpPr>
        <p:spPr bwMode="auto">
          <a:xfrm>
            <a:off x="6941079" y="4883150"/>
            <a:ext cx="398992" cy="63500"/>
          </a:xfrm>
          <a:prstGeom prst="rect">
            <a:avLst/>
          </a:prstGeom>
          <a:solidFill>
            <a:schemeClr val="accent1"/>
          </a:solidFill>
          <a:ln w="12700">
            <a:solidFill>
              <a:schemeClr val="tx1"/>
            </a:solidFill>
            <a:miter lim="800000"/>
            <a:headEnd/>
            <a:tailEnd/>
          </a:ln>
        </p:spPr>
        <p:txBody>
          <a:bodyPr wrap="none" anchor="ctr"/>
          <a:lstStyle/>
          <a:p>
            <a:endParaRPr lang="en-US">
              <a:solidFill>
                <a:srgbClr val="FFFFFF"/>
              </a:solidFill>
              <a:latin typeface="Calibri" pitchFamily="34" charset="0"/>
            </a:endParaRPr>
          </a:p>
        </p:txBody>
      </p:sp>
      <p:sp>
        <p:nvSpPr>
          <p:cNvPr id="2057" name="Oval 9"/>
          <p:cNvSpPr>
            <a:spLocks noChangeArrowheads="1"/>
          </p:cNvSpPr>
          <p:nvPr/>
        </p:nvSpPr>
        <p:spPr bwMode="auto">
          <a:xfrm>
            <a:off x="7023629" y="4806950"/>
            <a:ext cx="233892" cy="215900"/>
          </a:xfrm>
          <a:prstGeom prst="ellipse">
            <a:avLst/>
          </a:prstGeom>
          <a:solidFill>
            <a:schemeClr val="accent2"/>
          </a:solidFill>
          <a:ln w="12700">
            <a:solidFill>
              <a:schemeClr val="tx1"/>
            </a:solidFill>
            <a:round/>
            <a:headEnd/>
            <a:tailEnd/>
          </a:ln>
        </p:spPr>
        <p:txBody>
          <a:bodyPr wrap="none" anchor="ctr"/>
          <a:lstStyle/>
          <a:p>
            <a:endParaRPr lang="en-US">
              <a:solidFill>
                <a:srgbClr val="FFFFFF"/>
              </a:solidFill>
              <a:latin typeface="Calibri" pitchFamily="34" charset="0"/>
            </a:endParaRPr>
          </a:p>
        </p:txBody>
      </p:sp>
      <p:sp>
        <p:nvSpPr>
          <p:cNvPr id="2058" name="Rectangle 10"/>
          <p:cNvSpPr>
            <a:spLocks noChangeArrowheads="1"/>
          </p:cNvSpPr>
          <p:nvPr/>
        </p:nvSpPr>
        <p:spPr bwMode="auto">
          <a:xfrm>
            <a:off x="6775979" y="5264150"/>
            <a:ext cx="729192" cy="139700"/>
          </a:xfrm>
          <a:prstGeom prst="rect">
            <a:avLst/>
          </a:prstGeom>
          <a:solidFill>
            <a:schemeClr val="accent1"/>
          </a:solidFill>
          <a:ln w="12700">
            <a:solidFill>
              <a:schemeClr val="tx1"/>
            </a:solidFill>
            <a:miter lim="800000"/>
            <a:headEnd/>
            <a:tailEnd/>
          </a:ln>
        </p:spPr>
        <p:txBody>
          <a:bodyPr wrap="none" anchor="ctr"/>
          <a:lstStyle/>
          <a:p>
            <a:endParaRPr lang="en-US">
              <a:solidFill>
                <a:srgbClr val="FFFFFF"/>
              </a:solidFill>
              <a:latin typeface="Calibri" pitchFamily="34" charset="0"/>
            </a:endParaRPr>
          </a:p>
        </p:txBody>
      </p:sp>
      <p:sp>
        <p:nvSpPr>
          <p:cNvPr id="2059" name="Line 11"/>
          <p:cNvSpPr>
            <a:spLocks noChangeShapeType="1"/>
          </p:cNvSpPr>
          <p:nvPr/>
        </p:nvSpPr>
        <p:spPr bwMode="auto">
          <a:xfrm flipV="1">
            <a:off x="7539567" y="4927600"/>
            <a:ext cx="110067" cy="355600"/>
          </a:xfrm>
          <a:prstGeom prst="line">
            <a:avLst/>
          </a:prstGeom>
          <a:noFill/>
          <a:ln w="50800">
            <a:solidFill>
              <a:schemeClr val="tx2"/>
            </a:solidFill>
            <a:round/>
            <a:headEnd/>
            <a:tailEn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60" name="Rectangle 12"/>
          <p:cNvSpPr>
            <a:spLocks noChangeArrowheads="1"/>
          </p:cNvSpPr>
          <p:nvPr/>
        </p:nvSpPr>
        <p:spPr bwMode="auto">
          <a:xfrm>
            <a:off x="6858529" y="5416550"/>
            <a:ext cx="564092" cy="63500"/>
          </a:xfrm>
          <a:prstGeom prst="rect">
            <a:avLst/>
          </a:prstGeom>
          <a:solidFill>
            <a:schemeClr val="accent1"/>
          </a:solidFill>
          <a:ln w="12700">
            <a:solidFill>
              <a:schemeClr val="tx1"/>
            </a:solidFill>
            <a:miter lim="800000"/>
            <a:headEnd/>
            <a:tailEnd/>
          </a:ln>
        </p:spPr>
        <p:txBody>
          <a:bodyPr wrap="none" anchor="ctr"/>
          <a:lstStyle/>
          <a:p>
            <a:endParaRPr lang="en-US">
              <a:solidFill>
                <a:srgbClr val="FFFFFF"/>
              </a:solidFill>
              <a:latin typeface="Calibri" pitchFamily="34" charset="0"/>
            </a:endParaRPr>
          </a:p>
        </p:txBody>
      </p:sp>
      <p:sp>
        <p:nvSpPr>
          <p:cNvPr id="2061" name="Rectangle 13"/>
          <p:cNvSpPr>
            <a:spLocks noChangeArrowheads="1"/>
          </p:cNvSpPr>
          <p:nvPr/>
        </p:nvSpPr>
        <p:spPr bwMode="auto">
          <a:xfrm>
            <a:off x="6941079" y="5492750"/>
            <a:ext cx="398992" cy="139700"/>
          </a:xfrm>
          <a:prstGeom prst="rect">
            <a:avLst/>
          </a:prstGeom>
          <a:solidFill>
            <a:schemeClr val="accent1"/>
          </a:solidFill>
          <a:ln w="12700">
            <a:solidFill>
              <a:schemeClr val="tx1"/>
            </a:solidFill>
            <a:miter lim="800000"/>
            <a:headEnd/>
            <a:tailEnd/>
          </a:ln>
        </p:spPr>
        <p:txBody>
          <a:bodyPr wrap="none" anchor="ctr"/>
          <a:lstStyle/>
          <a:p>
            <a:endParaRPr lang="en-US">
              <a:solidFill>
                <a:srgbClr val="FFFFFF"/>
              </a:solidFill>
              <a:latin typeface="Calibri" pitchFamily="34" charset="0"/>
            </a:endParaRPr>
          </a:p>
        </p:txBody>
      </p:sp>
      <p:sp>
        <p:nvSpPr>
          <p:cNvPr id="2062" name="Rectangle 14"/>
          <p:cNvSpPr>
            <a:spLocks noChangeArrowheads="1"/>
          </p:cNvSpPr>
          <p:nvPr/>
        </p:nvSpPr>
        <p:spPr bwMode="auto">
          <a:xfrm>
            <a:off x="7023629" y="5645150"/>
            <a:ext cx="233892" cy="63500"/>
          </a:xfrm>
          <a:prstGeom prst="rect">
            <a:avLst/>
          </a:prstGeom>
          <a:solidFill>
            <a:schemeClr val="bg2"/>
          </a:solidFill>
          <a:ln w="12700">
            <a:solidFill>
              <a:schemeClr val="tx1"/>
            </a:solidFill>
            <a:miter lim="800000"/>
            <a:headEnd/>
            <a:tailEnd/>
          </a:ln>
        </p:spPr>
        <p:txBody>
          <a:bodyPr wrap="none" anchor="ctr"/>
          <a:lstStyle/>
          <a:p>
            <a:endParaRPr lang="en-US">
              <a:solidFill>
                <a:srgbClr val="FFFFFF"/>
              </a:solidFill>
              <a:latin typeface="Calibri" pitchFamily="34" charset="0"/>
            </a:endParaRPr>
          </a:p>
        </p:txBody>
      </p:sp>
      <p:sp>
        <p:nvSpPr>
          <p:cNvPr id="2063" name="Line 15"/>
          <p:cNvSpPr>
            <a:spLocks noChangeShapeType="1"/>
          </p:cNvSpPr>
          <p:nvPr/>
        </p:nvSpPr>
        <p:spPr bwMode="auto">
          <a:xfrm>
            <a:off x="7016750" y="5721350"/>
            <a:ext cx="0" cy="63500"/>
          </a:xfrm>
          <a:prstGeom prst="line">
            <a:avLst/>
          </a:prstGeom>
          <a:noFill/>
          <a:ln w="12700">
            <a:solidFill>
              <a:schemeClr val="accent1"/>
            </a:solidFill>
            <a:round/>
            <a:headEnd/>
            <a:tailEn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64" name="Line 16"/>
          <p:cNvSpPr>
            <a:spLocks noChangeShapeType="1"/>
          </p:cNvSpPr>
          <p:nvPr/>
        </p:nvSpPr>
        <p:spPr bwMode="auto">
          <a:xfrm>
            <a:off x="7264400" y="5721350"/>
            <a:ext cx="0" cy="63500"/>
          </a:xfrm>
          <a:prstGeom prst="line">
            <a:avLst/>
          </a:prstGeom>
          <a:noFill/>
          <a:ln w="12700">
            <a:solidFill>
              <a:schemeClr val="accent1"/>
            </a:solidFill>
            <a:round/>
            <a:headEnd/>
            <a:tailEn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65" name="Rectangle 17"/>
          <p:cNvSpPr>
            <a:spLocks noChangeArrowheads="1"/>
          </p:cNvSpPr>
          <p:nvPr/>
        </p:nvSpPr>
        <p:spPr bwMode="auto">
          <a:xfrm>
            <a:off x="6693429" y="5111750"/>
            <a:ext cx="68792" cy="139700"/>
          </a:xfrm>
          <a:prstGeom prst="rect">
            <a:avLst/>
          </a:prstGeom>
          <a:solidFill>
            <a:schemeClr val="bg2"/>
          </a:solidFill>
          <a:ln w="12700">
            <a:solidFill>
              <a:schemeClr val="tx1"/>
            </a:solidFill>
            <a:miter lim="800000"/>
            <a:headEnd/>
            <a:tailEnd/>
          </a:ln>
        </p:spPr>
        <p:txBody>
          <a:bodyPr wrap="none" anchor="ctr"/>
          <a:lstStyle/>
          <a:p>
            <a:endParaRPr lang="en-US">
              <a:solidFill>
                <a:srgbClr val="FFFFFF"/>
              </a:solidFill>
              <a:latin typeface="Calibri" pitchFamily="34" charset="0"/>
            </a:endParaRPr>
          </a:p>
        </p:txBody>
      </p:sp>
      <p:sp>
        <p:nvSpPr>
          <p:cNvPr id="2066" name="Rectangle 18"/>
          <p:cNvSpPr>
            <a:spLocks noChangeArrowheads="1"/>
          </p:cNvSpPr>
          <p:nvPr/>
        </p:nvSpPr>
        <p:spPr bwMode="auto">
          <a:xfrm>
            <a:off x="7518929" y="5264150"/>
            <a:ext cx="68792" cy="139700"/>
          </a:xfrm>
          <a:prstGeom prst="rect">
            <a:avLst/>
          </a:prstGeom>
          <a:solidFill>
            <a:schemeClr val="bg2"/>
          </a:solidFill>
          <a:ln w="12700">
            <a:solidFill>
              <a:schemeClr val="tx1"/>
            </a:solidFill>
            <a:miter lim="800000"/>
            <a:headEnd/>
            <a:tailEnd/>
          </a:ln>
        </p:spPr>
        <p:txBody>
          <a:bodyPr wrap="none" anchor="ctr"/>
          <a:lstStyle/>
          <a:p>
            <a:endParaRPr lang="en-US">
              <a:solidFill>
                <a:srgbClr val="FFFFFF"/>
              </a:solidFill>
              <a:latin typeface="Calibri" pitchFamily="34" charset="0"/>
            </a:endParaRPr>
          </a:p>
        </p:txBody>
      </p:sp>
      <p:sp>
        <p:nvSpPr>
          <p:cNvPr id="2067" name="Rectangle 19"/>
          <p:cNvSpPr>
            <a:spLocks noChangeArrowheads="1"/>
          </p:cNvSpPr>
          <p:nvPr/>
        </p:nvSpPr>
        <p:spPr bwMode="auto">
          <a:xfrm>
            <a:off x="1900945" y="1806576"/>
            <a:ext cx="1287212" cy="3667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eaLnBrk="0" hangingPunct="0"/>
            <a:r>
              <a:rPr lang="ar-SA" dirty="0" smtClean="0">
                <a:solidFill>
                  <a:srgbClr val="FFFFFF"/>
                </a:solidFill>
              </a:rPr>
              <a:t>البيانات الرقمية</a:t>
            </a:r>
            <a:endParaRPr lang="en-US" dirty="0">
              <a:solidFill>
                <a:srgbClr val="FFFFFF"/>
              </a:solidFill>
              <a:latin typeface="Times New Roman" pitchFamily="18" charset="0"/>
            </a:endParaRPr>
          </a:p>
        </p:txBody>
      </p:sp>
      <p:sp>
        <p:nvSpPr>
          <p:cNvPr id="2068" name="Rectangle 20"/>
          <p:cNvSpPr>
            <a:spLocks noChangeArrowheads="1"/>
          </p:cNvSpPr>
          <p:nvPr/>
        </p:nvSpPr>
        <p:spPr bwMode="auto">
          <a:xfrm>
            <a:off x="3962400" y="1349376"/>
            <a:ext cx="1914128" cy="3667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r>
              <a:rPr lang="ar-SA" dirty="0" smtClean="0">
                <a:solidFill>
                  <a:srgbClr val="FFFFFF"/>
                </a:solidFill>
              </a:rPr>
              <a:t>الخرائط والمخططات</a:t>
            </a:r>
            <a:endParaRPr lang="en-US" dirty="0">
              <a:solidFill>
                <a:srgbClr val="FFFFFF"/>
              </a:solidFill>
            </a:endParaRPr>
          </a:p>
        </p:txBody>
      </p:sp>
      <p:sp>
        <p:nvSpPr>
          <p:cNvPr id="2069" name="Rectangle 21"/>
          <p:cNvSpPr>
            <a:spLocks noChangeArrowheads="1"/>
          </p:cNvSpPr>
          <p:nvPr/>
        </p:nvSpPr>
        <p:spPr bwMode="auto">
          <a:xfrm>
            <a:off x="6770327" y="1882776"/>
            <a:ext cx="1274388" cy="3667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eaLnBrk="0" hangingPunct="0"/>
            <a:r>
              <a:rPr lang="ar-SA" dirty="0" smtClean="0">
                <a:solidFill>
                  <a:srgbClr val="FFFFFF"/>
                </a:solidFill>
              </a:rPr>
              <a:t>الملفات الورقية</a:t>
            </a:r>
            <a:endParaRPr lang="en-US" dirty="0">
              <a:solidFill>
                <a:srgbClr val="FFFFFF"/>
              </a:solidFill>
            </a:endParaRPr>
          </a:p>
        </p:txBody>
      </p:sp>
      <p:sp>
        <p:nvSpPr>
          <p:cNvPr id="2070" name="Rectangle 22"/>
          <p:cNvSpPr>
            <a:spLocks noChangeArrowheads="1"/>
          </p:cNvSpPr>
          <p:nvPr/>
        </p:nvSpPr>
        <p:spPr bwMode="auto">
          <a:xfrm>
            <a:off x="672980" y="3863976"/>
            <a:ext cx="1327287" cy="3667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eaLnBrk="0" hangingPunct="0"/>
            <a:r>
              <a:rPr lang="ar-SA" dirty="0" smtClean="0">
                <a:solidFill>
                  <a:srgbClr val="FFFFFF"/>
                </a:solidFill>
              </a:rPr>
              <a:t>التصوير الجوي</a:t>
            </a:r>
            <a:endParaRPr lang="en-US" dirty="0">
              <a:solidFill>
                <a:srgbClr val="FFFFFF"/>
              </a:solidFill>
              <a:latin typeface="Times New Roman" pitchFamily="18" charset="0"/>
            </a:endParaRPr>
          </a:p>
        </p:txBody>
      </p:sp>
      <p:sp>
        <p:nvSpPr>
          <p:cNvPr id="2071" name="Rectangle 23"/>
          <p:cNvSpPr>
            <a:spLocks noChangeArrowheads="1"/>
          </p:cNvSpPr>
          <p:nvPr/>
        </p:nvSpPr>
        <p:spPr bwMode="auto">
          <a:xfrm>
            <a:off x="1364086" y="5791201"/>
            <a:ext cx="1510030" cy="3667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eaLnBrk="0" hangingPunct="0"/>
            <a:r>
              <a:rPr lang="ar-SA" dirty="0" smtClean="0">
                <a:solidFill>
                  <a:srgbClr val="FFFFFF"/>
                </a:solidFill>
              </a:rPr>
              <a:t>الاستشعار عن بعد</a:t>
            </a:r>
            <a:endParaRPr lang="en-US" dirty="0">
              <a:solidFill>
                <a:srgbClr val="FFFFFF"/>
              </a:solidFill>
              <a:latin typeface="Times New Roman" pitchFamily="18" charset="0"/>
            </a:endParaRPr>
          </a:p>
        </p:txBody>
      </p:sp>
      <p:sp>
        <p:nvSpPr>
          <p:cNvPr id="2072" name="Rectangle 24"/>
          <p:cNvSpPr>
            <a:spLocks noChangeArrowheads="1"/>
          </p:cNvSpPr>
          <p:nvPr/>
        </p:nvSpPr>
        <p:spPr bwMode="auto">
          <a:xfrm>
            <a:off x="6939567" y="5768976"/>
            <a:ext cx="1240725" cy="3667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eaLnBrk="0" hangingPunct="0"/>
            <a:r>
              <a:rPr lang="ar-SA" dirty="0" smtClean="0">
                <a:solidFill>
                  <a:srgbClr val="FFFFFF"/>
                </a:solidFill>
              </a:rPr>
              <a:t>المسح الميداني</a:t>
            </a:r>
            <a:endParaRPr lang="en-US" dirty="0">
              <a:solidFill>
                <a:srgbClr val="FFFFFF"/>
              </a:solidFill>
              <a:latin typeface="Times New Roman" pitchFamily="18" charset="0"/>
            </a:endParaRPr>
          </a:p>
        </p:txBody>
      </p:sp>
      <p:graphicFrame>
        <p:nvGraphicFramePr>
          <p:cNvPr id="2073" name="Object 6">
            <a:hlinkClick r:id="" action="ppaction://ole?verb=0"/>
          </p:cNvPr>
          <p:cNvGraphicFramePr>
            <a:graphicFrameLocks/>
          </p:cNvGraphicFramePr>
          <p:nvPr/>
        </p:nvGraphicFramePr>
        <p:xfrm>
          <a:off x="7556765" y="2914650"/>
          <a:ext cx="1810941" cy="819150"/>
        </p:xfrm>
        <a:graphic>
          <a:graphicData uri="http://schemas.openxmlformats.org/presentationml/2006/ole">
            <p:oleObj spid="_x0000_s1058" name="Microsoft ClipArt Gallery" r:id="rId7" imgW="5614988" imgH="2751138" progId="">
              <p:embed/>
            </p:oleObj>
          </a:graphicData>
        </a:graphic>
      </p:graphicFrame>
      <p:sp>
        <p:nvSpPr>
          <p:cNvPr id="2074" name="Rectangle 26"/>
          <p:cNvSpPr>
            <a:spLocks noChangeArrowheads="1"/>
          </p:cNvSpPr>
          <p:nvPr/>
        </p:nvSpPr>
        <p:spPr bwMode="auto">
          <a:xfrm>
            <a:off x="8180291" y="3863975"/>
            <a:ext cx="1147859" cy="363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lIns="90488" tIns="44450" rIns="90488" bIns="44450">
            <a:spAutoFit/>
          </a:bodyPr>
          <a:lstStyle/>
          <a:p>
            <a:pPr eaLnBrk="0" hangingPunct="0"/>
            <a:r>
              <a:rPr lang="ar-SA" dirty="0" smtClean="0">
                <a:solidFill>
                  <a:srgbClr val="FFFFFF"/>
                </a:solidFill>
              </a:rPr>
              <a:t>المقابلات</a:t>
            </a:r>
            <a:endParaRPr lang="en-US" dirty="0">
              <a:solidFill>
                <a:srgbClr val="FFFFFF"/>
              </a:solidFill>
            </a:endParaRPr>
          </a:p>
        </p:txBody>
      </p:sp>
      <p:sp>
        <p:nvSpPr>
          <p:cNvPr id="2075" name="Rectangle 27"/>
          <p:cNvSpPr>
            <a:spLocks noChangeArrowheads="1"/>
          </p:cNvSpPr>
          <p:nvPr/>
        </p:nvSpPr>
        <p:spPr bwMode="auto">
          <a:xfrm>
            <a:off x="2978679" y="5797550"/>
            <a:ext cx="4058804"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eaLnBrk="0" hangingPunct="0"/>
            <a:r>
              <a:rPr lang="ar-SA" sz="2400" b="1" dirty="0" smtClean="0"/>
              <a:t>مصادر بيانات نظم المعلومات الجغرافية</a:t>
            </a:r>
            <a:endParaRPr lang="en-US" sz="2400" dirty="0">
              <a:latin typeface="Times New Roman" pitchFamily="18" charset="0"/>
            </a:endParaRPr>
          </a:p>
        </p:txBody>
      </p:sp>
      <p:sp>
        <p:nvSpPr>
          <p:cNvPr id="2076" name="Line 28"/>
          <p:cNvSpPr>
            <a:spLocks noChangeShapeType="1"/>
          </p:cNvSpPr>
          <p:nvPr/>
        </p:nvSpPr>
        <p:spPr bwMode="auto">
          <a:xfrm flipH="1">
            <a:off x="488421" y="2978150"/>
            <a:ext cx="674158" cy="6731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77" name="Line 29"/>
          <p:cNvSpPr>
            <a:spLocks noChangeShapeType="1"/>
          </p:cNvSpPr>
          <p:nvPr/>
        </p:nvSpPr>
        <p:spPr bwMode="auto">
          <a:xfrm flipV="1">
            <a:off x="502179" y="3422650"/>
            <a:ext cx="564092" cy="2413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78" name="Line 30"/>
          <p:cNvSpPr>
            <a:spLocks noChangeShapeType="1"/>
          </p:cNvSpPr>
          <p:nvPr/>
        </p:nvSpPr>
        <p:spPr bwMode="auto">
          <a:xfrm flipV="1">
            <a:off x="1245129" y="3422650"/>
            <a:ext cx="564092" cy="2413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79" name="Line 31"/>
          <p:cNvSpPr>
            <a:spLocks noChangeShapeType="1"/>
          </p:cNvSpPr>
          <p:nvPr/>
        </p:nvSpPr>
        <p:spPr bwMode="auto">
          <a:xfrm>
            <a:off x="1080029" y="3429000"/>
            <a:ext cx="72919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80" name="Line 32"/>
          <p:cNvSpPr>
            <a:spLocks noChangeShapeType="1"/>
          </p:cNvSpPr>
          <p:nvPr/>
        </p:nvSpPr>
        <p:spPr bwMode="auto">
          <a:xfrm>
            <a:off x="502179" y="3657600"/>
            <a:ext cx="72919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81" name="Line 33"/>
          <p:cNvSpPr>
            <a:spLocks noChangeShapeType="1"/>
          </p:cNvSpPr>
          <p:nvPr/>
        </p:nvSpPr>
        <p:spPr bwMode="auto">
          <a:xfrm flipH="1" flipV="1">
            <a:off x="1148821" y="2965450"/>
            <a:ext cx="96308" cy="6985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82" name="Line 34"/>
          <p:cNvSpPr>
            <a:spLocks noChangeShapeType="1"/>
          </p:cNvSpPr>
          <p:nvPr/>
        </p:nvSpPr>
        <p:spPr bwMode="auto">
          <a:xfrm flipH="1" flipV="1">
            <a:off x="1148821" y="2965450"/>
            <a:ext cx="674158" cy="4699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83" name="Line 35"/>
          <p:cNvSpPr>
            <a:spLocks noChangeShapeType="1"/>
          </p:cNvSpPr>
          <p:nvPr/>
        </p:nvSpPr>
        <p:spPr bwMode="auto">
          <a:xfrm flipV="1">
            <a:off x="1080029" y="2965450"/>
            <a:ext cx="68792" cy="4699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graphicFrame>
        <p:nvGraphicFramePr>
          <p:cNvPr id="2084" name="Object 7">
            <a:hlinkClick r:id="" action="ppaction://ole?verb=0"/>
          </p:cNvPr>
          <p:cNvGraphicFramePr>
            <a:graphicFrameLocks/>
          </p:cNvGraphicFramePr>
          <p:nvPr/>
        </p:nvGraphicFramePr>
        <p:xfrm>
          <a:off x="521098" y="2409826"/>
          <a:ext cx="1833298" cy="561975"/>
        </p:xfrm>
        <a:graphic>
          <a:graphicData uri="http://schemas.openxmlformats.org/presentationml/2006/ole">
            <p:oleObj spid="_x0000_s1059" name="Microsoft ClipArt Gallery" r:id="rId8" imgW="5005388" imgH="1684338" progId="">
              <p:embed/>
            </p:oleObj>
          </a:graphicData>
        </a:graphic>
      </p:graphicFrame>
      <p:sp>
        <p:nvSpPr>
          <p:cNvPr id="2085" name="Oval 37"/>
          <p:cNvSpPr>
            <a:spLocks noChangeArrowheads="1"/>
          </p:cNvSpPr>
          <p:nvPr/>
        </p:nvSpPr>
        <p:spPr bwMode="auto">
          <a:xfrm>
            <a:off x="2978679" y="2368550"/>
            <a:ext cx="3783542" cy="3340100"/>
          </a:xfrm>
          <a:prstGeom prst="ellipse">
            <a:avLst/>
          </a:prstGeom>
          <a:solidFill>
            <a:schemeClr val="accent1">
              <a:lumMod val="75000"/>
            </a:schemeClr>
          </a:solidFill>
          <a:ln w="12700">
            <a:solidFill>
              <a:srgbClr val="081D58"/>
            </a:solidFill>
            <a:round/>
            <a:headEnd/>
            <a:tailEnd/>
          </a:ln>
        </p:spPr>
        <p:txBody>
          <a:bodyPr wrap="none" anchor="ctr"/>
          <a:lstStyle/>
          <a:p>
            <a:endParaRPr lang="en-US">
              <a:solidFill>
                <a:srgbClr val="FFFFFF"/>
              </a:solidFill>
              <a:latin typeface="Calibri" pitchFamily="34" charset="0"/>
            </a:endParaRPr>
          </a:p>
        </p:txBody>
      </p:sp>
      <p:sp>
        <p:nvSpPr>
          <p:cNvPr id="2086" name="Rectangle 38"/>
          <p:cNvSpPr>
            <a:spLocks noChangeArrowheads="1"/>
          </p:cNvSpPr>
          <p:nvPr/>
        </p:nvSpPr>
        <p:spPr bwMode="auto">
          <a:xfrm>
            <a:off x="4591030" y="5091114"/>
            <a:ext cx="795090" cy="397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eaLnBrk="0" hangingPunct="0"/>
            <a:r>
              <a:rPr lang="ar-SA" sz="2000" b="1" dirty="0">
                <a:solidFill>
                  <a:srgbClr val="FFFFFF"/>
                </a:solidFill>
              </a:rPr>
              <a:t>البيانات</a:t>
            </a:r>
            <a:endParaRPr lang="en-US" sz="2400" b="1" dirty="0">
              <a:solidFill>
                <a:srgbClr val="FFFFFF"/>
              </a:solidFill>
              <a:latin typeface="Times New Roman" pitchFamily="18" charset="0"/>
            </a:endParaRPr>
          </a:p>
        </p:txBody>
      </p:sp>
      <p:sp>
        <p:nvSpPr>
          <p:cNvPr id="2087" name="Rectangle 39"/>
          <p:cNvSpPr>
            <a:spLocks noChangeArrowheads="1"/>
          </p:cNvSpPr>
          <p:nvPr/>
        </p:nvSpPr>
        <p:spPr bwMode="auto">
          <a:xfrm>
            <a:off x="4591030" y="2576514"/>
            <a:ext cx="795090" cy="397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eaLnBrk="0" hangingPunct="0"/>
            <a:r>
              <a:rPr lang="ar-SA" sz="2000" b="1" dirty="0">
                <a:solidFill>
                  <a:srgbClr val="FFFFFF"/>
                </a:solidFill>
              </a:rPr>
              <a:t>البيانات</a:t>
            </a:r>
            <a:endParaRPr lang="en-US" sz="2000" b="1" dirty="0">
              <a:solidFill>
                <a:srgbClr val="FFFFFF"/>
              </a:solidFill>
            </a:endParaRPr>
          </a:p>
        </p:txBody>
      </p:sp>
      <p:sp>
        <p:nvSpPr>
          <p:cNvPr id="2088" name="Rectangle 40"/>
          <p:cNvSpPr>
            <a:spLocks noChangeArrowheads="1"/>
          </p:cNvSpPr>
          <p:nvPr/>
        </p:nvSpPr>
        <p:spPr bwMode="auto">
          <a:xfrm rot="5460000">
            <a:off x="3129748" y="3931902"/>
            <a:ext cx="795090" cy="397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eaLnBrk="0" hangingPunct="0"/>
            <a:r>
              <a:rPr lang="ar-SA" sz="2000" b="1" dirty="0">
                <a:solidFill>
                  <a:srgbClr val="FFFFFF"/>
                </a:solidFill>
              </a:rPr>
              <a:t>البيانات</a:t>
            </a:r>
            <a:endParaRPr lang="en-US" sz="2400" b="1" dirty="0">
              <a:solidFill>
                <a:srgbClr val="FFFFFF"/>
              </a:solidFill>
              <a:latin typeface="Times New Roman" pitchFamily="18" charset="0"/>
            </a:endParaRPr>
          </a:p>
        </p:txBody>
      </p:sp>
      <p:sp>
        <p:nvSpPr>
          <p:cNvPr id="2089" name="Rectangle 41"/>
          <p:cNvSpPr>
            <a:spLocks noChangeArrowheads="1"/>
          </p:cNvSpPr>
          <p:nvPr/>
        </p:nvSpPr>
        <p:spPr bwMode="auto">
          <a:xfrm rot="5460000">
            <a:off x="5853898" y="3855702"/>
            <a:ext cx="795090" cy="397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eaLnBrk="0" hangingPunct="0"/>
            <a:r>
              <a:rPr lang="ar-SA" sz="2000" b="1" dirty="0" smtClean="0">
                <a:solidFill>
                  <a:srgbClr val="FFFFFF"/>
                </a:solidFill>
              </a:rPr>
              <a:t>البيانات</a:t>
            </a:r>
            <a:endParaRPr lang="en-US" sz="2400" b="1" dirty="0">
              <a:solidFill>
                <a:srgbClr val="FFFFFF"/>
              </a:solidFill>
              <a:latin typeface="Times New Roman" pitchFamily="18" charset="0"/>
            </a:endParaRPr>
          </a:p>
        </p:txBody>
      </p:sp>
      <p:sp>
        <p:nvSpPr>
          <p:cNvPr id="2090" name="Oval 42"/>
          <p:cNvSpPr>
            <a:spLocks noChangeArrowheads="1"/>
          </p:cNvSpPr>
          <p:nvPr/>
        </p:nvSpPr>
        <p:spPr bwMode="auto">
          <a:xfrm>
            <a:off x="3804179" y="3130550"/>
            <a:ext cx="2132542" cy="1816100"/>
          </a:xfrm>
          <a:prstGeom prst="ellipse">
            <a:avLst/>
          </a:prstGeom>
          <a:solidFill>
            <a:srgbClr val="8CF4EA"/>
          </a:solidFill>
          <a:ln w="12700">
            <a:solidFill>
              <a:srgbClr val="081D58"/>
            </a:solidFill>
            <a:round/>
            <a:headEnd/>
            <a:tailEnd/>
          </a:ln>
        </p:spPr>
        <p:txBody>
          <a:bodyPr wrap="none" anchor="ctr"/>
          <a:lstStyle/>
          <a:p>
            <a:endParaRPr lang="en-US">
              <a:solidFill>
                <a:srgbClr val="FFFFFF"/>
              </a:solidFill>
              <a:latin typeface="Calibri" pitchFamily="34" charset="0"/>
            </a:endParaRPr>
          </a:p>
        </p:txBody>
      </p:sp>
      <p:graphicFrame>
        <p:nvGraphicFramePr>
          <p:cNvPr id="2091" name="Object 8">
            <a:hlinkClick r:id="" action="ppaction://ole?verb=0"/>
          </p:cNvPr>
          <p:cNvGraphicFramePr>
            <a:graphicFrameLocks/>
          </p:cNvGraphicFramePr>
          <p:nvPr/>
        </p:nvGraphicFramePr>
        <p:xfrm>
          <a:off x="4022594" y="3284538"/>
          <a:ext cx="1647560" cy="1211262"/>
        </p:xfrm>
        <a:graphic>
          <a:graphicData uri="http://schemas.openxmlformats.org/presentationml/2006/ole">
            <p:oleObj spid="_x0000_s1060" name="Microsoft ClipArt Gallery" r:id="rId9" imgW="4006850" imgH="3192463" progId="">
              <p:embed/>
            </p:oleObj>
          </a:graphicData>
        </a:graphic>
      </p:graphicFrame>
      <p:sp>
        <p:nvSpPr>
          <p:cNvPr id="2092" name="Rectangle 44"/>
          <p:cNvSpPr>
            <a:spLocks noChangeArrowheads="1"/>
          </p:cNvSpPr>
          <p:nvPr/>
        </p:nvSpPr>
        <p:spPr bwMode="auto">
          <a:xfrm>
            <a:off x="4576626" y="3338513"/>
            <a:ext cx="711734"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eaLnBrk="0" hangingPunct="0"/>
            <a:r>
              <a:rPr lang="en-US" sz="2400">
                <a:solidFill>
                  <a:srgbClr val="FAFD00"/>
                </a:solidFill>
              </a:rPr>
              <a:t>GIS</a:t>
            </a:r>
            <a:endParaRPr lang="en-US" sz="2400">
              <a:solidFill>
                <a:srgbClr val="FAFD00"/>
              </a:solidFill>
              <a:latin typeface="Times New Roman" pitchFamily="18" charset="0"/>
            </a:endParaRPr>
          </a:p>
        </p:txBody>
      </p:sp>
      <p:sp>
        <p:nvSpPr>
          <p:cNvPr id="2093" name="Line 45"/>
          <p:cNvSpPr>
            <a:spLocks noChangeShapeType="1"/>
          </p:cNvSpPr>
          <p:nvPr/>
        </p:nvSpPr>
        <p:spPr bwMode="auto">
          <a:xfrm>
            <a:off x="6775979" y="4038600"/>
            <a:ext cx="1268735" cy="0"/>
          </a:xfrm>
          <a:prstGeom prst="line">
            <a:avLst/>
          </a:prstGeom>
          <a:noFill/>
          <a:ln w="12700">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94" name="Line 46"/>
          <p:cNvSpPr>
            <a:spLocks noChangeShapeType="1"/>
          </p:cNvSpPr>
          <p:nvPr/>
        </p:nvSpPr>
        <p:spPr bwMode="auto">
          <a:xfrm>
            <a:off x="1988079" y="4038600"/>
            <a:ext cx="976842" cy="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95" name="Line 47"/>
          <p:cNvSpPr>
            <a:spLocks noChangeShapeType="1"/>
          </p:cNvSpPr>
          <p:nvPr/>
        </p:nvSpPr>
        <p:spPr bwMode="auto">
          <a:xfrm flipV="1">
            <a:off x="2978679" y="5251450"/>
            <a:ext cx="564092" cy="54610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96" name="Line 48"/>
          <p:cNvSpPr>
            <a:spLocks noChangeShapeType="1"/>
          </p:cNvSpPr>
          <p:nvPr/>
        </p:nvSpPr>
        <p:spPr bwMode="auto">
          <a:xfrm>
            <a:off x="2896129" y="2216150"/>
            <a:ext cx="646642" cy="59690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97" name="Line 49"/>
          <p:cNvSpPr>
            <a:spLocks noChangeShapeType="1"/>
          </p:cNvSpPr>
          <p:nvPr/>
        </p:nvSpPr>
        <p:spPr bwMode="auto">
          <a:xfrm>
            <a:off x="4870450" y="1682750"/>
            <a:ext cx="0" cy="67310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98" name="Line 50"/>
          <p:cNvSpPr>
            <a:spLocks noChangeShapeType="1"/>
          </p:cNvSpPr>
          <p:nvPr/>
        </p:nvSpPr>
        <p:spPr bwMode="auto">
          <a:xfrm flipH="1">
            <a:off x="6184371" y="2216150"/>
            <a:ext cx="674158" cy="59690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
        <p:nvSpPr>
          <p:cNvPr id="2099" name="Line 51"/>
          <p:cNvSpPr>
            <a:spLocks noChangeShapeType="1"/>
          </p:cNvSpPr>
          <p:nvPr/>
        </p:nvSpPr>
        <p:spPr bwMode="auto">
          <a:xfrm>
            <a:off x="6198129" y="5264150"/>
            <a:ext cx="564092" cy="520700"/>
          </a:xfrm>
          <a:prstGeom prst="line">
            <a:avLst/>
          </a:prstGeom>
          <a:noFill/>
          <a:ln w="12700">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solidFill>
                <a:srgbClr val="FFFFFF"/>
              </a:solidFill>
            </a:endParaRPr>
          </a:p>
        </p:txBody>
      </p:sp>
    </p:spTree>
    <p:extLst>
      <p:ext uri="{BB962C8B-B14F-4D97-AF65-F5344CB8AC3E}">
        <p14:creationId xmlns:p14="http://schemas.microsoft.com/office/powerpoint/2010/main" xmlns="" val="982917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2311400" y="2209800"/>
            <a:ext cx="6934200" cy="3429000"/>
          </a:xfrm>
          <a:prstGeom prst="rect">
            <a:avLst/>
          </a:prstGeom>
        </p:spPr>
        <p:txBody>
          <a:bodyPr anchor="t">
            <a:noAutofit/>
          </a:bodyPr>
          <a:lstStyle/>
          <a:p>
            <a:pPr marL="514350" indent="-514350" algn="just" rtl="1">
              <a:lnSpc>
                <a:spcPct val="150000"/>
              </a:lnSpc>
              <a:spcBef>
                <a:spcPts val="0"/>
              </a:spcBef>
              <a:buFont typeface="+mj-lt"/>
              <a:buAutoNum type="arabicPeriod"/>
            </a:pPr>
            <a:r>
              <a:rPr lang="ar-SA" sz="2200" dirty="0" smtClean="0"/>
              <a:t> </a:t>
            </a:r>
            <a:r>
              <a:rPr lang="ar-SA" sz="2200" dirty="0"/>
              <a:t>الخرائط الطبوغرافية</a:t>
            </a:r>
          </a:p>
          <a:p>
            <a:pPr marL="514350" indent="-514350" algn="just" rtl="1">
              <a:lnSpc>
                <a:spcPct val="150000"/>
              </a:lnSpc>
              <a:spcBef>
                <a:spcPts val="0"/>
              </a:spcBef>
              <a:buFont typeface="+mj-lt"/>
              <a:buAutoNum type="arabicPeriod"/>
            </a:pPr>
            <a:r>
              <a:rPr lang="ar-SA" sz="2200" dirty="0" smtClean="0"/>
              <a:t>الصور الجوية</a:t>
            </a:r>
            <a:endParaRPr lang="ar-SA" sz="2200" dirty="0"/>
          </a:p>
          <a:p>
            <a:pPr marL="514350" indent="-514350" algn="just" rtl="1">
              <a:lnSpc>
                <a:spcPct val="150000"/>
              </a:lnSpc>
              <a:spcBef>
                <a:spcPts val="0"/>
              </a:spcBef>
              <a:buFont typeface="+mj-lt"/>
              <a:buAutoNum type="arabicPeriod"/>
            </a:pPr>
            <a:r>
              <a:rPr lang="ar-SA" sz="2200" dirty="0" smtClean="0"/>
              <a:t>المرئيات الفضائية</a:t>
            </a:r>
            <a:endParaRPr lang="ar-SA" sz="2200" dirty="0"/>
          </a:p>
          <a:p>
            <a:pPr marL="514350" indent="-514350" algn="just" rtl="1">
              <a:lnSpc>
                <a:spcPct val="150000"/>
              </a:lnSpc>
              <a:spcBef>
                <a:spcPts val="0"/>
              </a:spcBef>
              <a:buFont typeface="+mj-lt"/>
              <a:buAutoNum type="arabicPeriod"/>
            </a:pPr>
            <a:r>
              <a:rPr lang="ar-SA" sz="2200" dirty="0" smtClean="0"/>
              <a:t>المخططات </a:t>
            </a:r>
            <a:r>
              <a:rPr lang="ar-SA" sz="2200" dirty="0"/>
              <a:t>العقارية</a:t>
            </a:r>
          </a:p>
          <a:p>
            <a:pPr marL="514350" indent="-514350" algn="just" rtl="1">
              <a:lnSpc>
                <a:spcPct val="150000"/>
              </a:lnSpc>
              <a:spcBef>
                <a:spcPts val="0"/>
              </a:spcBef>
              <a:buFont typeface="+mj-lt"/>
              <a:buAutoNum type="arabicPeriod"/>
            </a:pPr>
            <a:r>
              <a:rPr lang="ar-SA" sz="2200" dirty="0" smtClean="0"/>
              <a:t>المخططات الطبوغرافية</a:t>
            </a:r>
          </a:p>
          <a:p>
            <a:pPr marL="514350" indent="-514350" algn="just" rtl="1">
              <a:lnSpc>
                <a:spcPct val="150000"/>
              </a:lnSpc>
              <a:spcBef>
                <a:spcPts val="0"/>
              </a:spcBef>
              <a:buFont typeface="+mj-lt"/>
              <a:buAutoNum type="arabicPeriod"/>
            </a:pPr>
            <a:r>
              <a:rPr lang="ar-SA" sz="2200" dirty="0"/>
              <a:t>القياسات الحقلية </a:t>
            </a:r>
            <a:r>
              <a:rPr lang="ar-SA" sz="2200" dirty="0" smtClean="0"/>
              <a:t>المساحية</a:t>
            </a:r>
            <a:endParaRPr lang="ar-SA" sz="2200" dirty="0"/>
          </a:p>
        </p:txBody>
      </p:sp>
      <p:sp>
        <p:nvSpPr>
          <p:cNvPr id="4" name="TextBox 3"/>
          <p:cNvSpPr txBox="1"/>
          <p:nvPr/>
        </p:nvSpPr>
        <p:spPr>
          <a:xfrm>
            <a:off x="2895600" y="591235"/>
            <a:ext cx="6438900" cy="646331"/>
          </a:xfrm>
          <a:prstGeom prst="rect">
            <a:avLst/>
          </a:prstGeom>
          <a:noFill/>
        </p:spPr>
        <p:txBody>
          <a:bodyPr wrap="square" rtlCol="0">
            <a:spAutoFit/>
          </a:bodyPr>
          <a:lstStyle/>
          <a:p>
            <a:pPr algn="just" rtl="1"/>
            <a:r>
              <a:rPr lang="ar-SA" sz="3600" dirty="0" smtClean="0"/>
              <a:t>مصادر بيانات نظم </a:t>
            </a:r>
            <a:r>
              <a:rPr lang="ar-SA" sz="3600" dirty="0"/>
              <a:t>المعلومات الجغرافية</a:t>
            </a:r>
            <a:endParaRPr lang="en-US" sz="3600" dirty="0"/>
          </a:p>
        </p:txBody>
      </p:sp>
    </p:spTree>
    <p:extLst>
      <p:ext uri="{BB962C8B-B14F-4D97-AF65-F5344CB8AC3E}">
        <p14:creationId xmlns:p14="http://schemas.microsoft.com/office/powerpoint/2010/main" xmlns="" val="41971069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2146300" y="2209800"/>
            <a:ext cx="7099300" cy="2971800"/>
          </a:xfrm>
          <a:prstGeom prst="rect">
            <a:avLst/>
          </a:prstGeom>
        </p:spPr>
        <p:txBody>
          <a:bodyPr anchor="t">
            <a:noAutofit/>
          </a:bodyPr>
          <a:lstStyle/>
          <a:p>
            <a:pPr marL="514350" indent="-514350" algn="just" rtl="1">
              <a:lnSpc>
                <a:spcPct val="150000"/>
              </a:lnSpc>
              <a:spcBef>
                <a:spcPts val="0"/>
              </a:spcBef>
              <a:buFont typeface="+mj-lt"/>
              <a:buAutoNum type="arabicPeriod" startAt="7"/>
            </a:pPr>
            <a:r>
              <a:rPr lang="ar-SA" sz="2200" dirty="0" smtClean="0"/>
              <a:t>الشبكات الجيودسية للمنطقة</a:t>
            </a:r>
          </a:p>
          <a:p>
            <a:pPr marL="514350" indent="-514350" algn="just" rtl="1">
              <a:lnSpc>
                <a:spcPct val="150000"/>
              </a:lnSpc>
              <a:spcBef>
                <a:spcPts val="0"/>
              </a:spcBef>
              <a:buFont typeface="+mj-lt"/>
              <a:buAutoNum type="arabicPeriod" startAt="7"/>
            </a:pPr>
            <a:r>
              <a:rPr lang="ar-SA" sz="2200" dirty="0"/>
              <a:t>معلومات بيئية تضم كافة التوزيعات والمؤثرات البيئية والبشرية </a:t>
            </a:r>
            <a:endParaRPr lang="ar-SA" sz="2200" dirty="0" smtClean="0"/>
          </a:p>
          <a:p>
            <a:pPr marL="514350" indent="-514350" algn="just" rtl="1">
              <a:lnSpc>
                <a:spcPct val="150000"/>
              </a:lnSpc>
              <a:spcBef>
                <a:spcPts val="0"/>
              </a:spcBef>
              <a:buFont typeface="+mj-lt"/>
              <a:buAutoNum type="arabicPeriod" startAt="7"/>
            </a:pPr>
            <a:r>
              <a:rPr lang="ar-SA" sz="2200" dirty="0" smtClean="0"/>
              <a:t>معلومات </a:t>
            </a:r>
            <a:r>
              <a:rPr lang="ar-SA" sz="2200" dirty="0"/>
              <a:t>استخدام الأراضي</a:t>
            </a:r>
          </a:p>
          <a:p>
            <a:pPr marL="514350" indent="-514350" algn="just" rtl="1">
              <a:lnSpc>
                <a:spcPct val="150000"/>
              </a:lnSpc>
              <a:spcBef>
                <a:spcPts val="0"/>
              </a:spcBef>
              <a:buFont typeface="+mj-lt"/>
              <a:buAutoNum type="arabicPeriod" startAt="7"/>
            </a:pPr>
            <a:r>
              <a:rPr lang="ar-SA" sz="2200" dirty="0" smtClean="0"/>
              <a:t>معلومات </a:t>
            </a:r>
            <a:r>
              <a:rPr lang="ar-SA" sz="2200" dirty="0"/>
              <a:t>التغطية الزراعية</a:t>
            </a:r>
          </a:p>
          <a:p>
            <a:pPr marL="514350" indent="-514350" algn="just" rtl="1">
              <a:lnSpc>
                <a:spcPct val="150000"/>
              </a:lnSpc>
              <a:spcBef>
                <a:spcPts val="0"/>
              </a:spcBef>
              <a:buFont typeface="+mj-lt"/>
              <a:buAutoNum type="arabicPeriod" startAt="7"/>
            </a:pPr>
            <a:r>
              <a:rPr lang="ar-SA" sz="2200" dirty="0" smtClean="0"/>
              <a:t>معلومات </a:t>
            </a:r>
            <a:r>
              <a:rPr lang="ar-SA" sz="2200" dirty="0"/>
              <a:t>شبكة البنية </a:t>
            </a:r>
            <a:r>
              <a:rPr lang="ar-SA" sz="2200" dirty="0" smtClean="0"/>
              <a:t>الأساسية</a:t>
            </a:r>
            <a:endParaRPr lang="ar-SA" sz="2200" dirty="0"/>
          </a:p>
        </p:txBody>
      </p:sp>
      <p:sp>
        <p:nvSpPr>
          <p:cNvPr id="4" name="TextBox 3"/>
          <p:cNvSpPr txBox="1"/>
          <p:nvPr/>
        </p:nvSpPr>
        <p:spPr>
          <a:xfrm>
            <a:off x="2819400" y="685800"/>
            <a:ext cx="6438900" cy="646331"/>
          </a:xfrm>
          <a:prstGeom prst="rect">
            <a:avLst/>
          </a:prstGeom>
          <a:noFill/>
        </p:spPr>
        <p:txBody>
          <a:bodyPr wrap="square" rtlCol="0">
            <a:spAutoFit/>
          </a:bodyPr>
          <a:lstStyle/>
          <a:p>
            <a:pPr algn="just" rtl="1"/>
            <a:r>
              <a:rPr lang="ar-SA" sz="3600" dirty="0" smtClean="0"/>
              <a:t>مصادر بيانات نظم </a:t>
            </a:r>
            <a:r>
              <a:rPr lang="ar-SA" sz="3600" dirty="0"/>
              <a:t>المعلومات الجغرافية</a:t>
            </a:r>
            <a:endParaRPr lang="en-US" sz="3600" dirty="0"/>
          </a:p>
        </p:txBody>
      </p:sp>
    </p:spTree>
    <p:extLst>
      <p:ext uri="{BB962C8B-B14F-4D97-AF65-F5344CB8AC3E}">
        <p14:creationId xmlns:p14="http://schemas.microsoft.com/office/powerpoint/2010/main" xmlns="" val="35836362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136900" y="2209800"/>
            <a:ext cx="6108700" cy="3048000"/>
          </a:xfrm>
          <a:prstGeom prst="rect">
            <a:avLst/>
          </a:prstGeom>
        </p:spPr>
        <p:txBody>
          <a:bodyPr anchor="t">
            <a:normAutofit fontScale="85000" lnSpcReduction="10000"/>
          </a:bodyPr>
          <a:lstStyle/>
          <a:p>
            <a:pPr marL="514350" indent="-514350" algn="just" rtl="1">
              <a:lnSpc>
                <a:spcPct val="170000"/>
              </a:lnSpc>
              <a:spcBef>
                <a:spcPts val="0"/>
              </a:spcBef>
              <a:buFont typeface="+mj-lt"/>
              <a:buAutoNum type="arabicPeriod" startAt="12"/>
            </a:pPr>
            <a:r>
              <a:rPr lang="ar-SA" sz="2800" dirty="0" smtClean="0"/>
              <a:t>معلومات </a:t>
            </a:r>
            <a:r>
              <a:rPr lang="ar-SA" sz="2800" dirty="0"/>
              <a:t>إدارية وتشريعية</a:t>
            </a:r>
          </a:p>
          <a:p>
            <a:pPr marL="514350" indent="-514350" algn="just" rtl="1">
              <a:lnSpc>
                <a:spcPct val="170000"/>
              </a:lnSpc>
              <a:spcBef>
                <a:spcPts val="0"/>
              </a:spcBef>
              <a:buFont typeface="+mj-lt"/>
              <a:buAutoNum type="arabicPeriod" startAt="12"/>
            </a:pPr>
            <a:r>
              <a:rPr lang="ar-SA" sz="2800" dirty="0" smtClean="0"/>
              <a:t>معلومات </a:t>
            </a:r>
            <a:r>
              <a:rPr lang="ar-SA" sz="2800" dirty="0"/>
              <a:t>مرورية</a:t>
            </a:r>
          </a:p>
          <a:p>
            <a:pPr marL="514350" indent="-514350" algn="just" rtl="1">
              <a:lnSpc>
                <a:spcPct val="170000"/>
              </a:lnSpc>
              <a:spcBef>
                <a:spcPts val="0"/>
              </a:spcBef>
              <a:buFont typeface="+mj-lt"/>
              <a:buAutoNum type="arabicPeriod" startAt="12"/>
            </a:pPr>
            <a:r>
              <a:rPr lang="ar-SA" sz="2800" dirty="0" smtClean="0"/>
              <a:t>معلومات </a:t>
            </a:r>
            <a:r>
              <a:rPr lang="ar-SA" sz="2800" dirty="0"/>
              <a:t>إحصائية متنوعة</a:t>
            </a:r>
          </a:p>
          <a:p>
            <a:pPr marL="514350" indent="-514350" algn="just" rtl="1">
              <a:lnSpc>
                <a:spcPct val="170000"/>
              </a:lnSpc>
              <a:spcBef>
                <a:spcPts val="0"/>
              </a:spcBef>
              <a:buFont typeface="+mj-lt"/>
              <a:buAutoNum type="arabicPeriod" startAt="12"/>
            </a:pPr>
            <a:r>
              <a:rPr lang="ar-SA" sz="2800" dirty="0" smtClean="0"/>
              <a:t>معلومات </a:t>
            </a:r>
            <a:r>
              <a:rPr lang="ar-SA" sz="2800" dirty="0"/>
              <a:t>سياحية</a:t>
            </a:r>
          </a:p>
          <a:p>
            <a:pPr marL="514350" indent="-514350" algn="just" rtl="1">
              <a:lnSpc>
                <a:spcPct val="170000"/>
              </a:lnSpc>
              <a:spcBef>
                <a:spcPts val="0"/>
              </a:spcBef>
              <a:buFont typeface="+mj-lt"/>
              <a:buAutoNum type="arabicPeriod" startAt="12"/>
            </a:pPr>
            <a:r>
              <a:rPr lang="ar-SA" sz="2800" dirty="0" smtClean="0"/>
              <a:t>وغيرها </a:t>
            </a:r>
            <a:r>
              <a:rPr lang="ar-SA" sz="2800" dirty="0"/>
              <a:t>.........</a:t>
            </a:r>
          </a:p>
        </p:txBody>
      </p:sp>
      <p:sp>
        <p:nvSpPr>
          <p:cNvPr id="4" name="TextBox 3"/>
          <p:cNvSpPr txBox="1"/>
          <p:nvPr/>
        </p:nvSpPr>
        <p:spPr>
          <a:xfrm>
            <a:off x="2590800" y="685800"/>
            <a:ext cx="6438900" cy="646331"/>
          </a:xfrm>
          <a:prstGeom prst="rect">
            <a:avLst/>
          </a:prstGeom>
          <a:noFill/>
        </p:spPr>
        <p:txBody>
          <a:bodyPr wrap="square" rtlCol="0">
            <a:spAutoFit/>
          </a:bodyPr>
          <a:lstStyle/>
          <a:p>
            <a:pPr algn="just" rtl="1"/>
            <a:r>
              <a:rPr lang="ar-SA" sz="3600" dirty="0" smtClean="0"/>
              <a:t>مصادر بيانات نظم </a:t>
            </a:r>
            <a:r>
              <a:rPr lang="ar-SA" sz="3600" dirty="0"/>
              <a:t>المعلومات الجغرافية</a:t>
            </a:r>
            <a:endParaRPr lang="en-US" sz="3600" dirty="0"/>
          </a:p>
        </p:txBody>
      </p:sp>
    </p:spTree>
    <p:extLst>
      <p:ext uri="{BB962C8B-B14F-4D97-AF65-F5344CB8AC3E}">
        <p14:creationId xmlns:p14="http://schemas.microsoft.com/office/powerpoint/2010/main" xmlns="" val="19554516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32789" y="326648"/>
            <a:ext cx="2993127" cy="892552"/>
          </a:xfrm>
          <a:prstGeom prst="rect">
            <a:avLst/>
          </a:prstGeom>
        </p:spPr>
        <p:txBody>
          <a:bodyPr wrap="none">
            <a:spAutoFit/>
          </a:bodyPr>
          <a:lstStyle/>
          <a:p>
            <a:pPr algn="ctr"/>
            <a:r>
              <a:rPr lang="ar-SA" sz="2800" dirty="0" smtClean="0"/>
              <a:t>الاستشعار عن بعد</a:t>
            </a:r>
          </a:p>
          <a:p>
            <a:pPr algn="ctr"/>
            <a:r>
              <a:rPr lang="en-US" sz="2400" dirty="0" smtClean="0"/>
              <a:t>Remote Sensing-RS</a:t>
            </a:r>
            <a:endParaRPr lang="ar-SA" sz="2400" dirty="0"/>
          </a:p>
        </p:txBody>
      </p:sp>
      <p:pic>
        <p:nvPicPr>
          <p:cNvPr id="8" name="Picture 7" descr="pigeon2"/>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879363" y="4523856"/>
            <a:ext cx="2971800" cy="1757363"/>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6" descr="pigeon1"/>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940727" y="2971800"/>
            <a:ext cx="2559050" cy="158908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Content Placeholder 2"/>
          <p:cNvSpPr txBox="1">
            <a:spLocks/>
          </p:cNvSpPr>
          <p:nvPr/>
        </p:nvSpPr>
        <p:spPr>
          <a:xfrm>
            <a:off x="3797300" y="1800444"/>
            <a:ext cx="5448300" cy="3304957"/>
          </a:xfrm>
          <a:prstGeom prst="rect">
            <a:avLst/>
          </a:prstGeom>
        </p:spPr>
        <p:txBody>
          <a:bodyPr anchor="t">
            <a:normAutofit lnSpcReduction="10000"/>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lgn="just" rtl="1">
              <a:lnSpc>
                <a:spcPct val="150000"/>
              </a:lnSpc>
              <a:buFont typeface="Wingdings" pitchFamily="2" charset="2"/>
              <a:buChar char="Ø"/>
            </a:pPr>
            <a:r>
              <a:rPr lang="ar-SA" sz="2400" dirty="0" smtClean="0"/>
              <a:t>تم التصوير باستخدام المنطاد 1858.</a:t>
            </a:r>
          </a:p>
          <a:p>
            <a:pPr algn="just" rtl="1">
              <a:lnSpc>
                <a:spcPct val="150000"/>
              </a:lnSpc>
              <a:buFont typeface="Wingdings" pitchFamily="2" charset="2"/>
              <a:buChar char="Ø"/>
            </a:pPr>
            <a:r>
              <a:rPr lang="ar-SA" sz="2400" dirty="0" smtClean="0"/>
              <a:t>التصوير باستخدام الحمام 1903.</a:t>
            </a:r>
          </a:p>
          <a:p>
            <a:pPr algn="just" rtl="1">
              <a:lnSpc>
                <a:spcPct val="150000"/>
              </a:lnSpc>
              <a:buFont typeface="Wingdings" pitchFamily="2" charset="2"/>
              <a:buChar char="Ø"/>
            </a:pPr>
            <a:r>
              <a:rPr lang="ar-SA" sz="2400" dirty="0" smtClean="0"/>
              <a:t>التصوير باستخدام الطائرة الهوائية 1890.</a:t>
            </a:r>
          </a:p>
          <a:p>
            <a:pPr algn="just" rtl="1">
              <a:lnSpc>
                <a:spcPct val="150000"/>
              </a:lnSpc>
              <a:buFont typeface="Wingdings" pitchFamily="2" charset="2"/>
              <a:buChar char="Ø"/>
            </a:pPr>
            <a:r>
              <a:rPr lang="ar-SA" sz="2400" dirty="0" smtClean="0"/>
              <a:t>استخدمت الطائرات في الحرب العالمية.</a:t>
            </a:r>
          </a:p>
          <a:p>
            <a:pPr algn="just" rtl="1">
              <a:lnSpc>
                <a:spcPct val="150000"/>
              </a:lnSpc>
              <a:buFont typeface="Wingdings" pitchFamily="2" charset="2"/>
              <a:buChar char="Ø"/>
            </a:pPr>
            <a:r>
              <a:rPr lang="ar-SA" sz="2400" dirty="0" smtClean="0"/>
              <a:t>الأقمار الصناعية 1947.</a:t>
            </a:r>
          </a:p>
        </p:txBody>
      </p:sp>
      <p:pic>
        <p:nvPicPr>
          <p:cNvPr id="10" name="Picture 9" descr="paris"/>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412750" y="304800"/>
            <a:ext cx="1807502" cy="2590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66160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0664" y="391180"/>
            <a:ext cx="3223959" cy="523220"/>
          </a:xfrm>
          <a:prstGeom prst="rect">
            <a:avLst/>
          </a:prstGeom>
        </p:spPr>
        <p:txBody>
          <a:bodyPr wrap="none">
            <a:spAutoFit/>
          </a:bodyPr>
          <a:lstStyle/>
          <a:p>
            <a:r>
              <a:rPr lang="ar-SA" sz="2800" dirty="0" smtClean="0"/>
              <a:t>مميزات الاستشعار عن بعد</a:t>
            </a:r>
            <a:endParaRPr lang="ar-SA" sz="2800" dirty="0"/>
          </a:p>
        </p:txBody>
      </p:sp>
      <p:sp>
        <p:nvSpPr>
          <p:cNvPr id="7" name="Content Placeholder 2"/>
          <p:cNvSpPr txBox="1">
            <a:spLocks/>
          </p:cNvSpPr>
          <p:nvPr/>
        </p:nvSpPr>
        <p:spPr>
          <a:xfrm>
            <a:off x="660400" y="1447800"/>
            <a:ext cx="8585200" cy="3733800"/>
          </a:xfrm>
          <a:prstGeom prst="rect">
            <a:avLst/>
          </a:prstGeom>
        </p:spPr>
        <p:txBody>
          <a:bodyPr anchor="t">
            <a:normAutofit fontScale="92500" lnSpcReduction="20000"/>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457200" indent="-457200" algn="just" rtl="1">
              <a:lnSpc>
                <a:spcPct val="150000"/>
              </a:lnSpc>
              <a:buFont typeface="+mj-lt"/>
              <a:buAutoNum type="arabicPeriod"/>
            </a:pPr>
            <a:r>
              <a:rPr lang="ar-SA" sz="2200" dirty="0" smtClean="0"/>
              <a:t>تمكن من الحصول على صور وقتية (آنية) للمنطقة المدروسة.</a:t>
            </a:r>
          </a:p>
          <a:p>
            <a:pPr marL="457200" indent="-457200" algn="just" rtl="1">
              <a:lnSpc>
                <a:spcPct val="150000"/>
              </a:lnSpc>
              <a:buFont typeface="+mj-lt"/>
              <a:buAutoNum type="arabicPeriod"/>
            </a:pPr>
            <a:r>
              <a:rPr lang="ar-SA" sz="2200" dirty="0" smtClean="0"/>
              <a:t>سرعة الحصول عليها.</a:t>
            </a:r>
          </a:p>
          <a:p>
            <a:pPr marL="457200" indent="-457200" algn="just" rtl="1">
              <a:lnSpc>
                <a:spcPct val="150000"/>
              </a:lnSpc>
              <a:buFont typeface="+mj-lt"/>
              <a:buAutoNum type="arabicPeriod"/>
            </a:pPr>
            <a:r>
              <a:rPr lang="ar-SA" sz="2200" dirty="0"/>
              <a:t>إمكانية مسح المناطق الوعرة التي يصعب الوصول إليها.</a:t>
            </a:r>
          </a:p>
          <a:p>
            <a:pPr marL="457200" indent="-457200" algn="just" rtl="1">
              <a:lnSpc>
                <a:spcPct val="150000"/>
              </a:lnSpc>
              <a:buFont typeface="+mj-lt"/>
              <a:buAutoNum type="arabicPeriod"/>
            </a:pPr>
            <a:r>
              <a:rPr lang="ar-SA" sz="2200" dirty="0" smtClean="0"/>
              <a:t>تمكن من المقارنة الزمنية وتحديد التغيير في عناصر منطقة الدراسة.</a:t>
            </a:r>
          </a:p>
          <a:p>
            <a:pPr marL="457200" indent="-457200" algn="just" rtl="1">
              <a:lnSpc>
                <a:spcPct val="150000"/>
              </a:lnSpc>
              <a:buFont typeface="+mj-lt"/>
              <a:buAutoNum type="arabicPeriod"/>
            </a:pPr>
            <a:r>
              <a:rPr lang="ar-SA" sz="2200" dirty="0" smtClean="0"/>
              <a:t>الاحتفاظ ببيانات متصلة بفترات زمنية ثابته (يومية، او شهرية).</a:t>
            </a:r>
          </a:p>
          <a:p>
            <a:pPr marL="457200" indent="-457200" algn="just" rtl="1">
              <a:lnSpc>
                <a:spcPct val="150000"/>
              </a:lnSpc>
              <a:buFont typeface="+mj-lt"/>
              <a:buAutoNum type="arabicPeriod"/>
            </a:pPr>
            <a:r>
              <a:rPr lang="ar-SA" sz="2200" dirty="0" smtClean="0"/>
              <a:t>أساليب </a:t>
            </a:r>
            <a:r>
              <a:rPr lang="ar-SA" sz="2200" dirty="0"/>
              <a:t>المسح الجوي </a:t>
            </a:r>
            <a:r>
              <a:rPr lang="ar-SA" sz="2200" dirty="0" smtClean="0"/>
              <a:t>تمكن </a:t>
            </a:r>
            <a:r>
              <a:rPr lang="ar-SA" sz="2200" dirty="0"/>
              <a:t>من إنتاج خرائط تغطي مساحات كبيرة في وقت </a:t>
            </a:r>
            <a:r>
              <a:rPr lang="ar-SA" sz="2200" dirty="0" smtClean="0"/>
              <a:t>قصير.</a:t>
            </a:r>
            <a:endParaRPr lang="ar-SA" sz="2200" dirty="0"/>
          </a:p>
          <a:p>
            <a:pPr marL="457200" indent="-457200" algn="just" rtl="1">
              <a:lnSpc>
                <a:spcPct val="150000"/>
              </a:lnSpc>
              <a:buFont typeface="+mj-lt"/>
              <a:buAutoNum type="arabicPeriod"/>
            </a:pPr>
            <a:r>
              <a:rPr lang="ar-SA" sz="2200" dirty="0" smtClean="0"/>
              <a:t>الحصول </a:t>
            </a:r>
            <a:r>
              <a:rPr lang="ar-SA" sz="2200" dirty="0"/>
              <a:t>على الإحداثيات الثلاثية مباشرة لأي </a:t>
            </a:r>
            <a:r>
              <a:rPr lang="ar-SA" sz="2200" dirty="0" smtClean="0"/>
              <a:t>نقطة.</a:t>
            </a:r>
            <a:endParaRPr lang="ar-SA" sz="2200" dirty="0"/>
          </a:p>
        </p:txBody>
      </p:sp>
    </p:spTree>
    <p:extLst>
      <p:ext uri="{BB962C8B-B14F-4D97-AF65-F5344CB8AC3E}">
        <p14:creationId xmlns:p14="http://schemas.microsoft.com/office/powerpoint/2010/main" xmlns="" val="19556542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37718" y="391180"/>
            <a:ext cx="3038011" cy="523220"/>
          </a:xfrm>
          <a:prstGeom prst="rect">
            <a:avLst/>
          </a:prstGeom>
        </p:spPr>
        <p:txBody>
          <a:bodyPr wrap="none">
            <a:spAutoFit/>
          </a:bodyPr>
          <a:lstStyle/>
          <a:p>
            <a:r>
              <a:rPr lang="ar-SA" sz="2800" dirty="0" smtClean="0"/>
              <a:t>عيوب الاستشعار عن بعد</a:t>
            </a:r>
            <a:endParaRPr lang="ar-SA" sz="2800" dirty="0"/>
          </a:p>
        </p:txBody>
      </p:sp>
      <p:sp>
        <p:nvSpPr>
          <p:cNvPr id="7" name="Content Placeholder 2"/>
          <p:cNvSpPr txBox="1">
            <a:spLocks/>
          </p:cNvSpPr>
          <p:nvPr/>
        </p:nvSpPr>
        <p:spPr>
          <a:xfrm>
            <a:off x="660400" y="1447800"/>
            <a:ext cx="8585200" cy="3733800"/>
          </a:xfrm>
          <a:prstGeom prst="rect">
            <a:avLst/>
          </a:prstGeom>
        </p:spPr>
        <p:txBody>
          <a:bodyPr anchor="t">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457200" indent="-457200" algn="just" rtl="1">
              <a:lnSpc>
                <a:spcPct val="150000"/>
              </a:lnSpc>
              <a:buFont typeface="+mj-lt"/>
              <a:buAutoNum type="arabicPeriod"/>
            </a:pPr>
            <a:r>
              <a:rPr lang="ar-SA" sz="2200" dirty="0" smtClean="0"/>
              <a:t>صعوبة تحديد الأجسام الأرضية خصوصاً عند تغطيتها بمكونات أخرى كالتعرف على المباني تحث أشجار الغابات.</a:t>
            </a:r>
          </a:p>
          <a:p>
            <a:pPr marL="457200" indent="-457200" algn="just" rtl="1">
              <a:lnSpc>
                <a:spcPct val="150000"/>
              </a:lnSpc>
              <a:buFont typeface="+mj-lt"/>
              <a:buAutoNum type="arabicPeriod"/>
            </a:pPr>
            <a:r>
              <a:rPr lang="ar-SA" sz="2200" dirty="0" smtClean="0"/>
              <a:t>الموقع ومقياس الرسم تقريبيين ويحتاجان إلى عمليات ضبط وتصحيح.</a:t>
            </a:r>
          </a:p>
          <a:p>
            <a:pPr marL="457200" indent="-457200" algn="just" rtl="1">
              <a:lnSpc>
                <a:spcPct val="150000"/>
              </a:lnSpc>
              <a:buFont typeface="+mj-lt"/>
              <a:buAutoNum type="arabicPeriod"/>
            </a:pPr>
            <a:r>
              <a:rPr lang="ar-SA" sz="2200" dirty="0" smtClean="0"/>
              <a:t>تفتقر للبيانات المكانية.</a:t>
            </a:r>
          </a:p>
          <a:p>
            <a:pPr marL="457200" indent="-457200" algn="just" rtl="1">
              <a:lnSpc>
                <a:spcPct val="150000"/>
              </a:lnSpc>
              <a:buFont typeface="+mj-lt"/>
              <a:buAutoNum type="arabicPeriod"/>
            </a:pPr>
            <a:r>
              <a:rPr lang="ar-SA" sz="2200" dirty="0" smtClean="0"/>
              <a:t>تحتاج إلى تدريب أكثر لاستخلاص المعلومات منها مقارنة بالخريطة الورقية.</a:t>
            </a:r>
          </a:p>
        </p:txBody>
      </p:sp>
    </p:spTree>
    <p:extLst>
      <p:ext uri="{BB962C8B-B14F-4D97-AF65-F5344CB8AC3E}">
        <p14:creationId xmlns:p14="http://schemas.microsoft.com/office/powerpoint/2010/main" xmlns="" val="22118893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25500" y="1017150"/>
            <a:ext cx="3467100" cy="2259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97559" y="3429000"/>
            <a:ext cx="3467100" cy="2397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78500" y="1083156"/>
            <a:ext cx="3467100" cy="21934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Rectangle 1"/>
          <p:cNvSpPr/>
          <p:nvPr/>
        </p:nvSpPr>
        <p:spPr>
          <a:xfrm>
            <a:off x="4208752" y="238780"/>
            <a:ext cx="1965602" cy="523220"/>
          </a:xfrm>
          <a:prstGeom prst="rect">
            <a:avLst/>
          </a:prstGeom>
        </p:spPr>
        <p:txBody>
          <a:bodyPr wrap="none">
            <a:spAutoFit/>
          </a:bodyPr>
          <a:lstStyle/>
          <a:p>
            <a:r>
              <a:rPr lang="ar-SA" sz="2800" dirty="0" smtClean="0"/>
              <a:t>التصوير الجوي</a:t>
            </a:r>
            <a:endParaRPr lang="ar-SA" sz="2800" dirty="0"/>
          </a:p>
        </p:txBody>
      </p:sp>
      <p:pic>
        <p:nvPicPr>
          <p:cNvPr id="3"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778500" y="3429001"/>
            <a:ext cx="3467100" cy="2397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05087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08752" y="238780"/>
            <a:ext cx="1965602" cy="523220"/>
          </a:xfrm>
          <a:prstGeom prst="rect">
            <a:avLst/>
          </a:prstGeom>
        </p:spPr>
        <p:txBody>
          <a:bodyPr wrap="none">
            <a:spAutoFit/>
          </a:bodyPr>
          <a:lstStyle/>
          <a:p>
            <a:r>
              <a:rPr lang="ar-SA" sz="2800" dirty="0" smtClean="0"/>
              <a:t>التصوير الجوي</a:t>
            </a:r>
            <a:endParaRPr lang="ar-SA" sz="2800" dirty="0"/>
          </a:p>
        </p:txBody>
      </p:sp>
      <p:sp>
        <p:nvSpPr>
          <p:cNvPr id="7" name="Content Placeholder 2"/>
          <p:cNvSpPr txBox="1">
            <a:spLocks/>
          </p:cNvSpPr>
          <p:nvPr/>
        </p:nvSpPr>
        <p:spPr>
          <a:xfrm>
            <a:off x="5365750" y="1295400"/>
            <a:ext cx="3879850" cy="4572000"/>
          </a:xfrm>
          <a:prstGeom prst="rect">
            <a:avLst/>
          </a:prstGeom>
        </p:spPr>
        <p:txBody>
          <a:bodyPr anchor="t">
            <a:normAutofit fontScale="92500" lnSpcReduction="10000"/>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lgn="just" rtl="1">
              <a:lnSpc>
                <a:spcPct val="150000"/>
              </a:lnSpc>
              <a:buFont typeface="Wingdings" pitchFamily="2" charset="2"/>
              <a:buChar char="Ø"/>
            </a:pPr>
            <a:r>
              <a:rPr lang="ar-SA" sz="2400" dirty="0"/>
              <a:t>يعتبر التصوير </a:t>
            </a:r>
            <a:r>
              <a:rPr lang="ar-SA" sz="2400" dirty="0" smtClean="0"/>
              <a:t>الجوي </a:t>
            </a:r>
            <a:r>
              <a:rPr lang="ar-SA" sz="2400" dirty="0"/>
              <a:t>الوسيلة الأكثر استخداما في إنتاج الخرائط الرقمية المتعددة الأغراض والمتنوعة المقاييس وذلك لما تتميز به من دقة وسرعة واقتصاديات تشغيل </a:t>
            </a:r>
            <a:r>
              <a:rPr lang="ar-SA" sz="2400" dirty="0" smtClean="0"/>
              <a:t>ممتازة نسبياً </a:t>
            </a:r>
            <a:r>
              <a:rPr lang="ar-SA" sz="2400" dirty="0"/>
              <a:t>مع توفير في الوقت </a:t>
            </a:r>
            <a:r>
              <a:rPr lang="ar-SA" sz="2400" dirty="0" smtClean="0"/>
              <a:t>والجهد. وتعتبر </a:t>
            </a:r>
            <a:r>
              <a:rPr lang="ar-SA" sz="2400" dirty="0"/>
              <a:t>الوسيلة الرئيسة في إمداد نظم المعلومات الجغرافية بالبيانات المكانية وتحديثها</a:t>
            </a:r>
            <a:r>
              <a:rPr lang="ar-SA" sz="2400" dirty="0" smtClean="0"/>
              <a:t>.</a:t>
            </a: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90600" y="1493520"/>
            <a:ext cx="3219450" cy="20116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0601" y="3733800"/>
            <a:ext cx="3219449" cy="20116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312251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42320" y="238780"/>
            <a:ext cx="2940227" cy="523220"/>
          </a:xfrm>
          <a:prstGeom prst="rect">
            <a:avLst/>
          </a:prstGeom>
        </p:spPr>
        <p:txBody>
          <a:bodyPr wrap="none">
            <a:spAutoFit/>
          </a:bodyPr>
          <a:lstStyle/>
          <a:p>
            <a:r>
              <a:rPr lang="ar-SA" sz="2800" dirty="0" smtClean="0"/>
              <a:t>مميزات التصوير الجوي</a:t>
            </a:r>
            <a:endParaRPr lang="ar-SA" sz="2800" dirty="0"/>
          </a:p>
        </p:txBody>
      </p:sp>
      <p:sp>
        <p:nvSpPr>
          <p:cNvPr id="7" name="Content Placeholder 2"/>
          <p:cNvSpPr txBox="1">
            <a:spLocks/>
          </p:cNvSpPr>
          <p:nvPr/>
        </p:nvSpPr>
        <p:spPr>
          <a:xfrm>
            <a:off x="1155700" y="1447800"/>
            <a:ext cx="8089900" cy="3733800"/>
          </a:xfrm>
          <a:prstGeom prst="rect">
            <a:avLst/>
          </a:prstGeom>
        </p:spPr>
        <p:txBody>
          <a:bodyPr anchor="t">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457200" indent="-457200" algn="just" rtl="1">
              <a:lnSpc>
                <a:spcPct val="150000"/>
              </a:lnSpc>
              <a:buFont typeface="+mj-lt"/>
              <a:buAutoNum type="arabicPeriod"/>
            </a:pPr>
            <a:r>
              <a:rPr lang="ar-SA" sz="2200" dirty="0" smtClean="0"/>
              <a:t>إمكانية </a:t>
            </a:r>
            <a:r>
              <a:rPr lang="ar-SA" sz="2200" dirty="0"/>
              <a:t>فصل المعالم وتمييزها عن بعض في طبقات مما يسهل عمليات المعالجة والتحويل من صيغة إلى أخرى والتنظيم </a:t>
            </a:r>
            <a:r>
              <a:rPr lang="ar-SA" sz="2200" dirty="0" smtClean="0"/>
              <a:t>في قواعد البيانات.</a:t>
            </a:r>
            <a:endParaRPr lang="ar-SA" sz="2200" dirty="0"/>
          </a:p>
          <a:p>
            <a:pPr marL="457200" indent="-457200" algn="just" rtl="1">
              <a:lnSpc>
                <a:spcPct val="150000"/>
              </a:lnSpc>
              <a:buFont typeface="+mj-lt"/>
              <a:buAutoNum type="arabicPeriod"/>
            </a:pPr>
            <a:r>
              <a:rPr lang="ar-SA" sz="2200" dirty="0" smtClean="0"/>
              <a:t>أساليب </a:t>
            </a:r>
            <a:r>
              <a:rPr lang="ar-SA" sz="2200" dirty="0"/>
              <a:t>المسح الجوي </a:t>
            </a:r>
            <a:r>
              <a:rPr lang="ar-SA" sz="2200" dirty="0" smtClean="0"/>
              <a:t>تمكن </a:t>
            </a:r>
            <a:r>
              <a:rPr lang="ar-SA" sz="2200" dirty="0"/>
              <a:t>من إنتاج خرائط تغطي مساحات كبيرة في وقت </a:t>
            </a:r>
            <a:r>
              <a:rPr lang="ar-SA" sz="2200" dirty="0" smtClean="0"/>
              <a:t>قصير.</a:t>
            </a:r>
            <a:endParaRPr lang="ar-SA" sz="2200" dirty="0"/>
          </a:p>
          <a:p>
            <a:pPr marL="457200" indent="-457200" algn="just" rtl="1">
              <a:lnSpc>
                <a:spcPct val="150000"/>
              </a:lnSpc>
              <a:buFont typeface="+mj-lt"/>
              <a:buAutoNum type="arabicPeriod"/>
            </a:pPr>
            <a:r>
              <a:rPr lang="ar-SA" sz="2200" dirty="0" smtClean="0"/>
              <a:t>إمكانية </a:t>
            </a:r>
            <a:r>
              <a:rPr lang="ar-SA" sz="2200" dirty="0"/>
              <a:t>مسح المناطق الوعرة </a:t>
            </a:r>
            <a:r>
              <a:rPr lang="ar-SA" sz="2200" dirty="0" smtClean="0"/>
              <a:t>التي </a:t>
            </a:r>
            <a:r>
              <a:rPr lang="ar-SA" sz="2200" dirty="0"/>
              <a:t>يصعب الوصول </a:t>
            </a:r>
            <a:r>
              <a:rPr lang="ar-SA" sz="2200" dirty="0" smtClean="0"/>
              <a:t>إليها.</a:t>
            </a:r>
            <a:endParaRPr lang="ar-SA" sz="2200" dirty="0"/>
          </a:p>
          <a:p>
            <a:pPr marL="457200" indent="-457200" algn="just" rtl="1">
              <a:lnSpc>
                <a:spcPct val="150000"/>
              </a:lnSpc>
              <a:buFont typeface="+mj-lt"/>
              <a:buAutoNum type="arabicPeriod"/>
            </a:pPr>
            <a:r>
              <a:rPr lang="ar-SA" sz="2200" dirty="0" smtClean="0"/>
              <a:t>الحصول </a:t>
            </a:r>
            <a:r>
              <a:rPr lang="ar-SA" sz="2200" dirty="0"/>
              <a:t>على الإحداثيات الثلاثية مباشرة لأي </a:t>
            </a:r>
            <a:r>
              <a:rPr lang="ar-SA" sz="2200" dirty="0" smtClean="0"/>
              <a:t>نقطة.</a:t>
            </a:r>
            <a:endParaRPr lang="ar-SA" sz="2200" dirty="0"/>
          </a:p>
        </p:txBody>
      </p:sp>
    </p:spTree>
    <p:extLst>
      <p:ext uri="{BB962C8B-B14F-4D97-AF65-F5344CB8AC3E}">
        <p14:creationId xmlns:p14="http://schemas.microsoft.com/office/powerpoint/2010/main" xmlns="" val="24561212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26824" y="238780"/>
            <a:ext cx="2754279" cy="523220"/>
          </a:xfrm>
          <a:prstGeom prst="rect">
            <a:avLst/>
          </a:prstGeom>
        </p:spPr>
        <p:txBody>
          <a:bodyPr wrap="none">
            <a:spAutoFit/>
          </a:bodyPr>
          <a:lstStyle/>
          <a:p>
            <a:r>
              <a:rPr lang="ar-SA" sz="2800" dirty="0" smtClean="0"/>
              <a:t>عيوب التصوير الجوي</a:t>
            </a:r>
            <a:endParaRPr lang="ar-SA" sz="2800" dirty="0"/>
          </a:p>
        </p:txBody>
      </p:sp>
      <p:sp>
        <p:nvSpPr>
          <p:cNvPr id="7" name="Content Placeholder 2"/>
          <p:cNvSpPr txBox="1">
            <a:spLocks/>
          </p:cNvSpPr>
          <p:nvPr/>
        </p:nvSpPr>
        <p:spPr>
          <a:xfrm>
            <a:off x="1568450" y="1447800"/>
            <a:ext cx="7677150" cy="4038600"/>
          </a:xfrm>
          <a:prstGeom prst="rect">
            <a:avLst/>
          </a:prstGeom>
        </p:spPr>
        <p:txBody>
          <a:bodyPr anchor="t">
            <a:normAutofit fontScale="92500" lnSpcReduction="10000"/>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457200" indent="-457200" algn="just" rtl="1">
              <a:lnSpc>
                <a:spcPct val="150000"/>
              </a:lnSpc>
              <a:buFont typeface="+mj-lt"/>
              <a:buAutoNum type="arabicPeriod"/>
            </a:pPr>
            <a:r>
              <a:rPr lang="ar-SA" sz="2400" dirty="0" smtClean="0"/>
              <a:t>ارتفاع التكاليف النسبي.</a:t>
            </a:r>
          </a:p>
          <a:p>
            <a:pPr marL="457200" indent="-457200" algn="just" rtl="1">
              <a:lnSpc>
                <a:spcPct val="150000"/>
              </a:lnSpc>
              <a:buFont typeface="+mj-lt"/>
              <a:buAutoNum type="arabicPeriod"/>
            </a:pPr>
            <a:r>
              <a:rPr lang="ar-SA" sz="2400" dirty="0" smtClean="0"/>
              <a:t>التأثر </a:t>
            </a:r>
            <a:r>
              <a:rPr lang="ar-SA" sz="2400" dirty="0"/>
              <a:t>بالأحوال الجوية .</a:t>
            </a:r>
          </a:p>
          <a:p>
            <a:pPr marL="457200" indent="-457200" algn="just" rtl="1">
              <a:lnSpc>
                <a:spcPct val="150000"/>
              </a:lnSpc>
              <a:buFont typeface="+mj-lt"/>
              <a:buAutoNum type="arabicPeriod"/>
            </a:pPr>
            <a:r>
              <a:rPr lang="ar-SA" sz="2400" dirty="0" smtClean="0"/>
              <a:t>بعض </a:t>
            </a:r>
            <a:r>
              <a:rPr lang="ar-SA" sz="2400" dirty="0"/>
              <a:t>التفاصيل الأرضية قد لا تظهر في الصور الجوية بسبب الظلال أو وجود المباني أو الأشجار المرتفعة.</a:t>
            </a:r>
          </a:p>
          <a:p>
            <a:pPr marL="457200" indent="-457200" algn="just" rtl="1">
              <a:lnSpc>
                <a:spcPct val="150000"/>
              </a:lnSpc>
              <a:buFont typeface="+mj-lt"/>
              <a:buAutoNum type="arabicPeriod"/>
            </a:pPr>
            <a:r>
              <a:rPr lang="ar-SA" sz="2400" dirty="0" smtClean="0"/>
              <a:t>تحتاج </a:t>
            </a:r>
            <a:r>
              <a:rPr lang="ar-SA" sz="2400" dirty="0"/>
              <a:t>عمليات إنتاج الخرائط من الصور الجوية إلى المراجعة والتحقيق الحقلي للتأكد من دقة الخريطة وإضافة بعض البيانات كمسميات الشوارع والمعالم </a:t>
            </a:r>
            <a:r>
              <a:rPr lang="ar-SA" sz="2400" dirty="0" smtClean="0"/>
              <a:t>الرئيسة.</a:t>
            </a:r>
            <a:endParaRPr lang="ar-SA" sz="2400" dirty="0"/>
          </a:p>
        </p:txBody>
      </p:sp>
    </p:spTree>
    <p:extLst>
      <p:ext uri="{BB962C8B-B14F-4D97-AF65-F5344CB8AC3E}">
        <p14:creationId xmlns:p14="http://schemas.microsoft.com/office/powerpoint/2010/main" xmlns="" val="6909840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70941" y="238780"/>
            <a:ext cx="3010760" cy="523220"/>
          </a:xfrm>
          <a:prstGeom prst="rect">
            <a:avLst/>
          </a:prstGeom>
        </p:spPr>
        <p:txBody>
          <a:bodyPr wrap="none">
            <a:spAutoFit/>
          </a:bodyPr>
          <a:lstStyle/>
          <a:p>
            <a:r>
              <a:rPr lang="ar-SA" sz="2800" dirty="0" smtClean="0"/>
              <a:t>مرئيات الأقمار الصناعية</a:t>
            </a:r>
            <a:endParaRPr lang="ar-SA" sz="2800" dirty="0"/>
          </a:p>
        </p:txBody>
      </p:sp>
      <p:sp>
        <p:nvSpPr>
          <p:cNvPr id="7" name="Content Placeholder 2"/>
          <p:cNvSpPr txBox="1">
            <a:spLocks/>
          </p:cNvSpPr>
          <p:nvPr/>
        </p:nvSpPr>
        <p:spPr>
          <a:xfrm>
            <a:off x="4787900" y="1447800"/>
            <a:ext cx="4457700" cy="4343400"/>
          </a:xfrm>
          <a:prstGeom prst="rect">
            <a:avLst/>
          </a:prstGeom>
        </p:spPr>
        <p:txBody>
          <a:bodyPr anchor="t">
            <a:normAutofit fontScale="92500"/>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lgn="just" rtl="1">
              <a:lnSpc>
                <a:spcPct val="150000"/>
              </a:lnSpc>
              <a:buFont typeface="Wingdings" pitchFamily="2" charset="2"/>
              <a:buChar char="Ø"/>
            </a:pPr>
            <a:r>
              <a:rPr lang="ar-SA" sz="2400" dirty="0"/>
              <a:t> هو الوسيلة التي </a:t>
            </a:r>
            <a:r>
              <a:rPr lang="ar-SA" sz="2400" dirty="0" smtClean="0"/>
              <a:t>تمكن من تحديد </a:t>
            </a:r>
            <a:r>
              <a:rPr lang="ar-SA" sz="2400" dirty="0"/>
              <a:t>صفات ومعرفة معلومات عن أي جسم أو هدف أو سطح مثل سطح الأرض أو أي ظاهرة من خلال عمليات تحليل خاصة  للبيانات التي يتم الحصول عليها بأجهزة خاصة تقوم بتسجيل الطاقة الكهرومغناطيسية المنبعثة أو المنعكسة عن الأهداف التي هي موضوع البحث </a:t>
            </a:r>
            <a:r>
              <a:rPr lang="ar-SA" sz="2400" dirty="0" smtClean="0"/>
              <a:t>والدراسة.</a:t>
            </a:r>
            <a:endParaRPr lang="ar-SA" sz="2400" dirty="0"/>
          </a:p>
        </p:txBody>
      </p:sp>
      <p:pic>
        <p:nvPicPr>
          <p:cNvPr id="9218" name="Picture 2" descr="https://encrypted-tbn2.gstatic.com/images?q=tbn:ANd9GcTNoICUDhU46FIU9RKicoUQHxHMggaRSXael2KXt2f6AWcnuEhSJQ"/>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25501" y="1609724"/>
            <a:ext cx="2672556" cy="1743076"/>
          </a:xfrm>
          <a:prstGeom prst="rect">
            <a:avLst/>
          </a:prstGeom>
          <a:noFill/>
          <a:extLst>
            <a:ext uri="{909E8E84-426E-40DD-AFC4-6F175D3DCCD1}">
              <a14:hiddenFill xmlns:a14="http://schemas.microsoft.com/office/drawing/2010/main" xmlns="">
                <a:solidFill>
                  <a:srgbClr val="FFFFFF"/>
                </a:solidFill>
              </a14:hiddenFill>
            </a:ext>
          </a:extLst>
        </p:spPr>
      </p:pic>
      <p:pic>
        <p:nvPicPr>
          <p:cNvPr id="9222" name="Picture 6" descr="https://encrypted-tbn2.gstatic.com/images?q=tbn:ANd9GcQFt_UUKwwQVjfNQmsXqZSHGs_3nHpkiXyGQdQEYLf7yoUNClri"/>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25501" y="3714750"/>
            <a:ext cx="2672556" cy="18478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234767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42783" y="314980"/>
            <a:ext cx="3110146" cy="523220"/>
          </a:xfrm>
          <a:prstGeom prst="rect">
            <a:avLst/>
          </a:prstGeom>
        </p:spPr>
        <p:txBody>
          <a:bodyPr wrap="none">
            <a:spAutoFit/>
          </a:bodyPr>
          <a:lstStyle/>
          <a:p>
            <a:pPr algn="r" rtl="1"/>
            <a:r>
              <a:rPr lang="ar-SA" sz="2800" dirty="0" smtClean="0"/>
              <a:t>مراحل الاستشعار عن بعد</a:t>
            </a:r>
            <a:endParaRPr lang="ar-SA" sz="2800" dirty="0"/>
          </a:p>
        </p:txBody>
      </p:sp>
      <p:sp>
        <p:nvSpPr>
          <p:cNvPr id="7" name="Content Placeholder 2"/>
          <p:cNvSpPr txBox="1">
            <a:spLocks/>
          </p:cNvSpPr>
          <p:nvPr/>
        </p:nvSpPr>
        <p:spPr>
          <a:xfrm>
            <a:off x="4210050" y="1295400"/>
            <a:ext cx="5035550" cy="4572000"/>
          </a:xfrm>
          <a:prstGeom prst="rect">
            <a:avLst/>
          </a:prstGeom>
        </p:spPr>
        <p:txBody>
          <a:bodyPr anchor="t">
            <a:normAutofit fontScale="85000" lnSpcReduction="10000"/>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lgn="just" rtl="1">
              <a:lnSpc>
                <a:spcPct val="150000"/>
              </a:lnSpc>
              <a:buFont typeface="Wingdings" pitchFamily="2" charset="2"/>
              <a:buChar char="Ø"/>
            </a:pPr>
            <a:r>
              <a:rPr lang="ar-SA" sz="2400" dirty="0" smtClean="0"/>
              <a:t>مرحلة التصوير: تستخدم أجهزة </a:t>
            </a:r>
            <a:r>
              <a:rPr lang="ar-SA" sz="2400" dirty="0"/>
              <a:t>خاصة لتسجيل التغير في الطريقة التي تنتج بها المعالم والأجسام على سطح الأرض الطاقة الكهرومغناطيسية أو </a:t>
            </a:r>
            <a:r>
              <a:rPr lang="ar-SA" sz="2400" dirty="0" smtClean="0"/>
              <a:t>تعكسها. ويتم </a:t>
            </a:r>
            <a:r>
              <a:rPr lang="ar-SA" sz="2400" dirty="0"/>
              <a:t>تسجيلها في هيئة صور تقليدية أو رقمية .</a:t>
            </a:r>
          </a:p>
          <a:p>
            <a:pPr algn="just" rtl="1">
              <a:lnSpc>
                <a:spcPct val="150000"/>
              </a:lnSpc>
              <a:buFont typeface="Wingdings" pitchFamily="2" charset="2"/>
              <a:buChar char="Ø"/>
            </a:pPr>
            <a:r>
              <a:rPr lang="ar-SA" sz="2400" dirty="0" smtClean="0"/>
              <a:t>مرحلة </a:t>
            </a:r>
            <a:r>
              <a:rPr lang="ar-SA" sz="2400" dirty="0"/>
              <a:t>الدراسة و </a:t>
            </a:r>
            <a:r>
              <a:rPr lang="ar-SA" sz="2400" dirty="0" smtClean="0"/>
              <a:t>التحليل: </a:t>
            </a:r>
            <a:r>
              <a:rPr lang="ar-SA" sz="2400" dirty="0"/>
              <a:t>حيث يتم فحص البيانات سواء تقليدية أو رقمية بواسطة أجهزة ومعدات تفسير لتحليل الصور أو حسابات آلية مزودة ببرامج خاصة </a:t>
            </a:r>
            <a:r>
              <a:rPr lang="ar-SA" sz="2400" dirty="0" smtClean="0"/>
              <a:t>لتحليل </a:t>
            </a:r>
            <a:r>
              <a:rPr lang="ar-SA" sz="2400" dirty="0"/>
              <a:t>البيانات والمعلومات </a:t>
            </a:r>
            <a:r>
              <a:rPr lang="ar-SA" sz="2400" dirty="0" smtClean="0"/>
              <a:t>الرقمية. ويتم </a:t>
            </a:r>
            <a:r>
              <a:rPr lang="ar-SA" sz="2400" dirty="0"/>
              <a:t>استخلاص النتائج ونشرها في صورة خرائط وجداول وبيانات إحصائية </a:t>
            </a:r>
            <a:r>
              <a:rPr lang="ar-SA" sz="2400" dirty="0" smtClean="0"/>
              <a:t>وتقارير. </a:t>
            </a:r>
            <a:endParaRPr lang="ar-SA" sz="2400" dirty="0"/>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73150" y="3733800"/>
            <a:ext cx="2559050" cy="1943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xmlns="" val="0"/>
              </a:ext>
            </a:extLst>
          </a:blip>
          <a:srcRect/>
          <a:stretch>
            <a:fillRect/>
          </a:stretch>
        </p:blipFill>
        <p:spPr bwMode="auto">
          <a:xfrm>
            <a:off x="1096088" y="1600200"/>
            <a:ext cx="2536112" cy="1943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404771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97340" y="238780"/>
            <a:ext cx="4532010" cy="892552"/>
          </a:xfrm>
          <a:prstGeom prst="rect">
            <a:avLst/>
          </a:prstGeom>
        </p:spPr>
        <p:txBody>
          <a:bodyPr wrap="none">
            <a:spAutoFit/>
          </a:bodyPr>
          <a:lstStyle/>
          <a:p>
            <a:pPr algn="ctr" rtl="1"/>
            <a:r>
              <a:rPr lang="ar-SA" sz="2800" dirty="0" smtClean="0"/>
              <a:t>نظام تحديد المواقع</a:t>
            </a:r>
          </a:p>
          <a:p>
            <a:pPr algn="ctr"/>
            <a:r>
              <a:rPr lang="en-US" sz="2400" dirty="0" smtClean="0"/>
              <a:t>Global Positioning System-GPS</a:t>
            </a:r>
            <a:endParaRPr lang="ar-SA" sz="2400" dirty="0"/>
          </a:p>
        </p:txBody>
      </p:sp>
      <p:sp>
        <p:nvSpPr>
          <p:cNvPr id="7" name="Content Placeholder 2"/>
          <p:cNvSpPr txBox="1">
            <a:spLocks/>
          </p:cNvSpPr>
          <p:nvPr/>
        </p:nvSpPr>
        <p:spPr>
          <a:xfrm>
            <a:off x="5365750" y="1447800"/>
            <a:ext cx="3879850" cy="3581400"/>
          </a:xfrm>
          <a:prstGeom prst="rect">
            <a:avLst/>
          </a:prstGeom>
        </p:spPr>
        <p:txBody>
          <a:bodyPr anchor="t">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lgn="just" rtl="1">
              <a:lnSpc>
                <a:spcPct val="150000"/>
              </a:lnSpc>
              <a:buNone/>
            </a:pPr>
            <a:r>
              <a:rPr lang="ar-SA" sz="2400" dirty="0"/>
              <a:t>له القدرة على </a:t>
            </a:r>
            <a:r>
              <a:rPr lang="ar-SA" sz="2400" dirty="0" smtClean="0"/>
              <a:t>تحديد أي موقع على سطح الكرة الأرضية من </a:t>
            </a:r>
            <a:r>
              <a:rPr lang="ar-SA" sz="2400" dirty="0"/>
              <a:t>خلال الإحداثيات بدقة متناهية تصل </a:t>
            </a:r>
            <a:r>
              <a:rPr lang="ar-SA" sz="2400" dirty="0" smtClean="0"/>
              <a:t>إلى أقل من متر، وذلك باستخدام </a:t>
            </a:r>
            <a:r>
              <a:rPr lang="ar-SA" sz="2400" dirty="0"/>
              <a:t>خطوط الطول ودوائر العرض (بالدقائق والثواني وأجزائها </a:t>
            </a:r>
            <a:r>
              <a:rPr lang="ar-SA" sz="2400" dirty="0" smtClean="0"/>
              <a:t>).</a:t>
            </a:r>
            <a:endParaRPr lang="ar-SA" sz="2400" dirty="0"/>
          </a:p>
        </p:txBody>
      </p:sp>
      <p:pic>
        <p:nvPicPr>
          <p:cNvPr id="3074"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xmlns="" val="0"/>
              </a:ext>
            </a:extLst>
          </a:blip>
          <a:srcRect/>
          <a:stretch>
            <a:fillRect/>
          </a:stretch>
        </p:blipFill>
        <p:spPr bwMode="auto">
          <a:xfrm>
            <a:off x="1439466" y="3648076"/>
            <a:ext cx="2693194" cy="2143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xmlns="" val="0"/>
              </a:ext>
            </a:extLst>
          </a:blip>
          <a:srcRect/>
          <a:stretch>
            <a:fillRect/>
          </a:stretch>
        </p:blipFill>
        <p:spPr bwMode="auto">
          <a:xfrm>
            <a:off x="1439466" y="1368057"/>
            <a:ext cx="2693194" cy="1838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525734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40945" y="238780"/>
            <a:ext cx="3244799" cy="523220"/>
          </a:xfrm>
          <a:prstGeom prst="rect">
            <a:avLst/>
          </a:prstGeom>
        </p:spPr>
        <p:txBody>
          <a:bodyPr wrap="none">
            <a:spAutoFit/>
          </a:bodyPr>
          <a:lstStyle/>
          <a:p>
            <a:pPr algn="ctr" rtl="1"/>
            <a:r>
              <a:rPr lang="ar-SA" sz="2800" dirty="0"/>
              <a:t>مميزات نظام </a:t>
            </a:r>
            <a:r>
              <a:rPr lang="ar-SA" sz="2800" dirty="0" smtClean="0"/>
              <a:t>تحديد المواقع</a:t>
            </a:r>
          </a:p>
        </p:txBody>
      </p:sp>
      <p:sp>
        <p:nvSpPr>
          <p:cNvPr id="7" name="Content Placeholder 2"/>
          <p:cNvSpPr txBox="1">
            <a:spLocks/>
          </p:cNvSpPr>
          <p:nvPr/>
        </p:nvSpPr>
        <p:spPr>
          <a:xfrm>
            <a:off x="4044950" y="1447800"/>
            <a:ext cx="5200650" cy="4419600"/>
          </a:xfrm>
          <a:prstGeom prst="rect">
            <a:avLst/>
          </a:prstGeom>
        </p:spPr>
        <p:txBody>
          <a:bodyPr anchor="t">
            <a:normAutofit fontScale="92500" lnSpcReduction="10000"/>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457200" indent="-457200" algn="just" rtl="1">
              <a:lnSpc>
                <a:spcPct val="150000"/>
              </a:lnSpc>
              <a:buFont typeface="+mj-lt"/>
              <a:buAutoNum type="arabicPeriod"/>
            </a:pPr>
            <a:r>
              <a:rPr lang="ar-SA" sz="2400" dirty="0"/>
              <a:t> عملية رصد تتم بشخص واحد فقط .</a:t>
            </a:r>
          </a:p>
          <a:p>
            <a:pPr marL="457200" indent="-457200" algn="just" rtl="1">
              <a:lnSpc>
                <a:spcPct val="150000"/>
              </a:lnSpc>
              <a:buFont typeface="+mj-lt"/>
              <a:buAutoNum type="arabicPeriod"/>
            </a:pPr>
            <a:r>
              <a:rPr lang="ar-SA" sz="2400" dirty="0" smtClean="0"/>
              <a:t>يتم </a:t>
            </a:r>
            <a:r>
              <a:rPr lang="ar-SA" sz="2400" dirty="0"/>
              <a:t>الحصول مباشرة على الإحداثيات الثلاثية للنقطة بسرعة </a:t>
            </a:r>
            <a:r>
              <a:rPr lang="ar-SA" sz="2400" dirty="0" smtClean="0"/>
              <a:t>كبيرة.</a:t>
            </a:r>
            <a:endParaRPr lang="ar-SA" sz="2400" dirty="0"/>
          </a:p>
          <a:p>
            <a:pPr marL="457200" indent="-457200" algn="just" rtl="1">
              <a:lnSpc>
                <a:spcPct val="150000"/>
              </a:lnSpc>
              <a:buFont typeface="+mj-lt"/>
              <a:buAutoNum type="arabicPeriod"/>
            </a:pPr>
            <a:r>
              <a:rPr lang="ar-SA" sz="2400" dirty="0" smtClean="0"/>
              <a:t>الحصول </a:t>
            </a:r>
            <a:r>
              <a:rPr lang="ar-SA" sz="2400" dirty="0"/>
              <a:t>على دقة </a:t>
            </a:r>
            <a:r>
              <a:rPr lang="ar-SA" sz="2400" dirty="0" smtClean="0"/>
              <a:t>عالية، </a:t>
            </a:r>
            <a:r>
              <a:rPr lang="ar-SA" sz="2400" dirty="0"/>
              <a:t>خصوصا إذا تمت المعالجة بأسلوب </a:t>
            </a:r>
            <a:r>
              <a:rPr lang="ar-SA" sz="2400" dirty="0" smtClean="0"/>
              <a:t>صحيح.</a:t>
            </a:r>
            <a:endParaRPr lang="ar-SA" sz="2400" dirty="0"/>
          </a:p>
          <a:p>
            <a:pPr marL="457200" indent="-457200" algn="just" rtl="1">
              <a:lnSpc>
                <a:spcPct val="150000"/>
              </a:lnSpc>
              <a:buFont typeface="+mj-lt"/>
              <a:buAutoNum type="arabicPeriod"/>
            </a:pPr>
            <a:r>
              <a:rPr lang="ar-SA" sz="2400" dirty="0" smtClean="0"/>
              <a:t>النظام </a:t>
            </a:r>
            <a:r>
              <a:rPr lang="ar-SA" sz="2400" dirty="0"/>
              <a:t>يمكن تشغيله في كافة الظروف </a:t>
            </a:r>
            <a:r>
              <a:rPr lang="ar-SA" sz="2400" dirty="0" smtClean="0"/>
              <a:t>المناخية.</a:t>
            </a:r>
            <a:endParaRPr lang="ar-SA" sz="2400" dirty="0"/>
          </a:p>
          <a:p>
            <a:pPr marL="457200" indent="-457200" algn="just" rtl="1">
              <a:lnSpc>
                <a:spcPct val="150000"/>
              </a:lnSpc>
              <a:buFont typeface="+mj-lt"/>
              <a:buAutoNum type="arabicPeriod"/>
            </a:pPr>
            <a:r>
              <a:rPr lang="ar-SA" sz="2400" dirty="0" smtClean="0"/>
              <a:t>يمكن </a:t>
            </a:r>
            <a:r>
              <a:rPr lang="ar-SA" sz="2400" dirty="0"/>
              <a:t>استخدام النظام للاسترقام على سطح الأرض </a:t>
            </a:r>
            <a:r>
              <a:rPr lang="ar-SA" sz="2400" dirty="0" smtClean="0"/>
              <a:t>مباشرة.</a:t>
            </a:r>
            <a:endParaRPr lang="ar-SA" sz="2400" dirty="0"/>
          </a:p>
        </p:txBody>
      </p:sp>
      <p:pic>
        <p:nvPicPr>
          <p:cNvPr id="7170" name="Picture 2" descr="https://encrypted-tbn0.gstatic.com/images?q=tbn:ANd9GcSpfphIgTQ1-JAQqC-oUPksIb2STPVE4CxZZBznBz2ErerijdsNnw"/>
          <p:cNvPicPr>
            <a:picLocks noChangeAspect="1" noChangeArrowheads="1"/>
          </p:cNvPicPr>
          <p:nvPr/>
        </p:nvPicPr>
        <p:blipFill>
          <a:blip r:embed="rId2">
            <a:extLst>
              <a:ext uri="{BEBA8EAE-BF5A-486C-A8C5-ECC9F3942E4B}">
                <a14:imgProps xmlns:a14="http://schemas.microsoft.com/office/drawing/2010/main" xmlns="">
                  <a14:imgLayer r:embed="rId3">
                    <a14:imgEffect>
                      <a14:saturation sat="400000"/>
                    </a14:imgEffect>
                  </a14:imgLayer>
                </a14:imgProps>
              </a:ext>
              <a:ext uri="{28A0092B-C50C-407E-A947-70E740481C1C}">
                <a14:useLocalDpi xmlns:a14="http://schemas.microsoft.com/office/drawing/2010/main" xmlns="" val="0"/>
              </a:ext>
            </a:extLst>
          </a:blip>
          <a:srcRect/>
          <a:stretch>
            <a:fillRect/>
          </a:stretch>
        </p:blipFill>
        <p:spPr bwMode="auto">
          <a:xfrm>
            <a:off x="1121304" y="1662080"/>
            <a:ext cx="2345796" cy="199552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099804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33919" y="238780"/>
            <a:ext cx="3058851" cy="523220"/>
          </a:xfrm>
          <a:prstGeom prst="rect">
            <a:avLst/>
          </a:prstGeom>
        </p:spPr>
        <p:txBody>
          <a:bodyPr wrap="none">
            <a:spAutoFit/>
          </a:bodyPr>
          <a:lstStyle/>
          <a:p>
            <a:pPr algn="ctr" rtl="1"/>
            <a:r>
              <a:rPr lang="ar-SA" sz="2800" dirty="0"/>
              <a:t>عيوب </a:t>
            </a:r>
            <a:r>
              <a:rPr lang="ar-SA" sz="2800" dirty="0" smtClean="0"/>
              <a:t>نظام تحديد المواقع</a:t>
            </a:r>
          </a:p>
        </p:txBody>
      </p:sp>
      <p:sp>
        <p:nvSpPr>
          <p:cNvPr id="7" name="Content Placeholder 2"/>
          <p:cNvSpPr txBox="1">
            <a:spLocks/>
          </p:cNvSpPr>
          <p:nvPr/>
        </p:nvSpPr>
        <p:spPr>
          <a:xfrm>
            <a:off x="4622800" y="1447800"/>
            <a:ext cx="4622800" cy="4114800"/>
          </a:xfrm>
          <a:prstGeom prst="rect">
            <a:avLst/>
          </a:prstGeom>
        </p:spPr>
        <p:txBody>
          <a:bodyPr anchor="t">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457200" indent="-457200" algn="just" rtl="1">
              <a:lnSpc>
                <a:spcPct val="150000"/>
              </a:lnSpc>
              <a:buFont typeface="+mj-lt"/>
              <a:buAutoNum type="arabicPeriod"/>
            </a:pPr>
            <a:r>
              <a:rPr lang="ar-SA" sz="2400" dirty="0" smtClean="0"/>
              <a:t>أن </a:t>
            </a:r>
            <a:r>
              <a:rPr lang="ar-SA" sz="2400" dirty="0"/>
              <a:t>عوامل الدقة وإتاحة النظام تتحكم فيها جهات أمنية عسكرية .</a:t>
            </a:r>
          </a:p>
          <a:p>
            <a:pPr marL="457200" indent="-457200" algn="just" rtl="1">
              <a:lnSpc>
                <a:spcPct val="150000"/>
              </a:lnSpc>
              <a:buFont typeface="+mj-lt"/>
              <a:buAutoNum type="arabicPeriod"/>
            </a:pPr>
            <a:r>
              <a:rPr lang="ar-SA" sz="2400" dirty="0" smtClean="0"/>
              <a:t>لابد </a:t>
            </a:r>
            <a:r>
              <a:rPr lang="ar-SA" sz="2400" dirty="0"/>
              <a:t>من توفر أربعة أقمار صناعية أو أكثر موزعة توزيع جيد  وظاهرة بوضوح وهذا قد لا يتاح في المدن الكبيرة ذات المباني </a:t>
            </a:r>
            <a:r>
              <a:rPr lang="ar-SA" sz="2400" dirty="0" smtClean="0"/>
              <a:t>المرتفعة.</a:t>
            </a:r>
          </a:p>
          <a:p>
            <a:pPr marL="457200" indent="-457200" algn="just" rtl="1">
              <a:lnSpc>
                <a:spcPct val="150000"/>
              </a:lnSpc>
              <a:buFont typeface="+mj-lt"/>
              <a:buAutoNum type="arabicPeriod"/>
            </a:pPr>
            <a:endParaRPr lang="ar-SA" sz="2400" dirty="0"/>
          </a:p>
        </p:txBody>
      </p:sp>
      <p:pic>
        <p:nvPicPr>
          <p:cNvPr id="6" name="Picture 3"/>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xmlns="" val="0"/>
              </a:ext>
            </a:extLst>
          </a:blip>
          <a:srcRect/>
          <a:stretch>
            <a:fillRect/>
          </a:stretch>
        </p:blipFill>
        <p:spPr bwMode="auto">
          <a:xfrm>
            <a:off x="1155700" y="1828800"/>
            <a:ext cx="2311400" cy="213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655970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60562" y="238780"/>
            <a:ext cx="2805575" cy="523220"/>
          </a:xfrm>
          <a:prstGeom prst="rect">
            <a:avLst/>
          </a:prstGeom>
        </p:spPr>
        <p:txBody>
          <a:bodyPr wrap="none">
            <a:spAutoFit/>
          </a:bodyPr>
          <a:lstStyle/>
          <a:p>
            <a:pPr algn="ctr" rtl="1"/>
            <a:r>
              <a:rPr lang="ar-SA" sz="2800" dirty="0" smtClean="0"/>
              <a:t>محطات الرفع المساحي</a:t>
            </a:r>
          </a:p>
        </p:txBody>
      </p:sp>
      <p:sp>
        <p:nvSpPr>
          <p:cNvPr id="7" name="Content Placeholder 2"/>
          <p:cNvSpPr txBox="1">
            <a:spLocks/>
          </p:cNvSpPr>
          <p:nvPr/>
        </p:nvSpPr>
        <p:spPr>
          <a:xfrm>
            <a:off x="3505200" y="1371600"/>
            <a:ext cx="5410200" cy="4343400"/>
          </a:xfrm>
          <a:prstGeom prst="rect">
            <a:avLst/>
          </a:prstGeom>
        </p:spPr>
        <p:txBody>
          <a:bodyPr anchor="t">
            <a:normAutofit fontScale="85000" lnSpcReduction="10000"/>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lgn="justLow" rtl="1">
              <a:lnSpc>
                <a:spcPct val="150000"/>
              </a:lnSpc>
              <a:buNone/>
            </a:pPr>
            <a:r>
              <a:rPr lang="ar-SA" sz="2400" dirty="0"/>
              <a:t> تطورت أعمال الرصد أو القياس المساحي سواء في أعمال الرفع التفصيلي أو الرفع الطبوغرافي أو التوقيع وتخطيط المشاريع .</a:t>
            </a:r>
          </a:p>
          <a:p>
            <a:pPr marL="0" indent="0" algn="justLow" rtl="1">
              <a:lnSpc>
                <a:spcPct val="150000"/>
              </a:lnSpc>
              <a:buNone/>
            </a:pPr>
            <a:r>
              <a:rPr lang="ar-SA" sz="2400" dirty="0"/>
              <a:t>ويتكون </a:t>
            </a:r>
            <a:r>
              <a:rPr lang="ar-SA" sz="2400" dirty="0" smtClean="0"/>
              <a:t>جهاز </a:t>
            </a:r>
            <a:r>
              <a:rPr lang="ar-SA" sz="2400" dirty="0"/>
              <a:t>محطة الرفع الشامل من جهازين أساسيين هما :</a:t>
            </a:r>
          </a:p>
          <a:p>
            <a:pPr marL="457200" indent="-457200" algn="justLow" rtl="1">
              <a:lnSpc>
                <a:spcPct val="150000"/>
              </a:lnSpc>
              <a:buFont typeface="+mj-lt"/>
              <a:buAutoNum type="arabicPeriod"/>
            </a:pPr>
            <a:r>
              <a:rPr lang="ar-SA" sz="2400" dirty="0" smtClean="0"/>
              <a:t>جهاز </a:t>
            </a:r>
            <a:r>
              <a:rPr lang="ar-SA" sz="2400" dirty="0"/>
              <a:t>الكتروني لقياس الزوايا الأفقية و الراسية (ثيودوليت).</a:t>
            </a:r>
          </a:p>
          <a:p>
            <a:pPr marL="457200" indent="-457200" algn="justLow" rtl="1">
              <a:lnSpc>
                <a:spcPct val="150000"/>
              </a:lnSpc>
              <a:buFont typeface="+mj-lt"/>
              <a:buAutoNum type="arabicPeriod"/>
            </a:pPr>
            <a:r>
              <a:rPr lang="ar-SA" sz="2400" dirty="0" smtClean="0"/>
              <a:t>جهاز </a:t>
            </a:r>
            <a:r>
              <a:rPr lang="ar-SA" sz="2400" dirty="0"/>
              <a:t>الكتروني لقياس المسافات (</a:t>
            </a:r>
            <a:r>
              <a:rPr lang="ar-SA" sz="2400" dirty="0" err="1" smtClean="0"/>
              <a:t>ديستومات</a:t>
            </a:r>
            <a:r>
              <a:rPr lang="en-US" sz="2400" dirty="0" smtClean="0"/>
              <a:t>EDM</a:t>
            </a:r>
            <a:r>
              <a:rPr lang="en-US" sz="2400" dirty="0"/>
              <a:t>) </a:t>
            </a:r>
            <a:r>
              <a:rPr lang="ar-SA" sz="2400" dirty="0" smtClean="0"/>
              <a:t>).</a:t>
            </a:r>
            <a:endParaRPr lang="ar-SA" sz="2400" dirty="0"/>
          </a:p>
        </p:txBody>
      </p:sp>
      <p:pic>
        <p:nvPicPr>
          <p:cNvPr id="5124" name="Picture 4" descr="https://encrypted-tbn2.gstatic.com/images?q=tbn:ANd9GcSWlYRaMI5P-hw6T1JVOz75W5erIubSG7PC5kpN52fzcrBWidxd"/>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90601" y="1038226"/>
            <a:ext cx="2012156" cy="2314575"/>
          </a:xfrm>
          <a:prstGeom prst="rect">
            <a:avLst/>
          </a:prstGeom>
          <a:noFill/>
          <a:extLst>
            <a:ext uri="{909E8E84-426E-40DD-AFC4-6F175D3DCCD1}">
              <a14:hiddenFill xmlns:a14="http://schemas.microsoft.com/office/drawing/2010/main" xmlns="">
                <a:solidFill>
                  <a:srgbClr val="FFFFFF"/>
                </a:solidFill>
              </a14:hiddenFill>
            </a:ext>
          </a:extLst>
        </p:spPr>
      </p:pic>
      <p:pic>
        <p:nvPicPr>
          <p:cNvPr id="5125" name="Picture 5"/>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xmlns="" val="0"/>
              </a:ext>
            </a:extLst>
          </a:blip>
          <a:srcRect/>
          <a:stretch>
            <a:fillRect/>
          </a:stretch>
        </p:blipFill>
        <p:spPr bwMode="auto">
          <a:xfrm>
            <a:off x="990601" y="3543300"/>
            <a:ext cx="2012156" cy="2247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680589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60562" y="238780"/>
            <a:ext cx="2805575" cy="523220"/>
          </a:xfrm>
          <a:prstGeom prst="rect">
            <a:avLst/>
          </a:prstGeom>
        </p:spPr>
        <p:txBody>
          <a:bodyPr wrap="none">
            <a:spAutoFit/>
          </a:bodyPr>
          <a:lstStyle/>
          <a:p>
            <a:pPr algn="ctr" rtl="1"/>
            <a:r>
              <a:rPr lang="ar-SA" sz="2800" dirty="0" smtClean="0"/>
              <a:t>محطات الرفع المساحي</a:t>
            </a:r>
          </a:p>
        </p:txBody>
      </p:sp>
      <p:sp>
        <p:nvSpPr>
          <p:cNvPr id="7" name="Content Placeholder 2"/>
          <p:cNvSpPr txBox="1">
            <a:spLocks/>
          </p:cNvSpPr>
          <p:nvPr/>
        </p:nvSpPr>
        <p:spPr>
          <a:xfrm>
            <a:off x="3302001" y="1267359"/>
            <a:ext cx="6026151" cy="4154984"/>
          </a:xfrm>
          <a:prstGeom prst="rect">
            <a:avLst/>
          </a:prstGeom>
        </p:spPr>
        <p:txBody>
          <a:bodyPr wrap="square" anchor="t">
            <a:sp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lgn="just" rtl="1">
              <a:lnSpc>
                <a:spcPct val="150000"/>
              </a:lnSpc>
              <a:buNone/>
            </a:pPr>
            <a:r>
              <a:rPr lang="ar-SA" sz="2200" dirty="0"/>
              <a:t>  ويتحكم في عمل </a:t>
            </a:r>
            <a:r>
              <a:rPr lang="ar-SA" sz="2200" dirty="0" smtClean="0"/>
              <a:t>هذ المحطة (جهاز </a:t>
            </a:r>
            <a:r>
              <a:rPr lang="ar-SA" sz="2200" dirty="0"/>
              <a:t>محطة الرفع الشامل) وحدة ميكرو كومبيوتر مزودة بمجموعة من البرامج المساحية والتطبيقية للسيطرة والتحكم في عمليات القياس وكافة الأعمال الحسابية لتحويل المسافة المائلة المقاسة مباشرة بالجهاز إلى مسافة أفقية ومسافة </a:t>
            </a:r>
            <a:r>
              <a:rPr lang="ar-SA" sz="2200" dirty="0" smtClean="0"/>
              <a:t>رأسية، وكذلك </a:t>
            </a:r>
            <a:r>
              <a:rPr lang="ar-SA" sz="2200" dirty="0"/>
              <a:t>حساب المركبات والإحداثيات الأفقية </a:t>
            </a:r>
            <a:r>
              <a:rPr lang="ar-SA" sz="2200" dirty="0" smtClean="0"/>
              <a:t>والرأسية، </a:t>
            </a:r>
            <a:r>
              <a:rPr lang="ar-SA" sz="2200" dirty="0"/>
              <a:t>بالإضافة إلى عمل التصحيحات اللازمة مثل تصحيح الأخطاء الناشئة عن تأثير كروية الأرض وانكسار الأشعة وتأثير الأحوال </a:t>
            </a:r>
            <a:r>
              <a:rPr lang="ar-SA" sz="2200" dirty="0" smtClean="0"/>
              <a:t>الجوية.</a:t>
            </a:r>
            <a:endParaRPr lang="ar-SA" sz="2200" dirty="0"/>
          </a:p>
        </p:txBody>
      </p:sp>
      <p:pic>
        <p:nvPicPr>
          <p:cNvPr id="4098" name="Picture 2" descr="https://encrypted-tbn0.gstatic.com/images?q=tbn:ANd9GcS5l42nHzKPLN2-nb3kbL5s1v2sikJDZW952bal3hprk4H6WCoU"/>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1739" y="1447800"/>
            <a:ext cx="1874054" cy="2133600"/>
          </a:xfrm>
          <a:prstGeom prst="rect">
            <a:avLst/>
          </a:prstGeom>
          <a:noFill/>
          <a:extLst>
            <a:ext uri="{909E8E84-426E-40DD-AFC4-6F175D3DCCD1}">
              <a14:hiddenFill xmlns:a14="http://schemas.microsoft.com/office/drawing/2010/main" xmlns="">
                <a:solidFill>
                  <a:srgbClr val="FFFFFF"/>
                </a:solidFill>
              </a14:hiddenFill>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31739" y="3733800"/>
            <a:ext cx="1874054" cy="205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532732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1722</TotalTime>
  <Words>899</Words>
  <Application>Microsoft Office PowerPoint</Application>
  <PresentationFormat>A4 Paper (210x297 mm)‎</PresentationFormat>
  <Paragraphs>107</Paragraphs>
  <Slides>21</Slides>
  <Notes>0</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21</vt:i4>
      </vt:variant>
    </vt:vector>
  </HeadingPairs>
  <TitlesOfParts>
    <vt:vector size="23" baseType="lpstr">
      <vt:lpstr>Office Theme</vt:lpstr>
      <vt:lpstr>Microsoft ClipArt Gallery</vt:lpstr>
      <vt:lpstr>المحاضرة الخامسة</vt:lpstr>
      <vt:lpstr>عناصر المحاضرة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عمر</cp:lastModifiedBy>
  <cp:revision>137</cp:revision>
  <dcterms:created xsi:type="dcterms:W3CDTF">2009-10-14T19:14:34Z</dcterms:created>
  <dcterms:modified xsi:type="dcterms:W3CDTF">2014-11-12T10:37:53Z</dcterms:modified>
</cp:coreProperties>
</file>