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9" r:id="rId2"/>
    <p:sldId id="381" r:id="rId3"/>
    <p:sldId id="382" r:id="rId4"/>
    <p:sldId id="383" r:id="rId5"/>
    <p:sldId id="384" r:id="rId6"/>
    <p:sldId id="385" r:id="rId7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0" r:id="rId22"/>
    <p:sldId id="401" r:id="rId23"/>
    <p:sldId id="402" r:id="rId24"/>
    <p:sldId id="403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77" d="100"/>
          <a:sy n="77" d="100"/>
        </p:scale>
        <p:origin x="-960" y="-4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x-none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سابعة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3708" y="3886200"/>
            <a:ext cx="7948246" cy="1066800"/>
          </a:xfrm>
        </p:spPr>
        <p:txBody>
          <a:bodyPr>
            <a:normAutofit/>
          </a:bodyPr>
          <a:lstStyle/>
          <a:p>
            <a:pPr rtl="1"/>
            <a:r>
              <a:rPr lang="ar-SA" sz="4400" dirty="0">
                <a:solidFill>
                  <a:schemeClr val="tx1"/>
                </a:solidFill>
              </a:rPr>
              <a:t>قواعد البيانات</a:t>
            </a:r>
          </a:p>
        </p:txBody>
      </p:sp>
    </p:spTree>
    <p:extLst>
      <p:ext uri="{BB962C8B-B14F-4D97-AF65-F5344CB8AC3E}">
        <p14:creationId xmlns:p14="http://schemas.microsoft.com/office/powerpoint/2010/main" val="12302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924800" cy="1143000"/>
          </a:xfrm>
        </p:spPr>
        <p:txBody>
          <a:bodyPr anchor="ctr"/>
          <a:lstStyle/>
          <a:p>
            <a:pPr rtl="1"/>
            <a:r>
              <a:rPr lang="ar-SA" sz="4000" dirty="0">
                <a:solidFill>
                  <a:schemeClr val="tx1"/>
                </a:solidFill>
              </a:rPr>
              <a:t>عناصر المحاضرة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715000" y="1371600"/>
            <a:ext cx="3657600" cy="30480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rtl="1">
              <a:spcBef>
                <a:spcPts val="0"/>
              </a:spcBef>
              <a:spcAft>
                <a:spcPts val="1800"/>
              </a:spcAft>
            </a:pP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قواعد البيانات</a:t>
            </a:r>
          </a:p>
          <a:p>
            <a:pPr marL="850900" lvl="1" indent="-339725" rtl="1">
              <a:buFont typeface="Wingdings" pitchFamily="2" charset="2"/>
              <a:buChar char="v"/>
            </a:pPr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الملفات المسطحة</a:t>
            </a:r>
          </a:p>
          <a:p>
            <a:pPr marL="850900" lvl="1" indent="-339725" rtl="1">
              <a:buFont typeface="Wingdings" pitchFamily="2" charset="2"/>
              <a:buChar char="v"/>
            </a:pPr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الملفات الهرمية</a:t>
            </a:r>
          </a:p>
          <a:p>
            <a:pPr marL="850900" lvl="1" indent="-339725" rtl="1">
              <a:buFont typeface="Wingdings" pitchFamily="2" charset="2"/>
              <a:buChar char="v"/>
            </a:pPr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الملفات العلاقية</a:t>
            </a:r>
          </a:p>
          <a:p>
            <a:pPr marL="850900" lvl="1" indent="-339725" rtl="1">
              <a:buFont typeface="Wingdings" pitchFamily="2" charset="2"/>
              <a:buChar char="v"/>
            </a:pPr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قواعد البيانات الجغرافية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r" rtl="1">
              <a:buFont typeface="Wingdings" pitchFamily="2" charset="2"/>
              <a:buChar char="v"/>
            </a:pP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r" rtl="1">
              <a:buFont typeface="Wingdings" pitchFamily="2" charset="2"/>
              <a:buChar char="v"/>
            </a:pP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0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447800" y="1941732"/>
            <a:ext cx="7467600" cy="3239869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ar-SA" sz="2400" dirty="0"/>
              <a:t>تعرف قاعدة البيانات على أنها: مجموعة من ملفات حاسوبية لحفظ البيانات في نموذج بنائي منظم.</a:t>
            </a:r>
          </a:p>
          <a:p>
            <a:pPr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ar-SA" sz="2400" dirty="0"/>
              <a:t>يتم تنظيم المعلومات في الجداول في صورة صفوف وحقول.</a:t>
            </a:r>
          </a:p>
          <a:p>
            <a:pPr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ar-SA" sz="2400" dirty="0"/>
              <a:t>المعلومات في نظم المعلومات مرتبطة بطريقة تمكن من الاجابة على الاسئلة.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6096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/>
              <a:t>قاعدة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037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rol 1"/>
          <p:cNvSpPr>
            <a:spLocks noChangeArrowheads="1" noChangeShapeType="1"/>
          </p:cNvSpPr>
          <p:nvPr/>
        </p:nvSpPr>
        <p:spPr bwMode="auto">
          <a:xfrm>
            <a:off x="381000" y="0"/>
            <a:ext cx="7938" cy="793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Control 4"/>
          <p:cNvSpPr>
            <a:spLocks noChangeArrowheads="1" noChangeShapeType="1"/>
          </p:cNvSpPr>
          <p:nvPr/>
        </p:nvSpPr>
        <p:spPr bwMode="auto">
          <a:xfrm>
            <a:off x="38100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Control 1"/>
          <p:cNvSpPr>
            <a:spLocks noChangeArrowheads="1" noChangeShapeType="1"/>
          </p:cNvSpPr>
          <p:nvPr/>
        </p:nvSpPr>
        <p:spPr bwMode="auto">
          <a:xfrm>
            <a:off x="381000" y="0"/>
            <a:ext cx="7938" cy="793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Control 4"/>
          <p:cNvSpPr>
            <a:spLocks noChangeArrowheads="1" noChangeShapeType="1"/>
          </p:cNvSpPr>
          <p:nvPr/>
        </p:nvSpPr>
        <p:spPr bwMode="auto">
          <a:xfrm>
            <a:off x="38100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Control 1"/>
          <p:cNvSpPr>
            <a:spLocks noChangeArrowheads="1" noChangeShapeType="1"/>
          </p:cNvSpPr>
          <p:nvPr/>
        </p:nvSpPr>
        <p:spPr bwMode="auto">
          <a:xfrm>
            <a:off x="381000" y="0"/>
            <a:ext cx="7938" cy="793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Control 4"/>
          <p:cNvSpPr>
            <a:spLocks noChangeArrowheads="1" noChangeShapeType="1"/>
          </p:cNvSpPr>
          <p:nvPr/>
        </p:nvSpPr>
        <p:spPr bwMode="auto">
          <a:xfrm>
            <a:off x="38100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32" name="Group 88"/>
          <p:cNvGraphicFramePr>
            <a:graphicFrameLocks/>
          </p:cNvGraphicFramePr>
          <p:nvPr>
            <p:extLst/>
          </p:nvPr>
        </p:nvGraphicFramePr>
        <p:xfrm>
          <a:off x="1905000" y="1447801"/>
          <a:ext cx="5867400" cy="4121151"/>
        </p:xfrm>
        <a:graphic>
          <a:graphicData uri="http://schemas.openxmlformats.org/drawingml/2006/table">
            <a:tbl>
              <a:tblPr rtl="1">
                <a:tableStyleId>{3C2FFA5D-87B4-456A-9821-1D502468CF0F}</a:tableStyleId>
              </a:tblPr>
              <a:tblGrid>
                <a:gridCol w="1466850"/>
                <a:gridCol w="1466850"/>
                <a:gridCol w="1466850"/>
                <a:gridCol w="1466850"/>
              </a:tblGrid>
              <a:tr h="111759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رقم القطعة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اسم المنطقة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رقم المخطط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نوع القطعة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حي 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العلية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2750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تجاري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2511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حي 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العلية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2570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تجاري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حي </a:t>
                      </a:r>
                      <a:r>
                        <a:rPr kumimoji="0" lang="ar-SA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الأندلس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3254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سكني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2513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حي </a:t>
                      </a:r>
                      <a:r>
                        <a:rPr kumimoji="0" lang="ar-SA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الأندلس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3254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سكني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2514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حي </a:t>
                      </a:r>
                      <a:r>
                        <a:rPr kumimoji="0" lang="ar-SA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الأندلس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3254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OM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سكني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33" name="Text Box 75"/>
          <p:cNvSpPr txBox="1">
            <a:spLocks noChangeArrowheads="1"/>
          </p:cNvSpPr>
          <p:nvPr/>
        </p:nvSpPr>
        <p:spPr bwMode="auto">
          <a:xfrm>
            <a:off x="10652125" y="477838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34" name="Text Box 76"/>
          <p:cNvSpPr txBox="1">
            <a:spLocks noChangeArrowheads="1"/>
          </p:cNvSpPr>
          <p:nvPr/>
        </p:nvSpPr>
        <p:spPr bwMode="auto">
          <a:xfrm>
            <a:off x="457200" y="4495801"/>
            <a:ext cx="1295400" cy="83099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OM" sz="2400" b="1" dirty="0">
                <a:solidFill>
                  <a:srgbClr val="000000"/>
                </a:solidFill>
              </a:rPr>
              <a:t>خلية/حقل </a:t>
            </a:r>
            <a:r>
              <a:rPr lang="en-US" sz="2400" b="1" dirty="0">
                <a:solidFill>
                  <a:srgbClr val="000000"/>
                </a:solidFill>
              </a:rPr>
              <a:t>Filed</a:t>
            </a:r>
          </a:p>
        </p:txBody>
      </p:sp>
      <p:sp>
        <p:nvSpPr>
          <p:cNvPr id="35" name="Text Box 77"/>
          <p:cNvSpPr txBox="1">
            <a:spLocks noChangeArrowheads="1"/>
          </p:cNvSpPr>
          <p:nvPr/>
        </p:nvSpPr>
        <p:spPr bwMode="auto">
          <a:xfrm>
            <a:off x="7924800" y="2133601"/>
            <a:ext cx="1524000" cy="830997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OM" sz="2400" b="1" dirty="0">
                <a:solidFill>
                  <a:srgbClr val="000000"/>
                </a:solidFill>
              </a:rPr>
              <a:t>صف/سجل </a:t>
            </a:r>
            <a:r>
              <a:rPr lang="en-US" sz="2400" b="1" dirty="0">
                <a:solidFill>
                  <a:srgbClr val="000000"/>
                </a:solidFill>
              </a:rPr>
              <a:t>Record</a:t>
            </a:r>
          </a:p>
        </p:txBody>
      </p:sp>
      <p:sp>
        <p:nvSpPr>
          <p:cNvPr id="36" name="Rectangle 81"/>
          <p:cNvSpPr>
            <a:spLocks noChangeArrowheads="1"/>
          </p:cNvSpPr>
          <p:nvPr/>
        </p:nvSpPr>
        <p:spPr bwMode="auto">
          <a:xfrm>
            <a:off x="3352800" y="1447800"/>
            <a:ext cx="1447800" cy="411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82"/>
          <p:cNvSpPr>
            <a:spLocks noChangeArrowheads="1"/>
          </p:cNvSpPr>
          <p:nvPr/>
        </p:nvSpPr>
        <p:spPr bwMode="auto">
          <a:xfrm>
            <a:off x="1905000" y="3733800"/>
            <a:ext cx="5867400" cy="60960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89"/>
          <p:cNvSpPr txBox="1">
            <a:spLocks noChangeArrowheads="1"/>
          </p:cNvSpPr>
          <p:nvPr/>
        </p:nvSpPr>
        <p:spPr bwMode="auto">
          <a:xfrm>
            <a:off x="5029200" y="5791201"/>
            <a:ext cx="1447800" cy="830997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OM" sz="2400" b="1">
                <a:solidFill>
                  <a:srgbClr val="000000"/>
                </a:solidFill>
              </a:rPr>
              <a:t>عمود </a:t>
            </a:r>
            <a:r>
              <a:rPr lang="en-US" sz="2400" b="1">
                <a:solidFill>
                  <a:srgbClr val="000000"/>
                </a:solidFill>
              </a:rPr>
              <a:t>Column</a:t>
            </a:r>
          </a:p>
        </p:txBody>
      </p:sp>
      <p:sp>
        <p:nvSpPr>
          <p:cNvPr id="39" name="Line 91"/>
          <p:cNvSpPr>
            <a:spLocks noChangeShapeType="1"/>
          </p:cNvSpPr>
          <p:nvPr/>
        </p:nvSpPr>
        <p:spPr bwMode="auto">
          <a:xfrm flipH="1">
            <a:off x="1676400" y="4114800"/>
            <a:ext cx="1981200" cy="68580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92"/>
          <p:cNvSpPr>
            <a:spLocks noChangeShapeType="1"/>
          </p:cNvSpPr>
          <p:nvPr/>
        </p:nvSpPr>
        <p:spPr bwMode="auto">
          <a:xfrm>
            <a:off x="4648200" y="5562600"/>
            <a:ext cx="6096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93"/>
          <p:cNvSpPr>
            <a:spLocks noChangeShapeType="1"/>
          </p:cNvSpPr>
          <p:nvPr/>
        </p:nvSpPr>
        <p:spPr bwMode="auto">
          <a:xfrm flipH="1">
            <a:off x="7696200" y="2964597"/>
            <a:ext cx="609600" cy="83820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752600" y="34427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>
                <a:solidFill>
                  <a:srgbClr val="FFC000"/>
                </a:solidFill>
              </a:rPr>
              <a:t>السجل والعمود والخلية في جدول المعلومات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2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524001"/>
            <a:ext cx="7924800" cy="42304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تستخدم نظم المعلومات الجغرافية نموذجي الخطي والخلوي لتمثيل الواقع، وتوفر الرابط بين الموقع والبيانات الوصفية.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للربط بين الموقع والصفات تعطى الظاهرة الجغرافية طريقة واحدة على الاقل لتحديدها (أسم أو رقم)، وتسمى هوية (</a:t>
            </a:r>
            <a:r>
              <a:rPr lang="en-US" sz="2400" dirty="0"/>
              <a:t>ID</a:t>
            </a:r>
            <a:r>
              <a:rPr lang="ar-SA" sz="2400" dirty="0"/>
              <a:t>).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بالإمكان حفظ البيانات الوصفية في عدة أشكال يحدده طريقة استخدامها والدخول إليها. ولعل جداول البيانات (</a:t>
            </a:r>
            <a:r>
              <a:rPr lang="en-US" sz="2400" dirty="0"/>
              <a:t>spreadsheet</a:t>
            </a:r>
            <a:r>
              <a:rPr lang="ar-SA" sz="2400" dirty="0"/>
              <a:t>)، أو الملفات المسطحة (</a:t>
            </a:r>
            <a:r>
              <a:rPr lang="en-US" sz="2400" dirty="0"/>
              <a:t>flat file</a:t>
            </a:r>
            <a:r>
              <a:rPr lang="ar-SA" sz="2400" dirty="0"/>
              <a:t>)، هي أسهل طريقة للحفظ.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04801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/>
              <a:t>قواعد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29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371601"/>
            <a:ext cx="7924800" cy="4459069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عبارة عن مجموعة من البيانات النشطة وغير النشطة يتم التعامل معها ضمن مجموعة من البرامج.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إدارة قواعد البيانات </a:t>
            </a:r>
            <a:r>
              <a:rPr lang="en-US" sz="2400" dirty="0"/>
              <a:t>DBMS)</a:t>
            </a:r>
            <a:r>
              <a:rPr lang="ar-SA" sz="2400" dirty="0"/>
              <a:t>): مجموعة من البيانات المترابطة، إضافة إلى مجموعة من البرمجيات وظيفتها التخاطب مع هذه البيانات لتشكيل بيئة يستطيع الاستفادة منها عدة مستخدمين بشكل متزامن.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أنواع قواعد البيانات: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400" dirty="0"/>
              <a:t>جداول البيانات (الملفات المسطحة)  </a:t>
            </a:r>
            <a:r>
              <a:rPr lang="en-US" sz="2400" dirty="0"/>
              <a:t>spreadsheet</a:t>
            </a:r>
            <a:endParaRPr lang="ar-SA" sz="2400" dirty="0"/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400" dirty="0"/>
              <a:t>الملفات الهرمية   </a:t>
            </a:r>
            <a:r>
              <a:rPr lang="en-US" sz="2400" dirty="0"/>
              <a:t>Hierarchical Files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400" dirty="0"/>
              <a:t>الملفات العلاقية   </a:t>
            </a:r>
            <a:r>
              <a:rPr lang="en-US" sz="2400" dirty="0"/>
              <a:t>Relational Files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304801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/>
              <a:t>قواعد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15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304801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400" dirty="0">
                <a:solidFill>
                  <a:srgbClr val="FFC000"/>
                </a:solidFill>
              </a:rPr>
              <a:t>قواعد البيانات توفر الرابط بين الموقع والبيانات الوصفية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4" y="1066801"/>
            <a:ext cx="8650287" cy="55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9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560732"/>
            <a:ext cx="7924800" cy="46876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طريقة سهلة لتخزين البيانات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جميع الصفوف تحتوي على نفس عدد الحقول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في كل صف حقل واحد يستخدم لإيجاد الصف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عند زيادة عدد الحقول يصبح البحث بطيء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الطرق الأخرى توفر مرونة وتجاوب أكبر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2047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SA" sz="3600" dirty="0"/>
              <a:t>جداول </a:t>
            </a:r>
            <a:r>
              <a:rPr lang="ar-SA" sz="3600" dirty="0" smtClean="0"/>
              <a:t>البيانات (</a:t>
            </a:r>
            <a:r>
              <a:rPr lang="ar-SA" sz="3600" dirty="0"/>
              <a:t>الملفات المسطحة)  </a:t>
            </a:r>
            <a:r>
              <a:rPr lang="en-US" sz="3600" dirty="0"/>
              <a:t>Spreadsheet</a:t>
            </a:r>
          </a:p>
        </p:txBody>
      </p:sp>
    </p:spTree>
    <p:extLst>
      <p:ext uri="{BB962C8B-B14F-4D97-AF65-F5344CB8AC3E}">
        <p14:creationId xmlns:p14="http://schemas.microsoft.com/office/powerpoint/2010/main" val="411519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42047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dirty="0"/>
              <a:t>جداول البيانات  </a:t>
            </a:r>
            <a:r>
              <a:rPr lang="en-US" sz="3600" dirty="0"/>
              <a:t>Spreadsheets</a:t>
            </a:r>
          </a:p>
        </p:txBody>
      </p:sp>
      <p:pic>
        <p:nvPicPr>
          <p:cNvPr id="5" name="Picture 3" descr="http://www.colorado.edu/geography/gcraft/notes/datacon/gif/flatfile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752600"/>
            <a:ext cx="8015373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94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42047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dirty="0"/>
              <a:t>جدول البيانات (اكسل)  </a:t>
            </a:r>
            <a:r>
              <a:rPr lang="en-US" sz="3600" dirty="0"/>
              <a:t>Spreadsheets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90978"/>
            <a:ext cx="73152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62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71600" y="1560732"/>
            <a:ext cx="7543800" cy="40018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على شكل هرمي أو علي شكل شجرة مقلوبة أي جذرها في القمة وتخرج منها الفروع . 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شأن هذه التركيبة شأن شجرة الأسرة فلها جد واحد و الجد له عدة أبناء و الأبناء هم أباء الأحفاد ويستحيل وجود حفيد له اكثر من أب 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تخزن البيانات في أكثر من نوع من الصفوف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حقل واحد يعمل كمفتاح أو مؤشر (</a:t>
            </a:r>
            <a:r>
              <a:rPr lang="en-US" sz="2400" dirty="0"/>
              <a:t>Pointer</a:t>
            </a:r>
            <a:r>
              <a:rPr lang="ar-SA" sz="2400" dirty="0"/>
              <a:t>) لكل الصفوف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34427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 startAt="2"/>
            </a:pPr>
            <a:r>
              <a:rPr lang="ar-SA" sz="3600" dirty="0"/>
              <a:t>الملفات الهرمية   </a:t>
            </a:r>
            <a:r>
              <a:rPr lang="en-US" sz="3600" dirty="0"/>
              <a:t>Hierarchical Files</a:t>
            </a:r>
          </a:p>
        </p:txBody>
      </p:sp>
    </p:spTree>
    <p:extLst>
      <p:ext uri="{BB962C8B-B14F-4D97-AF65-F5344CB8AC3E}">
        <p14:creationId xmlns:p14="http://schemas.microsoft.com/office/powerpoint/2010/main" val="33893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04801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dirty="0"/>
              <a:t>الملفات الهرمية   </a:t>
            </a:r>
            <a:r>
              <a:rPr lang="en-US" sz="3600" dirty="0"/>
              <a:t>Hierarchical Files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844" y="1219201"/>
            <a:ext cx="6979356" cy="541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75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71600" y="1524001"/>
            <a:ext cx="7543800" cy="43828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ترتبط ملفات وجداول مختلفة بدون استخدام المؤشر الداخلي (</a:t>
            </a:r>
            <a:r>
              <a:rPr lang="en-US" sz="2400" dirty="0"/>
              <a:t>internal pointers </a:t>
            </a:r>
            <a:r>
              <a:rPr lang="ar-SA" sz="2400" dirty="0"/>
              <a:t>) أو مفاتيح (</a:t>
            </a:r>
            <a:r>
              <a:rPr lang="en-US" sz="2400" dirty="0"/>
              <a:t>keys</a:t>
            </a:r>
            <a:r>
              <a:rPr lang="ar-SA" sz="2400" dirty="0"/>
              <a:t>). 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بالمقابل يستخدم رابط من البيانات مشترك لدمج أو ربط الصفوف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تستخدم مصفوفة من الجداول لتخزين البيانات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أكثر النماذج مرونة، ويناسب لغة الاستعلام المنظمة (</a:t>
            </a:r>
            <a:r>
              <a:rPr lang="en-US" sz="2400" dirty="0"/>
              <a:t>structured query language</a:t>
            </a:r>
            <a:r>
              <a:rPr lang="ar-SA" sz="2400" dirty="0"/>
              <a:t>) </a:t>
            </a:r>
            <a:r>
              <a:rPr lang="en-US" sz="2400" dirty="0"/>
              <a:t>SQL </a:t>
            </a:r>
            <a:r>
              <a:rPr lang="ar-SA" sz="2400" dirty="0"/>
              <a:t>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نظراً لمرونته يعتبر أكثر نماذج قواعد البيانات شيوعاً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304801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 startAt="3"/>
            </a:pPr>
            <a:r>
              <a:rPr lang="ar-SA" sz="3600" dirty="0"/>
              <a:t>الملفات العلاقية   </a:t>
            </a:r>
            <a:r>
              <a:rPr lang="en-US" sz="3600" dirty="0"/>
              <a:t>Relational Files</a:t>
            </a:r>
          </a:p>
        </p:txBody>
      </p:sp>
    </p:spTree>
    <p:extLst>
      <p:ext uri="{BB962C8B-B14F-4D97-AF65-F5344CB8AC3E}">
        <p14:creationId xmlns:p14="http://schemas.microsoft.com/office/powerpoint/2010/main" val="389732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04801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 startAt="3"/>
            </a:pPr>
            <a:r>
              <a:rPr lang="ar-SA" sz="3600" dirty="0"/>
              <a:t>الملفات العلاقية   </a:t>
            </a:r>
            <a:r>
              <a:rPr lang="en-US" sz="3600" dirty="0"/>
              <a:t>Relational Files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80" y="1295400"/>
            <a:ext cx="7644521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23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04801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/>
              <a:t>المقارنة بين قواعد البيانات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793069"/>
              </p:ext>
            </p:extLst>
          </p:nvPr>
        </p:nvGraphicFramePr>
        <p:xfrm>
          <a:off x="685800" y="1640840"/>
          <a:ext cx="8534400" cy="47599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112964"/>
                <a:gridCol w="3393195"/>
                <a:gridCol w="1028241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العيوب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الميزات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الطريقة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يصعب معالجة البيانات متعددة القيم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إضافة فئات بيانات جديدة تتطلب إعادة برمجة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بطء</a:t>
                      </a:r>
                      <a:r>
                        <a:rPr lang="ar-SA" baseline="0" dirty="0" smtClean="0"/>
                        <a:t> إعادة استرجاع البيانات بلا مفتاح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استرجاع سريع للبيانات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بناء بسيط</a:t>
                      </a:r>
                      <a:r>
                        <a:rPr lang="ar-SA" baseline="0" dirty="0" smtClean="0"/>
                        <a:t> وسهولة البرمجة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b="1" dirty="0" smtClean="0">
                          <a:effectLst/>
                        </a:rPr>
                        <a:t>الملفات المسطحة</a:t>
                      </a:r>
                      <a:endParaRPr lang="en-US" b="1" dirty="0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مسار المؤشر يعيق الوصول إلى البيانات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كل دمج يتطلب تكرار البيانات في الصفوف الاخرى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المؤشرات تتطلب سعة تخزينية كبيرة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سهولة</a:t>
                      </a:r>
                      <a:r>
                        <a:rPr lang="ar-SA" baseline="0" dirty="0" smtClean="0"/>
                        <a:t> إضافة وحذف الصفوف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سرعة استرجاع البيانات من خلال الصفوف العالية المستوى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الدمج المتعدد للصفوف المتشابهة في الملفات المختلفة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b="1" dirty="0" smtClean="0">
                          <a:effectLst/>
                        </a:rPr>
                        <a:t>الملفات الهرمية</a:t>
                      </a:r>
                      <a:endParaRPr lang="en-US" b="1" dirty="0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العلاقات الجديدة تتطلب معالجة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بطء </a:t>
                      </a:r>
                      <a:r>
                        <a:rPr lang="ar-SA" dirty="0" smtClean="0"/>
                        <a:t>الوصول</a:t>
                      </a:r>
                      <a:r>
                        <a:rPr lang="ar-SA" baseline="0" dirty="0" smtClean="0"/>
                        <a:t> التسلسلي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طريقة التخزين على القرص تؤثر على سرعة المعالجة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من السهل الوقوع في الأخطاء نظراً لمرونة العلاقات بين الصفوف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سهولة الوصول للبيانات والقدر الأدنى من التدريب للمستخدمين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المرونة للاستعلامات الغير متوقعة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dirty="0" smtClean="0"/>
                        <a:t>سهولة</a:t>
                      </a:r>
                      <a:r>
                        <a:rPr lang="ar-SA" baseline="0" dirty="0" smtClean="0"/>
                        <a:t> التعديل والإضافة للعلاقات، والبيانات، والصفوف الجديدة</a:t>
                      </a:r>
                    </a:p>
                    <a:p>
                      <a:pPr marL="285750" indent="-285750" algn="r" rtl="1">
                        <a:buFont typeface="Arial" pitchFamily="34" charset="0"/>
                        <a:buChar char="•"/>
                      </a:pPr>
                      <a:r>
                        <a:rPr lang="ar-SA" baseline="0" dirty="0" smtClean="0"/>
                        <a:t>بالإمكان تغيير تخزين البيانات بدون التأثير على العلاقات بين الصفوف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b="1" dirty="0" smtClean="0">
                          <a:effectLst/>
                        </a:rPr>
                        <a:t>الملفات العلاقية</a:t>
                      </a:r>
                      <a:endParaRPr lang="en-US" b="1" dirty="0"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5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362200" y="1295400"/>
            <a:ext cx="6467604" cy="41910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200" dirty="0"/>
              <a:t>نوع جديد من نماذج البيانات الجغرافية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200" dirty="0"/>
              <a:t>مبني على نموذج الأهداف الموجهة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200" dirty="0"/>
              <a:t>يستطيع المستخدم أن يضيف السلوك، والخصائص، والقوانين، والعلاقات للبيانات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200" dirty="0"/>
              <a:t>تطبق كامتداد لتقنية قواعد البيانات العلاقية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200" dirty="0"/>
              <a:t>تدعم تكامل العلاقات السطحية (الطوبولوجي)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endParaRPr lang="ar-SA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304801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SA" sz="3600" dirty="0"/>
              <a:t>قواعد البيانات الجغرافية  </a:t>
            </a:r>
            <a:r>
              <a:rPr lang="en-US" sz="3600" dirty="0"/>
              <a:t>Geodatabase</a:t>
            </a:r>
          </a:p>
        </p:txBody>
      </p:sp>
    </p:spTree>
    <p:extLst>
      <p:ext uri="{BB962C8B-B14F-4D97-AF65-F5344CB8AC3E}">
        <p14:creationId xmlns:p14="http://schemas.microsoft.com/office/powerpoint/2010/main" val="393802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71600" y="1789332"/>
            <a:ext cx="7543800" cy="36970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تنظم المعلومات في صورة شاملة بالطريقة التي يدركها المستخدم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بدل تجزئة الظواهر إلى قائمة من الصفات، يتم جمع الصفات في مجموعات كل هدف (ظاهرة) في وحدة أو قالب بالإمكان تخزينه واسترجاعه تحت اسمه الطبيعي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يتزايد استخدام قواعد البيانات الموجهة في نظم المعلومات الجغرافية نظراً لاستخدامها قوالب أو فئات مألوفة لدى المستخدم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304800"/>
            <a:ext cx="6477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dirty="0"/>
              <a:t>قاعدة بيانات الأهداف الموجهة</a:t>
            </a:r>
          </a:p>
          <a:p>
            <a:pPr algn="ctr" rtl="1"/>
            <a:r>
              <a:rPr lang="en-US" sz="3200" dirty="0"/>
              <a:t>Object-oriented Databases</a:t>
            </a:r>
          </a:p>
        </p:txBody>
      </p:sp>
    </p:spTree>
    <p:extLst>
      <p:ext uri="{BB962C8B-B14F-4D97-AF65-F5344CB8AC3E}">
        <p14:creationId xmlns:p14="http://schemas.microsoft.com/office/powerpoint/2010/main" val="326639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\\pizzabox.esri.com\Space\•Diagrams\Elements\Abstracts\database_g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836863"/>
            <a:ext cx="1285875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ight Arrow 3"/>
          <p:cNvSpPr>
            <a:spLocks noChangeArrowheads="1"/>
          </p:cNvSpPr>
          <p:nvPr/>
        </p:nvSpPr>
        <p:spPr bwMode="auto">
          <a:xfrm rot="5400000">
            <a:off x="547688" y="2006600"/>
            <a:ext cx="1104900" cy="263525"/>
          </a:xfrm>
          <a:prstGeom prst="rightArrow">
            <a:avLst>
              <a:gd name="adj1" fmla="val 36537"/>
              <a:gd name="adj2" fmla="val 68230"/>
            </a:avLst>
          </a:prstGeom>
          <a:solidFill>
            <a:srgbClr val="FFE683"/>
          </a:solidFill>
          <a:ln w="25400" algn="ctr">
            <a:solidFill>
              <a:srgbClr val="FAC15A"/>
            </a:solidFill>
            <a:round/>
            <a:headEnd/>
            <a:tailEnd/>
          </a:ln>
          <a:effectLst>
            <a:outerShdw dist="25400" rotWithShape="0">
              <a:srgbClr val="000000">
                <a:alpha val="20000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/>
          </a:p>
        </p:txBody>
      </p:sp>
      <p:pic>
        <p:nvPicPr>
          <p:cNvPr id="17414" name="Picture 2" descr="\\pizzabox.esri.com\Space\•Diagrams\Elements\Abstracts\database_g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2836862"/>
            <a:ext cx="1287463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5"/>
          <p:cNvSpPr txBox="1">
            <a:spLocks noChangeArrowheads="1"/>
          </p:cNvSpPr>
          <p:nvPr/>
        </p:nvSpPr>
        <p:spPr bwMode="auto">
          <a:xfrm>
            <a:off x="541644" y="3106737"/>
            <a:ext cx="111729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ym typeface="Arial" pitchFamily="34" charset="0"/>
              </a:rPr>
              <a:t>Personal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ym typeface="Arial" pitchFamily="34" charset="0"/>
              </a:rPr>
              <a:t> </a:t>
            </a:r>
            <a:r>
              <a:rPr lang="en-US" sz="1400" dirty="0">
                <a:sym typeface="Arial" pitchFamily="34" charset="0"/>
              </a:rPr>
              <a:t>Geodatabase</a:t>
            </a:r>
          </a:p>
        </p:txBody>
      </p:sp>
      <p:sp>
        <p:nvSpPr>
          <p:cNvPr id="17416" name="Right Arrow 6"/>
          <p:cNvSpPr>
            <a:spLocks noChangeArrowheads="1"/>
          </p:cNvSpPr>
          <p:nvPr/>
        </p:nvSpPr>
        <p:spPr bwMode="auto">
          <a:xfrm rot="5400000">
            <a:off x="2094706" y="2015331"/>
            <a:ext cx="1104900" cy="265112"/>
          </a:xfrm>
          <a:prstGeom prst="rightArrow">
            <a:avLst>
              <a:gd name="adj1" fmla="val 36537"/>
              <a:gd name="adj2" fmla="val 67821"/>
            </a:avLst>
          </a:prstGeom>
          <a:solidFill>
            <a:srgbClr val="FFE683"/>
          </a:solidFill>
          <a:ln w="25400" algn="ctr">
            <a:solidFill>
              <a:srgbClr val="FAC15A"/>
            </a:solidFill>
            <a:round/>
            <a:headEnd/>
            <a:tailEnd/>
          </a:ln>
          <a:effectLst>
            <a:outerShdw dist="25400" rotWithShape="0">
              <a:srgbClr val="000000">
                <a:alpha val="20000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/>
          </a:p>
        </p:txBody>
      </p:sp>
      <p:sp>
        <p:nvSpPr>
          <p:cNvPr id="17417" name="Right Arrow 7"/>
          <p:cNvSpPr>
            <a:spLocks noChangeArrowheads="1"/>
          </p:cNvSpPr>
          <p:nvPr/>
        </p:nvSpPr>
        <p:spPr bwMode="auto">
          <a:xfrm rot="5400000">
            <a:off x="3798094" y="1996281"/>
            <a:ext cx="1104900" cy="265113"/>
          </a:xfrm>
          <a:prstGeom prst="rightArrow">
            <a:avLst>
              <a:gd name="adj1" fmla="val 36537"/>
              <a:gd name="adj2" fmla="val 67821"/>
            </a:avLst>
          </a:prstGeom>
          <a:solidFill>
            <a:srgbClr val="FFE683"/>
          </a:solidFill>
          <a:ln w="25400" algn="ctr">
            <a:solidFill>
              <a:srgbClr val="FAC15A"/>
            </a:solidFill>
            <a:round/>
            <a:headEnd/>
            <a:tailEnd/>
          </a:ln>
          <a:effectLst>
            <a:outerShdw dist="25400" rotWithShape="0">
              <a:srgbClr val="000000">
                <a:alpha val="20000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/>
          </a:p>
        </p:txBody>
      </p:sp>
      <p:sp>
        <p:nvSpPr>
          <p:cNvPr id="17418" name="Rectangle 8"/>
          <p:cNvSpPr>
            <a:spLocks noChangeArrowheads="1"/>
          </p:cNvSpPr>
          <p:nvPr/>
        </p:nvSpPr>
        <p:spPr bwMode="auto">
          <a:xfrm>
            <a:off x="3408362" y="2778125"/>
            <a:ext cx="161925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Enterprise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Geodatabase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Oracle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SQL Server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DB2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Informix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/>
              <a:t>PostgreSQL</a:t>
            </a:r>
            <a:endParaRPr lang="en-US" sz="1600" dirty="0"/>
          </a:p>
        </p:txBody>
      </p:sp>
      <p:sp>
        <p:nvSpPr>
          <p:cNvPr id="10" name="AutoShape 61"/>
          <p:cNvSpPr>
            <a:spLocks noChangeArrowheads="1"/>
          </p:cNvSpPr>
          <p:nvPr/>
        </p:nvSpPr>
        <p:spPr bwMode="auto">
          <a:xfrm>
            <a:off x="617537" y="990601"/>
            <a:ext cx="4324350" cy="528637"/>
          </a:xfrm>
          <a:prstGeom prst="roundRect">
            <a:avLst>
              <a:gd name="adj" fmla="val 5446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ArcGIS</a:t>
            </a:r>
          </a:p>
        </p:txBody>
      </p:sp>
      <p:sp>
        <p:nvSpPr>
          <p:cNvPr id="17420" name="TextBox 11"/>
          <p:cNvSpPr txBox="1">
            <a:spLocks noChangeArrowheads="1"/>
          </p:cNvSpPr>
          <p:nvPr/>
        </p:nvSpPr>
        <p:spPr bwMode="auto">
          <a:xfrm>
            <a:off x="2086097" y="3225800"/>
            <a:ext cx="11237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ym typeface="Arial" pitchFamily="34" charset="0"/>
              </a:rPr>
              <a:t>File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ym typeface="Arial" pitchFamily="34" charset="0"/>
              </a:rPr>
              <a:t> Geodatabase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3732" y="228601"/>
            <a:ext cx="4983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dirty="0"/>
              <a:t>أنواع قواعد البيانات الجغرافية</a:t>
            </a:r>
            <a:endParaRPr lang="en-US" sz="36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267200" y="1295400"/>
            <a:ext cx="5029200" cy="4893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1600" dirty="0"/>
              <a:t>قاعدة البيانات الجغرافية الشخصية </a:t>
            </a:r>
            <a:r>
              <a:rPr lang="en-US" sz="1600" dirty="0"/>
              <a:t>Personal Geodatabase</a:t>
            </a:r>
            <a:endParaRPr lang="ar-SA" sz="1600" dirty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مستخدم واحد فقط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تخزن في برنامج  </a:t>
            </a:r>
            <a:r>
              <a:rPr lang="en-US" sz="1200" dirty="0"/>
              <a:t>MS Access</a:t>
            </a:r>
            <a:endParaRPr lang="ar-SA" sz="1200" dirty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يحدد الحجم ب 2 جيجابايت </a:t>
            </a:r>
            <a:r>
              <a:rPr lang="en-US" sz="1200" dirty="0"/>
              <a:t>2 GB</a:t>
            </a:r>
            <a:endParaRPr lang="ar-SA" sz="1200" dirty="0"/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1600" dirty="0"/>
              <a:t>قاعدة البيانات الجغرافية المتعددة المستخدمين </a:t>
            </a:r>
            <a:r>
              <a:rPr lang="en-US" sz="1600" dirty="0"/>
              <a:t>File Geodatabase</a:t>
            </a:r>
            <a:endParaRPr lang="ar-SA" sz="1600" dirty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يصل حجم الذاكرة إلى 1 ت  تيرابايت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متعدد المستخدمين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1600" dirty="0"/>
              <a:t>قاعدة البيانات الجغرافية للمشاريع </a:t>
            </a:r>
            <a:r>
              <a:rPr lang="en-US" sz="1600" dirty="0"/>
              <a:t>Enterprise Geodatabase</a:t>
            </a:r>
            <a:endParaRPr lang="ar-SA" sz="1600" dirty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تخزن في قاعدة بيانات تجارية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تدعم تعدد المستخدمين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1200" dirty="0"/>
              <a:t>مجموعة بيانات ضخمة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376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dirty="0"/>
              <a:t>ميزات قواعد البيانات الجغرافية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1621572"/>
            <a:ext cx="6019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تخزن البيانات بطريقة تعكس ظواهر العالم الحقيقي والتي يألفها المستخدم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تجميع كل ما يتعلق بالمشروع في مكان واحد </a:t>
            </a:r>
            <a:r>
              <a:rPr lang="en-US" sz="2200" dirty="0"/>
              <a:t>Central location) </a:t>
            </a:r>
            <a:r>
              <a:rPr lang="ar-SA" sz="2200" dirty="0"/>
              <a:t>).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توحيد القوانين والشروط فيها (</a:t>
            </a:r>
            <a:r>
              <a:rPr lang="en-US" sz="2200" dirty="0"/>
              <a:t>database Geo validation</a:t>
            </a:r>
            <a:r>
              <a:rPr lang="ar-SA" sz="2200" dirty="0"/>
              <a:t>).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الربط وإنشاء العلاقات بين الطبقات (</a:t>
            </a:r>
            <a:r>
              <a:rPr lang="en-US" sz="2200" dirty="0"/>
              <a:t>Relationship classes</a:t>
            </a:r>
            <a:r>
              <a:rPr lang="ar-SA" sz="2200" dirty="0"/>
              <a:t>).</a:t>
            </a:r>
            <a:endParaRPr lang="en-US" sz="2200" dirty="0"/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إتاحة الإضافة والتعديل للبيانات لعدة مستخدمين (</a:t>
            </a:r>
            <a:r>
              <a:rPr lang="en-US" sz="2200" dirty="0"/>
              <a:t>Multi-users editing</a:t>
            </a:r>
            <a:r>
              <a:rPr lang="ar-SA" sz="2200" dirty="0"/>
              <a:t>).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60" y="1850174"/>
            <a:ext cx="2768041" cy="310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58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dirty="0"/>
              <a:t>ميزات قواعد البيانات الجغرافية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514601" y="1731527"/>
            <a:ext cx="6629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إنشاء الفئات والخصائص لكل طبقة آليا </a:t>
            </a:r>
            <a:r>
              <a:rPr lang="en-US" sz="2200" dirty="0"/>
              <a:t>Subtypes &amp; domains) </a:t>
            </a:r>
            <a:r>
              <a:rPr lang="ar-SA" sz="2200" dirty="0"/>
              <a:t>).</a:t>
            </a:r>
          </a:p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إنشاء طبقة خاصة بالحواشي النصية (</a:t>
            </a:r>
            <a:r>
              <a:rPr lang="en-US" sz="2200" dirty="0"/>
              <a:t>Geo database annotation</a:t>
            </a:r>
            <a:r>
              <a:rPr lang="ar-SA" sz="2200" dirty="0"/>
              <a:t>).</a:t>
            </a:r>
          </a:p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بناء التركيب الطوبولوجي (</a:t>
            </a:r>
            <a:r>
              <a:rPr lang="en-US" sz="2200" dirty="0"/>
              <a:t>Geo database Topology</a:t>
            </a:r>
            <a:r>
              <a:rPr lang="ar-SA" sz="2200" dirty="0"/>
              <a:t>).</a:t>
            </a:r>
            <a:endParaRPr lang="en-US" sz="2200" dirty="0"/>
          </a:p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بناء الشبكة الهندسية (</a:t>
            </a:r>
            <a:r>
              <a:rPr lang="en-US" sz="2200" dirty="0"/>
              <a:t>Geometric networks</a:t>
            </a:r>
            <a:r>
              <a:rPr lang="ar-SA" sz="2200" dirty="0"/>
              <a:t>).</a:t>
            </a:r>
            <a:endParaRPr lang="en-US" sz="2200" dirty="0"/>
          </a:p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إنشاء وتصميم قالب موحد للجداول (</a:t>
            </a:r>
            <a:r>
              <a:rPr lang="en-US" sz="2200" dirty="0"/>
              <a:t>Geo database schemes</a:t>
            </a:r>
            <a:r>
              <a:rPr lang="ar-SA" sz="2200" dirty="0"/>
              <a:t>).</a:t>
            </a:r>
            <a:endParaRPr lang="en-US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480658"/>
            <a:ext cx="1914525" cy="262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0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dirty="0"/>
              <a:t>مراحل إنشاء قواعد البيانات الجغرافية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590800" y="1420774"/>
            <a:ext cx="6477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تحديد الهدف من إنشاء قاعدة البيانات.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التعرف على خصائص مستخدمي قاعدة البيانات.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التعرف وتحديد مصادر البيانات المتاحة وطريقة تدفقها في الواقع.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تحديد هيئة ونوعية الملفات التي سيتم حفظها في قاعدة البيانات.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إدخال البيانات. 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التحقق من صحة البيانات ودقتها.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المحافظة على الصيانة الدورية لقاعدة البيانات.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المحافظة على استمرارية تدفق البيانات وتحديثها.</a:t>
            </a:r>
          </a:p>
          <a:p>
            <a:pPr marL="457200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توثيق جميع مراحل تصميم قاعدة البيانات.</a:t>
            </a:r>
          </a:p>
        </p:txBody>
      </p:sp>
    </p:spTree>
    <p:extLst>
      <p:ext uri="{BB962C8B-B14F-4D97-AF65-F5344CB8AC3E}">
        <p14:creationId xmlns:p14="http://schemas.microsoft.com/office/powerpoint/2010/main" val="122038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dirty="0"/>
              <a:t>مكونات قواعد البيانات الجغرافية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1860829"/>
            <a:ext cx="5334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ar-SA" sz="2200" dirty="0"/>
              <a:t>قاعدة بيانات جغرافية شخصية  </a:t>
            </a:r>
            <a:r>
              <a:rPr lang="en-US" sz="2200" dirty="0"/>
              <a:t>Geodatabase</a:t>
            </a:r>
            <a:r>
              <a:rPr lang="ar-SA" sz="2200" dirty="0"/>
              <a:t>: تضم جميع معلومات المشروع</a:t>
            </a:r>
          </a:p>
          <a:p>
            <a:pPr marL="914400" lvl="1" indent="-457200" algn="just">
              <a:spcAft>
                <a:spcPts val="1200"/>
              </a:spcAft>
              <a:buFont typeface="Courier New" pitchFamily="49" charset="0"/>
              <a:buChar char="o"/>
            </a:pPr>
            <a:r>
              <a:rPr lang="ar-SA" sz="2200" dirty="0"/>
              <a:t>مجموعة بيانات  </a:t>
            </a:r>
            <a:r>
              <a:rPr lang="en-US" sz="2200" dirty="0"/>
              <a:t>Datasets</a:t>
            </a:r>
            <a:r>
              <a:rPr lang="ar-SA" sz="2200" dirty="0"/>
              <a:t>: وتتكون من مجموعة من فئات الظواهر. تشترك في الربط البنائي، والمرجع المكاني</a:t>
            </a:r>
          </a:p>
          <a:p>
            <a:pPr marL="1371600" lvl="2" indent="-45720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ar-SA" sz="2200" dirty="0"/>
              <a:t>فئة الظاهرة  </a:t>
            </a:r>
            <a:r>
              <a:rPr lang="en-US" sz="2200" dirty="0"/>
              <a:t>Feature Class</a:t>
            </a:r>
            <a:endParaRPr lang="ar-SA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39"/>
          <a:stretch/>
        </p:blipFill>
        <p:spPr bwMode="auto">
          <a:xfrm>
            <a:off x="533401" y="1295401"/>
            <a:ext cx="2218267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1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971801" y="1382816"/>
            <a:ext cx="3204385" cy="4486284"/>
            <a:chOff x="5221965" y="2157292"/>
            <a:chExt cx="3204385" cy="4486284"/>
          </a:xfrm>
          <a:solidFill>
            <a:sysClr val="window" lastClr="FFFFFF">
              <a:lumMod val="50000"/>
            </a:sysClr>
          </a:solidFill>
        </p:grpSpPr>
        <p:sp>
          <p:nvSpPr>
            <p:cNvPr id="6" name="AutoShape 61"/>
            <p:cNvSpPr>
              <a:spLocks noChangeArrowheads="1"/>
            </p:cNvSpPr>
            <p:nvPr/>
          </p:nvSpPr>
          <p:spPr bwMode="auto">
            <a:xfrm>
              <a:off x="5221965" y="2157292"/>
              <a:ext cx="3204385" cy="4486284"/>
            </a:xfrm>
            <a:prstGeom prst="roundRect">
              <a:avLst>
                <a:gd name="adj" fmla="val 5446"/>
              </a:avLst>
            </a:prstGeom>
            <a:grpFill/>
            <a:ln w="25400" cap="flat" cmpd="sng" algn="ctr">
              <a:solidFill>
                <a:srgbClr val="8DA3E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5400" dir="5400000">
                <a:srgbClr val="00000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latin typeface="Arial" charset="0"/>
                <a:ea typeface="ＭＳ Ｐゴシック" pitchFamily="16" charset="-128"/>
              </a:endParaRPr>
            </a:p>
          </p:txBody>
        </p:sp>
        <p:sp>
          <p:nvSpPr>
            <p:cNvPr id="7" name="TextBox 27653"/>
            <p:cNvSpPr txBox="1">
              <a:spLocks noChangeArrowheads="1"/>
            </p:cNvSpPr>
            <p:nvPr/>
          </p:nvSpPr>
          <p:spPr bwMode="auto">
            <a:xfrm>
              <a:off x="6381305" y="2858482"/>
              <a:ext cx="2037162" cy="3112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ParcelCorner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Parcel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ParcelAnno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LotLines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Parcel_Topo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LotDimensions</a:t>
              </a:r>
            </a:p>
          </p:txBody>
        </p:sp>
        <p:sp>
          <p:nvSpPr>
            <p:cNvPr id="8" name="TextBox 27654"/>
            <p:cNvSpPr txBox="1">
              <a:spLocks noChangeArrowheads="1"/>
            </p:cNvSpPr>
            <p:nvPr/>
          </p:nvSpPr>
          <p:spPr bwMode="auto">
            <a:xfrm>
              <a:off x="6115050" y="2342763"/>
              <a:ext cx="179748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latin typeface="Microsoft Sans Serif" pitchFamily="34" charset="0"/>
                  <a:ea typeface="ＭＳ Ｐゴシック"/>
                </a:rPr>
                <a:t>Subdivision</a:t>
              </a:r>
            </a:p>
          </p:txBody>
        </p:sp>
        <p:sp>
          <p:nvSpPr>
            <p:cNvPr id="9" name="Shape 27658"/>
            <p:cNvSpPr>
              <a:spLocks/>
            </p:cNvSpPr>
            <p:nvPr/>
          </p:nvSpPr>
          <p:spPr bwMode="auto">
            <a:xfrm>
              <a:off x="5651501" y="2725221"/>
              <a:ext cx="351800" cy="3024133"/>
            </a:xfrm>
            <a:custGeom>
              <a:avLst/>
              <a:gdLst>
                <a:gd name="T0" fmla="*/ 0 w 313"/>
                <a:gd name="T1" fmla="*/ 0 h 2503"/>
                <a:gd name="T2" fmla="*/ 0 w 313"/>
                <a:gd name="T3" fmla="*/ 2147483647 h 2503"/>
                <a:gd name="T4" fmla="*/ 2147483647 w 313"/>
                <a:gd name="T5" fmla="*/ 2147483647 h 2503"/>
                <a:gd name="T6" fmla="*/ 0 60000 65536"/>
                <a:gd name="T7" fmla="*/ 0 60000 65536"/>
                <a:gd name="T8" fmla="*/ 0 60000 65536"/>
                <a:gd name="T9" fmla="*/ 0 w 313"/>
                <a:gd name="T10" fmla="*/ 0 h 2503"/>
                <a:gd name="T11" fmla="*/ 313 w 313"/>
                <a:gd name="T12" fmla="*/ 2503 h 25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3" h="2503">
                  <a:moveTo>
                    <a:pt x="0" y="0"/>
                  </a:moveTo>
                  <a:lnTo>
                    <a:pt x="0" y="2503"/>
                  </a:lnTo>
                  <a:lnTo>
                    <a:pt x="313" y="2503"/>
                  </a:lnTo>
                </a:path>
              </a:pathLst>
            </a:custGeom>
            <a:no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latin typeface="Arial"/>
                <a:ea typeface="ＭＳ Ｐゴシック"/>
              </a:endParaRPr>
            </a:p>
          </p:txBody>
        </p:sp>
        <p:sp>
          <p:nvSpPr>
            <p:cNvPr id="10" name="Straight Connector 27659"/>
            <p:cNvSpPr>
              <a:spLocks noChangeShapeType="1"/>
            </p:cNvSpPr>
            <p:nvPr/>
          </p:nvSpPr>
          <p:spPr bwMode="auto">
            <a:xfrm flipH="1">
              <a:off x="5651499" y="5181600"/>
              <a:ext cx="355600" cy="1588"/>
            </a:xfrm>
            <a:prstGeom prst="line">
              <a:avLst/>
            </a:prstGeom>
            <a:grp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" name="Straight Connector 27660"/>
            <p:cNvSpPr>
              <a:spLocks noChangeShapeType="1"/>
            </p:cNvSpPr>
            <p:nvPr/>
          </p:nvSpPr>
          <p:spPr bwMode="auto">
            <a:xfrm flipH="1">
              <a:off x="5657850" y="4738688"/>
              <a:ext cx="352425" cy="1587"/>
            </a:xfrm>
            <a:prstGeom prst="line">
              <a:avLst/>
            </a:prstGeom>
            <a:grp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2" name="Straight Connector 27661"/>
            <p:cNvSpPr>
              <a:spLocks noChangeShapeType="1"/>
            </p:cNvSpPr>
            <p:nvPr/>
          </p:nvSpPr>
          <p:spPr bwMode="auto">
            <a:xfrm flipH="1">
              <a:off x="5651499" y="4235450"/>
              <a:ext cx="352425" cy="1588"/>
            </a:xfrm>
            <a:prstGeom prst="line">
              <a:avLst/>
            </a:prstGeom>
            <a:grp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3" name="Straight Connector 27662"/>
            <p:cNvSpPr>
              <a:spLocks noChangeShapeType="1"/>
            </p:cNvSpPr>
            <p:nvPr/>
          </p:nvSpPr>
          <p:spPr bwMode="auto">
            <a:xfrm flipH="1">
              <a:off x="5651499" y="3733800"/>
              <a:ext cx="352425" cy="0"/>
            </a:xfrm>
            <a:prstGeom prst="line">
              <a:avLst/>
            </a:prstGeom>
            <a:grp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4" name="Straight Connector 27663"/>
            <p:cNvSpPr>
              <a:spLocks noChangeShapeType="1"/>
            </p:cNvSpPr>
            <p:nvPr/>
          </p:nvSpPr>
          <p:spPr bwMode="auto">
            <a:xfrm flipH="1">
              <a:off x="5651499" y="3165475"/>
              <a:ext cx="352425" cy="1588"/>
            </a:xfrm>
            <a:prstGeom prst="line">
              <a:avLst/>
            </a:prstGeom>
            <a:grp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5" name="Straight Connector 27672"/>
            <p:cNvSpPr>
              <a:spLocks noChangeShapeType="1"/>
            </p:cNvSpPr>
            <p:nvPr/>
          </p:nvSpPr>
          <p:spPr bwMode="auto">
            <a:xfrm flipH="1">
              <a:off x="5667374" y="6248400"/>
              <a:ext cx="350837" cy="0"/>
            </a:xfrm>
            <a:prstGeom prst="line">
              <a:avLst/>
            </a:prstGeom>
            <a:grp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6" name="Shape 27674"/>
            <p:cNvSpPr>
              <a:spLocks/>
            </p:cNvSpPr>
            <p:nvPr/>
          </p:nvSpPr>
          <p:spPr bwMode="auto">
            <a:xfrm>
              <a:off x="5646588" y="3231440"/>
              <a:ext cx="351800" cy="3024133"/>
            </a:xfrm>
            <a:custGeom>
              <a:avLst/>
              <a:gdLst>
                <a:gd name="T0" fmla="*/ 0 w 313"/>
                <a:gd name="T1" fmla="*/ 0 h 2503"/>
                <a:gd name="T2" fmla="*/ 0 w 313"/>
                <a:gd name="T3" fmla="*/ 2147483647 h 2503"/>
                <a:gd name="T4" fmla="*/ 2147483647 w 313"/>
                <a:gd name="T5" fmla="*/ 2147483647 h 2503"/>
                <a:gd name="T6" fmla="*/ 0 60000 65536"/>
                <a:gd name="T7" fmla="*/ 0 60000 65536"/>
                <a:gd name="T8" fmla="*/ 0 60000 65536"/>
                <a:gd name="T9" fmla="*/ 0 w 313"/>
                <a:gd name="T10" fmla="*/ 0 h 2503"/>
                <a:gd name="T11" fmla="*/ 313 w 313"/>
                <a:gd name="T12" fmla="*/ 2503 h 25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3" h="2503">
                  <a:moveTo>
                    <a:pt x="0" y="0"/>
                  </a:moveTo>
                  <a:lnTo>
                    <a:pt x="0" y="2503"/>
                  </a:lnTo>
                  <a:lnTo>
                    <a:pt x="313" y="2503"/>
                  </a:lnTo>
                </a:path>
              </a:pathLst>
            </a:custGeom>
            <a:noFill/>
            <a:ln w="46038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latin typeface="Arial"/>
                <a:ea typeface="ＭＳ Ｐゴシック"/>
              </a:endParaRPr>
            </a:p>
          </p:txBody>
        </p:sp>
        <p:sp>
          <p:nvSpPr>
            <p:cNvPr id="17" name="TextBox 27657"/>
            <p:cNvSpPr txBox="1">
              <a:spLocks noChangeArrowheads="1"/>
            </p:cNvSpPr>
            <p:nvPr/>
          </p:nvSpPr>
          <p:spPr bwMode="auto">
            <a:xfrm>
              <a:off x="6406710" y="5900830"/>
              <a:ext cx="1912703" cy="53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kern="0" dirty="0">
                  <a:latin typeface="Microsoft Sans Serif" pitchFamily="34" charset="0"/>
                  <a:ea typeface="ＭＳ Ｐゴシック"/>
                </a:rPr>
                <a:t>BoundryLines</a:t>
              </a:r>
            </a:p>
          </p:txBody>
        </p:sp>
        <p:pic>
          <p:nvPicPr>
            <p:cNvPr id="18" name="Picture 1" descr="C:\10\graphics\icons\GeodatabaseFeatureClassAnnotation32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915025" y="4010025"/>
              <a:ext cx="438150" cy="438150"/>
            </a:xfrm>
            <a:prstGeom prst="rect">
              <a:avLst/>
            </a:prstGeom>
            <a:noFill/>
          </p:spPr>
        </p:pic>
        <p:pic>
          <p:nvPicPr>
            <p:cNvPr id="19" name="Picture 2" descr="C:\10\graphics\icons\GeodatabaseFeatureClassDimension32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05500" y="5524500"/>
              <a:ext cx="438150" cy="438150"/>
            </a:xfrm>
            <a:prstGeom prst="rect">
              <a:avLst/>
            </a:prstGeom>
            <a:noFill/>
          </p:spPr>
        </p:pic>
        <p:pic>
          <p:nvPicPr>
            <p:cNvPr id="20" name="Picture 3" descr="C:\10\graphics\icons\GeodatabaseFeatureClassLine32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05500" y="4514850"/>
              <a:ext cx="438150" cy="438150"/>
            </a:xfrm>
            <a:prstGeom prst="rect">
              <a:avLst/>
            </a:prstGeom>
            <a:noFill/>
          </p:spPr>
        </p:pic>
        <p:pic>
          <p:nvPicPr>
            <p:cNvPr id="21" name="Picture 4" descr="C:\10\graphics\icons\GeodatabaseFeatureClassPolygon32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05500" y="3495675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22" name="Picture 5" descr="C:\10\graphics\icons\GeodatabaseFeatureClassPoint32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924548" y="2952750"/>
              <a:ext cx="447678" cy="447676"/>
            </a:xfrm>
            <a:prstGeom prst="rect">
              <a:avLst/>
            </a:prstGeom>
            <a:noFill/>
          </p:spPr>
        </p:pic>
        <p:pic>
          <p:nvPicPr>
            <p:cNvPr id="23" name="Picture 6" descr="C:\10\graphics\icons\GeodatabaseFeatureDataset32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400675" y="2352675"/>
              <a:ext cx="514350" cy="514350"/>
            </a:xfrm>
            <a:prstGeom prst="rect">
              <a:avLst/>
            </a:prstGeom>
            <a:noFill/>
          </p:spPr>
        </p:pic>
        <p:pic>
          <p:nvPicPr>
            <p:cNvPr id="24" name="Picture 7" descr="C:\10\graphics\icons\GeodatabaseTopology_B_32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905500" y="4991100"/>
              <a:ext cx="419100" cy="419100"/>
            </a:xfrm>
            <a:prstGeom prst="rect">
              <a:avLst/>
            </a:prstGeom>
            <a:noFill/>
          </p:spPr>
        </p:pic>
        <p:pic>
          <p:nvPicPr>
            <p:cNvPr id="25" name="Picture 3" descr="C:\10\graphics\icons\GeodatabaseFeatureClassLine32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05500" y="6019800"/>
              <a:ext cx="438150" cy="438150"/>
            </a:xfrm>
            <a:prstGeom prst="rect">
              <a:avLst/>
            </a:prstGeom>
            <a:noFill/>
          </p:spPr>
        </p:pic>
      </p:grpSp>
      <p:sp>
        <p:nvSpPr>
          <p:cNvPr id="26" name="TextBox 25"/>
          <p:cNvSpPr txBox="1"/>
          <p:nvPr/>
        </p:nvSpPr>
        <p:spPr>
          <a:xfrm>
            <a:off x="838200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000" dirty="0"/>
              <a:t>مكونات قواعد البيانات الجغرافية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700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4400" y="54102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ar-SA" sz="2200" dirty="0"/>
              <a:t>قاعدة بيانات </a:t>
            </a:r>
            <a:r>
              <a:rPr lang="ar-SA" sz="2200" dirty="0" err="1"/>
              <a:t>مونتقومري</a:t>
            </a:r>
            <a:r>
              <a:rPr lang="ar-SA" sz="2200" dirty="0"/>
              <a:t> معروضة في برنامج آرك </a:t>
            </a:r>
            <a:r>
              <a:rPr lang="ar-SA" sz="2200" dirty="0" err="1"/>
              <a:t>كاتالوج</a:t>
            </a:r>
            <a:r>
              <a:rPr lang="ar-SA" sz="2200" dirty="0"/>
              <a:t> </a:t>
            </a:r>
            <a:r>
              <a:rPr lang="en-US" sz="2200" dirty="0" err="1"/>
              <a:t>ArcCatalog</a:t>
            </a:r>
            <a:r>
              <a:rPr lang="ar-SA" sz="2200" dirty="0"/>
              <a:t> وتوضح نافذة البرنامج فئة الظاهرة قطع الاراضي </a:t>
            </a:r>
            <a:r>
              <a:rPr lang="en-US" sz="2200" dirty="0"/>
              <a:t>Parcels</a:t>
            </a:r>
            <a:endParaRPr lang="ar-SA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08" y="62617"/>
            <a:ext cx="8139196" cy="5271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31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978</Words>
  <Application>Microsoft Office PowerPoint</Application>
  <PresentationFormat>A4 Paper (210x297 mm)</PresentationFormat>
  <Paragraphs>171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المحاضرة السابعة</vt:lpstr>
      <vt:lpstr>عناصر المحاضرة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ASUS</cp:lastModifiedBy>
  <cp:revision>138</cp:revision>
  <dcterms:created xsi:type="dcterms:W3CDTF">2009-10-14T19:14:34Z</dcterms:created>
  <dcterms:modified xsi:type="dcterms:W3CDTF">2014-11-20T20:02:38Z</dcterms:modified>
</cp:coreProperties>
</file>