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488" r:id="rId2"/>
    <p:sldId id="489" r:id="rId3"/>
    <p:sldId id="490" r:id="rId4"/>
    <p:sldId id="491" r:id="rId5"/>
    <p:sldId id="492" r:id="rId6"/>
    <p:sldId id="493" r:id="rId7"/>
    <p:sldId id="494" r:id="rId8"/>
    <p:sldId id="495" r:id="rId9"/>
    <p:sldId id="496" r:id="rId10"/>
    <p:sldId id="497" r:id="rId11"/>
    <p:sldId id="498" r:id="rId12"/>
    <p:sldId id="499" r:id="rId13"/>
    <p:sldId id="500" r:id="rId14"/>
    <p:sldId id="501" r:id="rId15"/>
    <p:sldId id="502" r:id="rId16"/>
    <p:sldId id="503" r:id="rId17"/>
    <p:sldId id="504" r:id="rId18"/>
    <p:sldId id="505" r:id="rId19"/>
    <p:sldId id="506" r:id="rId20"/>
    <p:sldId id="507" r:id="rId21"/>
    <p:sldId id="508"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69" autoAdjust="0"/>
    <p:restoredTop sz="94664" autoAdjust="0"/>
  </p:normalViewPr>
  <p:slideViewPr>
    <p:cSldViewPr>
      <p:cViewPr>
        <p:scale>
          <a:sx n="77" d="100"/>
          <a:sy n="77" d="100"/>
        </p:scale>
        <p:origin x="-924" y="-4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11/20/2014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2133600"/>
            <a:ext cx="4724400" cy="1470025"/>
          </a:xfrm>
        </p:spPr>
        <p:txBody>
          <a:bodyPr/>
          <a:lstStyle/>
          <a:p>
            <a:r>
              <a:rPr lang="ar-SA" dirty="0" smtClean="0">
                <a:latin typeface="American Typewriter"/>
                <a:cs typeface="American Typewriter"/>
              </a:rPr>
              <a:t>المحاضرة الثامنة</a:t>
            </a:r>
            <a:endParaRPr lang="en-US" dirty="0">
              <a:latin typeface="American Typewriter"/>
              <a:cs typeface="American Typewriter"/>
            </a:endParaRPr>
          </a:p>
        </p:txBody>
      </p:sp>
      <p:sp>
        <p:nvSpPr>
          <p:cNvPr id="3" name="Subtitle 2"/>
          <p:cNvSpPr>
            <a:spLocks noGrp="1"/>
          </p:cNvSpPr>
          <p:nvPr>
            <p:ph type="subTitle" idx="1"/>
          </p:nvPr>
        </p:nvSpPr>
        <p:spPr/>
        <p:txBody>
          <a:bodyPr/>
          <a:lstStyle/>
          <a:p>
            <a:r>
              <a:rPr lang="ar-SA" dirty="0" smtClean="0">
                <a:latin typeface="American Typewriter"/>
                <a:cs typeface="American Typewriter"/>
              </a:rPr>
              <a:t>ربط البيانات الجغرافية</a:t>
            </a:r>
          </a:p>
          <a:p>
            <a:r>
              <a:rPr lang="en-US" dirty="0" smtClean="0">
                <a:latin typeface="American Typewriter"/>
                <a:cs typeface="American Typewriter"/>
              </a:rPr>
              <a:t>Data linkage</a:t>
            </a:r>
            <a:endParaRPr lang="en-US" dirty="0">
              <a:latin typeface="American Typewriter"/>
              <a:cs typeface="American Typewriter"/>
            </a:endParaRPr>
          </a:p>
        </p:txBody>
      </p:sp>
    </p:spTree>
    <p:extLst>
      <p:ext uri="{BB962C8B-B14F-4D97-AF65-F5344CB8AC3E}">
        <p14:creationId xmlns:p14="http://schemas.microsoft.com/office/powerpoint/2010/main" val="1691706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r"/>
            <a:r>
              <a:rPr lang="ar-SA" dirty="0" smtClean="0">
                <a:latin typeface="American Typewriter"/>
                <a:cs typeface="American Typewriter"/>
              </a:rPr>
              <a:t>تتميز نظم المعلومات الجغرافية بقدرتها التكاملية على ربط آجزاء البيانات (المعلومات) المختلفة مع بعضهامن خلال قاعدة البيانات المكانية.</a:t>
            </a:r>
          </a:p>
          <a:p>
            <a:pPr algn="r"/>
            <a:r>
              <a:rPr lang="ar-SA" dirty="0" smtClean="0">
                <a:latin typeface="American Typewriter"/>
                <a:cs typeface="American Typewriter"/>
              </a:rPr>
              <a:t>لفهم عملية ربط البيانات فانه يتم تقسيمها في قاعدة البيانات الى ثلاثة مجموعات رئيسة:</a:t>
            </a:r>
          </a:p>
          <a:p>
            <a:pPr lvl="1" algn="r"/>
            <a:r>
              <a:rPr lang="ar-SA" dirty="0" smtClean="0">
                <a:latin typeface="American Typewriter"/>
                <a:cs typeface="American Typewriter"/>
              </a:rPr>
              <a:t>البيانات الوصفية (التوصيفية)</a:t>
            </a:r>
          </a:p>
          <a:p>
            <a:pPr lvl="1" algn="r"/>
            <a:r>
              <a:rPr lang="ar-SA" dirty="0" smtClean="0">
                <a:latin typeface="American Typewriter"/>
                <a:cs typeface="American Typewriter"/>
              </a:rPr>
              <a:t>البيانات المترية والهندسية</a:t>
            </a:r>
          </a:p>
          <a:p>
            <a:pPr lvl="1" algn="r"/>
            <a:r>
              <a:rPr lang="ar-SA" dirty="0" smtClean="0">
                <a:latin typeface="American Typewriter"/>
                <a:cs typeface="American Typewriter"/>
              </a:rPr>
              <a:t>السجلات والحقول المختلفة في قواعد البيانات</a:t>
            </a:r>
            <a:endParaRPr lang="en-US" dirty="0">
              <a:latin typeface="American Typewriter"/>
              <a:cs typeface="American Typewriter"/>
            </a:endParaRPr>
          </a:p>
        </p:txBody>
      </p:sp>
    </p:spTree>
    <p:extLst>
      <p:ext uri="{BB962C8B-B14F-4D97-AF65-F5344CB8AC3E}">
        <p14:creationId xmlns:p14="http://schemas.microsoft.com/office/powerpoint/2010/main" val="1114369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جزء من قاعدة بيانات لمنطقة زراعية</a:t>
            </a:r>
            <a:endParaRPr lang="en-US" dirty="0"/>
          </a:p>
        </p:txBody>
      </p:sp>
      <p:graphicFrame>
        <p:nvGraphicFramePr>
          <p:cNvPr id="4" name="Content Placeholder 3"/>
          <p:cNvGraphicFramePr>
            <a:graphicFrameLocks noGrp="1"/>
          </p:cNvGraphicFramePr>
          <p:nvPr>
            <p:ph idx="1"/>
            <p:extLst/>
          </p:nvPr>
        </p:nvGraphicFramePr>
        <p:xfrm>
          <a:off x="838200" y="1600200"/>
          <a:ext cx="8229600" cy="148336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a:r>
                        <a:rPr lang="ar-SA" dirty="0" smtClean="0"/>
                        <a:t>عدد الآبار</a:t>
                      </a:r>
                      <a:endParaRPr lang="en-US" dirty="0"/>
                    </a:p>
                  </a:txBody>
                  <a:tcPr/>
                </a:tc>
                <a:tc>
                  <a:txBody>
                    <a:bodyPr/>
                    <a:lstStyle/>
                    <a:p>
                      <a:pPr algn="ctr"/>
                      <a:r>
                        <a:rPr lang="ar-SA" dirty="0" smtClean="0"/>
                        <a:t>المساحة (كم مربع)</a:t>
                      </a:r>
                      <a:endParaRPr lang="en-US" dirty="0"/>
                    </a:p>
                  </a:txBody>
                  <a:tcPr/>
                </a:tc>
                <a:tc>
                  <a:txBody>
                    <a:bodyPr/>
                    <a:lstStyle/>
                    <a:p>
                      <a:pPr algn="ctr"/>
                      <a:r>
                        <a:rPr lang="ar-SA" dirty="0" smtClean="0"/>
                        <a:t>اسم المزرعة</a:t>
                      </a:r>
                      <a:endParaRPr lang="en-US" dirty="0"/>
                    </a:p>
                  </a:txBody>
                  <a:tcPr/>
                </a:tc>
                <a:tc>
                  <a:txBody>
                    <a:bodyPr/>
                    <a:lstStyle/>
                    <a:p>
                      <a:pPr algn="ctr"/>
                      <a:r>
                        <a:rPr lang="ar-SA" dirty="0" smtClean="0">
                          <a:latin typeface="American Typewriter"/>
                          <a:cs typeface="American Typewriter"/>
                        </a:rPr>
                        <a:t>الرقم</a:t>
                      </a:r>
                      <a:endParaRPr lang="en-US" dirty="0">
                        <a:latin typeface="American Typewriter"/>
                        <a:cs typeface="American Typewriter"/>
                      </a:endParaRPr>
                    </a:p>
                  </a:txBody>
                  <a:tcPr/>
                </a:tc>
              </a:tr>
              <a:tr h="370840">
                <a:tc>
                  <a:txBody>
                    <a:bodyPr/>
                    <a:lstStyle/>
                    <a:p>
                      <a:pPr algn="ctr"/>
                      <a:r>
                        <a:rPr lang="ar-SA" dirty="0" smtClean="0"/>
                        <a:t>٢</a:t>
                      </a:r>
                      <a:endParaRPr lang="en-US" dirty="0"/>
                    </a:p>
                  </a:txBody>
                  <a:tcPr/>
                </a:tc>
                <a:tc>
                  <a:txBody>
                    <a:bodyPr/>
                    <a:lstStyle/>
                    <a:p>
                      <a:pPr algn="ctr"/>
                      <a:r>
                        <a:rPr lang="ar-SA" dirty="0" smtClean="0"/>
                        <a:t>٥</a:t>
                      </a:r>
                      <a:endParaRPr lang="en-US" dirty="0"/>
                    </a:p>
                  </a:txBody>
                  <a:tcPr/>
                </a:tc>
                <a:tc>
                  <a:txBody>
                    <a:bodyPr/>
                    <a:lstStyle/>
                    <a:p>
                      <a:pPr algn="ctr"/>
                      <a:r>
                        <a:rPr lang="ar-SA" dirty="0" smtClean="0"/>
                        <a:t>آ</a:t>
                      </a:r>
                      <a:endParaRPr lang="en-US" dirty="0"/>
                    </a:p>
                  </a:txBody>
                  <a:tcPr/>
                </a:tc>
                <a:tc>
                  <a:txBody>
                    <a:bodyPr/>
                    <a:lstStyle/>
                    <a:p>
                      <a:pPr algn="ctr"/>
                      <a:r>
                        <a:rPr lang="ar-SA" dirty="0" smtClean="0"/>
                        <a:t>١</a:t>
                      </a:r>
                      <a:endParaRPr lang="en-US" dirty="0"/>
                    </a:p>
                  </a:txBody>
                  <a:tcPr/>
                </a:tc>
              </a:tr>
              <a:tr h="370840">
                <a:tc>
                  <a:txBody>
                    <a:bodyPr/>
                    <a:lstStyle/>
                    <a:p>
                      <a:pPr algn="ctr"/>
                      <a:r>
                        <a:rPr lang="ar-SA" dirty="0" smtClean="0"/>
                        <a:t>٣</a:t>
                      </a:r>
                      <a:endParaRPr lang="en-US" dirty="0"/>
                    </a:p>
                  </a:txBody>
                  <a:tcPr/>
                </a:tc>
                <a:tc>
                  <a:txBody>
                    <a:bodyPr/>
                    <a:lstStyle/>
                    <a:p>
                      <a:pPr algn="ctr"/>
                      <a:r>
                        <a:rPr lang="ar-SA" dirty="0" smtClean="0"/>
                        <a:t>١٠</a:t>
                      </a:r>
                      <a:endParaRPr lang="en-US" dirty="0"/>
                    </a:p>
                  </a:txBody>
                  <a:tcPr/>
                </a:tc>
                <a:tc>
                  <a:txBody>
                    <a:bodyPr/>
                    <a:lstStyle/>
                    <a:p>
                      <a:pPr algn="ctr"/>
                      <a:r>
                        <a:rPr lang="ar-SA" dirty="0" smtClean="0"/>
                        <a:t>ب</a:t>
                      </a:r>
                      <a:endParaRPr lang="en-US" dirty="0"/>
                    </a:p>
                  </a:txBody>
                  <a:tcPr/>
                </a:tc>
                <a:tc>
                  <a:txBody>
                    <a:bodyPr/>
                    <a:lstStyle/>
                    <a:p>
                      <a:pPr algn="ctr"/>
                      <a:r>
                        <a:rPr lang="ar-SA" dirty="0" smtClean="0"/>
                        <a:t>٢</a:t>
                      </a:r>
                      <a:endParaRPr lang="en-US" dirty="0"/>
                    </a:p>
                  </a:txBody>
                  <a:tcPr/>
                </a:tc>
              </a:tr>
              <a:tr h="370840">
                <a:tc>
                  <a:txBody>
                    <a:bodyPr/>
                    <a:lstStyle/>
                    <a:p>
                      <a:pPr algn="ctr"/>
                      <a:r>
                        <a:rPr lang="ar-SA" dirty="0" smtClean="0"/>
                        <a:t>٥</a:t>
                      </a:r>
                      <a:endParaRPr lang="en-US" dirty="0"/>
                    </a:p>
                  </a:txBody>
                  <a:tcPr/>
                </a:tc>
                <a:tc>
                  <a:txBody>
                    <a:bodyPr/>
                    <a:lstStyle/>
                    <a:p>
                      <a:pPr algn="ctr"/>
                      <a:r>
                        <a:rPr lang="ar-SA" dirty="0" smtClean="0"/>
                        <a:t>١٥</a:t>
                      </a:r>
                      <a:endParaRPr lang="en-US" dirty="0"/>
                    </a:p>
                  </a:txBody>
                  <a:tcPr/>
                </a:tc>
                <a:tc>
                  <a:txBody>
                    <a:bodyPr/>
                    <a:lstStyle/>
                    <a:p>
                      <a:pPr algn="ctr"/>
                      <a:r>
                        <a:rPr lang="ar-SA" dirty="0" smtClean="0"/>
                        <a:t>ج</a:t>
                      </a:r>
                      <a:endParaRPr lang="en-US" dirty="0"/>
                    </a:p>
                  </a:txBody>
                  <a:tcPr/>
                </a:tc>
                <a:tc>
                  <a:txBody>
                    <a:bodyPr/>
                    <a:lstStyle/>
                    <a:p>
                      <a:pPr algn="ctr"/>
                      <a:r>
                        <a:rPr lang="ar-SA" dirty="0" smtClean="0"/>
                        <a:t>٣</a:t>
                      </a:r>
                      <a:endParaRPr lang="en-US" dirty="0"/>
                    </a:p>
                  </a:txBody>
                  <a:tcPr/>
                </a:tc>
              </a:tr>
            </a:tbl>
          </a:graphicData>
        </a:graphic>
      </p:graphicFrame>
    </p:spTree>
    <p:extLst>
      <p:ext uri="{BB962C8B-B14F-4D97-AF65-F5344CB8AC3E}">
        <p14:creationId xmlns:p14="http://schemas.microsoft.com/office/powerpoint/2010/main" val="1075629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Process 3"/>
          <p:cNvSpPr/>
          <p:nvPr/>
        </p:nvSpPr>
        <p:spPr>
          <a:xfrm>
            <a:off x="6531729" y="2430742"/>
            <a:ext cx="822960" cy="822960"/>
          </a:xfrm>
          <a:prstGeom prst="flowChartProcess">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r>
              <a:rPr lang="ar-SA" dirty="0" smtClean="0"/>
              <a:t>ا</a:t>
            </a:r>
            <a:endParaRPr lang="en-US" dirty="0" smtClean="0"/>
          </a:p>
          <a:p>
            <a:endParaRPr lang="en-US" dirty="0"/>
          </a:p>
        </p:txBody>
      </p:sp>
      <p:sp>
        <p:nvSpPr>
          <p:cNvPr id="6" name="Document 5"/>
          <p:cNvSpPr/>
          <p:nvPr/>
        </p:nvSpPr>
        <p:spPr>
          <a:xfrm>
            <a:off x="1983753" y="2597043"/>
            <a:ext cx="2165434" cy="822960"/>
          </a:xfrm>
          <a:prstGeom prst="flowChartDocument">
            <a:avLst/>
          </a:prstGeom>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Manual Input 6"/>
          <p:cNvSpPr/>
          <p:nvPr/>
        </p:nvSpPr>
        <p:spPr>
          <a:xfrm>
            <a:off x="1783956" y="4078628"/>
            <a:ext cx="2709765" cy="1454636"/>
          </a:xfrm>
          <a:prstGeom prst="flowChartManualInput">
            <a:avLst/>
          </a:prstGeom>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 name="TextBox 8"/>
          <p:cNvSpPr txBox="1"/>
          <p:nvPr/>
        </p:nvSpPr>
        <p:spPr>
          <a:xfrm>
            <a:off x="6701285" y="2418137"/>
            <a:ext cx="514090" cy="369332"/>
          </a:xfrm>
          <a:prstGeom prst="rect">
            <a:avLst/>
          </a:prstGeom>
          <a:noFill/>
        </p:spPr>
        <p:txBody>
          <a:bodyPr wrap="square" rtlCol="0">
            <a:spAutoFit/>
          </a:bodyPr>
          <a:lstStyle/>
          <a:p>
            <a:r>
              <a:rPr lang="ar-SA" dirty="0" smtClean="0"/>
              <a:t>أ</a:t>
            </a:r>
            <a:endParaRPr lang="en-US" dirty="0"/>
          </a:p>
        </p:txBody>
      </p:sp>
      <p:sp>
        <p:nvSpPr>
          <p:cNvPr id="10" name="Content Placeholder 9"/>
          <p:cNvSpPr txBox="1">
            <a:spLocks noGrp="1"/>
          </p:cNvSpPr>
          <p:nvPr>
            <p:ph idx="1"/>
          </p:nvPr>
        </p:nvSpPr>
        <p:spPr>
          <a:xfrm>
            <a:off x="838200" y="1600200"/>
            <a:ext cx="8229600" cy="1077218"/>
          </a:xfrm>
          <a:prstGeom prst="rect">
            <a:avLst/>
          </a:prstGeom>
          <a:noFill/>
        </p:spPr>
        <p:txBody>
          <a:bodyPr wrap="square" rtlCol="0">
            <a:spAutoFit/>
          </a:bodyPr>
          <a:lstStyle/>
          <a:p>
            <a:pPr algn="r"/>
            <a:r>
              <a:rPr lang="ar-SA" dirty="0" smtClean="0"/>
              <a:t>هذه البيانات تمثل ظاهرات حقيقية على الأرض ومرسومة على الخريطة</a:t>
            </a:r>
            <a:endParaRPr lang="en-US" dirty="0"/>
          </a:p>
        </p:txBody>
      </p:sp>
      <p:sp>
        <p:nvSpPr>
          <p:cNvPr id="11" name="TextBox 10"/>
          <p:cNvSpPr txBox="1"/>
          <p:nvPr/>
        </p:nvSpPr>
        <p:spPr>
          <a:xfrm>
            <a:off x="2483919" y="2682082"/>
            <a:ext cx="514090" cy="369332"/>
          </a:xfrm>
          <a:prstGeom prst="rect">
            <a:avLst/>
          </a:prstGeom>
          <a:noFill/>
        </p:spPr>
        <p:txBody>
          <a:bodyPr wrap="square" rtlCol="0">
            <a:spAutoFit/>
          </a:bodyPr>
          <a:lstStyle/>
          <a:p>
            <a:r>
              <a:rPr lang="ar-SA" dirty="0" smtClean="0"/>
              <a:t>ب</a:t>
            </a:r>
            <a:endParaRPr lang="en-US" dirty="0"/>
          </a:p>
        </p:txBody>
      </p:sp>
      <p:sp>
        <p:nvSpPr>
          <p:cNvPr id="12" name="TextBox 11"/>
          <p:cNvSpPr txBox="1"/>
          <p:nvPr/>
        </p:nvSpPr>
        <p:spPr>
          <a:xfrm>
            <a:off x="2998009" y="4527722"/>
            <a:ext cx="514090" cy="369332"/>
          </a:xfrm>
          <a:prstGeom prst="rect">
            <a:avLst/>
          </a:prstGeom>
          <a:noFill/>
        </p:spPr>
        <p:txBody>
          <a:bodyPr wrap="square" rtlCol="0">
            <a:spAutoFit/>
          </a:bodyPr>
          <a:lstStyle/>
          <a:p>
            <a:r>
              <a:rPr lang="ar-SA" dirty="0" smtClean="0"/>
              <a:t>ج</a:t>
            </a:r>
            <a:endParaRPr lang="en-US" dirty="0"/>
          </a:p>
        </p:txBody>
      </p:sp>
    </p:spTree>
    <p:extLst>
      <p:ext uri="{BB962C8B-B14F-4D97-AF65-F5344CB8AC3E}">
        <p14:creationId xmlns:p14="http://schemas.microsoft.com/office/powerpoint/2010/main" val="1110718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البيانات الوصفية (التوصيفية)</a:t>
            </a:r>
            <a:endParaRPr lang="en-US" dirty="0"/>
          </a:p>
        </p:txBody>
      </p:sp>
      <p:sp>
        <p:nvSpPr>
          <p:cNvPr id="3" name="Content Placeholder 2"/>
          <p:cNvSpPr>
            <a:spLocks noGrp="1"/>
          </p:cNvSpPr>
          <p:nvPr>
            <p:ph idx="1"/>
          </p:nvPr>
        </p:nvSpPr>
        <p:spPr/>
        <p:txBody>
          <a:bodyPr/>
          <a:lstStyle/>
          <a:p>
            <a:endParaRPr lang="ar-SA" dirty="0" smtClean="0"/>
          </a:p>
          <a:p>
            <a:pPr marL="0" indent="0"/>
            <a:endParaRPr lang="en-US" dirty="0"/>
          </a:p>
        </p:txBody>
      </p:sp>
      <p:graphicFrame>
        <p:nvGraphicFramePr>
          <p:cNvPr id="4" name="Content Placeholder 3"/>
          <p:cNvGraphicFramePr>
            <a:graphicFrameLocks/>
          </p:cNvGraphicFramePr>
          <p:nvPr>
            <p:extLst/>
          </p:nvPr>
        </p:nvGraphicFramePr>
        <p:xfrm>
          <a:off x="838200" y="2567752"/>
          <a:ext cx="8229600" cy="148336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a:r>
                        <a:rPr lang="ar-SA" dirty="0" smtClean="0"/>
                        <a:t>عدد الآبار</a:t>
                      </a:r>
                      <a:endParaRPr lang="en-US" dirty="0"/>
                    </a:p>
                  </a:txBody>
                  <a:tcPr/>
                </a:tc>
                <a:tc>
                  <a:txBody>
                    <a:bodyPr/>
                    <a:lstStyle/>
                    <a:p>
                      <a:pPr algn="ctr"/>
                      <a:r>
                        <a:rPr lang="ar-SA" dirty="0" smtClean="0"/>
                        <a:t>المساحة (كم مربع)</a:t>
                      </a:r>
                      <a:endParaRPr lang="en-US" dirty="0"/>
                    </a:p>
                  </a:txBody>
                  <a:tcPr/>
                </a:tc>
                <a:tc>
                  <a:txBody>
                    <a:bodyPr/>
                    <a:lstStyle/>
                    <a:p>
                      <a:pPr algn="ctr"/>
                      <a:r>
                        <a:rPr lang="ar-SA" dirty="0" smtClean="0"/>
                        <a:t>اسم المزرعة</a:t>
                      </a:r>
                      <a:endParaRPr lang="en-US" dirty="0"/>
                    </a:p>
                  </a:txBody>
                  <a:tcPr/>
                </a:tc>
                <a:tc>
                  <a:txBody>
                    <a:bodyPr/>
                    <a:lstStyle/>
                    <a:p>
                      <a:pPr algn="ctr"/>
                      <a:r>
                        <a:rPr lang="ar-SA" dirty="0" smtClean="0">
                          <a:latin typeface="American Typewriter"/>
                          <a:cs typeface="American Typewriter"/>
                        </a:rPr>
                        <a:t>الرقم</a:t>
                      </a:r>
                      <a:endParaRPr lang="en-US" dirty="0">
                        <a:latin typeface="American Typewriter"/>
                        <a:cs typeface="American Typewriter"/>
                      </a:endParaRPr>
                    </a:p>
                  </a:txBody>
                  <a:tcPr/>
                </a:tc>
              </a:tr>
              <a:tr h="370840">
                <a:tc>
                  <a:txBody>
                    <a:bodyPr/>
                    <a:lstStyle/>
                    <a:p>
                      <a:pPr algn="ctr"/>
                      <a:r>
                        <a:rPr lang="ar-SA" dirty="0" smtClean="0"/>
                        <a:t>٢</a:t>
                      </a:r>
                      <a:endParaRPr lang="en-US" dirty="0"/>
                    </a:p>
                  </a:txBody>
                  <a:tcPr/>
                </a:tc>
                <a:tc>
                  <a:txBody>
                    <a:bodyPr/>
                    <a:lstStyle/>
                    <a:p>
                      <a:pPr algn="ctr"/>
                      <a:r>
                        <a:rPr lang="ar-SA" dirty="0" smtClean="0"/>
                        <a:t>٥</a:t>
                      </a:r>
                      <a:endParaRPr lang="en-US" dirty="0"/>
                    </a:p>
                  </a:txBody>
                  <a:tcPr/>
                </a:tc>
                <a:tc>
                  <a:txBody>
                    <a:bodyPr/>
                    <a:lstStyle/>
                    <a:p>
                      <a:pPr algn="ctr"/>
                      <a:r>
                        <a:rPr lang="ar-SA" dirty="0" smtClean="0"/>
                        <a:t>أ</a:t>
                      </a:r>
                      <a:endParaRPr lang="en-US" dirty="0"/>
                    </a:p>
                  </a:txBody>
                  <a:tcPr/>
                </a:tc>
                <a:tc>
                  <a:txBody>
                    <a:bodyPr/>
                    <a:lstStyle/>
                    <a:p>
                      <a:pPr algn="ctr"/>
                      <a:r>
                        <a:rPr lang="ar-SA" dirty="0" smtClean="0"/>
                        <a:t>١</a:t>
                      </a:r>
                      <a:endParaRPr lang="en-US" dirty="0"/>
                    </a:p>
                  </a:txBody>
                  <a:tcPr/>
                </a:tc>
              </a:tr>
              <a:tr h="370840">
                <a:tc>
                  <a:txBody>
                    <a:bodyPr/>
                    <a:lstStyle/>
                    <a:p>
                      <a:pPr algn="ctr"/>
                      <a:r>
                        <a:rPr lang="ar-SA" dirty="0" smtClean="0"/>
                        <a:t>٣</a:t>
                      </a:r>
                      <a:endParaRPr lang="en-US" dirty="0"/>
                    </a:p>
                  </a:txBody>
                  <a:tcPr/>
                </a:tc>
                <a:tc>
                  <a:txBody>
                    <a:bodyPr/>
                    <a:lstStyle/>
                    <a:p>
                      <a:pPr algn="ctr"/>
                      <a:r>
                        <a:rPr lang="ar-SA" dirty="0" smtClean="0"/>
                        <a:t>١٠</a:t>
                      </a:r>
                      <a:endParaRPr lang="en-US" dirty="0"/>
                    </a:p>
                  </a:txBody>
                  <a:tcPr/>
                </a:tc>
                <a:tc>
                  <a:txBody>
                    <a:bodyPr/>
                    <a:lstStyle/>
                    <a:p>
                      <a:pPr algn="ctr"/>
                      <a:r>
                        <a:rPr lang="ar-SA" dirty="0" smtClean="0"/>
                        <a:t>ب</a:t>
                      </a:r>
                      <a:endParaRPr lang="en-US" dirty="0"/>
                    </a:p>
                  </a:txBody>
                  <a:tcPr/>
                </a:tc>
                <a:tc>
                  <a:txBody>
                    <a:bodyPr/>
                    <a:lstStyle/>
                    <a:p>
                      <a:pPr algn="ctr"/>
                      <a:r>
                        <a:rPr lang="ar-SA" dirty="0" smtClean="0"/>
                        <a:t>٢</a:t>
                      </a:r>
                      <a:endParaRPr lang="en-US" dirty="0"/>
                    </a:p>
                  </a:txBody>
                  <a:tcPr/>
                </a:tc>
              </a:tr>
              <a:tr h="370840">
                <a:tc>
                  <a:txBody>
                    <a:bodyPr/>
                    <a:lstStyle/>
                    <a:p>
                      <a:pPr algn="ctr"/>
                      <a:r>
                        <a:rPr lang="ar-SA" dirty="0" smtClean="0"/>
                        <a:t>٥</a:t>
                      </a:r>
                      <a:endParaRPr lang="en-US" dirty="0"/>
                    </a:p>
                  </a:txBody>
                  <a:tcPr/>
                </a:tc>
                <a:tc>
                  <a:txBody>
                    <a:bodyPr/>
                    <a:lstStyle/>
                    <a:p>
                      <a:pPr algn="ctr"/>
                      <a:r>
                        <a:rPr lang="ar-SA" dirty="0" smtClean="0"/>
                        <a:t>١٥</a:t>
                      </a:r>
                      <a:endParaRPr lang="en-US" dirty="0"/>
                    </a:p>
                  </a:txBody>
                  <a:tcPr/>
                </a:tc>
                <a:tc>
                  <a:txBody>
                    <a:bodyPr/>
                    <a:lstStyle/>
                    <a:p>
                      <a:pPr algn="ctr"/>
                      <a:r>
                        <a:rPr lang="ar-SA" dirty="0" smtClean="0"/>
                        <a:t>ج</a:t>
                      </a:r>
                      <a:endParaRPr lang="en-US" dirty="0"/>
                    </a:p>
                  </a:txBody>
                  <a:tcPr/>
                </a:tc>
                <a:tc>
                  <a:txBody>
                    <a:bodyPr/>
                    <a:lstStyle/>
                    <a:p>
                      <a:pPr algn="ctr"/>
                      <a:r>
                        <a:rPr lang="ar-SA" dirty="0" smtClean="0"/>
                        <a:t>٣</a:t>
                      </a:r>
                      <a:endParaRPr lang="en-US" dirty="0"/>
                    </a:p>
                  </a:txBody>
                  <a:tcPr/>
                </a:tc>
              </a:tr>
            </a:tbl>
          </a:graphicData>
        </a:graphic>
      </p:graphicFrame>
      <p:sp>
        <p:nvSpPr>
          <p:cNvPr id="7" name="Oval 6"/>
          <p:cNvSpPr/>
          <p:nvPr/>
        </p:nvSpPr>
        <p:spPr>
          <a:xfrm>
            <a:off x="5385820" y="2116554"/>
            <a:ext cx="1375947" cy="245243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1138300" y="2132892"/>
            <a:ext cx="1375947" cy="245243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4977583" y="5170429"/>
            <a:ext cx="2313405" cy="646331"/>
          </a:xfrm>
          <a:prstGeom prst="rect">
            <a:avLst/>
          </a:prstGeom>
          <a:noFill/>
        </p:spPr>
        <p:txBody>
          <a:bodyPr wrap="square" rtlCol="0">
            <a:spAutoFit/>
          </a:bodyPr>
          <a:lstStyle/>
          <a:p>
            <a:pPr algn="ctr"/>
            <a:r>
              <a:rPr lang="ar-SA" dirty="0" smtClean="0"/>
              <a:t>بيانات وصفية لغوية تصف عناصر مكانية مختلفة</a:t>
            </a:r>
            <a:endParaRPr lang="en-US" dirty="0"/>
          </a:p>
        </p:txBody>
      </p:sp>
      <p:sp>
        <p:nvSpPr>
          <p:cNvPr id="10" name="TextBox 9"/>
          <p:cNvSpPr txBox="1"/>
          <p:nvPr/>
        </p:nvSpPr>
        <p:spPr>
          <a:xfrm>
            <a:off x="820783" y="5322829"/>
            <a:ext cx="2313405" cy="923330"/>
          </a:xfrm>
          <a:prstGeom prst="rect">
            <a:avLst/>
          </a:prstGeom>
          <a:noFill/>
        </p:spPr>
        <p:txBody>
          <a:bodyPr wrap="square" rtlCol="0">
            <a:spAutoFit/>
          </a:bodyPr>
          <a:lstStyle/>
          <a:p>
            <a:pPr algn="ctr"/>
            <a:r>
              <a:rPr lang="ar-SA" dirty="0" smtClean="0"/>
              <a:t>بيانات وصفية رقمية احصائية تصف عناصر مكانية مختلفة</a:t>
            </a:r>
            <a:endParaRPr lang="en-US" dirty="0"/>
          </a:p>
        </p:txBody>
      </p:sp>
    </p:spTree>
    <p:extLst>
      <p:ext uri="{BB962C8B-B14F-4D97-AF65-F5344CB8AC3E}">
        <p14:creationId xmlns:p14="http://schemas.microsoft.com/office/powerpoint/2010/main" val="732052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البيانات المترية الهندسية</a:t>
            </a:r>
            <a:endParaRPr lang="en-US" dirty="0"/>
          </a:p>
        </p:txBody>
      </p:sp>
      <p:sp>
        <p:nvSpPr>
          <p:cNvPr id="3" name="Content Placeholder 2"/>
          <p:cNvSpPr>
            <a:spLocks noGrp="1"/>
          </p:cNvSpPr>
          <p:nvPr>
            <p:ph idx="1"/>
          </p:nvPr>
        </p:nvSpPr>
        <p:spPr/>
        <p:txBody>
          <a:bodyPr/>
          <a:lstStyle/>
          <a:p>
            <a:endParaRPr lang="en-US" dirty="0"/>
          </a:p>
        </p:txBody>
      </p:sp>
      <p:graphicFrame>
        <p:nvGraphicFramePr>
          <p:cNvPr id="4" name="Content Placeholder 3"/>
          <p:cNvGraphicFramePr>
            <a:graphicFrameLocks/>
          </p:cNvGraphicFramePr>
          <p:nvPr>
            <p:extLst/>
          </p:nvPr>
        </p:nvGraphicFramePr>
        <p:xfrm>
          <a:off x="838200" y="2250274"/>
          <a:ext cx="8229600" cy="148336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a:r>
                        <a:rPr lang="ar-SA" dirty="0" smtClean="0"/>
                        <a:t>عدد الآبار</a:t>
                      </a:r>
                      <a:endParaRPr lang="en-US" dirty="0"/>
                    </a:p>
                  </a:txBody>
                  <a:tcPr/>
                </a:tc>
                <a:tc>
                  <a:txBody>
                    <a:bodyPr/>
                    <a:lstStyle/>
                    <a:p>
                      <a:pPr algn="ctr"/>
                      <a:r>
                        <a:rPr lang="ar-SA" dirty="0" smtClean="0"/>
                        <a:t>المساحة (كم مربع)</a:t>
                      </a:r>
                      <a:endParaRPr lang="en-US" dirty="0"/>
                    </a:p>
                  </a:txBody>
                  <a:tcPr/>
                </a:tc>
                <a:tc>
                  <a:txBody>
                    <a:bodyPr/>
                    <a:lstStyle/>
                    <a:p>
                      <a:pPr algn="ctr"/>
                      <a:r>
                        <a:rPr lang="ar-SA" dirty="0" smtClean="0"/>
                        <a:t>اسم المزرعة</a:t>
                      </a:r>
                      <a:endParaRPr lang="en-US" dirty="0"/>
                    </a:p>
                  </a:txBody>
                  <a:tcPr/>
                </a:tc>
                <a:tc>
                  <a:txBody>
                    <a:bodyPr/>
                    <a:lstStyle/>
                    <a:p>
                      <a:pPr algn="ctr"/>
                      <a:r>
                        <a:rPr lang="ar-SA" dirty="0" smtClean="0">
                          <a:latin typeface="American Typewriter"/>
                          <a:cs typeface="American Typewriter"/>
                        </a:rPr>
                        <a:t>الرقم</a:t>
                      </a:r>
                      <a:endParaRPr lang="en-US" dirty="0">
                        <a:latin typeface="American Typewriter"/>
                        <a:cs typeface="American Typewriter"/>
                      </a:endParaRPr>
                    </a:p>
                  </a:txBody>
                  <a:tcPr/>
                </a:tc>
              </a:tr>
              <a:tr h="370840">
                <a:tc>
                  <a:txBody>
                    <a:bodyPr/>
                    <a:lstStyle/>
                    <a:p>
                      <a:pPr algn="ctr"/>
                      <a:r>
                        <a:rPr lang="ar-SA" dirty="0" smtClean="0"/>
                        <a:t>٢</a:t>
                      </a:r>
                      <a:endParaRPr lang="en-US" dirty="0"/>
                    </a:p>
                  </a:txBody>
                  <a:tcPr/>
                </a:tc>
                <a:tc>
                  <a:txBody>
                    <a:bodyPr/>
                    <a:lstStyle/>
                    <a:p>
                      <a:pPr algn="ctr"/>
                      <a:r>
                        <a:rPr lang="ar-SA" dirty="0" smtClean="0"/>
                        <a:t>٥</a:t>
                      </a:r>
                      <a:endParaRPr lang="en-US" dirty="0"/>
                    </a:p>
                  </a:txBody>
                  <a:tcPr/>
                </a:tc>
                <a:tc>
                  <a:txBody>
                    <a:bodyPr/>
                    <a:lstStyle/>
                    <a:p>
                      <a:pPr algn="ctr"/>
                      <a:r>
                        <a:rPr lang="ar-SA" dirty="0" smtClean="0"/>
                        <a:t>آ</a:t>
                      </a:r>
                      <a:endParaRPr lang="en-US" dirty="0"/>
                    </a:p>
                  </a:txBody>
                  <a:tcPr/>
                </a:tc>
                <a:tc>
                  <a:txBody>
                    <a:bodyPr/>
                    <a:lstStyle/>
                    <a:p>
                      <a:pPr algn="ctr"/>
                      <a:r>
                        <a:rPr lang="ar-SA" dirty="0" smtClean="0"/>
                        <a:t>١</a:t>
                      </a:r>
                      <a:endParaRPr lang="en-US" dirty="0"/>
                    </a:p>
                  </a:txBody>
                  <a:tcPr/>
                </a:tc>
              </a:tr>
              <a:tr h="370840">
                <a:tc>
                  <a:txBody>
                    <a:bodyPr/>
                    <a:lstStyle/>
                    <a:p>
                      <a:pPr algn="ctr"/>
                      <a:r>
                        <a:rPr lang="ar-SA" dirty="0" smtClean="0"/>
                        <a:t>٣</a:t>
                      </a:r>
                      <a:endParaRPr lang="en-US" dirty="0"/>
                    </a:p>
                  </a:txBody>
                  <a:tcPr/>
                </a:tc>
                <a:tc>
                  <a:txBody>
                    <a:bodyPr/>
                    <a:lstStyle/>
                    <a:p>
                      <a:pPr algn="ctr"/>
                      <a:r>
                        <a:rPr lang="ar-SA" dirty="0" smtClean="0"/>
                        <a:t>١٠</a:t>
                      </a:r>
                      <a:endParaRPr lang="en-US" dirty="0"/>
                    </a:p>
                  </a:txBody>
                  <a:tcPr/>
                </a:tc>
                <a:tc>
                  <a:txBody>
                    <a:bodyPr/>
                    <a:lstStyle/>
                    <a:p>
                      <a:pPr algn="ctr"/>
                      <a:r>
                        <a:rPr lang="ar-SA" dirty="0" smtClean="0"/>
                        <a:t>ب</a:t>
                      </a:r>
                      <a:endParaRPr lang="en-US" dirty="0"/>
                    </a:p>
                  </a:txBody>
                  <a:tcPr/>
                </a:tc>
                <a:tc>
                  <a:txBody>
                    <a:bodyPr/>
                    <a:lstStyle/>
                    <a:p>
                      <a:pPr algn="ctr"/>
                      <a:r>
                        <a:rPr lang="ar-SA" dirty="0" smtClean="0"/>
                        <a:t>٢</a:t>
                      </a:r>
                      <a:endParaRPr lang="en-US" dirty="0"/>
                    </a:p>
                  </a:txBody>
                  <a:tcPr/>
                </a:tc>
              </a:tr>
              <a:tr h="370840">
                <a:tc>
                  <a:txBody>
                    <a:bodyPr/>
                    <a:lstStyle/>
                    <a:p>
                      <a:pPr algn="ctr"/>
                      <a:r>
                        <a:rPr lang="ar-SA" dirty="0" smtClean="0"/>
                        <a:t>٥</a:t>
                      </a:r>
                      <a:endParaRPr lang="en-US" dirty="0"/>
                    </a:p>
                  </a:txBody>
                  <a:tcPr/>
                </a:tc>
                <a:tc>
                  <a:txBody>
                    <a:bodyPr/>
                    <a:lstStyle/>
                    <a:p>
                      <a:pPr algn="ctr"/>
                      <a:r>
                        <a:rPr lang="ar-SA" dirty="0" smtClean="0"/>
                        <a:t>١٥</a:t>
                      </a:r>
                      <a:endParaRPr lang="en-US" dirty="0"/>
                    </a:p>
                  </a:txBody>
                  <a:tcPr/>
                </a:tc>
                <a:tc>
                  <a:txBody>
                    <a:bodyPr/>
                    <a:lstStyle/>
                    <a:p>
                      <a:pPr algn="ctr"/>
                      <a:r>
                        <a:rPr lang="ar-SA" dirty="0" smtClean="0"/>
                        <a:t>ج</a:t>
                      </a:r>
                      <a:endParaRPr lang="en-US" dirty="0"/>
                    </a:p>
                  </a:txBody>
                  <a:tcPr/>
                </a:tc>
                <a:tc>
                  <a:txBody>
                    <a:bodyPr/>
                    <a:lstStyle/>
                    <a:p>
                      <a:pPr algn="ctr"/>
                      <a:r>
                        <a:rPr lang="ar-SA" dirty="0" smtClean="0"/>
                        <a:t>٣</a:t>
                      </a:r>
                      <a:endParaRPr lang="en-US" dirty="0"/>
                    </a:p>
                  </a:txBody>
                  <a:tcPr/>
                </a:tc>
              </a:tr>
            </a:tbl>
          </a:graphicData>
        </a:graphic>
      </p:graphicFrame>
      <p:sp>
        <p:nvSpPr>
          <p:cNvPr id="5" name="Oval 4"/>
          <p:cNvSpPr/>
          <p:nvPr/>
        </p:nvSpPr>
        <p:spPr>
          <a:xfrm>
            <a:off x="3284140" y="1889784"/>
            <a:ext cx="1375947" cy="245243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242864" y="4943659"/>
            <a:ext cx="5201382" cy="646331"/>
          </a:xfrm>
          <a:prstGeom prst="rect">
            <a:avLst/>
          </a:prstGeom>
          <a:noFill/>
        </p:spPr>
        <p:txBody>
          <a:bodyPr wrap="square" rtlCol="0">
            <a:spAutoFit/>
          </a:bodyPr>
          <a:lstStyle/>
          <a:p>
            <a:pPr algn="ctr"/>
            <a:r>
              <a:rPr lang="ar-SA" dirty="0" smtClean="0"/>
              <a:t>بيانات مترية هندسية تعبر عن الظاهرات بشكلها الهندسي الجغرافي على هيئة أرقام تعبر عن مساحة هذه العناصر المكانية</a:t>
            </a:r>
            <a:endParaRPr lang="en-US" dirty="0"/>
          </a:p>
        </p:txBody>
      </p:sp>
    </p:spTree>
    <p:extLst>
      <p:ext uri="{BB962C8B-B14F-4D97-AF65-F5344CB8AC3E}">
        <p14:creationId xmlns:p14="http://schemas.microsoft.com/office/powerpoint/2010/main" val="1171505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الحقل والسجل</a:t>
            </a:r>
            <a:endParaRPr lang="en-US" dirty="0"/>
          </a:p>
        </p:txBody>
      </p:sp>
      <p:sp>
        <p:nvSpPr>
          <p:cNvPr id="3" name="Content Placeholder 2"/>
          <p:cNvSpPr>
            <a:spLocks noGrp="1"/>
          </p:cNvSpPr>
          <p:nvPr>
            <p:ph idx="1"/>
          </p:nvPr>
        </p:nvSpPr>
        <p:spPr>
          <a:xfrm>
            <a:off x="895083" y="4703128"/>
            <a:ext cx="8229600" cy="1279100"/>
          </a:xfrm>
        </p:spPr>
        <p:txBody>
          <a:bodyPr/>
          <a:lstStyle/>
          <a:p>
            <a:pPr algn="r"/>
            <a:r>
              <a:rPr lang="ar-SA" dirty="0" smtClean="0"/>
              <a:t>السجل عبارة عدد من البيانات لظاهرة واحدة فقط</a:t>
            </a:r>
          </a:p>
          <a:p>
            <a:pPr algn="r"/>
            <a:r>
              <a:rPr lang="ar-SA" dirty="0" smtClean="0"/>
              <a:t>الحقل عبارة عن بيانات لعدد متنوع من الظواهر</a:t>
            </a:r>
            <a:endParaRPr lang="en-US" dirty="0"/>
          </a:p>
        </p:txBody>
      </p:sp>
      <p:graphicFrame>
        <p:nvGraphicFramePr>
          <p:cNvPr id="4" name="Content Placeholder 3"/>
          <p:cNvGraphicFramePr>
            <a:graphicFrameLocks/>
          </p:cNvGraphicFramePr>
          <p:nvPr>
            <p:extLst/>
          </p:nvPr>
        </p:nvGraphicFramePr>
        <p:xfrm>
          <a:off x="838200" y="1600200"/>
          <a:ext cx="8229600" cy="148336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a:r>
                        <a:rPr lang="ar-SA" dirty="0" smtClean="0"/>
                        <a:t>عدد الآبار</a:t>
                      </a:r>
                      <a:endParaRPr lang="en-US" dirty="0"/>
                    </a:p>
                  </a:txBody>
                  <a:tcPr/>
                </a:tc>
                <a:tc>
                  <a:txBody>
                    <a:bodyPr/>
                    <a:lstStyle/>
                    <a:p>
                      <a:pPr algn="ctr"/>
                      <a:r>
                        <a:rPr lang="ar-SA" dirty="0" smtClean="0"/>
                        <a:t>المساحة (كم مربع)</a:t>
                      </a:r>
                      <a:endParaRPr lang="en-US" dirty="0"/>
                    </a:p>
                  </a:txBody>
                  <a:tcPr/>
                </a:tc>
                <a:tc>
                  <a:txBody>
                    <a:bodyPr/>
                    <a:lstStyle/>
                    <a:p>
                      <a:pPr algn="ctr"/>
                      <a:r>
                        <a:rPr lang="ar-SA" dirty="0" smtClean="0"/>
                        <a:t>اسم المزرعة</a:t>
                      </a:r>
                      <a:endParaRPr lang="en-US" dirty="0"/>
                    </a:p>
                  </a:txBody>
                  <a:tcPr/>
                </a:tc>
                <a:tc>
                  <a:txBody>
                    <a:bodyPr/>
                    <a:lstStyle/>
                    <a:p>
                      <a:pPr algn="ctr"/>
                      <a:r>
                        <a:rPr lang="ar-SA" dirty="0" smtClean="0">
                          <a:latin typeface="American Typewriter"/>
                          <a:cs typeface="American Typewriter"/>
                        </a:rPr>
                        <a:t>الرقم</a:t>
                      </a:r>
                      <a:endParaRPr lang="en-US" dirty="0">
                        <a:latin typeface="American Typewriter"/>
                        <a:cs typeface="American Typewriter"/>
                      </a:endParaRPr>
                    </a:p>
                  </a:txBody>
                  <a:tcPr/>
                </a:tc>
              </a:tr>
              <a:tr h="370840">
                <a:tc>
                  <a:txBody>
                    <a:bodyPr/>
                    <a:lstStyle/>
                    <a:p>
                      <a:pPr algn="ctr"/>
                      <a:r>
                        <a:rPr lang="ar-SA" dirty="0" smtClean="0"/>
                        <a:t>٢</a:t>
                      </a:r>
                      <a:endParaRPr lang="en-US" dirty="0"/>
                    </a:p>
                  </a:txBody>
                  <a:tcPr/>
                </a:tc>
                <a:tc>
                  <a:txBody>
                    <a:bodyPr/>
                    <a:lstStyle/>
                    <a:p>
                      <a:pPr algn="ctr"/>
                      <a:r>
                        <a:rPr lang="ar-SA" dirty="0" smtClean="0"/>
                        <a:t>٥</a:t>
                      </a:r>
                      <a:endParaRPr lang="en-US" dirty="0"/>
                    </a:p>
                  </a:txBody>
                  <a:tcPr/>
                </a:tc>
                <a:tc>
                  <a:txBody>
                    <a:bodyPr/>
                    <a:lstStyle/>
                    <a:p>
                      <a:pPr algn="ctr"/>
                      <a:r>
                        <a:rPr lang="ar-SA" dirty="0" smtClean="0"/>
                        <a:t>آ</a:t>
                      </a:r>
                      <a:endParaRPr lang="en-US" dirty="0"/>
                    </a:p>
                  </a:txBody>
                  <a:tcPr/>
                </a:tc>
                <a:tc>
                  <a:txBody>
                    <a:bodyPr/>
                    <a:lstStyle/>
                    <a:p>
                      <a:pPr algn="ctr"/>
                      <a:r>
                        <a:rPr lang="ar-SA" dirty="0" smtClean="0"/>
                        <a:t>١</a:t>
                      </a:r>
                      <a:endParaRPr lang="en-US" dirty="0"/>
                    </a:p>
                  </a:txBody>
                  <a:tcPr/>
                </a:tc>
              </a:tr>
              <a:tr h="370840">
                <a:tc>
                  <a:txBody>
                    <a:bodyPr/>
                    <a:lstStyle/>
                    <a:p>
                      <a:pPr algn="ctr"/>
                      <a:r>
                        <a:rPr lang="ar-SA" dirty="0" smtClean="0"/>
                        <a:t>٣</a:t>
                      </a:r>
                      <a:endParaRPr lang="en-US" dirty="0"/>
                    </a:p>
                  </a:txBody>
                  <a:tcPr/>
                </a:tc>
                <a:tc>
                  <a:txBody>
                    <a:bodyPr/>
                    <a:lstStyle/>
                    <a:p>
                      <a:pPr algn="ctr"/>
                      <a:r>
                        <a:rPr lang="ar-SA" dirty="0" smtClean="0"/>
                        <a:t>١٠</a:t>
                      </a:r>
                      <a:endParaRPr lang="en-US" dirty="0"/>
                    </a:p>
                  </a:txBody>
                  <a:tcPr/>
                </a:tc>
                <a:tc>
                  <a:txBody>
                    <a:bodyPr/>
                    <a:lstStyle/>
                    <a:p>
                      <a:pPr algn="ctr"/>
                      <a:r>
                        <a:rPr lang="ar-SA" dirty="0" smtClean="0"/>
                        <a:t>ب</a:t>
                      </a:r>
                      <a:endParaRPr lang="en-US" dirty="0"/>
                    </a:p>
                  </a:txBody>
                  <a:tcPr/>
                </a:tc>
                <a:tc>
                  <a:txBody>
                    <a:bodyPr/>
                    <a:lstStyle/>
                    <a:p>
                      <a:pPr algn="ctr"/>
                      <a:r>
                        <a:rPr lang="ar-SA" dirty="0" smtClean="0"/>
                        <a:t>٢</a:t>
                      </a:r>
                      <a:endParaRPr lang="en-US" dirty="0"/>
                    </a:p>
                  </a:txBody>
                  <a:tcPr/>
                </a:tc>
              </a:tr>
              <a:tr h="370840">
                <a:tc>
                  <a:txBody>
                    <a:bodyPr/>
                    <a:lstStyle/>
                    <a:p>
                      <a:pPr algn="ctr"/>
                      <a:r>
                        <a:rPr lang="ar-SA" dirty="0" smtClean="0"/>
                        <a:t>٥</a:t>
                      </a:r>
                      <a:endParaRPr lang="en-US" dirty="0"/>
                    </a:p>
                  </a:txBody>
                  <a:tcPr/>
                </a:tc>
                <a:tc>
                  <a:txBody>
                    <a:bodyPr/>
                    <a:lstStyle/>
                    <a:p>
                      <a:pPr algn="ctr"/>
                      <a:r>
                        <a:rPr lang="ar-SA" dirty="0" smtClean="0"/>
                        <a:t>١٥</a:t>
                      </a:r>
                      <a:endParaRPr lang="en-US" dirty="0"/>
                    </a:p>
                  </a:txBody>
                  <a:tcPr/>
                </a:tc>
                <a:tc>
                  <a:txBody>
                    <a:bodyPr/>
                    <a:lstStyle/>
                    <a:p>
                      <a:pPr algn="ctr"/>
                      <a:r>
                        <a:rPr lang="ar-SA" dirty="0" smtClean="0"/>
                        <a:t>ج</a:t>
                      </a:r>
                      <a:endParaRPr lang="en-US" dirty="0"/>
                    </a:p>
                  </a:txBody>
                  <a:tcPr/>
                </a:tc>
                <a:tc>
                  <a:txBody>
                    <a:bodyPr/>
                    <a:lstStyle/>
                    <a:p>
                      <a:pPr algn="ctr"/>
                      <a:r>
                        <a:rPr lang="ar-SA" dirty="0" smtClean="0"/>
                        <a:t>٣</a:t>
                      </a:r>
                      <a:endParaRPr lang="en-US" dirty="0"/>
                    </a:p>
                  </a:txBody>
                  <a:tcPr/>
                </a:tc>
              </a:tr>
            </a:tbl>
          </a:graphicData>
        </a:graphic>
      </p:graphicFrame>
      <p:sp>
        <p:nvSpPr>
          <p:cNvPr id="5" name="Oval 4"/>
          <p:cNvSpPr/>
          <p:nvPr/>
        </p:nvSpPr>
        <p:spPr>
          <a:xfrm>
            <a:off x="5416060" y="1239710"/>
            <a:ext cx="1375947" cy="245243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5431172" y="3794690"/>
            <a:ext cx="1391074" cy="369332"/>
          </a:xfrm>
          <a:prstGeom prst="rect">
            <a:avLst/>
          </a:prstGeom>
          <a:noFill/>
        </p:spPr>
        <p:txBody>
          <a:bodyPr wrap="square" rtlCol="0">
            <a:spAutoFit/>
          </a:bodyPr>
          <a:lstStyle/>
          <a:p>
            <a:pPr algn="ctr"/>
            <a:r>
              <a:rPr lang="ar-SA" dirty="0" smtClean="0"/>
              <a:t>حقل (عمود)</a:t>
            </a:r>
            <a:endParaRPr lang="en-US" dirty="0"/>
          </a:p>
        </p:txBody>
      </p:sp>
      <p:sp>
        <p:nvSpPr>
          <p:cNvPr id="7" name="Oval 6"/>
          <p:cNvSpPr/>
          <p:nvPr/>
        </p:nvSpPr>
        <p:spPr>
          <a:xfrm>
            <a:off x="895084" y="2586433"/>
            <a:ext cx="8089359" cy="648875"/>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3088772" y="3826146"/>
            <a:ext cx="1391074" cy="369332"/>
          </a:xfrm>
          <a:prstGeom prst="rect">
            <a:avLst/>
          </a:prstGeom>
          <a:noFill/>
        </p:spPr>
        <p:txBody>
          <a:bodyPr wrap="square" rtlCol="0">
            <a:spAutoFit/>
          </a:bodyPr>
          <a:lstStyle/>
          <a:p>
            <a:pPr algn="ctr"/>
            <a:r>
              <a:rPr lang="ar-SA" dirty="0" smtClean="0"/>
              <a:t>سجل(صف)</a:t>
            </a:r>
            <a:endParaRPr lang="en-US" dirty="0"/>
          </a:p>
        </p:txBody>
      </p:sp>
    </p:spTree>
    <p:extLst>
      <p:ext uri="{BB962C8B-B14F-4D97-AF65-F5344CB8AC3E}">
        <p14:creationId xmlns:p14="http://schemas.microsoft.com/office/powerpoint/2010/main" val="1383855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dirty="0" smtClean="0"/>
              <a:t>جزء آخر من قاعدة البيانات للمنطقة الزراعية نفسها</a:t>
            </a:r>
            <a:endParaRPr lang="en-US" dirty="0"/>
          </a:p>
        </p:txBody>
      </p:sp>
      <p:sp>
        <p:nvSpPr>
          <p:cNvPr id="3" name="Content Placeholder 2"/>
          <p:cNvSpPr>
            <a:spLocks noGrp="1"/>
          </p:cNvSpPr>
          <p:nvPr>
            <p:ph idx="1"/>
          </p:nvPr>
        </p:nvSpPr>
        <p:spPr>
          <a:xfrm>
            <a:off x="838200" y="3658609"/>
            <a:ext cx="8229600" cy="2467555"/>
          </a:xfrm>
        </p:spPr>
        <p:txBody>
          <a:bodyPr/>
          <a:lstStyle/>
          <a:p>
            <a:pPr algn="r"/>
            <a:endParaRPr lang="en-US" dirty="0"/>
          </a:p>
        </p:txBody>
      </p:sp>
      <p:graphicFrame>
        <p:nvGraphicFramePr>
          <p:cNvPr id="4" name="Content Placeholder 3"/>
          <p:cNvGraphicFramePr>
            <a:graphicFrameLocks/>
          </p:cNvGraphicFramePr>
          <p:nvPr>
            <p:extLst/>
          </p:nvPr>
        </p:nvGraphicFramePr>
        <p:xfrm>
          <a:off x="838200" y="1887442"/>
          <a:ext cx="8229600" cy="148336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a:r>
                        <a:rPr lang="ar-SA" dirty="0" smtClean="0"/>
                        <a:t>عدد المحاصيل</a:t>
                      </a:r>
                      <a:endParaRPr lang="en-US" dirty="0"/>
                    </a:p>
                  </a:txBody>
                  <a:tcPr/>
                </a:tc>
                <a:tc>
                  <a:txBody>
                    <a:bodyPr/>
                    <a:lstStyle/>
                    <a:p>
                      <a:pPr algn="ctr"/>
                      <a:r>
                        <a:rPr lang="ar-SA" dirty="0" smtClean="0"/>
                        <a:t>عدد الاشجار</a:t>
                      </a:r>
                      <a:endParaRPr lang="en-US" dirty="0"/>
                    </a:p>
                  </a:txBody>
                  <a:tcPr/>
                </a:tc>
                <a:tc>
                  <a:txBody>
                    <a:bodyPr/>
                    <a:lstStyle/>
                    <a:p>
                      <a:pPr algn="ctr"/>
                      <a:r>
                        <a:rPr lang="ar-SA" dirty="0" smtClean="0"/>
                        <a:t>اسم المزرعة</a:t>
                      </a:r>
                      <a:endParaRPr lang="en-US" dirty="0"/>
                    </a:p>
                  </a:txBody>
                  <a:tcPr/>
                </a:tc>
                <a:tc>
                  <a:txBody>
                    <a:bodyPr/>
                    <a:lstStyle/>
                    <a:p>
                      <a:pPr algn="ctr"/>
                      <a:r>
                        <a:rPr lang="ar-SA" dirty="0" smtClean="0">
                          <a:latin typeface="American Typewriter"/>
                          <a:cs typeface="American Typewriter"/>
                        </a:rPr>
                        <a:t>الرقم</a:t>
                      </a:r>
                      <a:endParaRPr lang="en-US" dirty="0">
                        <a:latin typeface="American Typewriter"/>
                        <a:cs typeface="American Typewriter"/>
                      </a:endParaRPr>
                    </a:p>
                  </a:txBody>
                  <a:tcPr/>
                </a:tc>
              </a:tr>
              <a:tr h="370840">
                <a:tc>
                  <a:txBody>
                    <a:bodyPr/>
                    <a:lstStyle/>
                    <a:p>
                      <a:pPr algn="ctr"/>
                      <a:r>
                        <a:rPr lang="ar-SA" dirty="0" smtClean="0"/>
                        <a:t>٢</a:t>
                      </a:r>
                      <a:endParaRPr lang="en-US" dirty="0"/>
                    </a:p>
                  </a:txBody>
                  <a:tcPr/>
                </a:tc>
                <a:tc>
                  <a:txBody>
                    <a:bodyPr/>
                    <a:lstStyle/>
                    <a:p>
                      <a:pPr algn="ctr"/>
                      <a:r>
                        <a:rPr lang="ar-SA" dirty="0" smtClean="0"/>
                        <a:t>٥٠٠</a:t>
                      </a:r>
                      <a:endParaRPr lang="en-US" dirty="0"/>
                    </a:p>
                  </a:txBody>
                  <a:tcPr/>
                </a:tc>
                <a:tc>
                  <a:txBody>
                    <a:bodyPr/>
                    <a:lstStyle/>
                    <a:p>
                      <a:pPr algn="ctr"/>
                      <a:r>
                        <a:rPr lang="ar-SA" dirty="0" smtClean="0"/>
                        <a:t>آ</a:t>
                      </a:r>
                      <a:endParaRPr lang="en-US" dirty="0"/>
                    </a:p>
                  </a:txBody>
                  <a:tcPr/>
                </a:tc>
                <a:tc>
                  <a:txBody>
                    <a:bodyPr/>
                    <a:lstStyle/>
                    <a:p>
                      <a:pPr algn="ctr"/>
                      <a:r>
                        <a:rPr lang="ar-SA" dirty="0" smtClean="0"/>
                        <a:t>١</a:t>
                      </a:r>
                      <a:endParaRPr lang="en-US" dirty="0"/>
                    </a:p>
                  </a:txBody>
                  <a:tcPr/>
                </a:tc>
              </a:tr>
              <a:tr h="370840">
                <a:tc>
                  <a:txBody>
                    <a:bodyPr/>
                    <a:lstStyle/>
                    <a:p>
                      <a:pPr algn="ctr"/>
                      <a:r>
                        <a:rPr lang="ar-SA" dirty="0" smtClean="0"/>
                        <a:t>٣</a:t>
                      </a:r>
                      <a:endParaRPr lang="en-US" dirty="0"/>
                    </a:p>
                  </a:txBody>
                  <a:tcPr/>
                </a:tc>
                <a:tc>
                  <a:txBody>
                    <a:bodyPr/>
                    <a:lstStyle/>
                    <a:p>
                      <a:pPr algn="ctr"/>
                      <a:r>
                        <a:rPr lang="ar-SA" dirty="0" smtClean="0"/>
                        <a:t>٦٠٠</a:t>
                      </a:r>
                      <a:endParaRPr lang="en-US" dirty="0"/>
                    </a:p>
                  </a:txBody>
                  <a:tcPr/>
                </a:tc>
                <a:tc>
                  <a:txBody>
                    <a:bodyPr/>
                    <a:lstStyle/>
                    <a:p>
                      <a:pPr algn="ctr"/>
                      <a:r>
                        <a:rPr lang="ar-SA" dirty="0" smtClean="0"/>
                        <a:t>ب</a:t>
                      </a:r>
                      <a:endParaRPr lang="en-US" dirty="0"/>
                    </a:p>
                  </a:txBody>
                  <a:tcPr/>
                </a:tc>
                <a:tc>
                  <a:txBody>
                    <a:bodyPr/>
                    <a:lstStyle/>
                    <a:p>
                      <a:pPr algn="ctr"/>
                      <a:r>
                        <a:rPr lang="ar-SA" dirty="0" smtClean="0"/>
                        <a:t>٢</a:t>
                      </a:r>
                      <a:endParaRPr lang="en-US" dirty="0"/>
                    </a:p>
                  </a:txBody>
                  <a:tcPr/>
                </a:tc>
              </a:tr>
              <a:tr h="370840">
                <a:tc>
                  <a:txBody>
                    <a:bodyPr/>
                    <a:lstStyle/>
                    <a:p>
                      <a:pPr algn="ctr"/>
                      <a:r>
                        <a:rPr lang="ar-SA" dirty="0" smtClean="0"/>
                        <a:t>٥</a:t>
                      </a:r>
                      <a:endParaRPr lang="en-US" dirty="0"/>
                    </a:p>
                  </a:txBody>
                  <a:tcPr/>
                </a:tc>
                <a:tc>
                  <a:txBody>
                    <a:bodyPr/>
                    <a:lstStyle/>
                    <a:p>
                      <a:pPr algn="ctr"/>
                      <a:r>
                        <a:rPr lang="ar-SA" dirty="0" smtClean="0"/>
                        <a:t>٢٠٠</a:t>
                      </a:r>
                      <a:endParaRPr lang="en-US" dirty="0"/>
                    </a:p>
                  </a:txBody>
                  <a:tcPr/>
                </a:tc>
                <a:tc>
                  <a:txBody>
                    <a:bodyPr/>
                    <a:lstStyle/>
                    <a:p>
                      <a:pPr algn="ctr"/>
                      <a:r>
                        <a:rPr lang="ar-SA" dirty="0" smtClean="0"/>
                        <a:t>ج</a:t>
                      </a:r>
                      <a:endParaRPr lang="en-US" dirty="0"/>
                    </a:p>
                  </a:txBody>
                  <a:tcPr/>
                </a:tc>
                <a:tc>
                  <a:txBody>
                    <a:bodyPr/>
                    <a:lstStyle/>
                    <a:p>
                      <a:pPr algn="ctr"/>
                      <a:r>
                        <a:rPr lang="ar-SA" dirty="0" smtClean="0"/>
                        <a:t>٣</a:t>
                      </a:r>
                      <a:endParaRPr lang="en-US" dirty="0"/>
                    </a:p>
                  </a:txBody>
                  <a:tcPr/>
                </a:tc>
              </a:tr>
            </a:tbl>
          </a:graphicData>
        </a:graphic>
      </p:graphicFrame>
    </p:spTree>
    <p:extLst>
      <p:ext uri="{BB962C8B-B14F-4D97-AF65-F5344CB8AC3E}">
        <p14:creationId xmlns:p14="http://schemas.microsoft.com/office/powerpoint/2010/main" val="2233677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28768" y="1144345"/>
            <a:ext cx="8339033" cy="684959"/>
          </a:xfrm>
        </p:spPr>
        <p:txBody>
          <a:bodyPr>
            <a:normAutofit fontScale="70000" lnSpcReduction="20000"/>
          </a:bodyPr>
          <a:lstStyle/>
          <a:p>
            <a:pPr algn="r"/>
            <a:r>
              <a:rPr lang="ar-SA" dirty="0" smtClean="0"/>
              <a:t>للربط بين الجزأين السابقين من قاعدة البيانات في جزء واحد متكامل، يجب البحث عن حقل واحد دمشترك على الأقل</a:t>
            </a:r>
            <a:endParaRPr lang="en-US" dirty="0"/>
          </a:p>
        </p:txBody>
      </p:sp>
      <p:graphicFrame>
        <p:nvGraphicFramePr>
          <p:cNvPr id="4" name="Content Placeholder 3"/>
          <p:cNvGraphicFramePr>
            <a:graphicFrameLocks/>
          </p:cNvGraphicFramePr>
          <p:nvPr>
            <p:extLst/>
          </p:nvPr>
        </p:nvGraphicFramePr>
        <p:xfrm>
          <a:off x="838200" y="3867900"/>
          <a:ext cx="8229600" cy="148336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a:r>
                        <a:rPr lang="ar-SA" dirty="0" smtClean="0"/>
                        <a:t>عدد المحاصيل</a:t>
                      </a:r>
                      <a:endParaRPr lang="en-US" dirty="0"/>
                    </a:p>
                  </a:txBody>
                  <a:tcPr/>
                </a:tc>
                <a:tc>
                  <a:txBody>
                    <a:bodyPr/>
                    <a:lstStyle/>
                    <a:p>
                      <a:pPr algn="ctr"/>
                      <a:r>
                        <a:rPr lang="ar-SA" dirty="0" smtClean="0"/>
                        <a:t>عدد الاشجار</a:t>
                      </a:r>
                      <a:endParaRPr lang="en-US" dirty="0"/>
                    </a:p>
                  </a:txBody>
                  <a:tcPr/>
                </a:tc>
                <a:tc>
                  <a:txBody>
                    <a:bodyPr/>
                    <a:lstStyle/>
                    <a:p>
                      <a:pPr algn="ctr"/>
                      <a:r>
                        <a:rPr lang="ar-SA" dirty="0" smtClean="0"/>
                        <a:t>اسم المزرعة</a:t>
                      </a:r>
                      <a:endParaRPr lang="en-US" dirty="0"/>
                    </a:p>
                  </a:txBody>
                  <a:tcPr/>
                </a:tc>
                <a:tc>
                  <a:txBody>
                    <a:bodyPr/>
                    <a:lstStyle/>
                    <a:p>
                      <a:pPr algn="ctr"/>
                      <a:r>
                        <a:rPr lang="ar-SA" dirty="0" smtClean="0">
                          <a:latin typeface="American Typewriter"/>
                          <a:cs typeface="American Typewriter"/>
                        </a:rPr>
                        <a:t>الرقم</a:t>
                      </a:r>
                      <a:endParaRPr lang="en-US" dirty="0">
                        <a:latin typeface="American Typewriter"/>
                        <a:cs typeface="American Typewriter"/>
                      </a:endParaRPr>
                    </a:p>
                  </a:txBody>
                  <a:tcPr/>
                </a:tc>
              </a:tr>
              <a:tr h="370840">
                <a:tc>
                  <a:txBody>
                    <a:bodyPr/>
                    <a:lstStyle/>
                    <a:p>
                      <a:pPr algn="ctr"/>
                      <a:r>
                        <a:rPr lang="ar-SA" dirty="0" smtClean="0"/>
                        <a:t>٢</a:t>
                      </a:r>
                      <a:endParaRPr lang="en-US" dirty="0"/>
                    </a:p>
                  </a:txBody>
                  <a:tcPr/>
                </a:tc>
                <a:tc>
                  <a:txBody>
                    <a:bodyPr/>
                    <a:lstStyle/>
                    <a:p>
                      <a:pPr algn="ctr"/>
                      <a:r>
                        <a:rPr lang="ar-SA" dirty="0" smtClean="0"/>
                        <a:t>٥٠٠</a:t>
                      </a:r>
                      <a:endParaRPr lang="en-US" dirty="0"/>
                    </a:p>
                  </a:txBody>
                  <a:tcPr/>
                </a:tc>
                <a:tc>
                  <a:txBody>
                    <a:bodyPr/>
                    <a:lstStyle/>
                    <a:p>
                      <a:pPr algn="ctr"/>
                      <a:r>
                        <a:rPr lang="ar-SA" dirty="0" smtClean="0"/>
                        <a:t>آ</a:t>
                      </a:r>
                      <a:endParaRPr lang="en-US" dirty="0"/>
                    </a:p>
                  </a:txBody>
                  <a:tcPr/>
                </a:tc>
                <a:tc>
                  <a:txBody>
                    <a:bodyPr/>
                    <a:lstStyle/>
                    <a:p>
                      <a:pPr algn="ctr"/>
                      <a:r>
                        <a:rPr lang="ar-SA" dirty="0" smtClean="0"/>
                        <a:t>١</a:t>
                      </a:r>
                      <a:endParaRPr lang="en-US" dirty="0"/>
                    </a:p>
                  </a:txBody>
                  <a:tcPr/>
                </a:tc>
              </a:tr>
              <a:tr h="370840">
                <a:tc>
                  <a:txBody>
                    <a:bodyPr/>
                    <a:lstStyle/>
                    <a:p>
                      <a:pPr algn="ctr"/>
                      <a:r>
                        <a:rPr lang="ar-SA" dirty="0" smtClean="0"/>
                        <a:t>٣</a:t>
                      </a:r>
                      <a:endParaRPr lang="en-US" dirty="0"/>
                    </a:p>
                  </a:txBody>
                  <a:tcPr/>
                </a:tc>
                <a:tc>
                  <a:txBody>
                    <a:bodyPr/>
                    <a:lstStyle/>
                    <a:p>
                      <a:pPr algn="ctr"/>
                      <a:r>
                        <a:rPr lang="ar-SA" dirty="0" smtClean="0"/>
                        <a:t>٦٠٠</a:t>
                      </a:r>
                      <a:endParaRPr lang="en-US" dirty="0"/>
                    </a:p>
                  </a:txBody>
                  <a:tcPr/>
                </a:tc>
                <a:tc>
                  <a:txBody>
                    <a:bodyPr/>
                    <a:lstStyle/>
                    <a:p>
                      <a:pPr algn="ctr"/>
                      <a:r>
                        <a:rPr lang="ar-SA" dirty="0" smtClean="0"/>
                        <a:t>ب</a:t>
                      </a:r>
                      <a:endParaRPr lang="en-US" dirty="0"/>
                    </a:p>
                  </a:txBody>
                  <a:tcPr/>
                </a:tc>
                <a:tc>
                  <a:txBody>
                    <a:bodyPr/>
                    <a:lstStyle/>
                    <a:p>
                      <a:pPr algn="ctr"/>
                      <a:r>
                        <a:rPr lang="ar-SA" dirty="0" smtClean="0"/>
                        <a:t>٢</a:t>
                      </a:r>
                      <a:endParaRPr lang="en-US" dirty="0"/>
                    </a:p>
                  </a:txBody>
                  <a:tcPr/>
                </a:tc>
              </a:tr>
              <a:tr h="370840">
                <a:tc>
                  <a:txBody>
                    <a:bodyPr/>
                    <a:lstStyle/>
                    <a:p>
                      <a:pPr algn="ctr"/>
                      <a:r>
                        <a:rPr lang="ar-SA" dirty="0" smtClean="0"/>
                        <a:t>٥</a:t>
                      </a:r>
                      <a:endParaRPr lang="en-US" dirty="0"/>
                    </a:p>
                  </a:txBody>
                  <a:tcPr/>
                </a:tc>
                <a:tc>
                  <a:txBody>
                    <a:bodyPr/>
                    <a:lstStyle/>
                    <a:p>
                      <a:pPr algn="ctr"/>
                      <a:r>
                        <a:rPr lang="ar-SA" dirty="0" smtClean="0"/>
                        <a:t>٢٠٠</a:t>
                      </a:r>
                      <a:endParaRPr lang="en-US" dirty="0"/>
                    </a:p>
                  </a:txBody>
                  <a:tcPr/>
                </a:tc>
                <a:tc>
                  <a:txBody>
                    <a:bodyPr/>
                    <a:lstStyle/>
                    <a:p>
                      <a:pPr algn="ctr"/>
                      <a:r>
                        <a:rPr lang="ar-SA" dirty="0" smtClean="0"/>
                        <a:t>ج</a:t>
                      </a:r>
                      <a:endParaRPr lang="en-US" dirty="0"/>
                    </a:p>
                  </a:txBody>
                  <a:tcPr/>
                </a:tc>
                <a:tc>
                  <a:txBody>
                    <a:bodyPr/>
                    <a:lstStyle/>
                    <a:p>
                      <a:pPr algn="ctr"/>
                      <a:r>
                        <a:rPr lang="ar-SA" dirty="0" smtClean="0"/>
                        <a:t>٣</a:t>
                      </a:r>
                      <a:endParaRPr lang="en-US" dirty="0"/>
                    </a:p>
                  </a:txBody>
                  <a:tcPr/>
                </a:tc>
              </a:tr>
            </a:tbl>
          </a:graphicData>
        </a:graphic>
      </p:graphicFrame>
      <p:graphicFrame>
        <p:nvGraphicFramePr>
          <p:cNvPr id="5" name="Content Placeholder 3"/>
          <p:cNvGraphicFramePr>
            <a:graphicFrameLocks/>
          </p:cNvGraphicFramePr>
          <p:nvPr>
            <p:extLst/>
          </p:nvPr>
        </p:nvGraphicFramePr>
        <p:xfrm>
          <a:off x="838200" y="2038622"/>
          <a:ext cx="8229600" cy="148336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a:r>
                        <a:rPr lang="ar-SA" dirty="0" smtClean="0"/>
                        <a:t>عدد الآبار</a:t>
                      </a:r>
                      <a:endParaRPr lang="en-US" dirty="0"/>
                    </a:p>
                  </a:txBody>
                  <a:tcPr/>
                </a:tc>
                <a:tc>
                  <a:txBody>
                    <a:bodyPr/>
                    <a:lstStyle/>
                    <a:p>
                      <a:pPr algn="ctr"/>
                      <a:r>
                        <a:rPr lang="ar-SA" dirty="0" smtClean="0"/>
                        <a:t>المساحة (كم مربع)</a:t>
                      </a:r>
                      <a:endParaRPr lang="en-US" dirty="0"/>
                    </a:p>
                  </a:txBody>
                  <a:tcPr/>
                </a:tc>
                <a:tc>
                  <a:txBody>
                    <a:bodyPr/>
                    <a:lstStyle/>
                    <a:p>
                      <a:pPr algn="ctr"/>
                      <a:r>
                        <a:rPr lang="ar-SA" dirty="0" smtClean="0"/>
                        <a:t>اسم المزرعة</a:t>
                      </a:r>
                      <a:endParaRPr lang="en-US" dirty="0"/>
                    </a:p>
                  </a:txBody>
                  <a:tcPr/>
                </a:tc>
                <a:tc>
                  <a:txBody>
                    <a:bodyPr/>
                    <a:lstStyle/>
                    <a:p>
                      <a:pPr algn="ctr"/>
                      <a:r>
                        <a:rPr lang="ar-SA" dirty="0" smtClean="0">
                          <a:latin typeface="American Typewriter"/>
                          <a:cs typeface="American Typewriter"/>
                        </a:rPr>
                        <a:t>الرقم</a:t>
                      </a:r>
                      <a:endParaRPr lang="en-US" dirty="0">
                        <a:latin typeface="American Typewriter"/>
                        <a:cs typeface="American Typewriter"/>
                      </a:endParaRPr>
                    </a:p>
                  </a:txBody>
                  <a:tcPr/>
                </a:tc>
              </a:tr>
              <a:tr h="370840">
                <a:tc>
                  <a:txBody>
                    <a:bodyPr/>
                    <a:lstStyle/>
                    <a:p>
                      <a:pPr algn="ctr"/>
                      <a:r>
                        <a:rPr lang="ar-SA" dirty="0" smtClean="0"/>
                        <a:t>٢</a:t>
                      </a:r>
                      <a:endParaRPr lang="en-US" dirty="0"/>
                    </a:p>
                  </a:txBody>
                  <a:tcPr/>
                </a:tc>
                <a:tc>
                  <a:txBody>
                    <a:bodyPr/>
                    <a:lstStyle/>
                    <a:p>
                      <a:pPr algn="ctr"/>
                      <a:r>
                        <a:rPr lang="ar-SA" dirty="0" smtClean="0"/>
                        <a:t>٥</a:t>
                      </a:r>
                      <a:endParaRPr lang="en-US" dirty="0"/>
                    </a:p>
                  </a:txBody>
                  <a:tcPr/>
                </a:tc>
                <a:tc>
                  <a:txBody>
                    <a:bodyPr/>
                    <a:lstStyle/>
                    <a:p>
                      <a:pPr algn="ctr"/>
                      <a:r>
                        <a:rPr lang="ar-SA" dirty="0" smtClean="0"/>
                        <a:t>آ</a:t>
                      </a:r>
                      <a:endParaRPr lang="en-US" dirty="0"/>
                    </a:p>
                  </a:txBody>
                  <a:tcPr/>
                </a:tc>
                <a:tc>
                  <a:txBody>
                    <a:bodyPr/>
                    <a:lstStyle/>
                    <a:p>
                      <a:pPr algn="ctr"/>
                      <a:r>
                        <a:rPr lang="ar-SA" dirty="0" smtClean="0"/>
                        <a:t>١</a:t>
                      </a:r>
                      <a:endParaRPr lang="en-US" dirty="0"/>
                    </a:p>
                  </a:txBody>
                  <a:tcPr/>
                </a:tc>
              </a:tr>
              <a:tr h="370840">
                <a:tc>
                  <a:txBody>
                    <a:bodyPr/>
                    <a:lstStyle/>
                    <a:p>
                      <a:pPr algn="ctr"/>
                      <a:r>
                        <a:rPr lang="ar-SA" dirty="0" smtClean="0"/>
                        <a:t>٣</a:t>
                      </a:r>
                      <a:endParaRPr lang="en-US" dirty="0"/>
                    </a:p>
                  </a:txBody>
                  <a:tcPr/>
                </a:tc>
                <a:tc>
                  <a:txBody>
                    <a:bodyPr/>
                    <a:lstStyle/>
                    <a:p>
                      <a:pPr algn="ctr"/>
                      <a:r>
                        <a:rPr lang="ar-SA" dirty="0" smtClean="0"/>
                        <a:t>١٠</a:t>
                      </a:r>
                      <a:endParaRPr lang="en-US" dirty="0"/>
                    </a:p>
                  </a:txBody>
                  <a:tcPr/>
                </a:tc>
                <a:tc>
                  <a:txBody>
                    <a:bodyPr/>
                    <a:lstStyle/>
                    <a:p>
                      <a:pPr algn="ctr"/>
                      <a:r>
                        <a:rPr lang="ar-SA" dirty="0" smtClean="0"/>
                        <a:t>ب</a:t>
                      </a:r>
                      <a:endParaRPr lang="en-US" dirty="0"/>
                    </a:p>
                  </a:txBody>
                  <a:tcPr/>
                </a:tc>
                <a:tc>
                  <a:txBody>
                    <a:bodyPr/>
                    <a:lstStyle/>
                    <a:p>
                      <a:pPr algn="ctr"/>
                      <a:r>
                        <a:rPr lang="ar-SA" dirty="0" smtClean="0"/>
                        <a:t>٢</a:t>
                      </a:r>
                      <a:endParaRPr lang="en-US" dirty="0"/>
                    </a:p>
                  </a:txBody>
                  <a:tcPr/>
                </a:tc>
              </a:tr>
              <a:tr h="370840">
                <a:tc>
                  <a:txBody>
                    <a:bodyPr/>
                    <a:lstStyle/>
                    <a:p>
                      <a:pPr algn="ctr"/>
                      <a:r>
                        <a:rPr lang="ar-SA" dirty="0" smtClean="0"/>
                        <a:t>٥</a:t>
                      </a:r>
                      <a:endParaRPr lang="en-US" dirty="0"/>
                    </a:p>
                  </a:txBody>
                  <a:tcPr/>
                </a:tc>
                <a:tc>
                  <a:txBody>
                    <a:bodyPr/>
                    <a:lstStyle/>
                    <a:p>
                      <a:pPr algn="ctr"/>
                      <a:r>
                        <a:rPr lang="ar-SA" dirty="0" smtClean="0"/>
                        <a:t>١٥</a:t>
                      </a:r>
                      <a:endParaRPr lang="en-US" dirty="0"/>
                    </a:p>
                  </a:txBody>
                  <a:tcPr/>
                </a:tc>
                <a:tc>
                  <a:txBody>
                    <a:bodyPr/>
                    <a:lstStyle/>
                    <a:p>
                      <a:pPr algn="ctr"/>
                      <a:r>
                        <a:rPr lang="ar-SA" dirty="0" smtClean="0"/>
                        <a:t>ج</a:t>
                      </a:r>
                      <a:endParaRPr lang="en-US" dirty="0"/>
                    </a:p>
                  </a:txBody>
                  <a:tcPr/>
                </a:tc>
                <a:tc>
                  <a:txBody>
                    <a:bodyPr/>
                    <a:lstStyle/>
                    <a:p>
                      <a:pPr algn="ctr"/>
                      <a:r>
                        <a:rPr lang="ar-SA" dirty="0" smtClean="0"/>
                        <a:t>٣</a:t>
                      </a:r>
                      <a:endParaRPr lang="en-US" dirty="0"/>
                    </a:p>
                  </a:txBody>
                  <a:tcPr/>
                </a:tc>
              </a:tr>
            </a:tbl>
          </a:graphicData>
        </a:graphic>
      </p:graphicFrame>
    </p:spTree>
    <p:extLst>
      <p:ext uri="{BB962C8B-B14F-4D97-AF65-F5344CB8AC3E}">
        <p14:creationId xmlns:p14="http://schemas.microsoft.com/office/powerpoint/2010/main" val="4032415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r"/>
            <a:r>
              <a:rPr lang="ar-SA" dirty="0" smtClean="0"/>
              <a:t>بالنظر في الجدولين السابقين نجد ان لدينا حقلين مشتركين بين جزأي قاعدة البيانات هما:</a:t>
            </a:r>
          </a:p>
          <a:p>
            <a:pPr lvl="1" algn="r"/>
            <a:r>
              <a:rPr lang="ar-SA" dirty="0" smtClean="0"/>
              <a:t>الرقم</a:t>
            </a:r>
          </a:p>
          <a:p>
            <a:pPr lvl="1" algn="r"/>
            <a:r>
              <a:rPr lang="ar-SA" dirty="0" smtClean="0"/>
              <a:t>اسم المزرعة</a:t>
            </a:r>
          </a:p>
          <a:p>
            <a:pPr algn="r"/>
            <a:r>
              <a:rPr lang="ar-SA" dirty="0" smtClean="0"/>
              <a:t> فباستخدام أي من الحقلين نستطيع ربطهما مع بعضهما، ومن ثم الاجابة على استفسارات مستخدمي النظام</a:t>
            </a:r>
          </a:p>
          <a:p>
            <a:pPr algn="r"/>
            <a:r>
              <a:rPr lang="ar-SA" dirty="0" smtClean="0"/>
              <a:t>فعلى سبيل المثال سنستخدم حقل (اسم المزرعة) للربط بين الجزأين ، فينتج عندنا الجدول التالي من قاعدة البيانات:</a:t>
            </a:r>
            <a:endParaRPr lang="en-US" dirty="0"/>
          </a:p>
        </p:txBody>
      </p:sp>
    </p:spTree>
    <p:extLst>
      <p:ext uri="{BB962C8B-B14F-4D97-AF65-F5344CB8AC3E}">
        <p14:creationId xmlns:p14="http://schemas.microsoft.com/office/powerpoint/2010/main" val="2650390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3794673"/>
            <a:ext cx="8229600" cy="2331491"/>
          </a:xfrm>
        </p:spPr>
        <p:txBody>
          <a:bodyPr/>
          <a:lstStyle/>
          <a:p>
            <a:pPr algn="r"/>
            <a:r>
              <a:rPr lang="ar-SA" dirty="0" smtClean="0"/>
              <a:t>لقد ازدادت الاستفادة من قاعدة البيانات نتيجة ربط جزأين منها ببعضهما.</a:t>
            </a:r>
            <a:endParaRPr lang="en-US" dirty="0"/>
          </a:p>
        </p:txBody>
      </p:sp>
      <p:graphicFrame>
        <p:nvGraphicFramePr>
          <p:cNvPr id="5" name="Content Placeholder 3"/>
          <p:cNvGraphicFramePr>
            <a:graphicFrameLocks/>
          </p:cNvGraphicFramePr>
          <p:nvPr>
            <p:extLst/>
          </p:nvPr>
        </p:nvGraphicFramePr>
        <p:xfrm>
          <a:off x="838199" y="2038622"/>
          <a:ext cx="8070458" cy="1752600"/>
        </p:xfrm>
        <a:graphic>
          <a:graphicData uri="http://schemas.openxmlformats.org/drawingml/2006/table">
            <a:tbl>
              <a:tblPr firstRow="1" bandRow="1">
                <a:tableStyleId>{5C22544A-7EE6-4342-B048-85BDC9FD1C3A}</a:tableStyleId>
              </a:tblPr>
              <a:tblGrid>
                <a:gridCol w="1504703"/>
                <a:gridCol w="1213361"/>
                <a:gridCol w="1270105"/>
                <a:gridCol w="1564195"/>
                <a:gridCol w="1300500"/>
                <a:gridCol w="1217594"/>
              </a:tblGrid>
              <a:tr h="370840">
                <a:tc>
                  <a:txBody>
                    <a:bodyPr/>
                    <a:lstStyle/>
                    <a:p>
                      <a:pPr algn="ctr"/>
                      <a:r>
                        <a:rPr lang="ar-SA" dirty="0" smtClean="0"/>
                        <a:t>عدد أنواع</a:t>
                      </a:r>
                      <a:r>
                        <a:rPr lang="ar-SA" baseline="0" dirty="0" smtClean="0"/>
                        <a:t> </a:t>
                      </a:r>
                      <a:r>
                        <a:rPr lang="ar-SA" dirty="0" smtClean="0"/>
                        <a:t> المحاصيل</a:t>
                      </a:r>
                      <a:endParaRPr lang="en-US" dirty="0"/>
                    </a:p>
                  </a:txBody>
                  <a:tcPr/>
                </a:tc>
                <a:tc>
                  <a:txBody>
                    <a:bodyPr/>
                    <a:lstStyle/>
                    <a:p>
                      <a:pPr algn="ctr"/>
                      <a:r>
                        <a:rPr lang="ar-SA" dirty="0" smtClean="0"/>
                        <a:t>عدد الاشجار</a:t>
                      </a:r>
                      <a:endParaRPr lang="en-US" dirty="0"/>
                    </a:p>
                  </a:txBody>
                  <a:tcPr/>
                </a:tc>
                <a:tc>
                  <a:txBody>
                    <a:bodyPr/>
                    <a:lstStyle/>
                    <a:p>
                      <a:pPr algn="ctr"/>
                      <a:r>
                        <a:rPr lang="ar-SA" dirty="0" smtClean="0"/>
                        <a:t>عدد الآبار</a:t>
                      </a:r>
                      <a:endParaRPr lang="en-US" dirty="0"/>
                    </a:p>
                  </a:txBody>
                  <a:tcPr/>
                </a:tc>
                <a:tc>
                  <a:txBody>
                    <a:bodyPr/>
                    <a:lstStyle/>
                    <a:p>
                      <a:pPr algn="ctr"/>
                      <a:r>
                        <a:rPr lang="ar-SA" dirty="0" smtClean="0"/>
                        <a:t>المساحة (كم مربع)</a:t>
                      </a:r>
                      <a:endParaRPr lang="en-US" dirty="0"/>
                    </a:p>
                  </a:txBody>
                  <a:tcPr/>
                </a:tc>
                <a:tc>
                  <a:txBody>
                    <a:bodyPr/>
                    <a:lstStyle/>
                    <a:p>
                      <a:pPr algn="ctr"/>
                      <a:r>
                        <a:rPr lang="ar-SA" dirty="0" smtClean="0"/>
                        <a:t>اسم المزرعة</a:t>
                      </a:r>
                      <a:endParaRPr lang="en-US" dirty="0"/>
                    </a:p>
                  </a:txBody>
                  <a:tcPr/>
                </a:tc>
                <a:tc>
                  <a:txBody>
                    <a:bodyPr/>
                    <a:lstStyle/>
                    <a:p>
                      <a:pPr algn="ctr"/>
                      <a:r>
                        <a:rPr lang="ar-SA" dirty="0" smtClean="0">
                          <a:latin typeface="American Typewriter"/>
                          <a:cs typeface="American Typewriter"/>
                        </a:rPr>
                        <a:t>الرقم</a:t>
                      </a:r>
                      <a:endParaRPr lang="en-US" dirty="0">
                        <a:latin typeface="American Typewriter"/>
                        <a:cs typeface="American Typewriter"/>
                      </a:endParaRPr>
                    </a:p>
                  </a:txBody>
                  <a:tcPr/>
                </a:tc>
              </a:tr>
              <a:tr h="370840">
                <a:tc>
                  <a:txBody>
                    <a:bodyPr/>
                    <a:lstStyle/>
                    <a:p>
                      <a:pPr algn="ctr"/>
                      <a:r>
                        <a:rPr lang="ar-SA" dirty="0" smtClean="0"/>
                        <a:t>٢</a:t>
                      </a:r>
                      <a:endParaRPr lang="en-US" dirty="0"/>
                    </a:p>
                  </a:txBody>
                  <a:tcPr/>
                </a:tc>
                <a:tc>
                  <a:txBody>
                    <a:bodyPr/>
                    <a:lstStyle/>
                    <a:p>
                      <a:pPr algn="ctr"/>
                      <a:r>
                        <a:rPr lang="ar-SA" dirty="0" smtClean="0"/>
                        <a:t>٥٠٠</a:t>
                      </a:r>
                      <a:endParaRPr lang="en-US" dirty="0"/>
                    </a:p>
                  </a:txBody>
                  <a:tcPr/>
                </a:tc>
                <a:tc>
                  <a:txBody>
                    <a:bodyPr/>
                    <a:lstStyle/>
                    <a:p>
                      <a:pPr algn="ctr"/>
                      <a:r>
                        <a:rPr lang="ar-SA" dirty="0" smtClean="0"/>
                        <a:t>٢</a:t>
                      </a:r>
                      <a:endParaRPr lang="en-US" dirty="0"/>
                    </a:p>
                  </a:txBody>
                  <a:tcPr/>
                </a:tc>
                <a:tc>
                  <a:txBody>
                    <a:bodyPr/>
                    <a:lstStyle/>
                    <a:p>
                      <a:pPr algn="ctr"/>
                      <a:r>
                        <a:rPr lang="ar-SA" dirty="0" smtClean="0"/>
                        <a:t>٥</a:t>
                      </a:r>
                      <a:endParaRPr lang="en-US" dirty="0"/>
                    </a:p>
                  </a:txBody>
                  <a:tcPr/>
                </a:tc>
                <a:tc>
                  <a:txBody>
                    <a:bodyPr/>
                    <a:lstStyle/>
                    <a:p>
                      <a:pPr algn="ctr"/>
                      <a:r>
                        <a:rPr lang="ar-SA" dirty="0" smtClean="0"/>
                        <a:t>آ</a:t>
                      </a:r>
                      <a:endParaRPr lang="en-US" dirty="0"/>
                    </a:p>
                  </a:txBody>
                  <a:tcPr/>
                </a:tc>
                <a:tc>
                  <a:txBody>
                    <a:bodyPr/>
                    <a:lstStyle/>
                    <a:p>
                      <a:pPr algn="ctr"/>
                      <a:r>
                        <a:rPr lang="ar-SA" dirty="0" smtClean="0"/>
                        <a:t>١</a:t>
                      </a:r>
                      <a:endParaRPr lang="en-US" dirty="0"/>
                    </a:p>
                  </a:txBody>
                  <a:tcPr/>
                </a:tc>
              </a:tr>
              <a:tr h="370840">
                <a:tc>
                  <a:txBody>
                    <a:bodyPr/>
                    <a:lstStyle/>
                    <a:p>
                      <a:pPr algn="ctr"/>
                      <a:r>
                        <a:rPr lang="ar-SA" dirty="0" smtClean="0"/>
                        <a:t>٣</a:t>
                      </a:r>
                      <a:endParaRPr lang="en-US" dirty="0"/>
                    </a:p>
                  </a:txBody>
                  <a:tcPr/>
                </a:tc>
                <a:tc>
                  <a:txBody>
                    <a:bodyPr/>
                    <a:lstStyle/>
                    <a:p>
                      <a:pPr algn="ctr"/>
                      <a:r>
                        <a:rPr lang="ar-SA" dirty="0" smtClean="0"/>
                        <a:t>٦٠٠</a:t>
                      </a:r>
                      <a:endParaRPr lang="en-US" dirty="0"/>
                    </a:p>
                  </a:txBody>
                  <a:tcPr/>
                </a:tc>
                <a:tc>
                  <a:txBody>
                    <a:bodyPr/>
                    <a:lstStyle/>
                    <a:p>
                      <a:pPr algn="ctr"/>
                      <a:r>
                        <a:rPr lang="ar-SA" dirty="0" smtClean="0"/>
                        <a:t>٣</a:t>
                      </a:r>
                      <a:endParaRPr lang="en-US" dirty="0"/>
                    </a:p>
                  </a:txBody>
                  <a:tcPr/>
                </a:tc>
                <a:tc>
                  <a:txBody>
                    <a:bodyPr/>
                    <a:lstStyle/>
                    <a:p>
                      <a:pPr algn="ctr"/>
                      <a:r>
                        <a:rPr lang="ar-SA" dirty="0" smtClean="0"/>
                        <a:t>١٠</a:t>
                      </a:r>
                      <a:endParaRPr lang="en-US" dirty="0"/>
                    </a:p>
                  </a:txBody>
                  <a:tcPr/>
                </a:tc>
                <a:tc>
                  <a:txBody>
                    <a:bodyPr/>
                    <a:lstStyle/>
                    <a:p>
                      <a:pPr algn="ctr"/>
                      <a:r>
                        <a:rPr lang="ar-SA" dirty="0" smtClean="0"/>
                        <a:t>ب</a:t>
                      </a:r>
                      <a:endParaRPr lang="en-US" dirty="0"/>
                    </a:p>
                  </a:txBody>
                  <a:tcPr/>
                </a:tc>
                <a:tc>
                  <a:txBody>
                    <a:bodyPr/>
                    <a:lstStyle/>
                    <a:p>
                      <a:pPr algn="ctr"/>
                      <a:r>
                        <a:rPr lang="ar-SA" dirty="0" smtClean="0"/>
                        <a:t>٢</a:t>
                      </a:r>
                      <a:endParaRPr lang="en-US" dirty="0"/>
                    </a:p>
                  </a:txBody>
                  <a:tcPr/>
                </a:tc>
              </a:tr>
              <a:tr h="370840">
                <a:tc>
                  <a:txBody>
                    <a:bodyPr/>
                    <a:lstStyle/>
                    <a:p>
                      <a:pPr algn="ctr"/>
                      <a:r>
                        <a:rPr lang="ar-SA" dirty="0" smtClean="0"/>
                        <a:t>٥</a:t>
                      </a:r>
                      <a:endParaRPr lang="en-US" dirty="0"/>
                    </a:p>
                  </a:txBody>
                  <a:tcPr/>
                </a:tc>
                <a:tc>
                  <a:txBody>
                    <a:bodyPr/>
                    <a:lstStyle/>
                    <a:p>
                      <a:pPr algn="ctr"/>
                      <a:r>
                        <a:rPr lang="ar-SA" dirty="0" smtClean="0"/>
                        <a:t>٢٠٠</a:t>
                      </a:r>
                      <a:endParaRPr lang="en-US" dirty="0"/>
                    </a:p>
                  </a:txBody>
                  <a:tcPr/>
                </a:tc>
                <a:tc>
                  <a:txBody>
                    <a:bodyPr/>
                    <a:lstStyle/>
                    <a:p>
                      <a:pPr algn="ctr"/>
                      <a:r>
                        <a:rPr lang="ar-SA" dirty="0" smtClean="0"/>
                        <a:t>٥</a:t>
                      </a:r>
                      <a:endParaRPr lang="en-US" dirty="0"/>
                    </a:p>
                  </a:txBody>
                  <a:tcPr/>
                </a:tc>
                <a:tc>
                  <a:txBody>
                    <a:bodyPr/>
                    <a:lstStyle/>
                    <a:p>
                      <a:pPr algn="ctr"/>
                      <a:r>
                        <a:rPr lang="ar-SA" dirty="0" smtClean="0"/>
                        <a:t>١٥</a:t>
                      </a:r>
                      <a:endParaRPr lang="en-US" dirty="0"/>
                    </a:p>
                  </a:txBody>
                  <a:tcPr/>
                </a:tc>
                <a:tc>
                  <a:txBody>
                    <a:bodyPr/>
                    <a:lstStyle/>
                    <a:p>
                      <a:pPr algn="ctr"/>
                      <a:r>
                        <a:rPr lang="ar-SA" dirty="0" smtClean="0"/>
                        <a:t>ج</a:t>
                      </a:r>
                      <a:endParaRPr lang="en-US" dirty="0"/>
                    </a:p>
                  </a:txBody>
                  <a:tcPr/>
                </a:tc>
                <a:tc>
                  <a:txBody>
                    <a:bodyPr/>
                    <a:lstStyle/>
                    <a:p>
                      <a:pPr algn="ctr"/>
                      <a:r>
                        <a:rPr lang="ar-SA" dirty="0" smtClean="0"/>
                        <a:t>٣</a:t>
                      </a:r>
                      <a:endParaRPr lang="en-US" dirty="0"/>
                    </a:p>
                  </a:txBody>
                  <a:tcPr/>
                </a:tc>
              </a:tr>
            </a:tbl>
          </a:graphicData>
        </a:graphic>
      </p:graphicFrame>
    </p:spTree>
    <p:extLst>
      <p:ext uri="{BB962C8B-B14F-4D97-AF65-F5344CB8AC3E}">
        <p14:creationId xmlns:p14="http://schemas.microsoft.com/office/powerpoint/2010/main" val="3026523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992" y="1600201"/>
            <a:ext cx="8358809" cy="4525963"/>
          </a:xfrm>
        </p:spPr>
        <p:txBody>
          <a:bodyPr/>
          <a:lstStyle/>
          <a:p>
            <a:pPr algn="r"/>
            <a:r>
              <a:rPr lang="ar-SA" dirty="0" smtClean="0"/>
              <a:t>يمكن أيضاً اضافة عدد من الحقول لهذه القاعدة حسب نوع الاستفسار المطلوب، فاذا طلب مثلاً نسبة عدد الآبار الى عدد الأشجار أو معرفة نسبة عدد آنواع المحاصيل الى المساحة الاجمالية للمزرعة، أو غير ذلك فنتيجة لهذه الاستفسارات تنتج لنا من عمليات بسيطة حقل جديد يعبر عن النسبة  والتناسب بين حقلين سابقين     </a:t>
            </a:r>
            <a:endParaRPr lang="en-US" dirty="0"/>
          </a:p>
        </p:txBody>
      </p:sp>
    </p:spTree>
    <p:extLst>
      <p:ext uri="{BB962C8B-B14F-4D97-AF65-F5344CB8AC3E}">
        <p14:creationId xmlns:p14="http://schemas.microsoft.com/office/powerpoint/2010/main" val="1472803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4651513"/>
            <a:ext cx="8229600" cy="1474650"/>
          </a:xfrm>
        </p:spPr>
        <p:txBody>
          <a:bodyPr>
            <a:normAutofit fontScale="92500" lnSpcReduction="20000"/>
          </a:bodyPr>
          <a:lstStyle/>
          <a:p>
            <a:pPr algn="r" rtl="1"/>
            <a:r>
              <a:rPr lang="ar-SA" dirty="0" smtClean="0"/>
              <a:t>وجود 100 شجرة في الكيلومتر المربع في المزرعة أ</a:t>
            </a:r>
          </a:p>
          <a:p>
            <a:pPr algn="r" rtl="1"/>
            <a:r>
              <a:rPr lang="ar-SA" dirty="0" smtClean="0"/>
              <a:t>وجدود 60 شجرة في </a:t>
            </a:r>
            <a:r>
              <a:rPr lang="ar-SA" dirty="0"/>
              <a:t>الكيلومتر المربع في المزرعة </a:t>
            </a:r>
            <a:r>
              <a:rPr lang="ar-SA" dirty="0" smtClean="0"/>
              <a:t>ب</a:t>
            </a:r>
            <a:endParaRPr lang="ar-SA" dirty="0"/>
          </a:p>
          <a:p>
            <a:pPr algn="r" rtl="1"/>
            <a:r>
              <a:rPr lang="ar-SA" dirty="0" smtClean="0"/>
              <a:t>وجود 13 شجرة تقريبا في الكيلومتر </a:t>
            </a:r>
            <a:r>
              <a:rPr lang="ar-SA" dirty="0"/>
              <a:t>المربع في المزرعة </a:t>
            </a:r>
            <a:r>
              <a:rPr lang="ar-SA" dirty="0" smtClean="0"/>
              <a:t>ج</a:t>
            </a:r>
            <a:endParaRPr lang="ar-SA" dirty="0"/>
          </a:p>
          <a:p>
            <a:pPr algn="r" rtl="1"/>
            <a:endParaRPr lang="en-US" dirty="0"/>
          </a:p>
        </p:txBody>
      </p:sp>
      <p:graphicFrame>
        <p:nvGraphicFramePr>
          <p:cNvPr id="4" name="Content Placeholder 3"/>
          <p:cNvGraphicFramePr>
            <a:graphicFrameLocks/>
          </p:cNvGraphicFramePr>
          <p:nvPr>
            <p:extLst/>
          </p:nvPr>
        </p:nvGraphicFramePr>
        <p:xfrm>
          <a:off x="838201" y="2038622"/>
          <a:ext cx="8070457" cy="2156610"/>
        </p:xfrm>
        <a:graphic>
          <a:graphicData uri="http://schemas.openxmlformats.org/drawingml/2006/table">
            <a:tbl>
              <a:tblPr firstRow="1" bandRow="1">
                <a:tableStyleId>{5C22544A-7EE6-4342-B048-85BDC9FD1C3A}</a:tableStyleId>
              </a:tblPr>
              <a:tblGrid>
                <a:gridCol w="1268244"/>
                <a:gridCol w="1268244"/>
                <a:gridCol w="1022685"/>
                <a:gridCol w="1070513"/>
                <a:gridCol w="1318387"/>
                <a:gridCol w="1096131"/>
                <a:gridCol w="1026253"/>
              </a:tblGrid>
              <a:tr h="714697">
                <a:tc>
                  <a:txBody>
                    <a:bodyPr/>
                    <a:lstStyle/>
                    <a:p>
                      <a:pPr algn="ctr"/>
                      <a:r>
                        <a:rPr lang="ar-SA" dirty="0" smtClean="0"/>
                        <a:t>نسبة عدد </a:t>
                      </a:r>
                      <a:r>
                        <a:rPr lang="ar-SA" dirty="0" err="1" smtClean="0"/>
                        <a:t>الاشجارالى</a:t>
                      </a:r>
                      <a:r>
                        <a:rPr lang="ar-SA" dirty="0" smtClean="0"/>
                        <a:t> المساحة</a:t>
                      </a:r>
                      <a:endParaRPr lang="en-US" dirty="0"/>
                    </a:p>
                  </a:txBody>
                  <a:tcPr/>
                </a:tc>
                <a:tc>
                  <a:txBody>
                    <a:bodyPr/>
                    <a:lstStyle/>
                    <a:p>
                      <a:pPr algn="ctr"/>
                      <a:r>
                        <a:rPr lang="ar-SA" dirty="0" smtClean="0"/>
                        <a:t>عدد أنواع</a:t>
                      </a:r>
                      <a:r>
                        <a:rPr lang="ar-SA" baseline="0" dirty="0" smtClean="0"/>
                        <a:t> </a:t>
                      </a:r>
                      <a:r>
                        <a:rPr lang="ar-SA" dirty="0" smtClean="0"/>
                        <a:t> المحاصيل</a:t>
                      </a:r>
                      <a:endParaRPr lang="en-US" dirty="0"/>
                    </a:p>
                  </a:txBody>
                  <a:tcPr/>
                </a:tc>
                <a:tc>
                  <a:txBody>
                    <a:bodyPr/>
                    <a:lstStyle/>
                    <a:p>
                      <a:pPr algn="ctr"/>
                      <a:r>
                        <a:rPr lang="ar-SA" dirty="0" smtClean="0"/>
                        <a:t>عدد الاشجار</a:t>
                      </a:r>
                      <a:endParaRPr lang="en-US" dirty="0"/>
                    </a:p>
                  </a:txBody>
                  <a:tcPr/>
                </a:tc>
                <a:tc>
                  <a:txBody>
                    <a:bodyPr/>
                    <a:lstStyle/>
                    <a:p>
                      <a:pPr algn="ctr"/>
                      <a:r>
                        <a:rPr lang="ar-SA" dirty="0" smtClean="0"/>
                        <a:t>عدد الآبار</a:t>
                      </a:r>
                      <a:endParaRPr lang="en-US" dirty="0"/>
                    </a:p>
                  </a:txBody>
                  <a:tcPr/>
                </a:tc>
                <a:tc>
                  <a:txBody>
                    <a:bodyPr/>
                    <a:lstStyle/>
                    <a:p>
                      <a:pPr algn="ctr"/>
                      <a:r>
                        <a:rPr lang="ar-SA" dirty="0" smtClean="0"/>
                        <a:t>المساحة (كم مربع)</a:t>
                      </a:r>
                      <a:endParaRPr lang="en-US" dirty="0"/>
                    </a:p>
                  </a:txBody>
                  <a:tcPr/>
                </a:tc>
                <a:tc>
                  <a:txBody>
                    <a:bodyPr/>
                    <a:lstStyle/>
                    <a:p>
                      <a:pPr algn="ctr"/>
                      <a:r>
                        <a:rPr lang="ar-SA" dirty="0" smtClean="0"/>
                        <a:t>اسم المزرعة</a:t>
                      </a:r>
                      <a:endParaRPr lang="en-US" dirty="0"/>
                    </a:p>
                  </a:txBody>
                  <a:tcPr/>
                </a:tc>
                <a:tc>
                  <a:txBody>
                    <a:bodyPr/>
                    <a:lstStyle/>
                    <a:p>
                      <a:pPr algn="ctr"/>
                      <a:r>
                        <a:rPr lang="ar-SA" dirty="0" smtClean="0">
                          <a:latin typeface="American Typewriter"/>
                          <a:cs typeface="American Typewriter"/>
                        </a:rPr>
                        <a:t>الرقم</a:t>
                      </a:r>
                      <a:endParaRPr lang="en-US" dirty="0">
                        <a:latin typeface="American Typewriter"/>
                        <a:cs typeface="American Typewriter"/>
                      </a:endParaRPr>
                    </a:p>
                  </a:txBody>
                  <a:tcPr/>
                </a:tc>
              </a:tr>
              <a:tr h="414070">
                <a:tc>
                  <a:txBody>
                    <a:bodyPr/>
                    <a:lstStyle/>
                    <a:p>
                      <a:pPr algn="ctr"/>
                      <a:r>
                        <a:rPr lang="ar-SA" dirty="0" smtClean="0"/>
                        <a:t>100</a:t>
                      </a:r>
                      <a:endParaRPr lang="en-US" dirty="0"/>
                    </a:p>
                  </a:txBody>
                  <a:tcPr/>
                </a:tc>
                <a:tc>
                  <a:txBody>
                    <a:bodyPr/>
                    <a:lstStyle/>
                    <a:p>
                      <a:pPr algn="ctr"/>
                      <a:r>
                        <a:rPr lang="ar-SA" dirty="0" smtClean="0"/>
                        <a:t>٢</a:t>
                      </a:r>
                      <a:endParaRPr lang="en-US" dirty="0"/>
                    </a:p>
                  </a:txBody>
                  <a:tcPr/>
                </a:tc>
                <a:tc>
                  <a:txBody>
                    <a:bodyPr/>
                    <a:lstStyle/>
                    <a:p>
                      <a:pPr algn="ctr"/>
                      <a:r>
                        <a:rPr lang="ar-SA" dirty="0" smtClean="0"/>
                        <a:t>٥٠٠</a:t>
                      </a:r>
                      <a:endParaRPr lang="en-US" dirty="0"/>
                    </a:p>
                  </a:txBody>
                  <a:tcPr/>
                </a:tc>
                <a:tc>
                  <a:txBody>
                    <a:bodyPr/>
                    <a:lstStyle/>
                    <a:p>
                      <a:pPr algn="ctr"/>
                      <a:r>
                        <a:rPr lang="ar-SA" dirty="0" smtClean="0"/>
                        <a:t>٢</a:t>
                      </a:r>
                      <a:endParaRPr lang="en-US" dirty="0"/>
                    </a:p>
                  </a:txBody>
                  <a:tcPr/>
                </a:tc>
                <a:tc>
                  <a:txBody>
                    <a:bodyPr/>
                    <a:lstStyle/>
                    <a:p>
                      <a:pPr algn="ctr"/>
                      <a:r>
                        <a:rPr lang="ar-SA" dirty="0" smtClean="0"/>
                        <a:t>٥</a:t>
                      </a:r>
                      <a:endParaRPr lang="en-US" dirty="0"/>
                    </a:p>
                  </a:txBody>
                  <a:tcPr/>
                </a:tc>
                <a:tc>
                  <a:txBody>
                    <a:bodyPr/>
                    <a:lstStyle/>
                    <a:p>
                      <a:pPr algn="ctr"/>
                      <a:r>
                        <a:rPr lang="ar-SA" dirty="0" smtClean="0"/>
                        <a:t>آ</a:t>
                      </a:r>
                      <a:endParaRPr lang="en-US" dirty="0"/>
                    </a:p>
                  </a:txBody>
                  <a:tcPr/>
                </a:tc>
                <a:tc>
                  <a:txBody>
                    <a:bodyPr/>
                    <a:lstStyle/>
                    <a:p>
                      <a:pPr algn="ctr"/>
                      <a:r>
                        <a:rPr lang="ar-SA" dirty="0" smtClean="0"/>
                        <a:t>١</a:t>
                      </a:r>
                      <a:endParaRPr lang="en-US" dirty="0"/>
                    </a:p>
                  </a:txBody>
                  <a:tcPr/>
                </a:tc>
              </a:tr>
              <a:tr h="414070">
                <a:tc>
                  <a:txBody>
                    <a:bodyPr/>
                    <a:lstStyle/>
                    <a:p>
                      <a:pPr algn="ctr"/>
                      <a:r>
                        <a:rPr lang="ar-SA" dirty="0" smtClean="0"/>
                        <a:t>60</a:t>
                      </a:r>
                      <a:endParaRPr lang="en-US" dirty="0"/>
                    </a:p>
                  </a:txBody>
                  <a:tcPr/>
                </a:tc>
                <a:tc>
                  <a:txBody>
                    <a:bodyPr/>
                    <a:lstStyle/>
                    <a:p>
                      <a:pPr algn="ctr"/>
                      <a:r>
                        <a:rPr lang="ar-SA" dirty="0" smtClean="0"/>
                        <a:t>٣</a:t>
                      </a:r>
                      <a:endParaRPr lang="en-US" dirty="0"/>
                    </a:p>
                  </a:txBody>
                  <a:tcPr/>
                </a:tc>
                <a:tc>
                  <a:txBody>
                    <a:bodyPr/>
                    <a:lstStyle/>
                    <a:p>
                      <a:pPr algn="ctr"/>
                      <a:r>
                        <a:rPr lang="ar-SA" dirty="0" smtClean="0"/>
                        <a:t>٦٠٠</a:t>
                      </a:r>
                      <a:endParaRPr lang="en-US" dirty="0"/>
                    </a:p>
                  </a:txBody>
                  <a:tcPr/>
                </a:tc>
                <a:tc>
                  <a:txBody>
                    <a:bodyPr/>
                    <a:lstStyle/>
                    <a:p>
                      <a:pPr algn="ctr"/>
                      <a:r>
                        <a:rPr lang="ar-SA" dirty="0" smtClean="0"/>
                        <a:t>٣</a:t>
                      </a:r>
                      <a:endParaRPr lang="en-US" dirty="0"/>
                    </a:p>
                  </a:txBody>
                  <a:tcPr/>
                </a:tc>
                <a:tc>
                  <a:txBody>
                    <a:bodyPr/>
                    <a:lstStyle/>
                    <a:p>
                      <a:pPr algn="ctr"/>
                      <a:r>
                        <a:rPr lang="ar-SA" dirty="0" smtClean="0"/>
                        <a:t>١٠</a:t>
                      </a:r>
                      <a:endParaRPr lang="en-US" dirty="0"/>
                    </a:p>
                  </a:txBody>
                  <a:tcPr/>
                </a:tc>
                <a:tc>
                  <a:txBody>
                    <a:bodyPr/>
                    <a:lstStyle/>
                    <a:p>
                      <a:pPr algn="ctr"/>
                      <a:r>
                        <a:rPr lang="ar-SA" dirty="0" smtClean="0"/>
                        <a:t>ب</a:t>
                      </a:r>
                      <a:endParaRPr lang="en-US" dirty="0"/>
                    </a:p>
                  </a:txBody>
                  <a:tcPr/>
                </a:tc>
                <a:tc>
                  <a:txBody>
                    <a:bodyPr/>
                    <a:lstStyle/>
                    <a:p>
                      <a:pPr algn="ctr"/>
                      <a:r>
                        <a:rPr lang="ar-SA" dirty="0" smtClean="0"/>
                        <a:t>٢</a:t>
                      </a:r>
                      <a:endParaRPr lang="en-US" dirty="0"/>
                    </a:p>
                  </a:txBody>
                  <a:tcPr/>
                </a:tc>
              </a:tr>
              <a:tr h="414070">
                <a:tc>
                  <a:txBody>
                    <a:bodyPr/>
                    <a:lstStyle/>
                    <a:p>
                      <a:pPr algn="ctr"/>
                      <a:r>
                        <a:rPr lang="ar-SA" dirty="0" smtClean="0"/>
                        <a:t>13</a:t>
                      </a:r>
                      <a:endParaRPr lang="en-US" dirty="0"/>
                    </a:p>
                  </a:txBody>
                  <a:tcPr/>
                </a:tc>
                <a:tc>
                  <a:txBody>
                    <a:bodyPr/>
                    <a:lstStyle/>
                    <a:p>
                      <a:pPr algn="ctr"/>
                      <a:r>
                        <a:rPr lang="ar-SA" dirty="0" smtClean="0"/>
                        <a:t>٥</a:t>
                      </a:r>
                      <a:endParaRPr lang="en-US" dirty="0"/>
                    </a:p>
                  </a:txBody>
                  <a:tcPr/>
                </a:tc>
                <a:tc>
                  <a:txBody>
                    <a:bodyPr/>
                    <a:lstStyle/>
                    <a:p>
                      <a:pPr algn="ctr"/>
                      <a:r>
                        <a:rPr lang="ar-SA" dirty="0" smtClean="0"/>
                        <a:t>٢٠٠</a:t>
                      </a:r>
                      <a:endParaRPr lang="en-US" dirty="0"/>
                    </a:p>
                  </a:txBody>
                  <a:tcPr/>
                </a:tc>
                <a:tc>
                  <a:txBody>
                    <a:bodyPr/>
                    <a:lstStyle/>
                    <a:p>
                      <a:pPr algn="ctr"/>
                      <a:r>
                        <a:rPr lang="ar-SA" dirty="0" smtClean="0"/>
                        <a:t>٥</a:t>
                      </a:r>
                      <a:endParaRPr lang="en-US" dirty="0"/>
                    </a:p>
                  </a:txBody>
                  <a:tcPr/>
                </a:tc>
                <a:tc>
                  <a:txBody>
                    <a:bodyPr/>
                    <a:lstStyle/>
                    <a:p>
                      <a:pPr algn="ctr"/>
                      <a:r>
                        <a:rPr lang="ar-SA" dirty="0" smtClean="0"/>
                        <a:t>١٥</a:t>
                      </a:r>
                      <a:endParaRPr lang="en-US" dirty="0"/>
                    </a:p>
                  </a:txBody>
                  <a:tcPr/>
                </a:tc>
                <a:tc>
                  <a:txBody>
                    <a:bodyPr/>
                    <a:lstStyle/>
                    <a:p>
                      <a:pPr algn="ctr"/>
                      <a:r>
                        <a:rPr lang="ar-SA" dirty="0" smtClean="0"/>
                        <a:t>ج</a:t>
                      </a:r>
                      <a:endParaRPr lang="en-US" dirty="0"/>
                    </a:p>
                  </a:txBody>
                  <a:tcPr/>
                </a:tc>
                <a:tc>
                  <a:txBody>
                    <a:bodyPr/>
                    <a:lstStyle/>
                    <a:p>
                      <a:pPr algn="ctr"/>
                      <a:r>
                        <a:rPr lang="ar-SA" dirty="0" smtClean="0"/>
                        <a:t>٣</a:t>
                      </a:r>
                      <a:endParaRPr lang="en-US" dirty="0"/>
                    </a:p>
                  </a:txBody>
                  <a:tcPr/>
                </a:tc>
              </a:tr>
            </a:tbl>
          </a:graphicData>
        </a:graphic>
      </p:graphicFrame>
    </p:spTree>
    <p:extLst>
      <p:ext uri="{BB962C8B-B14F-4D97-AF65-F5344CB8AC3E}">
        <p14:creationId xmlns:p14="http://schemas.microsoft.com/office/powerpoint/2010/main" val="1993519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ربط المعلومات المختلفة</a:t>
            </a:r>
            <a:endParaRPr lang="en-US" dirty="0"/>
          </a:p>
        </p:txBody>
      </p:sp>
      <p:sp>
        <p:nvSpPr>
          <p:cNvPr id="3" name="Content Placeholder 2"/>
          <p:cNvSpPr>
            <a:spLocks noGrp="1"/>
          </p:cNvSpPr>
          <p:nvPr>
            <p:ph idx="1"/>
          </p:nvPr>
        </p:nvSpPr>
        <p:spPr/>
        <p:txBody>
          <a:bodyPr/>
          <a:lstStyle/>
          <a:p>
            <a:pPr algn="r" rtl="1"/>
            <a:r>
              <a:rPr lang="ar-SA" dirty="0" smtClean="0"/>
              <a:t>ربط المعلومات الوصفية</a:t>
            </a:r>
          </a:p>
          <a:p>
            <a:pPr lvl="1" algn="r" rtl="1"/>
            <a:r>
              <a:rPr lang="ar-SA" dirty="0" smtClean="0"/>
              <a:t>الربط </a:t>
            </a:r>
            <a:r>
              <a:rPr lang="ar-SA" dirty="0" err="1" smtClean="0"/>
              <a:t>التطابقي</a:t>
            </a:r>
            <a:r>
              <a:rPr lang="ar-SA" dirty="0" smtClean="0"/>
              <a:t> التام</a:t>
            </a:r>
          </a:p>
          <a:p>
            <a:pPr marL="457200" lvl="1" indent="0" rtl="1"/>
            <a:r>
              <a:rPr lang="ar-SA" dirty="0" smtClean="0"/>
              <a:t>وهو الربط الذي يتوفر به حقل مشترك يتم الربط بواسطته، (المثال السابق)</a:t>
            </a:r>
          </a:p>
          <a:p>
            <a:pPr lvl="1" algn="r" rtl="1"/>
            <a:r>
              <a:rPr lang="ar-SA" dirty="0" smtClean="0"/>
              <a:t>الربط غير </a:t>
            </a:r>
            <a:r>
              <a:rPr lang="ar-SA" dirty="0" err="1" smtClean="0"/>
              <a:t>التطابقي</a:t>
            </a:r>
            <a:endParaRPr lang="ar-SA" dirty="0" smtClean="0"/>
          </a:p>
          <a:p>
            <a:pPr marL="914400" lvl="2" indent="0" rtl="1"/>
            <a:r>
              <a:rPr lang="ar-SA" dirty="0" smtClean="0"/>
              <a:t>وينقسم الى قسمين:</a:t>
            </a:r>
          </a:p>
          <a:p>
            <a:pPr marL="1371600" lvl="2" indent="-457200" rtl="1">
              <a:buFont typeface="+mj-lt"/>
              <a:buAutoNum type="arabicPeriod"/>
            </a:pPr>
            <a:r>
              <a:rPr lang="ar-SA" dirty="0" smtClean="0"/>
              <a:t>الربط التدرجي (السُلمي)</a:t>
            </a:r>
          </a:p>
          <a:p>
            <a:pPr marL="1371600" lvl="2" indent="-457200" rtl="1">
              <a:buFont typeface="+mj-lt"/>
              <a:buAutoNum type="arabicPeriod"/>
            </a:pPr>
            <a:r>
              <a:rPr lang="ar-SA" dirty="0" smtClean="0"/>
              <a:t>الربط المغشي (غير الواضح)</a:t>
            </a:r>
            <a:endParaRPr lang="en-US" dirty="0"/>
          </a:p>
        </p:txBody>
      </p:sp>
    </p:spTree>
    <p:extLst>
      <p:ext uri="{BB962C8B-B14F-4D97-AF65-F5344CB8AC3E}">
        <p14:creationId xmlns:p14="http://schemas.microsoft.com/office/powerpoint/2010/main" val="2029522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342900" lvl="2" indent="-342900" rtl="1"/>
            <a:r>
              <a:rPr lang="ar-SA" dirty="0"/>
              <a:t>الربط التدرجي (السُلمي)</a:t>
            </a:r>
          </a:p>
          <a:p>
            <a:pPr marL="0" indent="0" rtl="1"/>
            <a:r>
              <a:rPr lang="ar-SA" dirty="0" smtClean="0"/>
              <a:t>اذا توفرت خريطة عليها حدود المزارع في منطقة ما ، فيمكن استنتاج  عدد الأشجار أو عدد الآبار في المنطقة بأكملها.</a:t>
            </a:r>
          </a:p>
          <a:p>
            <a:pPr marL="0" lvl="2" indent="0" rtl="1"/>
            <a:endParaRPr lang="ar-SA" dirty="0" smtClean="0"/>
          </a:p>
          <a:p>
            <a:pPr marL="342900" lvl="2" indent="-342900" rtl="1"/>
            <a:r>
              <a:rPr lang="ar-SA" dirty="0" smtClean="0"/>
              <a:t>الربط </a:t>
            </a:r>
            <a:r>
              <a:rPr lang="ar-SA" dirty="0"/>
              <a:t>المغشي (غير الواضح)</a:t>
            </a:r>
            <a:endParaRPr lang="en-US" dirty="0"/>
          </a:p>
          <a:p>
            <a:pPr marL="0" indent="0" rtl="1"/>
            <a:r>
              <a:rPr lang="ar-SA" dirty="0" smtClean="0"/>
              <a:t>ويستخدم للربط بين مكونات خريطتين تغطيان المنطقة نفسها، كأن تحتوي الأولى على أنواع التربة، والأخرى على أنواع المحاصيل </a:t>
            </a:r>
            <a:endParaRPr lang="en-US" dirty="0"/>
          </a:p>
        </p:txBody>
      </p:sp>
    </p:spTree>
    <p:extLst>
      <p:ext uri="{BB962C8B-B14F-4D97-AF65-F5344CB8AC3E}">
        <p14:creationId xmlns:p14="http://schemas.microsoft.com/office/powerpoint/2010/main" val="1000384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endParaRPr lang="en-US"/>
          </a:p>
        </p:txBody>
      </p:sp>
      <p:sp>
        <p:nvSpPr>
          <p:cNvPr id="22" name="Content Placeholder 21"/>
          <p:cNvSpPr>
            <a:spLocks noGrp="1"/>
          </p:cNvSpPr>
          <p:nvPr>
            <p:ph idx="1"/>
          </p:nvPr>
        </p:nvSpPr>
        <p:spPr>
          <a:xfrm>
            <a:off x="838200" y="4950300"/>
            <a:ext cx="8229600" cy="1892361"/>
          </a:xfrm>
        </p:spPr>
        <p:txBody>
          <a:bodyPr/>
          <a:lstStyle/>
          <a:p>
            <a:pPr marL="0" indent="0" rtl="1"/>
            <a:r>
              <a:rPr lang="ar-SA" dirty="0" smtClean="0"/>
              <a:t>اذا اردنا ان نستفهم عن أفضل أنواع التربة لزراعة الذرة أو النخيل أو البرسيم، فعلينا أن نطابق الخريطتين على بعضهما </a:t>
            </a:r>
            <a:endParaRPr lang="en-US" dirty="0"/>
          </a:p>
        </p:txBody>
      </p:sp>
      <p:grpSp>
        <p:nvGrpSpPr>
          <p:cNvPr id="20" name="Group 19"/>
          <p:cNvGrpSpPr/>
          <p:nvPr/>
        </p:nvGrpSpPr>
        <p:grpSpPr>
          <a:xfrm>
            <a:off x="5844446" y="2453165"/>
            <a:ext cx="3114024" cy="2198349"/>
            <a:chOff x="5463446" y="2453164"/>
            <a:chExt cx="3114024" cy="2198349"/>
          </a:xfrm>
        </p:grpSpPr>
        <p:sp>
          <p:nvSpPr>
            <p:cNvPr id="5" name="Freeform 4"/>
            <p:cNvSpPr/>
            <p:nvPr/>
          </p:nvSpPr>
          <p:spPr>
            <a:xfrm>
              <a:off x="5463446" y="2623930"/>
              <a:ext cx="1439335" cy="1693877"/>
            </a:xfrm>
            <a:custGeom>
              <a:avLst/>
              <a:gdLst>
                <a:gd name="connsiteX0" fmla="*/ 1364737 w 1439335"/>
                <a:gd name="connsiteY0" fmla="*/ 0 h 1693877"/>
                <a:gd name="connsiteX1" fmla="*/ 1364737 w 1439335"/>
                <a:gd name="connsiteY1" fmla="*/ 308113 h 1693877"/>
                <a:gd name="connsiteX2" fmla="*/ 589484 w 1439335"/>
                <a:gd name="connsiteY2" fmla="*/ 1033670 h 1693877"/>
                <a:gd name="connsiteX3" fmla="*/ 579545 w 1439335"/>
                <a:gd name="connsiteY3" fmla="*/ 1639957 h 1693877"/>
                <a:gd name="connsiteX4" fmla="*/ 42832 w 1439335"/>
                <a:gd name="connsiteY4" fmla="*/ 1669774 h 1693877"/>
                <a:gd name="connsiteX5" fmla="*/ 32893 w 1439335"/>
                <a:gd name="connsiteY5" fmla="*/ 1689653 h 1693877"/>
                <a:gd name="connsiteX6" fmla="*/ 32893 w 1439335"/>
                <a:gd name="connsiteY6" fmla="*/ 1649896 h 1693877"/>
                <a:gd name="connsiteX7" fmla="*/ 32893 w 1439335"/>
                <a:gd name="connsiteY7" fmla="*/ 1649896 h 1693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9335" h="1693877">
                  <a:moveTo>
                    <a:pt x="1364737" y="0"/>
                  </a:moveTo>
                  <a:cubicBezTo>
                    <a:pt x="1429341" y="67917"/>
                    <a:pt x="1493946" y="135835"/>
                    <a:pt x="1364737" y="308113"/>
                  </a:cubicBezTo>
                  <a:cubicBezTo>
                    <a:pt x="1235528" y="480391"/>
                    <a:pt x="720349" y="811696"/>
                    <a:pt x="589484" y="1033670"/>
                  </a:cubicBezTo>
                  <a:cubicBezTo>
                    <a:pt x="458619" y="1255644"/>
                    <a:pt x="670654" y="1533940"/>
                    <a:pt x="579545" y="1639957"/>
                  </a:cubicBezTo>
                  <a:cubicBezTo>
                    <a:pt x="488436" y="1745974"/>
                    <a:pt x="133941" y="1661491"/>
                    <a:pt x="42832" y="1669774"/>
                  </a:cubicBezTo>
                  <a:cubicBezTo>
                    <a:pt x="-48277" y="1678057"/>
                    <a:pt x="34549" y="1692966"/>
                    <a:pt x="32893" y="1689653"/>
                  </a:cubicBezTo>
                  <a:cubicBezTo>
                    <a:pt x="31237" y="1686340"/>
                    <a:pt x="32893" y="1649896"/>
                    <a:pt x="32893" y="1649896"/>
                  </a:cubicBezTo>
                  <a:lnTo>
                    <a:pt x="32893" y="1649896"/>
                  </a:lnTo>
                </a:path>
              </a:pathLst>
            </a:custGeom>
            <a:no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Freeform 5"/>
            <p:cNvSpPr/>
            <p:nvPr/>
          </p:nvSpPr>
          <p:spPr>
            <a:xfrm>
              <a:off x="7307745" y="2607666"/>
              <a:ext cx="1180272" cy="1964335"/>
            </a:xfrm>
            <a:custGeom>
              <a:avLst/>
              <a:gdLst>
                <a:gd name="connsiteX0" fmla="*/ 1180272 w 1180272"/>
                <a:gd name="connsiteY0" fmla="*/ 234927 h 1964335"/>
                <a:gd name="connsiteX1" fmla="*/ 573985 w 1180272"/>
                <a:gd name="connsiteY1" fmla="*/ 85840 h 1964335"/>
                <a:gd name="connsiteX2" fmla="*/ 524290 w 1180272"/>
                <a:gd name="connsiteY2" fmla="*/ 1397805 h 1964335"/>
                <a:gd name="connsiteX3" fmla="*/ 47212 w 1180272"/>
                <a:gd name="connsiteY3" fmla="*/ 1666162 h 1964335"/>
                <a:gd name="connsiteX4" fmla="*/ 17394 w 1180272"/>
                <a:gd name="connsiteY4" fmla="*/ 1964335 h 1964335"/>
                <a:gd name="connsiteX5" fmla="*/ 17394 w 1180272"/>
                <a:gd name="connsiteY5" fmla="*/ 1964335 h 196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0272" h="1964335">
                  <a:moveTo>
                    <a:pt x="1180272" y="234927"/>
                  </a:moveTo>
                  <a:cubicBezTo>
                    <a:pt x="931793" y="63477"/>
                    <a:pt x="683315" y="-107973"/>
                    <a:pt x="573985" y="85840"/>
                  </a:cubicBezTo>
                  <a:cubicBezTo>
                    <a:pt x="464655" y="279653"/>
                    <a:pt x="612085" y="1134418"/>
                    <a:pt x="524290" y="1397805"/>
                  </a:cubicBezTo>
                  <a:cubicBezTo>
                    <a:pt x="436495" y="1661192"/>
                    <a:pt x="131695" y="1571740"/>
                    <a:pt x="47212" y="1666162"/>
                  </a:cubicBezTo>
                  <a:cubicBezTo>
                    <a:pt x="-37271" y="1760584"/>
                    <a:pt x="17394" y="1964335"/>
                    <a:pt x="17394" y="1964335"/>
                  </a:cubicBezTo>
                  <a:lnTo>
                    <a:pt x="17394" y="1964335"/>
                  </a:lnTo>
                </a:path>
              </a:pathLst>
            </a:custGeom>
            <a:no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TextBox 9"/>
            <p:cNvSpPr txBox="1"/>
            <p:nvPr/>
          </p:nvSpPr>
          <p:spPr>
            <a:xfrm>
              <a:off x="7905802" y="3399471"/>
              <a:ext cx="626165" cy="646331"/>
            </a:xfrm>
            <a:prstGeom prst="rect">
              <a:avLst/>
            </a:prstGeom>
            <a:noFill/>
          </p:spPr>
          <p:txBody>
            <a:bodyPr wrap="square" rtlCol="0">
              <a:spAutoFit/>
            </a:bodyPr>
            <a:lstStyle/>
            <a:p>
              <a:pPr algn="r" rtl="1"/>
              <a:r>
                <a:rPr lang="ar-SA" dirty="0" smtClean="0"/>
                <a:t>تربة طينية</a:t>
              </a:r>
              <a:endParaRPr lang="en-US" dirty="0"/>
            </a:p>
          </p:txBody>
        </p:sp>
        <p:sp>
          <p:nvSpPr>
            <p:cNvPr id="11" name="TextBox 10"/>
            <p:cNvSpPr txBox="1"/>
            <p:nvPr/>
          </p:nvSpPr>
          <p:spPr>
            <a:xfrm>
              <a:off x="6778488" y="3223589"/>
              <a:ext cx="748748" cy="646331"/>
            </a:xfrm>
            <a:prstGeom prst="rect">
              <a:avLst/>
            </a:prstGeom>
            <a:noFill/>
          </p:spPr>
          <p:txBody>
            <a:bodyPr wrap="square" rtlCol="0">
              <a:spAutoFit/>
            </a:bodyPr>
            <a:lstStyle/>
            <a:p>
              <a:pPr algn="r" rtl="1"/>
              <a:r>
                <a:rPr lang="ar-SA" dirty="0" smtClean="0"/>
                <a:t>تربة صفراء</a:t>
              </a:r>
              <a:endParaRPr lang="en-US" dirty="0"/>
            </a:p>
          </p:txBody>
        </p:sp>
        <p:sp>
          <p:nvSpPr>
            <p:cNvPr id="12" name="TextBox 11"/>
            <p:cNvSpPr txBox="1"/>
            <p:nvPr/>
          </p:nvSpPr>
          <p:spPr>
            <a:xfrm>
              <a:off x="5555976" y="2453164"/>
              <a:ext cx="748748" cy="646331"/>
            </a:xfrm>
            <a:prstGeom prst="rect">
              <a:avLst/>
            </a:prstGeom>
            <a:noFill/>
          </p:spPr>
          <p:txBody>
            <a:bodyPr wrap="square" rtlCol="0">
              <a:spAutoFit/>
            </a:bodyPr>
            <a:lstStyle/>
            <a:p>
              <a:pPr algn="r" rtl="1"/>
              <a:r>
                <a:rPr lang="ar-SA" dirty="0" smtClean="0"/>
                <a:t>تربة رملية</a:t>
              </a:r>
              <a:endParaRPr lang="en-US" dirty="0"/>
            </a:p>
          </p:txBody>
        </p:sp>
        <p:sp>
          <p:nvSpPr>
            <p:cNvPr id="17" name="Rectangle 16"/>
            <p:cNvSpPr/>
            <p:nvPr/>
          </p:nvSpPr>
          <p:spPr>
            <a:xfrm>
              <a:off x="5463446" y="2453164"/>
              <a:ext cx="3114024" cy="2198349"/>
            </a:xfrm>
            <a:prstGeom prst="rect">
              <a:avLst/>
            </a:prstGeom>
            <a:no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19" name="Group 18"/>
          <p:cNvGrpSpPr/>
          <p:nvPr/>
        </p:nvGrpSpPr>
        <p:grpSpPr>
          <a:xfrm>
            <a:off x="768875" y="2605565"/>
            <a:ext cx="3114026" cy="2198349"/>
            <a:chOff x="387875" y="2605564"/>
            <a:chExt cx="3114026" cy="2198349"/>
          </a:xfrm>
        </p:grpSpPr>
        <p:sp>
          <p:nvSpPr>
            <p:cNvPr id="8" name="Freeform 7"/>
            <p:cNvSpPr/>
            <p:nvPr/>
          </p:nvSpPr>
          <p:spPr>
            <a:xfrm>
              <a:off x="387875" y="2776330"/>
              <a:ext cx="1439335" cy="1693877"/>
            </a:xfrm>
            <a:custGeom>
              <a:avLst/>
              <a:gdLst>
                <a:gd name="connsiteX0" fmla="*/ 1364737 w 1439335"/>
                <a:gd name="connsiteY0" fmla="*/ 0 h 1693877"/>
                <a:gd name="connsiteX1" fmla="*/ 1364737 w 1439335"/>
                <a:gd name="connsiteY1" fmla="*/ 308113 h 1693877"/>
                <a:gd name="connsiteX2" fmla="*/ 589484 w 1439335"/>
                <a:gd name="connsiteY2" fmla="*/ 1033670 h 1693877"/>
                <a:gd name="connsiteX3" fmla="*/ 579545 w 1439335"/>
                <a:gd name="connsiteY3" fmla="*/ 1639957 h 1693877"/>
                <a:gd name="connsiteX4" fmla="*/ 42832 w 1439335"/>
                <a:gd name="connsiteY4" fmla="*/ 1669774 h 1693877"/>
                <a:gd name="connsiteX5" fmla="*/ 32893 w 1439335"/>
                <a:gd name="connsiteY5" fmla="*/ 1689653 h 1693877"/>
                <a:gd name="connsiteX6" fmla="*/ 32893 w 1439335"/>
                <a:gd name="connsiteY6" fmla="*/ 1649896 h 1693877"/>
                <a:gd name="connsiteX7" fmla="*/ 32893 w 1439335"/>
                <a:gd name="connsiteY7" fmla="*/ 1649896 h 1693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9335" h="1693877">
                  <a:moveTo>
                    <a:pt x="1364737" y="0"/>
                  </a:moveTo>
                  <a:cubicBezTo>
                    <a:pt x="1429341" y="67917"/>
                    <a:pt x="1493946" y="135835"/>
                    <a:pt x="1364737" y="308113"/>
                  </a:cubicBezTo>
                  <a:cubicBezTo>
                    <a:pt x="1235528" y="480391"/>
                    <a:pt x="720349" y="811696"/>
                    <a:pt x="589484" y="1033670"/>
                  </a:cubicBezTo>
                  <a:cubicBezTo>
                    <a:pt x="458619" y="1255644"/>
                    <a:pt x="670654" y="1533940"/>
                    <a:pt x="579545" y="1639957"/>
                  </a:cubicBezTo>
                  <a:cubicBezTo>
                    <a:pt x="488436" y="1745974"/>
                    <a:pt x="133941" y="1661491"/>
                    <a:pt x="42832" y="1669774"/>
                  </a:cubicBezTo>
                  <a:cubicBezTo>
                    <a:pt x="-48277" y="1678057"/>
                    <a:pt x="34549" y="1692966"/>
                    <a:pt x="32893" y="1689653"/>
                  </a:cubicBezTo>
                  <a:cubicBezTo>
                    <a:pt x="31237" y="1686340"/>
                    <a:pt x="32893" y="1649896"/>
                    <a:pt x="32893" y="1649896"/>
                  </a:cubicBezTo>
                  <a:lnTo>
                    <a:pt x="32893" y="1649896"/>
                  </a:lnTo>
                </a:path>
              </a:pathLst>
            </a:custGeom>
            <a:no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Freeform 8"/>
            <p:cNvSpPr/>
            <p:nvPr/>
          </p:nvSpPr>
          <p:spPr>
            <a:xfrm>
              <a:off x="2232174" y="2760066"/>
              <a:ext cx="1180272" cy="1964335"/>
            </a:xfrm>
            <a:custGeom>
              <a:avLst/>
              <a:gdLst>
                <a:gd name="connsiteX0" fmla="*/ 1180272 w 1180272"/>
                <a:gd name="connsiteY0" fmla="*/ 234927 h 1964335"/>
                <a:gd name="connsiteX1" fmla="*/ 573985 w 1180272"/>
                <a:gd name="connsiteY1" fmla="*/ 85840 h 1964335"/>
                <a:gd name="connsiteX2" fmla="*/ 524290 w 1180272"/>
                <a:gd name="connsiteY2" fmla="*/ 1397805 h 1964335"/>
                <a:gd name="connsiteX3" fmla="*/ 47212 w 1180272"/>
                <a:gd name="connsiteY3" fmla="*/ 1666162 h 1964335"/>
                <a:gd name="connsiteX4" fmla="*/ 17394 w 1180272"/>
                <a:gd name="connsiteY4" fmla="*/ 1964335 h 1964335"/>
                <a:gd name="connsiteX5" fmla="*/ 17394 w 1180272"/>
                <a:gd name="connsiteY5" fmla="*/ 1964335 h 196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0272" h="1964335">
                  <a:moveTo>
                    <a:pt x="1180272" y="234927"/>
                  </a:moveTo>
                  <a:cubicBezTo>
                    <a:pt x="931793" y="63477"/>
                    <a:pt x="683315" y="-107973"/>
                    <a:pt x="573985" y="85840"/>
                  </a:cubicBezTo>
                  <a:cubicBezTo>
                    <a:pt x="464655" y="279653"/>
                    <a:pt x="612085" y="1134418"/>
                    <a:pt x="524290" y="1397805"/>
                  </a:cubicBezTo>
                  <a:cubicBezTo>
                    <a:pt x="436495" y="1661192"/>
                    <a:pt x="131695" y="1571740"/>
                    <a:pt x="47212" y="1666162"/>
                  </a:cubicBezTo>
                  <a:cubicBezTo>
                    <a:pt x="-37271" y="1760584"/>
                    <a:pt x="17394" y="1964335"/>
                    <a:pt x="17394" y="1964335"/>
                  </a:cubicBezTo>
                  <a:lnTo>
                    <a:pt x="17394" y="1964335"/>
                  </a:lnTo>
                </a:path>
              </a:pathLst>
            </a:custGeom>
            <a:no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TextBox 13"/>
            <p:cNvSpPr txBox="1"/>
            <p:nvPr/>
          </p:nvSpPr>
          <p:spPr>
            <a:xfrm>
              <a:off x="2908864" y="3240158"/>
              <a:ext cx="442238" cy="369332"/>
            </a:xfrm>
            <a:prstGeom prst="rect">
              <a:avLst/>
            </a:prstGeom>
            <a:noFill/>
          </p:spPr>
          <p:txBody>
            <a:bodyPr wrap="square" rtlCol="0">
              <a:spAutoFit/>
            </a:bodyPr>
            <a:lstStyle/>
            <a:p>
              <a:pPr algn="r" rtl="1"/>
              <a:r>
                <a:rPr lang="ar-SA" dirty="0" smtClean="0"/>
                <a:t>ذره</a:t>
              </a:r>
              <a:endParaRPr lang="en-US" dirty="0"/>
            </a:p>
          </p:txBody>
        </p:sp>
        <p:sp>
          <p:nvSpPr>
            <p:cNvPr id="15" name="TextBox 14"/>
            <p:cNvSpPr txBox="1"/>
            <p:nvPr/>
          </p:nvSpPr>
          <p:spPr>
            <a:xfrm>
              <a:off x="1590271" y="3780180"/>
              <a:ext cx="748748" cy="369332"/>
            </a:xfrm>
            <a:prstGeom prst="rect">
              <a:avLst/>
            </a:prstGeom>
            <a:noFill/>
          </p:spPr>
          <p:txBody>
            <a:bodyPr wrap="square" rtlCol="0">
              <a:spAutoFit/>
            </a:bodyPr>
            <a:lstStyle/>
            <a:p>
              <a:pPr algn="r" rtl="1"/>
              <a:r>
                <a:rPr lang="ar-SA" dirty="0" smtClean="0"/>
                <a:t>نخيل</a:t>
              </a:r>
              <a:endParaRPr lang="en-US" dirty="0"/>
            </a:p>
          </p:txBody>
        </p:sp>
        <p:sp>
          <p:nvSpPr>
            <p:cNvPr id="16" name="TextBox 15"/>
            <p:cNvSpPr txBox="1"/>
            <p:nvPr/>
          </p:nvSpPr>
          <p:spPr>
            <a:xfrm>
              <a:off x="530096" y="3028122"/>
              <a:ext cx="748748" cy="369332"/>
            </a:xfrm>
            <a:prstGeom prst="rect">
              <a:avLst/>
            </a:prstGeom>
            <a:noFill/>
          </p:spPr>
          <p:txBody>
            <a:bodyPr wrap="square" rtlCol="0">
              <a:spAutoFit/>
            </a:bodyPr>
            <a:lstStyle/>
            <a:p>
              <a:pPr algn="r" rtl="1"/>
              <a:r>
                <a:rPr lang="ar-SA" dirty="0" smtClean="0"/>
                <a:t>برسيم</a:t>
              </a:r>
              <a:endParaRPr lang="en-US" dirty="0"/>
            </a:p>
          </p:txBody>
        </p:sp>
        <p:sp>
          <p:nvSpPr>
            <p:cNvPr id="18" name="Rectangle 17"/>
            <p:cNvSpPr/>
            <p:nvPr/>
          </p:nvSpPr>
          <p:spPr>
            <a:xfrm>
              <a:off x="387877" y="2605564"/>
              <a:ext cx="3114024" cy="2198349"/>
            </a:xfrm>
            <a:prstGeom prst="rect">
              <a:avLst/>
            </a:prstGeom>
            <a:no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2243186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4174435"/>
            <a:ext cx="8229600" cy="1951728"/>
          </a:xfrm>
        </p:spPr>
        <p:txBody>
          <a:bodyPr>
            <a:normAutofit lnSpcReduction="10000"/>
          </a:bodyPr>
          <a:lstStyle/>
          <a:p>
            <a:pPr algn="r" rtl="1"/>
            <a:r>
              <a:rPr lang="ar-SA" dirty="0" smtClean="0"/>
              <a:t>من ذلك تظهر لنا خريطة نستنتج منها:</a:t>
            </a:r>
          </a:p>
          <a:p>
            <a:pPr lvl="1" algn="r" rtl="1"/>
            <a:r>
              <a:rPr lang="ar-SA" dirty="0" smtClean="0"/>
              <a:t>افضل تربة لزراعة البرسيم هي التربة الرملية</a:t>
            </a:r>
          </a:p>
          <a:p>
            <a:pPr lvl="1" algn="r" rtl="1"/>
            <a:r>
              <a:rPr lang="ar-SA" dirty="0" smtClean="0"/>
              <a:t>التربة الصفراء هي المفضلة لزراعة النخيل</a:t>
            </a:r>
          </a:p>
          <a:p>
            <a:pPr lvl="1" algn="r" rtl="1"/>
            <a:r>
              <a:rPr lang="ar-SA" dirty="0" smtClean="0"/>
              <a:t>ان التربة الطينية هي المفضلة لزراعة الذرة</a:t>
            </a:r>
            <a:endParaRPr lang="en-US" dirty="0"/>
          </a:p>
        </p:txBody>
      </p:sp>
      <p:grpSp>
        <p:nvGrpSpPr>
          <p:cNvPr id="4" name="Group 3"/>
          <p:cNvGrpSpPr/>
          <p:nvPr/>
        </p:nvGrpSpPr>
        <p:grpSpPr>
          <a:xfrm>
            <a:off x="3207394" y="1809950"/>
            <a:ext cx="3114024" cy="2198349"/>
            <a:chOff x="5463446" y="2453164"/>
            <a:chExt cx="3114024" cy="2198349"/>
          </a:xfrm>
        </p:grpSpPr>
        <p:sp>
          <p:nvSpPr>
            <p:cNvPr id="5" name="Freeform 4"/>
            <p:cNvSpPr/>
            <p:nvPr/>
          </p:nvSpPr>
          <p:spPr>
            <a:xfrm>
              <a:off x="5463446" y="2623930"/>
              <a:ext cx="1439335" cy="1693877"/>
            </a:xfrm>
            <a:custGeom>
              <a:avLst/>
              <a:gdLst>
                <a:gd name="connsiteX0" fmla="*/ 1364737 w 1439335"/>
                <a:gd name="connsiteY0" fmla="*/ 0 h 1693877"/>
                <a:gd name="connsiteX1" fmla="*/ 1364737 w 1439335"/>
                <a:gd name="connsiteY1" fmla="*/ 308113 h 1693877"/>
                <a:gd name="connsiteX2" fmla="*/ 589484 w 1439335"/>
                <a:gd name="connsiteY2" fmla="*/ 1033670 h 1693877"/>
                <a:gd name="connsiteX3" fmla="*/ 579545 w 1439335"/>
                <a:gd name="connsiteY3" fmla="*/ 1639957 h 1693877"/>
                <a:gd name="connsiteX4" fmla="*/ 42832 w 1439335"/>
                <a:gd name="connsiteY4" fmla="*/ 1669774 h 1693877"/>
                <a:gd name="connsiteX5" fmla="*/ 32893 w 1439335"/>
                <a:gd name="connsiteY5" fmla="*/ 1689653 h 1693877"/>
                <a:gd name="connsiteX6" fmla="*/ 32893 w 1439335"/>
                <a:gd name="connsiteY6" fmla="*/ 1649896 h 1693877"/>
                <a:gd name="connsiteX7" fmla="*/ 32893 w 1439335"/>
                <a:gd name="connsiteY7" fmla="*/ 1649896 h 1693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9335" h="1693877">
                  <a:moveTo>
                    <a:pt x="1364737" y="0"/>
                  </a:moveTo>
                  <a:cubicBezTo>
                    <a:pt x="1429341" y="67917"/>
                    <a:pt x="1493946" y="135835"/>
                    <a:pt x="1364737" y="308113"/>
                  </a:cubicBezTo>
                  <a:cubicBezTo>
                    <a:pt x="1235528" y="480391"/>
                    <a:pt x="720349" y="811696"/>
                    <a:pt x="589484" y="1033670"/>
                  </a:cubicBezTo>
                  <a:cubicBezTo>
                    <a:pt x="458619" y="1255644"/>
                    <a:pt x="670654" y="1533940"/>
                    <a:pt x="579545" y="1639957"/>
                  </a:cubicBezTo>
                  <a:cubicBezTo>
                    <a:pt x="488436" y="1745974"/>
                    <a:pt x="133941" y="1661491"/>
                    <a:pt x="42832" y="1669774"/>
                  </a:cubicBezTo>
                  <a:cubicBezTo>
                    <a:pt x="-48277" y="1678057"/>
                    <a:pt x="34549" y="1692966"/>
                    <a:pt x="32893" y="1689653"/>
                  </a:cubicBezTo>
                  <a:cubicBezTo>
                    <a:pt x="31237" y="1686340"/>
                    <a:pt x="32893" y="1649896"/>
                    <a:pt x="32893" y="1649896"/>
                  </a:cubicBezTo>
                  <a:lnTo>
                    <a:pt x="32893" y="1649896"/>
                  </a:lnTo>
                </a:path>
              </a:pathLst>
            </a:custGeom>
            <a:no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Freeform 5"/>
            <p:cNvSpPr/>
            <p:nvPr/>
          </p:nvSpPr>
          <p:spPr>
            <a:xfrm>
              <a:off x="7307745" y="2607666"/>
              <a:ext cx="1180272" cy="1964335"/>
            </a:xfrm>
            <a:custGeom>
              <a:avLst/>
              <a:gdLst>
                <a:gd name="connsiteX0" fmla="*/ 1180272 w 1180272"/>
                <a:gd name="connsiteY0" fmla="*/ 234927 h 1964335"/>
                <a:gd name="connsiteX1" fmla="*/ 573985 w 1180272"/>
                <a:gd name="connsiteY1" fmla="*/ 85840 h 1964335"/>
                <a:gd name="connsiteX2" fmla="*/ 524290 w 1180272"/>
                <a:gd name="connsiteY2" fmla="*/ 1397805 h 1964335"/>
                <a:gd name="connsiteX3" fmla="*/ 47212 w 1180272"/>
                <a:gd name="connsiteY3" fmla="*/ 1666162 h 1964335"/>
                <a:gd name="connsiteX4" fmla="*/ 17394 w 1180272"/>
                <a:gd name="connsiteY4" fmla="*/ 1964335 h 1964335"/>
                <a:gd name="connsiteX5" fmla="*/ 17394 w 1180272"/>
                <a:gd name="connsiteY5" fmla="*/ 1964335 h 196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0272" h="1964335">
                  <a:moveTo>
                    <a:pt x="1180272" y="234927"/>
                  </a:moveTo>
                  <a:cubicBezTo>
                    <a:pt x="931793" y="63477"/>
                    <a:pt x="683315" y="-107973"/>
                    <a:pt x="573985" y="85840"/>
                  </a:cubicBezTo>
                  <a:cubicBezTo>
                    <a:pt x="464655" y="279653"/>
                    <a:pt x="612085" y="1134418"/>
                    <a:pt x="524290" y="1397805"/>
                  </a:cubicBezTo>
                  <a:cubicBezTo>
                    <a:pt x="436495" y="1661192"/>
                    <a:pt x="131695" y="1571740"/>
                    <a:pt x="47212" y="1666162"/>
                  </a:cubicBezTo>
                  <a:cubicBezTo>
                    <a:pt x="-37271" y="1760584"/>
                    <a:pt x="17394" y="1964335"/>
                    <a:pt x="17394" y="1964335"/>
                  </a:cubicBezTo>
                  <a:lnTo>
                    <a:pt x="17394" y="1964335"/>
                  </a:lnTo>
                </a:path>
              </a:pathLst>
            </a:custGeom>
            <a:no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TextBox 6"/>
            <p:cNvSpPr txBox="1"/>
            <p:nvPr/>
          </p:nvSpPr>
          <p:spPr>
            <a:xfrm>
              <a:off x="7905802" y="3399471"/>
              <a:ext cx="626165" cy="646331"/>
            </a:xfrm>
            <a:prstGeom prst="rect">
              <a:avLst/>
            </a:prstGeom>
            <a:noFill/>
          </p:spPr>
          <p:txBody>
            <a:bodyPr wrap="square" rtlCol="0">
              <a:spAutoFit/>
            </a:bodyPr>
            <a:lstStyle/>
            <a:p>
              <a:pPr algn="r" rtl="1"/>
              <a:r>
                <a:rPr lang="ar-SA" dirty="0" smtClean="0"/>
                <a:t>تربة طينية</a:t>
              </a:r>
              <a:endParaRPr lang="en-US" dirty="0"/>
            </a:p>
          </p:txBody>
        </p:sp>
        <p:sp>
          <p:nvSpPr>
            <p:cNvPr id="8" name="TextBox 7"/>
            <p:cNvSpPr txBox="1"/>
            <p:nvPr/>
          </p:nvSpPr>
          <p:spPr>
            <a:xfrm>
              <a:off x="6778488" y="3223589"/>
              <a:ext cx="748748" cy="646331"/>
            </a:xfrm>
            <a:prstGeom prst="rect">
              <a:avLst/>
            </a:prstGeom>
            <a:noFill/>
          </p:spPr>
          <p:txBody>
            <a:bodyPr wrap="square" rtlCol="0">
              <a:spAutoFit/>
            </a:bodyPr>
            <a:lstStyle/>
            <a:p>
              <a:pPr algn="r" rtl="1"/>
              <a:r>
                <a:rPr lang="ar-SA" dirty="0" smtClean="0"/>
                <a:t>تربة صفراء</a:t>
              </a:r>
              <a:endParaRPr lang="en-US" dirty="0"/>
            </a:p>
          </p:txBody>
        </p:sp>
        <p:sp>
          <p:nvSpPr>
            <p:cNvPr id="9" name="TextBox 8"/>
            <p:cNvSpPr txBox="1"/>
            <p:nvPr/>
          </p:nvSpPr>
          <p:spPr>
            <a:xfrm>
              <a:off x="5555976" y="2453164"/>
              <a:ext cx="748748" cy="646331"/>
            </a:xfrm>
            <a:prstGeom prst="rect">
              <a:avLst/>
            </a:prstGeom>
            <a:noFill/>
          </p:spPr>
          <p:txBody>
            <a:bodyPr wrap="square" rtlCol="0">
              <a:spAutoFit/>
            </a:bodyPr>
            <a:lstStyle/>
            <a:p>
              <a:pPr algn="r" rtl="1"/>
              <a:r>
                <a:rPr lang="ar-SA" dirty="0" smtClean="0"/>
                <a:t>تربة رملية</a:t>
              </a:r>
              <a:endParaRPr lang="en-US" dirty="0"/>
            </a:p>
          </p:txBody>
        </p:sp>
        <p:sp>
          <p:nvSpPr>
            <p:cNvPr id="10" name="Rectangle 9"/>
            <p:cNvSpPr/>
            <p:nvPr/>
          </p:nvSpPr>
          <p:spPr>
            <a:xfrm>
              <a:off x="5463446" y="2453164"/>
              <a:ext cx="3114024" cy="2198349"/>
            </a:xfrm>
            <a:prstGeom prst="rect">
              <a:avLst/>
            </a:prstGeom>
            <a:no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11" name="Group 10"/>
          <p:cNvGrpSpPr/>
          <p:nvPr/>
        </p:nvGrpSpPr>
        <p:grpSpPr>
          <a:xfrm>
            <a:off x="3184640" y="1862472"/>
            <a:ext cx="3114026" cy="2198349"/>
            <a:chOff x="387875" y="2605564"/>
            <a:chExt cx="3114026" cy="2198349"/>
          </a:xfrm>
        </p:grpSpPr>
        <p:sp>
          <p:nvSpPr>
            <p:cNvPr id="12" name="Freeform 11"/>
            <p:cNvSpPr/>
            <p:nvPr/>
          </p:nvSpPr>
          <p:spPr>
            <a:xfrm>
              <a:off x="387875" y="2776330"/>
              <a:ext cx="1439335" cy="1693877"/>
            </a:xfrm>
            <a:custGeom>
              <a:avLst/>
              <a:gdLst>
                <a:gd name="connsiteX0" fmla="*/ 1364737 w 1439335"/>
                <a:gd name="connsiteY0" fmla="*/ 0 h 1693877"/>
                <a:gd name="connsiteX1" fmla="*/ 1364737 w 1439335"/>
                <a:gd name="connsiteY1" fmla="*/ 308113 h 1693877"/>
                <a:gd name="connsiteX2" fmla="*/ 589484 w 1439335"/>
                <a:gd name="connsiteY2" fmla="*/ 1033670 h 1693877"/>
                <a:gd name="connsiteX3" fmla="*/ 579545 w 1439335"/>
                <a:gd name="connsiteY3" fmla="*/ 1639957 h 1693877"/>
                <a:gd name="connsiteX4" fmla="*/ 42832 w 1439335"/>
                <a:gd name="connsiteY4" fmla="*/ 1669774 h 1693877"/>
                <a:gd name="connsiteX5" fmla="*/ 32893 w 1439335"/>
                <a:gd name="connsiteY5" fmla="*/ 1689653 h 1693877"/>
                <a:gd name="connsiteX6" fmla="*/ 32893 w 1439335"/>
                <a:gd name="connsiteY6" fmla="*/ 1649896 h 1693877"/>
                <a:gd name="connsiteX7" fmla="*/ 32893 w 1439335"/>
                <a:gd name="connsiteY7" fmla="*/ 1649896 h 1693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9335" h="1693877">
                  <a:moveTo>
                    <a:pt x="1364737" y="0"/>
                  </a:moveTo>
                  <a:cubicBezTo>
                    <a:pt x="1429341" y="67917"/>
                    <a:pt x="1493946" y="135835"/>
                    <a:pt x="1364737" y="308113"/>
                  </a:cubicBezTo>
                  <a:cubicBezTo>
                    <a:pt x="1235528" y="480391"/>
                    <a:pt x="720349" y="811696"/>
                    <a:pt x="589484" y="1033670"/>
                  </a:cubicBezTo>
                  <a:cubicBezTo>
                    <a:pt x="458619" y="1255644"/>
                    <a:pt x="670654" y="1533940"/>
                    <a:pt x="579545" y="1639957"/>
                  </a:cubicBezTo>
                  <a:cubicBezTo>
                    <a:pt x="488436" y="1745974"/>
                    <a:pt x="133941" y="1661491"/>
                    <a:pt x="42832" y="1669774"/>
                  </a:cubicBezTo>
                  <a:cubicBezTo>
                    <a:pt x="-48277" y="1678057"/>
                    <a:pt x="34549" y="1692966"/>
                    <a:pt x="32893" y="1689653"/>
                  </a:cubicBezTo>
                  <a:cubicBezTo>
                    <a:pt x="31237" y="1686340"/>
                    <a:pt x="32893" y="1649896"/>
                    <a:pt x="32893" y="1649896"/>
                  </a:cubicBezTo>
                  <a:lnTo>
                    <a:pt x="32893" y="1649896"/>
                  </a:lnTo>
                </a:path>
              </a:pathLst>
            </a:custGeom>
            <a:no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Freeform 12"/>
            <p:cNvSpPr/>
            <p:nvPr/>
          </p:nvSpPr>
          <p:spPr>
            <a:xfrm>
              <a:off x="2232174" y="2760066"/>
              <a:ext cx="1180272" cy="1964335"/>
            </a:xfrm>
            <a:custGeom>
              <a:avLst/>
              <a:gdLst>
                <a:gd name="connsiteX0" fmla="*/ 1180272 w 1180272"/>
                <a:gd name="connsiteY0" fmla="*/ 234927 h 1964335"/>
                <a:gd name="connsiteX1" fmla="*/ 573985 w 1180272"/>
                <a:gd name="connsiteY1" fmla="*/ 85840 h 1964335"/>
                <a:gd name="connsiteX2" fmla="*/ 524290 w 1180272"/>
                <a:gd name="connsiteY2" fmla="*/ 1397805 h 1964335"/>
                <a:gd name="connsiteX3" fmla="*/ 47212 w 1180272"/>
                <a:gd name="connsiteY3" fmla="*/ 1666162 h 1964335"/>
                <a:gd name="connsiteX4" fmla="*/ 17394 w 1180272"/>
                <a:gd name="connsiteY4" fmla="*/ 1964335 h 1964335"/>
                <a:gd name="connsiteX5" fmla="*/ 17394 w 1180272"/>
                <a:gd name="connsiteY5" fmla="*/ 1964335 h 196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0272" h="1964335">
                  <a:moveTo>
                    <a:pt x="1180272" y="234927"/>
                  </a:moveTo>
                  <a:cubicBezTo>
                    <a:pt x="931793" y="63477"/>
                    <a:pt x="683315" y="-107973"/>
                    <a:pt x="573985" y="85840"/>
                  </a:cubicBezTo>
                  <a:cubicBezTo>
                    <a:pt x="464655" y="279653"/>
                    <a:pt x="612085" y="1134418"/>
                    <a:pt x="524290" y="1397805"/>
                  </a:cubicBezTo>
                  <a:cubicBezTo>
                    <a:pt x="436495" y="1661192"/>
                    <a:pt x="131695" y="1571740"/>
                    <a:pt x="47212" y="1666162"/>
                  </a:cubicBezTo>
                  <a:cubicBezTo>
                    <a:pt x="-37271" y="1760584"/>
                    <a:pt x="17394" y="1964335"/>
                    <a:pt x="17394" y="1964335"/>
                  </a:cubicBezTo>
                  <a:lnTo>
                    <a:pt x="17394" y="1964335"/>
                  </a:lnTo>
                </a:path>
              </a:pathLst>
            </a:custGeom>
            <a:no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TextBox 13"/>
            <p:cNvSpPr txBox="1"/>
            <p:nvPr/>
          </p:nvSpPr>
          <p:spPr>
            <a:xfrm>
              <a:off x="2908864" y="3240158"/>
              <a:ext cx="442238" cy="369332"/>
            </a:xfrm>
            <a:prstGeom prst="rect">
              <a:avLst/>
            </a:prstGeom>
            <a:noFill/>
          </p:spPr>
          <p:txBody>
            <a:bodyPr wrap="square" rtlCol="0">
              <a:spAutoFit/>
            </a:bodyPr>
            <a:lstStyle/>
            <a:p>
              <a:pPr algn="r" rtl="1"/>
              <a:r>
                <a:rPr lang="ar-SA" dirty="0" smtClean="0"/>
                <a:t>ذره</a:t>
              </a:r>
              <a:endParaRPr lang="en-US" dirty="0"/>
            </a:p>
          </p:txBody>
        </p:sp>
        <p:sp>
          <p:nvSpPr>
            <p:cNvPr id="15" name="TextBox 14"/>
            <p:cNvSpPr txBox="1"/>
            <p:nvPr/>
          </p:nvSpPr>
          <p:spPr>
            <a:xfrm>
              <a:off x="1590271" y="3780180"/>
              <a:ext cx="748748" cy="369332"/>
            </a:xfrm>
            <a:prstGeom prst="rect">
              <a:avLst/>
            </a:prstGeom>
            <a:noFill/>
          </p:spPr>
          <p:txBody>
            <a:bodyPr wrap="square" rtlCol="0">
              <a:spAutoFit/>
            </a:bodyPr>
            <a:lstStyle/>
            <a:p>
              <a:pPr algn="r" rtl="1"/>
              <a:r>
                <a:rPr lang="ar-SA" dirty="0" smtClean="0"/>
                <a:t>نخيل</a:t>
              </a:r>
              <a:endParaRPr lang="en-US" dirty="0"/>
            </a:p>
          </p:txBody>
        </p:sp>
        <p:sp>
          <p:nvSpPr>
            <p:cNvPr id="16" name="TextBox 15"/>
            <p:cNvSpPr txBox="1"/>
            <p:nvPr/>
          </p:nvSpPr>
          <p:spPr>
            <a:xfrm>
              <a:off x="530096" y="3028122"/>
              <a:ext cx="748748" cy="369332"/>
            </a:xfrm>
            <a:prstGeom prst="rect">
              <a:avLst/>
            </a:prstGeom>
            <a:noFill/>
          </p:spPr>
          <p:txBody>
            <a:bodyPr wrap="square" rtlCol="0">
              <a:spAutoFit/>
            </a:bodyPr>
            <a:lstStyle/>
            <a:p>
              <a:pPr algn="r" rtl="1"/>
              <a:r>
                <a:rPr lang="ar-SA" dirty="0" smtClean="0"/>
                <a:t>برسيم</a:t>
              </a:r>
              <a:endParaRPr lang="en-US" dirty="0"/>
            </a:p>
          </p:txBody>
        </p:sp>
        <p:sp>
          <p:nvSpPr>
            <p:cNvPr id="17" name="Rectangle 16"/>
            <p:cNvSpPr/>
            <p:nvPr/>
          </p:nvSpPr>
          <p:spPr>
            <a:xfrm>
              <a:off x="387877" y="2605564"/>
              <a:ext cx="3114024" cy="2198349"/>
            </a:xfrm>
            <a:prstGeom prst="rect">
              <a:avLst/>
            </a:prstGeom>
            <a:no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2667452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ربط البيانات الهندسية</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95300" y="1600200"/>
            <a:ext cx="9334500" cy="4559299"/>
          </a:xfrm>
          <a:prstGeom prst="rect">
            <a:avLst/>
          </a:prstGeom>
        </p:spPr>
      </p:pic>
    </p:spTree>
    <p:extLst>
      <p:ext uri="{BB962C8B-B14F-4D97-AF65-F5344CB8AC3E}">
        <p14:creationId xmlns:p14="http://schemas.microsoft.com/office/powerpoint/2010/main" val="4225068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08862" y="2743200"/>
            <a:ext cx="8887538" cy="1275109"/>
          </a:xfrm>
          <a:prstGeom prst="rect">
            <a:avLst/>
          </a:prstGeom>
        </p:spPr>
      </p:pic>
    </p:spTree>
    <p:extLst>
      <p:ext uri="{BB962C8B-B14F-4D97-AF65-F5344CB8AC3E}">
        <p14:creationId xmlns:p14="http://schemas.microsoft.com/office/powerpoint/2010/main" val="23156516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990600" y="457200"/>
            <a:ext cx="7575512" cy="5778500"/>
          </a:xfrm>
          <a:prstGeom prst="rect">
            <a:avLst/>
          </a:prstGeom>
        </p:spPr>
      </p:pic>
      <p:sp>
        <p:nvSpPr>
          <p:cNvPr id="5" name="TextBox 4"/>
          <p:cNvSpPr txBox="1"/>
          <p:nvPr/>
        </p:nvSpPr>
        <p:spPr>
          <a:xfrm>
            <a:off x="1371600" y="3863181"/>
            <a:ext cx="381000" cy="369332"/>
          </a:xfrm>
          <a:prstGeom prst="rect">
            <a:avLst/>
          </a:prstGeom>
          <a:noFill/>
        </p:spPr>
        <p:txBody>
          <a:bodyPr wrap="square" rtlCol="0">
            <a:spAutoFit/>
          </a:bodyPr>
          <a:lstStyle/>
          <a:p>
            <a:r>
              <a:rPr lang="en-US" dirty="0" smtClean="0"/>
              <a:t>A</a:t>
            </a:r>
            <a:endParaRPr lang="en-US" dirty="0"/>
          </a:p>
        </p:txBody>
      </p:sp>
      <p:sp>
        <p:nvSpPr>
          <p:cNvPr id="6" name="TextBox 5"/>
          <p:cNvSpPr txBox="1"/>
          <p:nvPr/>
        </p:nvSpPr>
        <p:spPr>
          <a:xfrm>
            <a:off x="3581400" y="5638800"/>
            <a:ext cx="381000" cy="369332"/>
          </a:xfrm>
          <a:prstGeom prst="rect">
            <a:avLst/>
          </a:prstGeom>
          <a:noFill/>
        </p:spPr>
        <p:txBody>
          <a:bodyPr wrap="square" rtlCol="0">
            <a:spAutoFit/>
          </a:bodyPr>
          <a:lstStyle/>
          <a:p>
            <a:r>
              <a:rPr lang="en-US" dirty="0" smtClean="0"/>
              <a:t>E</a:t>
            </a:r>
            <a:endParaRPr lang="en-US" dirty="0"/>
          </a:p>
        </p:txBody>
      </p:sp>
      <p:sp>
        <p:nvSpPr>
          <p:cNvPr id="7" name="TextBox 6"/>
          <p:cNvSpPr txBox="1"/>
          <p:nvPr/>
        </p:nvSpPr>
        <p:spPr>
          <a:xfrm>
            <a:off x="2247900" y="3678515"/>
            <a:ext cx="381000" cy="369332"/>
          </a:xfrm>
          <a:prstGeom prst="rect">
            <a:avLst/>
          </a:prstGeom>
          <a:noFill/>
        </p:spPr>
        <p:txBody>
          <a:bodyPr wrap="square" rtlCol="0">
            <a:spAutoFit/>
          </a:bodyPr>
          <a:lstStyle/>
          <a:p>
            <a:r>
              <a:rPr lang="en-US" dirty="0" smtClean="0"/>
              <a:t>1</a:t>
            </a:r>
            <a:endParaRPr lang="en-US" dirty="0"/>
          </a:p>
        </p:txBody>
      </p:sp>
      <p:sp>
        <p:nvSpPr>
          <p:cNvPr id="8" name="TextBox 7"/>
          <p:cNvSpPr txBox="1"/>
          <p:nvPr/>
        </p:nvSpPr>
        <p:spPr>
          <a:xfrm>
            <a:off x="2826854" y="5626934"/>
            <a:ext cx="381000" cy="369332"/>
          </a:xfrm>
          <a:prstGeom prst="rect">
            <a:avLst/>
          </a:prstGeom>
          <a:noFill/>
        </p:spPr>
        <p:txBody>
          <a:bodyPr wrap="square" rtlCol="0">
            <a:spAutoFit/>
          </a:bodyPr>
          <a:lstStyle/>
          <a:p>
            <a:r>
              <a:rPr lang="en-US" dirty="0" smtClean="0"/>
              <a:t>5</a:t>
            </a:r>
            <a:endParaRPr lang="en-US" dirty="0"/>
          </a:p>
        </p:txBody>
      </p:sp>
      <p:sp>
        <p:nvSpPr>
          <p:cNvPr id="9" name="TextBox 8"/>
          <p:cNvSpPr txBox="1"/>
          <p:nvPr/>
        </p:nvSpPr>
        <p:spPr>
          <a:xfrm>
            <a:off x="3581400" y="4495800"/>
            <a:ext cx="381000" cy="369332"/>
          </a:xfrm>
          <a:prstGeom prst="rect">
            <a:avLst/>
          </a:prstGeom>
          <a:noFill/>
        </p:spPr>
        <p:txBody>
          <a:bodyPr wrap="square" rtlCol="0">
            <a:spAutoFit/>
          </a:bodyPr>
          <a:lstStyle/>
          <a:p>
            <a:r>
              <a:rPr lang="en-US" dirty="0" smtClean="0"/>
              <a:t>4</a:t>
            </a:r>
            <a:endParaRPr lang="en-US" dirty="0"/>
          </a:p>
        </p:txBody>
      </p:sp>
      <p:sp>
        <p:nvSpPr>
          <p:cNvPr id="10" name="TextBox 9"/>
          <p:cNvSpPr txBox="1"/>
          <p:nvPr/>
        </p:nvSpPr>
        <p:spPr>
          <a:xfrm>
            <a:off x="2209800" y="4964668"/>
            <a:ext cx="381000" cy="369332"/>
          </a:xfrm>
          <a:prstGeom prst="rect">
            <a:avLst/>
          </a:prstGeom>
          <a:noFill/>
        </p:spPr>
        <p:txBody>
          <a:bodyPr wrap="square" rtlCol="0">
            <a:spAutoFit/>
          </a:bodyPr>
          <a:lstStyle/>
          <a:p>
            <a:r>
              <a:rPr lang="en-US" dirty="0" smtClean="0"/>
              <a:t>3</a:t>
            </a:r>
            <a:endParaRPr lang="en-US" dirty="0"/>
          </a:p>
        </p:txBody>
      </p:sp>
      <p:sp>
        <p:nvSpPr>
          <p:cNvPr id="11" name="Rectangle 10"/>
          <p:cNvSpPr/>
          <p:nvPr/>
        </p:nvSpPr>
        <p:spPr>
          <a:xfrm>
            <a:off x="4114800" y="4232513"/>
            <a:ext cx="304800" cy="1893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2876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297199" y="1289050"/>
            <a:ext cx="7311601" cy="4279900"/>
          </a:xfrm>
          <a:prstGeom prst="rect">
            <a:avLst/>
          </a:prstGeom>
        </p:spPr>
      </p:pic>
    </p:spTree>
    <p:extLst>
      <p:ext uri="{BB962C8B-B14F-4D97-AF65-F5344CB8AC3E}">
        <p14:creationId xmlns:p14="http://schemas.microsoft.com/office/powerpoint/2010/main" val="2478202002"/>
      </p:ext>
    </p:extLst>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1965</TotalTime>
  <Words>710</Words>
  <Application>Microsoft Office PowerPoint</Application>
  <PresentationFormat>A4 Paper (210x297 mm)</PresentationFormat>
  <Paragraphs>237</Paragraphs>
  <Slides>21</Slides>
  <Notes>0</Notes>
  <HiddenSlides>0</HiddenSlides>
  <MMClips>0</MMClips>
  <ScaleCrop>false</ScaleCrop>
  <HeadingPairs>
    <vt:vector size="4" baseType="variant">
      <vt:variant>
        <vt:lpstr>نسق</vt:lpstr>
      </vt:variant>
      <vt:variant>
        <vt:i4>1</vt:i4>
      </vt:variant>
      <vt:variant>
        <vt:lpstr>عناوين الشرائح</vt:lpstr>
      </vt:variant>
      <vt:variant>
        <vt:i4>21</vt:i4>
      </vt:variant>
    </vt:vector>
  </HeadingPairs>
  <TitlesOfParts>
    <vt:vector size="22" baseType="lpstr">
      <vt:lpstr>Office Theme</vt:lpstr>
      <vt:lpstr>المحاضرة الثامنة</vt:lpstr>
      <vt:lpstr>عرض تقديمي في PowerPoint</vt:lpstr>
      <vt:lpstr>جزء من قاعدة بيانات لمنطقة زراعية</vt:lpstr>
      <vt:lpstr>عرض تقديمي في PowerPoint</vt:lpstr>
      <vt:lpstr>البيانات الوصفية (التوصيفية)</vt:lpstr>
      <vt:lpstr>البيانات المترية الهندسية</vt:lpstr>
      <vt:lpstr>الحقل والسجل</vt:lpstr>
      <vt:lpstr>جزء آخر من قاعدة البيانات للمنطقة الزراعية نفسها</vt:lpstr>
      <vt:lpstr>عرض تقديمي في PowerPoint</vt:lpstr>
      <vt:lpstr>عرض تقديمي في PowerPoint</vt:lpstr>
      <vt:lpstr>عرض تقديمي في PowerPoint</vt:lpstr>
      <vt:lpstr>عرض تقديمي في PowerPoint</vt:lpstr>
      <vt:lpstr>عرض تقديمي في PowerPoint</vt:lpstr>
      <vt:lpstr>ربط المعلومات المختلفة</vt:lpstr>
      <vt:lpstr>عرض تقديمي في PowerPoint</vt:lpstr>
      <vt:lpstr>عرض تقديمي في PowerPoint</vt:lpstr>
      <vt:lpstr>عرض تقديمي في PowerPoint</vt:lpstr>
      <vt:lpstr>ربط البيانات الهندسية</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ASUS</cp:lastModifiedBy>
  <cp:revision>149</cp:revision>
  <cp:lastPrinted>2014-11-20T09:02:33Z</cp:lastPrinted>
  <dcterms:created xsi:type="dcterms:W3CDTF">2009-10-14T19:14:34Z</dcterms:created>
  <dcterms:modified xsi:type="dcterms:W3CDTF">2014-11-20T09:02:51Z</dcterms:modified>
</cp:coreProperties>
</file>