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29" r:id="rId2"/>
    <p:sldId id="456" r:id="rId3"/>
    <p:sldId id="457" r:id="rId4"/>
    <p:sldId id="458" r:id="rId5"/>
    <p:sldId id="459" r:id="rId6"/>
    <p:sldId id="460" r:id="rId7"/>
    <p:sldId id="461" r:id="rId8"/>
    <p:sldId id="462" r:id="rId9"/>
    <p:sldId id="463" r:id="rId10"/>
    <p:sldId id="464" r:id="rId11"/>
    <p:sldId id="486" r:id="rId12"/>
    <p:sldId id="487" r:id="rId13"/>
    <p:sldId id="465" r:id="rId14"/>
    <p:sldId id="466" r:id="rId15"/>
    <p:sldId id="467" r:id="rId16"/>
    <p:sldId id="468" r:id="rId17"/>
    <p:sldId id="469" r:id="rId18"/>
    <p:sldId id="470" r:id="rId19"/>
    <p:sldId id="471" r:id="rId20"/>
    <p:sldId id="472" r:id="rId21"/>
    <p:sldId id="473"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77" d="100"/>
          <a:sy n="77" d="100"/>
        </p:scale>
        <p:origin x="-960" y="-4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11/20/2014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x-none" spc="-150">
                <a:solidFill>
                  <a:srgbClr val="376092"/>
                </a:solidFill>
                <a:latin typeface="ae_AlMateen" pitchFamily="2" charset="-78"/>
                <a:cs typeface="ae_AlMateen" pitchFamily="2" charset="-78"/>
              </a:rPr>
              <a:t>المحاضرة </a:t>
            </a:r>
            <a:r>
              <a:rPr lang="x-none" spc="-150" smtClean="0">
                <a:solidFill>
                  <a:srgbClr val="376092"/>
                </a:solidFill>
                <a:latin typeface="ae_AlMateen" pitchFamily="2" charset="-78"/>
                <a:cs typeface="ae_AlMateen" pitchFamily="2" charset="-78"/>
              </a:rPr>
              <a:t>ال</a:t>
            </a:r>
            <a:r>
              <a:rPr lang="ar-SA" spc="-150" dirty="0" smtClean="0">
                <a:solidFill>
                  <a:srgbClr val="376092"/>
                </a:solidFill>
                <a:latin typeface="ae_AlMateen" pitchFamily="2" charset="-78"/>
                <a:cs typeface="ae_AlMateen" pitchFamily="2" charset="-78"/>
              </a:rPr>
              <a:t>عاشرة</a:t>
            </a:r>
            <a:endParaRPr lang="en-US" dirty="0"/>
          </a:p>
        </p:txBody>
      </p:sp>
      <p:sp>
        <p:nvSpPr>
          <p:cNvPr id="3" name="Subtitle 2"/>
          <p:cNvSpPr>
            <a:spLocks noGrp="1"/>
          </p:cNvSpPr>
          <p:nvPr>
            <p:ph type="subTitle" idx="1"/>
          </p:nvPr>
        </p:nvSpPr>
        <p:spPr>
          <a:xfrm>
            <a:off x="943708" y="3886200"/>
            <a:ext cx="7948246" cy="1066800"/>
          </a:xfrm>
        </p:spPr>
        <p:txBody>
          <a:bodyPr>
            <a:normAutofit/>
          </a:bodyPr>
          <a:lstStyle/>
          <a:p>
            <a:pPr rtl="1"/>
            <a:r>
              <a:rPr lang="ar-SA" sz="4400" dirty="0"/>
              <a:t>الخريطة</a:t>
            </a:r>
          </a:p>
        </p:txBody>
      </p:sp>
    </p:spTree>
    <p:extLst>
      <p:ext uri="{BB962C8B-B14F-4D97-AF65-F5344CB8AC3E}">
        <p14:creationId xmlns:p14="http://schemas.microsoft.com/office/powerpoint/2010/main" val="1230278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457200"/>
            <a:ext cx="3810000" cy="762000"/>
          </a:xfrm>
        </p:spPr>
        <p:txBody>
          <a:bodyPr anchor="ctr"/>
          <a:lstStyle/>
          <a:p>
            <a:pPr algn="ctr" rtl="1"/>
            <a:r>
              <a:rPr lang="ar-SA" sz="4000" dirty="0">
                <a:solidFill>
                  <a:schemeClr val="tx1"/>
                </a:solidFill>
              </a:rPr>
              <a:t>عناصر المحاضرة</a:t>
            </a:r>
            <a:endParaRPr lang="en-US" sz="4000" dirty="0">
              <a:solidFill>
                <a:schemeClr val="tx1"/>
              </a:solidFill>
            </a:endParaRPr>
          </a:p>
        </p:txBody>
      </p:sp>
      <p:sp>
        <p:nvSpPr>
          <p:cNvPr id="3" name="Content Placeholder 2"/>
          <p:cNvSpPr>
            <a:spLocks noGrp="1"/>
          </p:cNvSpPr>
          <p:nvPr>
            <p:ph sz="quarter" idx="4294967295"/>
          </p:nvPr>
        </p:nvSpPr>
        <p:spPr>
          <a:xfrm>
            <a:off x="1981200" y="2286000"/>
            <a:ext cx="5715000" cy="3733800"/>
          </a:xfrm>
          <a:prstGeom prst="rect">
            <a:avLst/>
          </a:prstGeom>
        </p:spPr>
        <p:txBody>
          <a:bodyPr anchor="t">
            <a:normAutofit fontScale="92500"/>
          </a:bodyPr>
          <a:lstStyle/>
          <a:p>
            <a:pPr algn="r" rtl="1">
              <a:buFont typeface="Wingdings" pitchFamily="2" charset="2"/>
              <a:buChar char="Ø"/>
            </a:pPr>
            <a:r>
              <a:rPr lang="ar-SA" sz="2800" dirty="0"/>
              <a:t>تعريف الخريطة</a:t>
            </a:r>
          </a:p>
          <a:p>
            <a:pPr algn="r" rtl="1">
              <a:buFont typeface="Wingdings" pitchFamily="2" charset="2"/>
              <a:buChar char="Ø"/>
            </a:pPr>
            <a:r>
              <a:rPr lang="ar-SA" sz="2800" dirty="0"/>
              <a:t>أنواع الخرائط</a:t>
            </a:r>
          </a:p>
          <a:p>
            <a:pPr algn="r" rtl="1">
              <a:buFont typeface="Wingdings" pitchFamily="2" charset="2"/>
              <a:buChar char="Ø"/>
            </a:pPr>
            <a:r>
              <a:rPr lang="ar-SA" sz="2800" dirty="0"/>
              <a:t>عناصر الخريطة</a:t>
            </a:r>
          </a:p>
          <a:p>
            <a:pPr lvl="1" algn="r" rtl="1"/>
            <a:r>
              <a:rPr lang="ar-SA" dirty="0"/>
              <a:t>مقياس الرسم</a:t>
            </a:r>
          </a:p>
          <a:p>
            <a:pPr lvl="1" algn="r" rtl="1"/>
            <a:r>
              <a:rPr lang="ar-SA" dirty="0"/>
              <a:t>التمثيل الرمزي (الترميز)</a:t>
            </a:r>
          </a:p>
          <a:p>
            <a:pPr lvl="1" algn="r" rtl="1"/>
            <a:r>
              <a:rPr lang="ar-SA" dirty="0"/>
              <a:t>المساقط</a:t>
            </a:r>
          </a:p>
          <a:p>
            <a:pPr lvl="1" algn="r" rtl="1"/>
            <a:r>
              <a:rPr lang="ar-SA" sz="2400" dirty="0"/>
              <a:t>عناصر التصميم: العنوان، ومفتاح الخريطة، مقياس الرسم، سهم الشمال، مصدر البيانات، معد الخريطة.</a:t>
            </a:r>
          </a:p>
          <a:p>
            <a:pPr lvl="1" algn="r" rtl="1"/>
            <a:endParaRPr lang="ar-SA" dirty="0"/>
          </a:p>
        </p:txBody>
      </p:sp>
      <p:sp>
        <p:nvSpPr>
          <p:cNvPr id="4" name="TextBox 3"/>
          <p:cNvSpPr txBox="1"/>
          <p:nvPr/>
        </p:nvSpPr>
        <p:spPr>
          <a:xfrm>
            <a:off x="2362200" y="1219200"/>
            <a:ext cx="4953000" cy="523220"/>
          </a:xfrm>
          <a:prstGeom prst="rect">
            <a:avLst/>
          </a:prstGeom>
          <a:noFill/>
        </p:spPr>
        <p:txBody>
          <a:bodyPr wrap="square" rtlCol="0">
            <a:spAutoFit/>
          </a:bodyPr>
          <a:lstStyle/>
          <a:p>
            <a:pPr algn="ctr" rtl="1"/>
            <a:r>
              <a:rPr lang="ar-SA" sz="2800" dirty="0"/>
              <a:t>الخريطة</a:t>
            </a:r>
          </a:p>
        </p:txBody>
      </p:sp>
    </p:spTree>
    <p:extLst>
      <p:ext uri="{BB962C8B-B14F-4D97-AF65-F5344CB8AC3E}">
        <p14:creationId xmlns:p14="http://schemas.microsoft.com/office/powerpoint/2010/main" val="19181468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33800" y="381001"/>
            <a:ext cx="2438400" cy="830997"/>
          </a:xfrm>
          <a:prstGeom prst="rect">
            <a:avLst/>
          </a:prstGeom>
          <a:noFill/>
        </p:spPr>
        <p:txBody>
          <a:bodyPr wrap="square" rtlCol="0">
            <a:spAutoFit/>
          </a:bodyPr>
          <a:lstStyle/>
          <a:p>
            <a:pPr algn="ctr" rtl="1"/>
            <a:r>
              <a:rPr lang="ar-SA" sz="4800" b="1" spc="300" dirty="0">
                <a:effectLst>
                  <a:outerShdw blurRad="38100" dist="38100" dir="2700000" algn="tl">
                    <a:srgbClr val="000000">
                      <a:alpha val="43137"/>
                    </a:srgbClr>
                  </a:outerShdw>
                </a:effectLst>
              </a:rPr>
              <a:t>الخريطة</a:t>
            </a:r>
          </a:p>
        </p:txBody>
      </p:sp>
      <p:sp>
        <p:nvSpPr>
          <p:cNvPr id="4" name="Content Placeholder 2"/>
          <p:cNvSpPr txBox="1">
            <a:spLocks/>
          </p:cNvSpPr>
          <p:nvPr/>
        </p:nvSpPr>
        <p:spPr>
          <a:xfrm>
            <a:off x="1752600" y="1447800"/>
            <a:ext cx="6781800" cy="4038600"/>
          </a:xfrm>
          <a:prstGeom prst="rect">
            <a:avLst/>
          </a:prstGeom>
        </p:spPr>
        <p:txBody>
          <a:bodyPr vert="horz" lIns="91440" tIns="45720" rIns="91440" bIns="45720" rtlCol="0" anchor="t">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lgn="just" rtl="1">
              <a:lnSpc>
                <a:spcPct val="170000"/>
              </a:lnSpc>
              <a:buFont typeface="Wingdings" pitchFamily="2" charset="2"/>
              <a:buChar char="v"/>
            </a:pPr>
            <a:r>
              <a:rPr lang="ar-SA" sz="2200" dirty="0"/>
              <a:t>تمثيل رمزي لصفات مختارة لأماكن معينة ترسم على سطح مستوي، وتقدم المعلومات عن العالم في صورة مبسطة.</a:t>
            </a:r>
          </a:p>
          <a:p>
            <a:pPr algn="just" rtl="1">
              <a:lnSpc>
                <a:spcPct val="170000"/>
              </a:lnSpc>
              <a:buFont typeface="Wingdings" pitchFamily="2" charset="2"/>
              <a:buChar char="v"/>
            </a:pPr>
            <a:r>
              <a:rPr lang="ar-SA" sz="2200" dirty="0"/>
              <a:t>صورة أو رسم مصغر لسطح الأرض، باستخدام رموز وعلامات اصطلاحية، ذات بعدين، ومسقط افقي، بها قدر من التشويه والتعميم.</a:t>
            </a:r>
          </a:p>
          <a:p>
            <a:pPr algn="just" rtl="1">
              <a:lnSpc>
                <a:spcPct val="170000"/>
              </a:lnSpc>
              <a:buFont typeface="Wingdings" pitchFamily="2" charset="2"/>
              <a:buChar char="v"/>
            </a:pPr>
            <a:r>
              <a:rPr lang="ar-SA" sz="2200" dirty="0"/>
              <a:t>الخريطة عبارة عن تمثيل هندسي مختصر للواقع	   </a:t>
            </a:r>
            <a:r>
              <a:rPr lang="en-US" sz="2200" dirty="0"/>
              <a:t>Abstraction--Geometrical Representation</a:t>
            </a:r>
            <a:endParaRPr lang="ar-SA" sz="2200" dirty="0"/>
          </a:p>
          <a:p>
            <a:pPr algn="just" rtl="1">
              <a:lnSpc>
                <a:spcPct val="170000"/>
              </a:lnSpc>
              <a:buFont typeface="Wingdings" pitchFamily="2" charset="2"/>
              <a:buChar char="v"/>
            </a:pPr>
            <a:endParaRPr lang="ar-SA" sz="2200" dirty="0"/>
          </a:p>
          <a:p>
            <a:pPr algn="just" rtl="1">
              <a:lnSpc>
                <a:spcPct val="170000"/>
              </a:lnSpc>
              <a:buFont typeface="Wingdings" pitchFamily="2" charset="2"/>
              <a:buChar char="v"/>
            </a:pPr>
            <a:endParaRPr lang="ar-SA" sz="2200" dirty="0"/>
          </a:p>
        </p:txBody>
      </p:sp>
      <p:sp>
        <p:nvSpPr>
          <p:cNvPr id="6" name="Content Placeholder 2"/>
          <p:cNvSpPr txBox="1">
            <a:spLocks/>
          </p:cNvSpPr>
          <p:nvPr/>
        </p:nvSpPr>
        <p:spPr>
          <a:xfrm>
            <a:off x="1447800" y="4648200"/>
            <a:ext cx="7065818" cy="1219200"/>
          </a:xfrm>
          <a:prstGeom prst="rect">
            <a:avLst/>
          </a:prstGeom>
        </p:spPr>
        <p:txBody>
          <a:bodyPr vert="horz" lIns="91440" tIns="45720" rIns="91440" bIns="45720" rtlCol="0" anchor="t">
            <a:no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lgn="just" rtl="1">
              <a:lnSpc>
                <a:spcPct val="170000"/>
              </a:lnSpc>
              <a:buNone/>
            </a:pPr>
            <a:endParaRPr lang="ar-SA" sz="2200" dirty="0"/>
          </a:p>
        </p:txBody>
      </p:sp>
    </p:spTree>
    <p:extLst>
      <p:ext uri="{BB962C8B-B14F-4D97-AF65-F5344CB8AC3E}">
        <p14:creationId xmlns:p14="http://schemas.microsoft.com/office/powerpoint/2010/main" val="3418811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295400" y="1371600"/>
            <a:ext cx="7315200" cy="3886200"/>
          </a:xfrm>
          <a:prstGeom prst="rect">
            <a:avLst/>
          </a:prstGeom>
        </p:spPr>
        <p:txBody>
          <a:bodyPr anchor="t">
            <a:noAutofit/>
          </a:bodyPr>
          <a:lstStyle/>
          <a:p>
            <a:pPr algn="just" rtl="1">
              <a:lnSpc>
                <a:spcPct val="170000"/>
              </a:lnSpc>
              <a:buFont typeface="+mj-lt"/>
              <a:buAutoNum type="arabicPeriod"/>
            </a:pPr>
            <a:r>
              <a:rPr lang="ar-SA" sz="2000" dirty="0"/>
              <a:t>خرائط المرجع العام (</a:t>
            </a:r>
            <a:r>
              <a:rPr lang="en-US" sz="2000" dirty="0"/>
              <a:t>General Reference Maps</a:t>
            </a:r>
            <a:r>
              <a:rPr lang="ar-SA" sz="2000" dirty="0"/>
              <a:t>):</a:t>
            </a:r>
          </a:p>
          <a:p>
            <a:pPr lvl="1" algn="just" rtl="1">
              <a:lnSpc>
                <a:spcPct val="170000"/>
              </a:lnSpc>
              <a:buFont typeface="Wingdings" pitchFamily="2" charset="2"/>
              <a:buChar char="§"/>
            </a:pPr>
            <a:r>
              <a:rPr lang="ar-SA" sz="2000" dirty="0"/>
              <a:t>توضح بيانات جغرافية عامة لمنطقة محددة.</a:t>
            </a:r>
          </a:p>
          <a:p>
            <a:pPr lvl="1" algn="just" rtl="1">
              <a:lnSpc>
                <a:spcPct val="170000"/>
              </a:lnSpc>
              <a:buFont typeface="Wingdings" pitchFamily="2" charset="2"/>
              <a:buChar char="§"/>
            </a:pPr>
            <a:r>
              <a:rPr lang="ar-SA" sz="2000" dirty="0"/>
              <a:t>موقع المدن، والحدود، والطرق، الجبال، والأنهار، والشواطئ</a:t>
            </a:r>
          </a:p>
          <a:p>
            <a:pPr algn="just" rtl="1">
              <a:lnSpc>
                <a:spcPct val="170000"/>
              </a:lnSpc>
              <a:buFont typeface="+mj-lt"/>
              <a:buAutoNum type="arabicPeriod"/>
            </a:pPr>
            <a:r>
              <a:rPr lang="ar-SA" sz="2000" dirty="0"/>
              <a:t>الخرائط الموضوعية (</a:t>
            </a:r>
            <a:r>
              <a:rPr lang="en-US" sz="2000" dirty="0"/>
              <a:t>Thematic Maps</a:t>
            </a:r>
            <a:r>
              <a:rPr lang="ar-SA" sz="2000" dirty="0"/>
              <a:t>):</a:t>
            </a:r>
          </a:p>
          <a:p>
            <a:pPr lvl="1" algn="just" rtl="1">
              <a:lnSpc>
                <a:spcPct val="170000"/>
              </a:lnSpc>
              <a:buFont typeface="Wingdings" pitchFamily="2" charset="2"/>
              <a:buChar char="§"/>
            </a:pPr>
            <a:r>
              <a:rPr lang="ar-SA" sz="2000" dirty="0"/>
              <a:t>توضح التوزيع والنمط لظاهرة محددة، (السكان، والكائنات الحية، والأرض).</a:t>
            </a:r>
          </a:p>
          <a:p>
            <a:pPr lvl="1" algn="just" rtl="1">
              <a:lnSpc>
                <a:spcPct val="170000"/>
              </a:lnSpc>
              <a:buFont typeface="Wingdings" pitchFamily="2" charset="2"/>
              <a:buChar char="§"/>
            </a:pPr>
            <a:r>
              <a:rPr lang="ar-SA" sz="2000" dirty="0"/>
              <a:t>مثال: إنتاج محصول معين، متوسط الدخل، معدل هطول الأمطار.</a:t>
            </a:r>
          </a:p>
        </p:txBody>
      </p:sp>
      <p:sp>
        <p:nvSpPr>
          <p:cNvPr id="5" name="TextBox 4"/>
          <p:cNvSpPr txBox="1"/>
          <p:nvPr/>
        </p:nvSpPr>
        <p:spPr>
          <a:xfrm>
            <a:off x="2971800" y="381000"/>
            <a:ext cx="3886200" cy="707886"/>
          </a:xfrm>
          <a:prstGeom prst="rect">
            <a:avLst/>
          </a:prstGeom>
          <a:noFill/>
        </p:spPr>
        <p:txBody>
          <a:bodyPr wrap="square" rtlCol="0">
            <a:spAutoFit/>
          </a:bodyPr>
          <a:lstStyle/>
          <a:p>
            <a:pPr algn="ctr" rtl="1"/>
            <a:r>
              <a:rPr lang="ar-SA" sz="4000" dirty="0"/>
              <a:t> أنواع الخرائط</a:t>
            </a:r>
          </a:p>
        </p:txBody>
      </p:sp>
    </p:spTree>
    <p:extLst>
      <p:ext uri="{BB962C8B-B14F-4D97-AF65-F5344CB8AC3E}">
        <p14:creationId xmlns:p14="http://schemas.microsoft.com/office/powerpoint/2010/main" val="21137308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85800" y="5867400"/>
            <a:ext cx="8610600" cy="660400"/>
          </a:xfrm>
          <a:prstGeom prst="rect">
            <a:avLst/>
          </a:prstGeom>
        </p:spPr>
        <p:txBody>
          <a:bodyPr anchor="t">
            <a:noAutofit/>
          </a:bodyPr>
          <a:lstStyle/>
          <a:p>
            <a:pPr marL="0" indent="0" algn="ctr" rtl="1">
              <a:lnSpc>
                <a:spcPct val="170000"/>
              </a:lnSpc>
              <a:buNone/>
            </a:pPr>
            <a:r>
              <a:rPr lang="ar-SA" sz="2000" dirty="0"/>
              <a:t>خرائط موضوعية توضح التوزيع والنمط لظاهرة محددة (حساسية النخيل لملوحة التربة).</a:t>
            </a:r>
          </a:p>
        </p:txBody>
      </p:sp>
      <p:sp>
        <p:nvSpPr>
          <p:cNvPr id="5" name="TextBox 4"/>
          <p:cNvSpPr txBox="1"/>
          <p:nvPr/>
        </p:nvSpPr>
        <p:spPr>
          <a:xfrm>
            <a:off x="2971800" y="381000"/>
            <a:ext cx="3886200" cy="707886"/>
          </a:xfrm>
          <a:prstGeom prst="rect">
            <a:avLst/>
          </a:prstGeom>
          <a:noFill/>
        </p:spPr>
        <p:txBody>
          <a:bodyPr wrap="square" rtlCol="0">
            <a:spAutoFit/>
          </a:bodyPr>
          <a:lstStyle/>
          <a:p>
            <a:pPr algn="ctr" rtl="1"/>
            <a:r>
              <a:rPr lang="ar-SA" sz="4000" dirty="0"/>
              <a:t> أنواع الخرائط</a:t>
            </a:r>
          </a:p>
        </p:txBody>
      </p:sp>
      <p:pic>
        <p:nvPicPr>
          <p:cNvPr id="4" name="Picture 3" descr="C:\Users\Nabeel\Desktop\Thesis\Writings\(5) النتائج\Sena-Vista\Sens_Palms-Vis-Sec.jpg"/>
          <p:cNvPicPr/>
          <p:nvPr/>
        </p:nvPicPr>
        <p:blipFill>
          <a:blip r:embed="rId2" cstate="print"/>
          <a:srcRect/>
          <a:stretch>
            <a:fillRect/>
          </a:stretch>
        </p:blipFill>
        <p:spPr bwMode="auto">
          <a:xfrm>
            <a:off x="1905000" y="1295400"/>
            <a:ext cx="6172200" cy="4419600"/>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8617187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4914900" y="1447800"/>
            <a:ext cx="4000500" cy="4343400"/>
          </a:xfrm>
          <a:prstGeom prst="rect">
            <a:avLst/>
          </a:prstGeom>
        </p:spPr>
        <p:txBody>
          <a:bodyPr anchor="t">
            <a:noAutofit/>
          </a:bodyPr>
          <a:lstStyle/>
          <a:p>
            <a:pPr algn="r" rtl="1">
              <a:buFont typeface="Wingdings" pitchFamily="2" charset="2"/>
              <a:buChar char="Ø"/>
            </a:pPr>
            <a:r>
              <a:rPr lang="ar-SA" sz="1600" dirty="0"/>
              <a:t>عناصر الخريطة</a:t>
            </a:r>
          </a:p>
          <a:p>
            <a:pPr lvl="1" algn="r" rtl="1"/>
            <a:r>
              <a:rPr lang="ar-SA" sz="1600" dirty="0"/>
              <a:t>مقياس الرسم</a:t>
            </a:r>
          </a:p>
          <a:p>
            <a:pPr lvl="1" algn="r" rtl="1"/>
            <a:r>
              <a:rPr lang="ar-SA" sz="1600" dirty="0"/>
              <a:t>التمثيل الرمزي (الترميز)</a:t>
            </a:r>
          </a:p>
          <a:p>
            <a:pPr lvl="1" algn="r" rtl="1"/>
            <a:r>
              <a:rPr lang="ar-SA" sz="1600" dirty="0"/>
              <a:t>المساقط</a:t>
            </a:r>
          </a:p>
          <a:p>
            <a:pPr lvl="1" algn="r" rtl="1"/>
            <a:r>
              <a:rPr lang="ar-SA" sz="1600" dirty="0"/>
              <a:t>العنوان</a:t>
            </a:r>
          </a:p>
          <a:p>
            <a:pPr lvl="1" algn="r" rtl="1"/>
            <a:r>
              <a:rPr lang="ar-SA" sz="1600" dirty="0"/>
              <a:t>مفتاح الخريطة</a:t>
            </a:r>
          </a:p>
          <a:p>
            <a:pPr lvl="1" algn="r" rtl="1"/>
            <a:r>
              <a:rPr lang="ar-SA" sz="1600" dirty="0"/>
              <a:t>مقياس الرسم</a:t>
            </a:r>
          </a:p>
          <a:p>
            <a:pPr lvl="1" algn="r" rtl="1"/>
            <a:r>
              <a:rPr lang="ar-SA" sz="1600" dirty="0"/>
              <a:t>سهم الشمال</a:t>
            </a:r>
          </a:p>
          <a:p>
            <a:pPr lvl="1" algn="r" rtl="1"/>
            <a:r>
              <a:rPr lang="ar-SA" sz="1600" dirty="0"/>
              <a:t>شبكة خطوط طول ودوائر العرض</a:t>
            </a:r>
          </a:p>
          <a:p>
            <a:pPr lvl="1" algn="r" rtl="1"/>
            <a:r>
              <a:rPr lang="ar-SA" sz="1600" dirty="0"/>
              <a:t>معد الخريطة</a:t>
            </a:r>
          </a:p>
          <a:p>
            <a:pPr lvl="1" algn="r" rtl="1"/>
            <a:r>
              <a:rPr lang="ar-SA" sz="1600" dirty="0"/>
              <a:t>مصدر البيانات</a:t>
            </a:r>
          </a:p>
          <a:p>
            <a:pPr lvl="1" algn="r" rtl="1"/>
            <a:r>
              <a:rPr lang="ar-SA" sz="1600" dirty="0"/>
              <a:t>تاريخ الخريطة</a:t>
            </a:r>
          </a:p>
        </p:txBody>
      </p:sp>
      <p:sp>
        <p:nvSpPr>
          <p:cNvPr id="5" name="TextBox 4"/>
          <p:cNvSpPr txBox="1"/>
          <p:nvPr/>
        </p:nvSpPr>
        <p:spPr>
          <a:xfrm>
            <a:off x="2971800" y="358914"/>
            <a:ext cx="3886200" cy="707886"/>
          </a:xfrm>
          <a:prstGeom prst="rect">
            <a:avLst/>
          </a:prstGeom>
          <a:noFill/>
        </p:spPr>
        <p:txBody>
          <a:bodyPr wrap="square" rtlCol="0">
            <a:spAutoFit/>
          </a:bodyPr>
          <a:lstStyle/>
          <a:p>
            <a:pPr algn="ctr" rtl="1"/>
            <a:r>
              <a:rPr lang="ar-SA" sz="4000" dirty="0"/>
              <a:t>عناصر الخريطة</a:t>
            </a:r>
          </a:p>
        </p:txBody>
      </p:sp>
      <p:pic>
        <p:nvPicPr>
          <p:cNvPr id="4" name="Picture 3" descr="C:\Users\Nabeel\Desktop\Thesis\Writings\(5) النتائج\Suit-Maps\FinMapPalms.jpg"/>
          <p:cNvPicPr/>
          <p:nvPr/>
        </p:nvPicPr>
        <p:blipFill>
          <a:blip r:embed="rId2" cstate="print">
            <a:extLst>
              <a:ext uri="{BEBA8EAE-BF5A-486C-A8C5-ECC9F3942E4B}">
                <a14:imgProps xmlns:a14="http://schemas.microsoft.com/office/drawing/2010/main">
                  <a14:imgLayer r:embed="rId3">
                    <a14:imgEffect>
                      <a14:colorTemperature colorTemp="11200"/>
                    </a14:imgEffect>
                  </a14:imgLayer>
                </a14:imgProps>
              </a:ext>
            </a:extLst>
          </a:blip>
          <a:srcRect/>
          <a:stretch>
            <a:fillRect/>
          </a:stretch>
        </p:blipFill>
        <p:spPr bwMode="auto">
          <a:xfrm>
            <a:off x="1066800" y="1600200"/>
            <a:ext cx="3581400" cy="4191000"/>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3120473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752600" y="2590800"/>
            <a:ext cx="6629400" cy="2971800"/>
          </a:xfrm>
          <a:prstGeom prst="rect">
            <a:avLst/>
          </a:prstGeom>
        </p:spPr>
        <p:txBody>
          <a:bodyPr anchor="t">
            <a:normAutofit fontScale="77500" lnSpcReduction="20000"/>
          </a:bodyPr>
          <a:lstStyle/>
          <a:p>
            <a:pPr algn="just" rtl="1">
              <a:lnSpc>
                <a:spcPct val="170000"/>
              </a:lnSpc>
              <a:buFont typeface="Wingdings" pitchFamily="2" charset="2"/>
              <a:buChar char="Ø"/>
            </a:pPr>
            <a:r>
              <a:rPr lang="ar-SA" sz="2800" dirty="0"/>
              <a:t>أن يشد انتباه القارء من خلال الحجم والموقع، (مع المحافظة على التوازن البصري).</a:t>
            </a:r>
          </a:p>
          <a:p>
            <a:pPr algn="just" rtl="1">
              <a:lnSpc>
                <a:spcPct val="170000"/>
              </a:lnSpc>
              <a:buFont typeface="Wingdings" pitchFamily="2" charset="2"/>
              <a:buChar char="Ø"/>
            </a:pPr>
            <a:r>
              <a:rPr lang="ar-SA" sz="2800" dirty="0"/>
              <a:t>أن يكون العنوان مختصر.</a:t>
            </a:r>
          </a:p>
          <a:p>
            <a:pPr algn="just" rtl="1">
              <a:lnSpc>
                <a:spcPct val="170000"/>
              </a:lnSpc>
              <a:buFont typeface="Wingdings" pitchFamily="2" charset="2"/>
              <a:buChar char="Ø"/>
            </a:pPr>
            <a:r>
              <a:rPr lang="ar-SA" sz="2800" dirty="0"/>
              <a:t>أن يجيب بوضوح على (ماذا، وأين، ومتى).</a:t>
            </a:r>
          </a:p>
          <a:p>
            <a:pPr algn="just" rtl="1">
              <a:lnSpc>
                <a:spcPct val="170000"/>
              </a:lnSpc>
              <a:buFont typeface="Wingdings" pitchFamily="2" charset="2"/>
              <a:buChar char="Ø"/>
            </a:pPr>
            <a:r>
              <a:rPr lang="ar-SA" sz="2800" dirty="0"/>
              <a:t>بالإمكان ان يحتوى العنوان الرئيسي على عنوان فرعى.</a:t>
            </a:r>
          </a:p>
        </p:txBody>
      </p:sp>
      <p:sp>
        <p:nvSpPr>
          <p:cNvPr id="5" name="TextBox 4"/>
          <p:cNvSpPr txBox="1"/>
          <p:nvPr/>
        </p:nvSpPr>
        <p:spPr>
          <a:xfrm>
            <a:off x="5486400" y="457200"/>
            <a:ext cx="3886200" cy="707886"/>
          </a:xfrm>
          <a:prstGeom prst="rect">
            <a:avLst/>
          </a:prstGeom>
          <a:noFill/>
        </p:spPr>
        <p:txBody>
          <a:bodyPr wrap="square" rtlCol="0">
            <a:spAutoFit/>
          </a:bodyPr>
          <a:lstStyle/>
          <a:p>
            <a:pPr algn="ctr" rtl="1"/>
            <a:r>
              <a:rPr lang="ar-SA" sz="4000" dirty="0"/>
              <a:t>عنوان الخريطة</a:t>
            </a:r>
          </a:p>
        </p:txBody>
      </p:sp>
    </p:spTree>
    <p:extLst>
      <p:ext uri="{BB962C8B-B14F-4D97-AF65-F5344CB8AC3E}">
        <p14:creationId xmlns:p14="http://schemas.microsoft.com/office/powerpoint/2010/main" val="6051788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4495800" y="1981200"/>
            <a:ext cx="4191000" cy="3124200"/>
          </a:xfrm>
          <a:prstGeom prst="rect">
            <a:avLst/>
          </a:prstGeom>
        </p:spPr>
        <p:txBody>
          <a:bodyPr anchor="t">
            <a:normAutofit/>
          </a:bodyPr>
          <a:lstStyle/>
          <a:p>
            <a:pPr marL="0" indent="0" algn="just" rtl="1">
              <a:lnSpc>
                <a:spcPct val="170000"/>
              </a:lnSpc>
              <a:buNone/>
            </a:pPr>
            <a:r>
              <a:rPr lang="ar-SA" sz="2800" dirty="0"/>
              <a:t>إذا تطلبت الحاجة توضع خريطة صغيرة بمقياس مختلف في أحد اركان الخريطة الأساسية لتعطى صورة أوضح لها.</a:t>
            </a:r>
          </a:p>
        </p:txBody>
      </p:sp>
      <p:sp>
        <p:nvSpPr>
          <p:cNvPr id="5" name="TextBox 4"/>
          <p:cNvSpPr txBox="1"/>
          <p:nvPr/>
        </p:nvSpPr>
        <p:spPr>
          <a:xfrm>
            <a:off x="4191000" y="533400"/>
            <a:ext cx="4724400" cy="707886"/>
          </a:xfrm>
          <a:prstGeom prst="rect">
            <a:avLst/>
          </a:prstGeom>
          <a:noFill/>
        </p:spPr>
        <p:txBody>
          <a:bodyPr wrap="square" rtlCol="0">
            <a:spAutoFit/>
          </a:bodyPr>
          <a:lstStyle/>
          <a:p>
            <a:pPr algn="ctr" rtl="1"/>
            <a:r>
              <a:rPr lang="ar-SA" sz="4000" dirty="0"/>
              <a:t>الخريطة الموقعية أو الركنية</a:t>
            </a:r>
          </a:p>
        </p:txBody>
      </p:sp>
      <p:pic>
        <p:nvPicPr>
          <p:cNvPr id="4" name="Picture 3" descr="Hassa_Loc2.jpg"/>
          <p:cNvPicPr/>
          <p:nvPr/>
        </p:nvPicPr>
        <p:blipFill>
          <a:blip r:embed="rId2" cstate="print"/>
          <a:srcRect/>
          <a:stretch>
            <a:fillRect/>
          </a:stretch>
        </p:blipFill>
        <p:spPr bwMode="auto">
          <a:xfrm>
            <a:off x="685800" y="1981200"/>
            <a:ext cx="3429000" cy="3815080"/>
          </a:xfrm>
          <a:prstGeom prst="rect">
            <a:avLst/>
          </a:prstGeom>
          <a:noFill/>
          <a:ln w="9525">
            <a:noFill/>
            <a:miter lim="800000"/>
            <a:headEnd/>
            <a:tailEnd/>
          </a:ln>
        </p:spPr>
      </p:pic>
    </p:spTree>
    <p:extLst>
      <p:ext uri="{BB962C8B-B14F-4D97-AF65-F5344CB8AC3E}">
        <p14:creationId xmlns:p14="http://schemas.microsoft.com/office/powerpoint/2010/main" val="12457434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38600" y="533400"/>
            <a:ext cx="3886200" cy="707886"/>
          </a:xfrm>
          <a:prstGeom prst="rect">
            <a:avLst/>
          </a:prstGeom>
          <a:noFill/>
        </p:spPr>
        <p:txBody>
          <a:bodyPr wrap="square" rtlCol="0">
            <a:spAutoFit/>
          </a:bodyPr>
          <a:lstStyle/>
          <a:p>
            <a:pPr algn="ctr" rtl="1"/>
            <a:r>
              <a:rPr lang="ar-SA" sz="4000" dirty="0"/>
              <a:t>مقياس الرسم</a:t>
            </a:r>
          </a:p>
        </p:txBody>
      </p:sp>
      <p:sp>
        <p:nvSpPr>
          <p:cNvPr id="6" name="Content Placeholder 2"/>
          <p:cNvSpPr txBox="1">
            <a:spLocks/>
          </p:cNvSpPr>
          <p:nvPr/>
        </p:nvSpPr>
        <p:spPr>
          <a:xfrm>
            <a:off x="1614714" y="2514600"/>
            <a:ext cx="6781800" cy="2209800"/>
          </a:xfrm>
          <a:prstGeom prst="rect">
            <a:avLst/>
          </a:prstGeom>
        </p:spPr>
        <p:txBody>
          <a:bodyPr vert="horz" lIns="91440" tIns="45720" rIns="91440" bIns="45720" rtlCol="0" anchor="t">
            <a:normAutofit lnSpcReduction="1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lgn="just" rtl="1">
              <a:lnSpc>
                <a:spcPct val="170000"/>
              </a:lnSpc>
              <a:buNone/>
            </a:pPr>
            <a:r>
              <a:rPr lang="ar-SA" sz="2800" dirty="0"/>
              <a:t> مقياس الرسم هو مقدار الاختزال من القياسات الحقيقية إلى الخريطة. أي هو نسبة المسافة المقاسة على الخريطة إلى المسافة في الواقع الحقيقي.</a:t>
            </a:r>
          </a:p>
        </p:txBody>
      </p:sp>
    </p:spTree>
    <p:extLst>
      <p:ext uri="{BB962C8B-B14F-4D97-AF65-F5344CB8AC3E}">
        <p14:creationId xmlns:p14="http://schemas.microsoft.com/office/powerpoint/2010/main" val="4613615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4294967295"/>
          </p:nvPr>
        </p:nvSpPr>
        <p:spPr>
          <a:xfrm>
            <a:off x="990600" y="1600200"/>
            <a:ext cx="7924800" cy="4114800"/>
          </a:xfrm>
          <a:prstGeom prst="rect">
            <a:avLst/>
          </a:prstGeom>
        </p:spPr>
        <p:txBody>
          <a:bodyPr/>
          <a:lstStyle/>
          <a:p>
            <a:pPr algn="r" rtl="1"/>
            <a:r>
              <a:rPr lang="ar-SA" dirty="0"/>
              <a:t>تستخدم كلمة "مقياس"عند العاملين في مجال الخرائط والصور الجوية ، وهي تتعلق بمعرفة أحجام الظاهرات الطبيعية التي تظهر على الخريطة أو الصورة الجوية، نسبة إلى الأحجام الفعلية من تلك الظاهرات على أرض الواقع. وخريطة المقياس هي نسبة بين المسافة على الخريطة والمسافة المناظرة على أرض الواقع: (</a:t>
            </a:r>
            <a:r>
              <a:rPr lang="en-US" dirty="0" err="1"/>
              <a:t>Dm</a:t>
            </a:r>
            <a:r>
              <a:rPr lang="ar-SA" dirty="0"/>
              <a:t> / </a:t>
            </a:r>
            <a:r>
              <a:rPr lang="en-US" dirty="0"/>
              <a:t>Dg</a:t>
            </a:r>
            <a:r>
              <a:rPr lang="ar-SA" dirty="0"/>
              <a:t>). </a:t>
            </a:r>
            <a:endParaRPr lang="en-US" dirty="0"/>
          </a:p>
        </p:txBody>
      </p:sp>
    </p:spTree>
    <p:extLst>
      <p:ext uri="{BB962C8B-B14F-4D97-AF65-F5344CB8AC3E}">
        <p14:creationId xmlns:p14="http://schemas.microsoft.com/office/powerpoint/2010/main" val="1864971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rtl="1"/>
            <a:r>
              <a:rPr lang="ar-SA" dirty="0"/>
              <a:t>تقليديا، يتم التعبير عن هذه النسبة بأنها "جزء ممثل" التي المسافة على الخريطة (</a:t>
            </a:r>
            <a:r>
              <a:rPr lang="en-US" dirty="0" err="1"/>
              <a:t>Dm</a:t>
            </a:r>
            <a:r>
              <a:rPr lang="ar-SA" dirty="0"/>
              <a:t>) تنخفض إلى 1. كما يتم التعبير عن نسبة، أو الجزء، بصيغة 1: </a:t>
            </a:r>
            <a:r>
              <a:rPr lang="en-US" dirty="0"/>
              <a:t>(Dg) </a:t>
            </a:r>
            <a:r>
              <a:rPr lang="ar-SA" dirty="0"/>
              <a:t>بدلا من </a:t>
            </a:r>
            <a:r>
              <a:rPr lang="en-US" dirty="0"/>
              <a:t>Dg </a:t>
            </a:r>
            <a:r>
              <a:rPr lang="ar-SA" dirty="0"/>
              <a:t>/ 1  . </a:t>
            </a:r>
            <a:endParaRPr lang="en-US" dirty="0"/>
          </a:p>
          <a:p>
            <a:pPr rtl="1"/>
            <a:r>
              <a:rPr lang="ar-SA" dirty="0"/>
              <a:t>يعني الكسر 1:100000 على سبيل المثال، أن قسما من الطريق الذي قياسه وحدة واحدة (1) في الطول على الخارطة يمثل قسما من الطريق على أرض الواقع طوله 100000 وحدة طويلة. </a:t>
            </a:r>
            <a:endParaRPr lang="en-US" dirty="0"/>
          </a:p>
        </p:txBody>
      </p:sp>
    </p:spTree>
    <p:extLst>
      <p:ext uri="{BB962C8B-B14F-4D97-AF65-F5344CB8AC3E}">
        <p14:creationId xmlns:p14="http://schemas.microsoft.com/office/powerpoint/2010/main" val="2674234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rtl="1"/>
            <a:r>
              <a:rPr lang="ar-SA" dirty="0"/>
              <a:t>إذا كان لنا أن </a:t>
            </a:r>
            <a:r>
              <a:rPr lang="ar-SA" dirty="0" err="1"/>
              <a:t>نغيير</a:t>
            </a:r>
            <a:r>
              <a:rPr lang="ar-SA" dirty="0"/>
              <a:t> مقياس الخريطة كأن أن يكون طول المقطع من الطريق على الخريطة 0.1 وحدة الطول، فإننا قد كونا خريطة على نطاق أصغر واصبح 0.1:100000 أو 1:1000000. عندما نتحدث عن الخرائط الكبيرة والصغيرة والبيانات الجغرافية، فعندها، نتحدث عن الأحجام النسبية ومستويات التفاصيل عن ظاهرات تتمثل في البيانات. بشكل عام، كلما كان مقياس الخريطة، يظهر مزيد من التفاصيل. ويتضح هذا الاتجاه أدناه.</a:t>
            </a:r>
            <a:endParaRPr lang="en-US" dirty="0"/>
          </a:p>
          <a:p>
            <a:pPr rtl="1"/>
            <a:endParaRPr lang="en-US" dirty="0"/>
          </a:p>
          <a:p>
            <a:endParaRPr lang="en-US" dirty="0"/>
          </a:p>
          <a:p>
            <a:endParaRPr lang="en-US" dirty="0"/>
          </a:p>
        </p:txBody>
      </p:sp>
    </p:spTree>
    <p:extLst>
      <p:ext uri="{BB962C8B-B14F-4D97-AF65-F5344CB8AC3E}">
        <p14:creationId xmlns:p14="http://schemas.microsoft.com/office/powerpoint/2010/main" val="1139338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solidFill>
                <a:schemeClr val="tx1"/>
              </a:solidFill>
            </a:endParaRPr>
          </a:p>
        </p:txBody>
      </p:sp>
      <p:sp>
        <p:nvSpPr>
          <p:cNvPr id="3" name="Content Placeholder 2"/>
          <p:cNvSpPr>
            <a:spLocks noGrp="1"/>
          </p:cNvSpPr>
          <p:nvPr>
            <p:ph sz="quarter" idx="4294967295"/>
          </p:nvPr>
        </p:nvSpPr>
        <p:spPr>
          <a:xfrm>
            <a:off x="990600" y="1600200"/>
            <a:ext cx="7924800" cy="4114800"/>
          </a:xfrm>
          <a:prstGeom prst="rect">
            <a:avLst/>
          </a:prstGeom>
        </p:spPr>
        <p:txBody>
          <a:bodyPr/>
          <a:lstStyle/>
          <a:p>
            <a:endParaRPr lang="en-US"/>
          </a:p>
        </p:txBody>
      </p:sp>
      <p:grpSp>
        <p:nvGrpSpPr>
          <p:cNvPr id="10" name="Group 9"/>
          <p:cNvGrpSpPr/>
          <p:nvPr/>
        </p:nvGrpSpPr>
        <p:grpSpPr>
          <a:xfrm>
            <a:off x="2003425" y="2305050"/>
            <a:ext cx="5899150" cy="2247900"/>
            <a:chOff x="0" y="0"/>
            <a:chExt cx="5899150" cy="224790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00500" y="12700"/>
              <a:ext cx="1898650" cy="1746250"/>
            </a:xfrm>
            <a:prstGeom prst="rect">
              <a:avLst/>
            </a:prstGeom>
            <a:noFill/>
            <a:ln>
              <a:noFill/>
            </a:ln>
          </p:spPr>
        </p:pic>
        <p:grpSp>
          <p:nvGrpSpPr>
            <p:cNvPr id="12" name="Group 11"/>
            <p:cNvGrpSpPr/>
            <p:nvPr/>
          </p:nvGrpSpPr>
          <p:grpSpPr>
            <a:xfrm>
              <a:off x="0" y="0"/>
              <a:ext cx="5391150" cy="2247900"/>
              <a:chOff x="0" y="0"/>
              <a:chExt cx="5391150" cy="224790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050"/>
                <a:ext cx="1784350" cy="1758950"/>
              </a:xfrm>
              <a:prstGeom prst="rect">
                <a:avLst/>
              </a:prstGeom>
              <a:noFill/>
              <a:ln>
                <a:noFill/>
              </a:ln>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43100" y="0"/>
                <a:ext cx="1968500" cy="1790700"/>
              </a:xfrm>
              <a:prstGeom prst="rect">
                <a:avLst/>
              </a:prstGeom>
              <a:noFill/>
              <a:ln>
                <a:noFill/>
              </a:ln>
            </p:spPr>
          </p:pic>
          <p:sp>
            <p:nvSpPr>
              <p:cNvPr id="15" name="Text Box 2"/>
              <p:cNvSpPr txBox="1">
                <a:spLocks noChangeArrowheads="1"/>
              </p:cNvSpPr>
              <p:nvPr/>
            </p:nvSpPr>
            <p:spPr bwMode="auto">
              <a:xfrm>
                <a:off x="4648200" y="1911350"/>
                <a:ext cx="742950" cy="2984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Bef>
                    <a:spcPts val="0"/>
                  </a:spcBef>
                  <a:spcAft>
                    <a:spcPts val="1000"/>
                  </a:spcAft>
                </a:pPr>
                <a:r>
                  <a:rPr lang="ar-SA" sz="1100" b="1" dirty="0">
                    <a:latin typeface="Calibri"/>
                    <a:ea typeface="Calibri"/>
                    <a:cs typeface="Arial"/>
                  </a:rPr>
                  <a:t>1:24000</a:t>
                </a:r>
                <a:endParaRPr lang="en-US" sz="1100" b="1" dirty="0">
                  <a:latin typeface="Calibri"/>
                  <a:ea typeface="Calibri"/>
                  <a:cs typeface="Arial"/>
                </a:endParaRPr>
              </a:p>
            </p:txBody>
          </p:sp>
          <p:sp>
            <p:nvSpPr>
              <p:cNvPr id="16" name="Text Box 2"/>
              <p:cNvSpPr txBox="1">
                <a:spLocks noChangeArrowheads="1"/>
              </p:cNvSpPr>
              <p:nvPr/>
            </p:nvSpPr>
            <p:spPr bwMode="auto">
              <a:xfrm>
                <a:off x="2705100" y="1949450"/>
                <a:ext cx="742950" cy="2984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Bef>
                    <a:spcPts val="0"/>
                  </a:spcBef>
                  <a:spcAft>
                    <a:spcPts val="1000"/>
                  </a:spcAft>
                </a:pPr>
                <a:r>
                  <a:rPr lang="ar-SA" sz="1100" b="1" dirty="0">
                    <a:latin typeface="Calibri"/>
                    <a:ea typeface="Calibri"/>
                    <a:cs typeface="Arial"/>
                  </a:rPr>
                  <a:t>1:62000</a:t>
                </a:r>
                <a:endParaRPr lang="en-US" sz="1100" b="1" dirty="0">
                  <a:latin typeface="Calibri"/>
                  <a:ea typeface="Calibri"/>
                  <a:cs typeface="Arial"/>
                </a:endParaRPr>
              </a:p>
            </p:txBody>
          </p:sp>
          <p:sp>
            <p:nvSpPr>
              <p:cNvPr id="17" name="Text Box 2"/>
              <p:cNvSpPr txBox="1">
                <a:spLocks noChangeArrowheads="1"/>
              </p:cNvSpPr>
              <p:nvPr/>
            </p:nvSpPr>
            <p:spPr bwMode="auto">
              <a:xfrm>
                <a:off x="514350" y="1949450"/>
                <a:ext cx="742950" cy="2984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Bef>
                    <a:spcPts val="0"/>
                  </a:spcBef>
                  <a:spcAft>
                    <a:spcPts val="1000"/>
                  </a:spcAft>
                </a:pPr>
                <a:r>
                  <a:rPr lang="ar-SA" sz="1100" b="1" dirty="0">
                    <a:latin typeface="Calibri"/>
                    <a:ea typeface="Calibri"/>
                    <a:cs typeface="Arial"/>
                  </a:rPr>
                  <a:t>1:250000</a:t>
                </a:r>
                <a:endParaRPr lang="en-US" sz="1100" b="1" dirty="0">
                  <a:latin typeface="Calibri"/>
                  <a:ea typeface="Calibri"/>
                  <a:cs typeface="Arial"/>
                </a:endParaRPr>
              </a:p>
            </p:txBody>
          </p:sp>
        </p:grpSp>
      </p:grpSp>
    </p:spTree>
    <p:extLst>
      <p:ext uri="{BB962C8B-B14F-4D97-AF65-F5344CB8AC3E}">
        <p14:creationId xmlns:p14="http://schemas.microsoft.com/office/powerpoint/2010/main" val="3539425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600200" y="1828800"/>
            <a:ext cx="6781800" cy="4114800"/>
          </a:xfrm>
          <a:prstGeom prst="rect">
            <a:avLst/>
          </a:prstGeom>
        </p:spPr>
        <p:txBody>
          <a:bodyPr anchor="t">
            <a:normAutofit fontScale="62500" lnSpcReduction="20000"/>
          </a:bodyPr>
          <a:lstStyle/>
          <a:p>
            <a:pPr marL="640080" indent="-548640" algn="just" rtl="1">
              <a:lnSpc>
                <a:spcPct val="170000"/>
              </a:lnSpc>
              <a:buFont typeface="Wingdings" pitchFamily="2" charset="2"/>
              <a:buChar char="Ø"/>
            </a:pPr>
            <a:r>
              <a:rPr lang="ar-SA" sz="2800" dirty="0"/>
              <a:t> </a:t>
            </a:r>
            <a:r>
              <a:rPr lang="ar-SA" sz="3800" dirty="0"/>
              <a:t>المقياس النسبي </a:t>
            </a:r>
            <a:r>
              <a:rPr lang="en-US" dirty="0"/>
              <a:t>Ratio Scale</a:t>
            </a:r>
            <a:endParaRPr lang="ar-SA" sz="3800" dirty="0"/>
          </a:p>
          <a:p>
            <a:pPr marL="1097280" indent="-457200" algn="just" rtl="1">
              <a:lnSpc>
                <a:spcPct val="170000"/>
              </a:lnSpc>
              <a:buFont typeface="Wingdings" pitchFamily="2" charset="2"/>
              <a:buChar char="§"/>
            </a:pPr>
            <a:r>
              <a:rPr lang="ar-SA" sz="2800" dirty="0"/>
              <a:t> (1:2,000,000)</a:t>
            </a:r>
          </a:p>
          <a:p>
            <a:pPr marL="640080" algn="just" rtl="1">
              <a:lnSpc>
                <a:spcPct val="170000"/>
              </a:lnSpc>
              <a:buFont typeface="Wingdings" pitchFamily="2" charset="2"/>
              <a:buChar char="Ø"/>
            </a:pPr>
            <a:r>
              <a:rPr lang="ar-SA" sz="3800" dirty="0"/>
              <a:t>المقياس اللفظي  </a:t>
            </a:r>
            <a:r>
              <a:rPr lang="en-US" dirty="0"/>
              <a:t>Verbal Scale</a:t>
            </a:r>
            <a:endParaRPr lang="ar-SA" sz="3800" dirty="0"/>
          </a:p>
          <a:p>
            <a:pPr marL="1097280" indent="-457200" algn="just" rtl="1">
              <a:lnSpc>
                <a:spcPct val="170000"/>
              </a:lnSpc>
              <a:buFont typeface="Wingdings" pitchFamily="2" charset="2"/>
              <a:buChar char="§"/>
            </a:pPr>
            <a:r>
              <a:rPr lang="ar-SA" sz="2800" dirty="0"/>
              <a:t>1سم يمثل 20كم   </a:t>
            </a:r>
            <a:r>
              <a:rPr lang="en-US" sz="2800" dirty="0"/>
              <a:t>One centimeter represents 20 kilometers</a:t>
            </a:r>
            <a:endParaRPr lang="ar-SA" sz="2800" dirty="0"/>
          </a:p>
          <a:p>
            <a:pPr marL="640080" algn="just" rtl="1">
              <a:lnSpc>
                <a:spcPct val="170000"/>
              </a:lnSpc>
              <a:buFont typeface="Wingdings" pitchFamily="2" charset="2"/>
              <a:buChar char="Ø"/>
            </a:pPr>
            <a:r>
              <a:rPr lang="ar-SA" sz="3800" dirty="0"/>
              <a:t>مقياس الرسم البياني   </a:t>
            </a:r>
            <a:r>
              <a:rPr lang="en-US" dirty="0"/>
              <a:t>Graphic Scale</a:t>
            </a:r>
            <a:endParaRPr lang="ar-SA" sz="3800" dirty="0"/>
          </a:p>
          <a:p>
            <a:pPr marL="1097280" indent="-457200" algn="just" rtl="1">
              <a:lnSpc>
                <a:spcPct val="170000"/>
              </a:lnSpc>
              <a:buFont typeface="Wingdings" pitchFamily="2" charset="2"/>
              <a:buChar char="§"/>
            </a:pPr>
            <a:r>
              <a:rPr lang="ar-SA" sz="2800" dirty="0"/>
              <a:t>أقل دقة إلاّ أنه أسهل في الاستخدام، ولا يحتاج للتغيير عند تكبير أو تصغير الخريطة.</a:t>
            </a:r>
          </a:p>
        </p:txBody>
      </p:sp>
      <p:sp>
        <p:nvSpPr>
          <p:cNvPr id="5" name="TextBox 4"/>
          <p:cNvSpPr txBox="1"/>
          <p:nvPr/>
        </p:nvSpPr>
        <p:spPr>
          <a:xfrm>
            <a:off x="2971800" y="609600"/>
            <a:ext cx="3886200" cy="707886"/>
          </a:xfrm>
          <a:prstGeom prst="rect">
            <a:avLst/>
          </a:prstGeom>
          <a:noFill/>
        </p:spPr>
        <p:txBody>
          <a:bodyPr wrap="square" rtlCol="0">
            <a:spAutoFit/>
          </a:bodyPr>
          <a:lstStyle/>
          <a:p>
            <a:pPr algn="ctr" rtl="1"/>
            <a:r>
              <a:rPr lang="ar-SA" sz="4000" dirty="0"/>
              <a:t>مقياس الرسم</a:t>
            </a:r>
          </a:p>
        </p:txBody>
      </p:sp>
      <p:pic>
        <p:nvPicPr>
          <p:cNvPr id="4" name="Picture 5" descr="https://encrypted-tbn0.gstatic.com/images?q=tbn:ANd9GcTCWwW4WqymSvnanQgOmiAafwX4lsMKxMish5ToN1u2u3YEblHA-A"/>
          <p:cNvPicPr>
            <a:picLocks noChangeAspect="1" noChangeArrowheads="1"/>
          </p:cNvPicPr>
          <p:nvPr/>
        </p:nvPicPr>
        <p:blipFill>
          <a:blip r:embed="rId2">
            <a:duotone>
              <a:prstClr val="black"/>
              <a:srgbClr val="002060">
                <a:tint val="45000"/>
                <a:satMod val="400000"/>
              </a:srgbClr>
            </a:duotone>
            <a:extLst>
              <a:ext uri="{28A0092B-C50C-407E-A947-70E740481C1C}">
                <a14:useLocalDpi xmlns:a14="http://schemas.microsoft.com/office/drawing/2010/main" val="0"/>
              </a:ext>
            </a:extLst>
          </a:blip>
          <a:srcRect/>
          <a:stretch>
            <a:fillRect/>
          </a:stretch>
        </p:blipFill>
        <p:spPr bwMode="auto">
          <a:xfrm>
            <a:off x="1593800" y="4114800"/>
            <a:ext cx="2140001"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8297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600200" y="1752600"/>
            <a:ext cx="6781800" cy="4191000"/>
          </a:xfrm>
          <a:prstGeom prst="rect">
            <a:avLst/>
          </a:prstGeom>
        </p:spPr>
        <p:txBody>
          <a:bodyPr anchor="t">
            <a:normAutofit/>
          </a:bodyPr>
          <a:lstStyle/>
          <a:p>
            <a:pPr marL="640080" indent="-548640" algn="just" rtl="1">
              <a:lnSpc>
                <a:spcPct val="170000"/>
              </a:lnSpc>
              <a:buFont typeface="Wingdings" pitchFamily="2" charset="2"/>
              <a:buChar char="Ø"/>
            </a:pPr>
            <a:r>
              <a:rPr lang="ar-SA" sz="2800" dirty="0"/>
              <a:t> </a:t>
            </a:r>
            <a:r>
              <a:rPr lang="ar-SA" sz="3800" dirty="0"/>
              <a:t>مقياس رسم كبير  </a:t>
            </a:r>
            <a:r>
              <a:rPr lang="en-US" sz="3800" dirty="0"/>
              <a:t>Large Scale</a:t>
            </a:r>
            <a:endParaRPr lang="ar-SA" sz="3800" dirty="0"/>
          </a:p>
          <a:p>
            <a:pPr marL="1097280" indent="-457200" algn="just" rtl="1">
              <a:lnSpc>
                <a:spcPct val="170000"/>
              </a:lnSpc>
              <a:buFont typeface="Wingdings" pitchFamily="2" charset="2"/>
              <a:buChar char="§"/>
            </a:pPr>
            <a:r>
              <a:rPr lang="ar-SA" sz="2800" dirty="0"/>
              <a:t> (1:10,000) (1/10,000)</a:t>
            </a:r>
          </a:p>
          <a:p>
            <a:pPr marL="640080" algn="just" rtl="1">
              <a:lnSpc>
                <a:spcPct val="170000"/>
              </a:lnSpc>
              <a:buFont typeface="Wingdings" pitchFamily="2" charset="2"/>
              <a:buChar char="Ø"/>
            </a:pPr>
            <a:r>
              <a:rPr lang="ar-SA" sz="3800" dirty="0"/>
              <a:t>مقياس رسم صغير </a:t>
            </a:r>
            <a:r>
              <a:rPr lang="en-US" sz="3800" dirty="0"/>
              <a:t>Small Scale</a:t>
            </a:r>
          </a:p>
          <a:p>
            <a:pPr marL="1097280" indent="-457200" algn="just" rtl="1">
              <a:lnSpc>
                <a:spcPct val="170000"/>
              </a:lnSpc>
              <a:buFont typeface="Wingdings" pitchFamily="2" charset="2"/>
              <a:buChar char="§"/>
            </a:pPr>
            <a:r>
              <a:rPr lang="ar-SA" sz="2800" dirty="0"/>
              <a:t> (1:20,000)    (1/20,000)</a:t>
            </a:r>
          </a:p>
        </p:txBody>
      </p:sp>
      <p:sp>
        <p:nvSpPr>
          <p:cNvPr id="5" name="TextBox 4"/>
          <p:cNvSpPr txBox="1"/>
          <p:nvPr/>
        </p:nvSpPr>
        <p:spPr>
          <a:xfrm>
            <a:off x="2971800" y="609601"/>
            <a:ext cx="3886200" cy="830997"/>
          </a:xfrm>
          <a:prstGeom prst="rect">
            <a:avLst/>
          </a:prstGeom>
          <a:noFill/>
        </p:spPr>
        <p:txBody>
          <a:bodyPr wrap="square" rtlCol="0">
            <a:spAutoFit/>
          </a:bodyPr>
          <a:lstStyle/>
          <a:p>
            <a:pPr algn="ctr" rtl="1"/>
            <a:r>
              <a:rPr lang="ar-SA" sz="4800" dirty="0"/>
              <a:t>مقياس الرسم</a:t>
            </a:r>
          </a:p>
        </p:txBody>
      </p:sp>
    </p:spTree>
    <p:extLst>
      <p:ext uri="{BB962C8B-B14F-4D97-AF65-F5344CB8AC3E}">
        <p14:creationId xmlns:p14="http://schemas.microsoft.com/office/powerpoint/2010/main" val="13788099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rol 1"/>
          <p:cNvSpPr>
            <a:spLocks noChangeArrowheads="1" noChangeShapeType="1"/>
          </p:cNvSpPr>
          <p:nvPr/>
        </p:nvSpPr>
        <p:spPr bwMode="auto">
          <a:xfrm>
            <a:off x="381000" y="0"/>
            <a:ext cx="7938" cy="7938"/>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 name="Control 4"/>
          <p:cNvSpPr>
            <a:spLocks noChangeArrowheads="1" noChangeShapeType="1"/>
          </p:cNvSpPr>
          <p:nvPr/>
        </p:nvSpPr>
        <p:spPr bwMode="auto">
          <a:xfrm>
            <a:off x="381000" y="0"/>
            <a:ext cx="914400" cy="9144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pic>
        <p:nvPicPr>
          <p:cNvPr id="7171" name="Picture 3" descr="http://www.colorado.edu/geography/gcraft/notes/cartocom/gif/genera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1" y="685801"/>
            <a:ext cx="7877175" cy="60198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590800" y="299535"/>
            <a:ext cx="3962400" cy="400110"/>
          </a:xfrm>
          <a:prstGeom prst="rect">
            <a:avLst/>
          </a:prstGeom>
          <a:noFill/>
        </p:spPr>
        <p:txBody>
          <a:bodyPr wrap="square" rtlCol="0">
            <a:spAutoFit/>
          </a:bodyPr>
          <a:lstStyle/>
          <a:p>
            <a:pPr algn="ctr"/>
            <a:r>
              <a:rPr lang="ar-SA" sz="2000" dirty="0">
                <a:solidFill>
                  <a:srgbClr val="FFFF00"/>
                </a:solidFill>
              </a:rPr>
              <a:t>الحاجة إلى التعميم عند تغيير مقياس الرسم</a:t>
            </a:r>
            <a:endParaRPr lang="en-US" sz="2000" dirty="0">
              <a:solidFill>
                <a:srgbClr val="FFFF00"/>
              </a:solidFill>
            </a:endParaRPr>
          </a:p>
        </p:txBody>
      </p:sp>
    </p:spTree>
    <p:extLst>
      <p:ext uri="{BB962C8B-B14F-4D97-AF65-F5344CB8AC3E}">
        <p14:creationId xmlns:p14="http://schemas.microsoft.com/office/powerpoint/2010/main" val="169224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4343400" y="1981200"/>
            <a:ext cx="4038600" cy="3962400"/>
          </a:xfrm>
          <a:prstGeom prst="rect">
            <a:avLst/>
          </a:prstGeom>
        </p:spPr>
        <p:txBody>
          <a:bodyPr anchor="t">
            <a:normAutofit/>
          </a:bodyPr>
          <a:lstStyle/>
          <a:p>
            <a:pPr algn="just" rtl="1">
              <a:lnSpc>
                <a:spcPct val="170000"/>
              </a:lnSpc>
              <a:buFont typeface="Wingdings" pitchFamily="2" charset="2"/>
              <a:buChar char="Ø"/>
            </a:pPr>
            <a:r>
              <a:rPr lang="ar-SA" sz="2400" dirty="0"/>
              <a:t>يضم جميع محتويات الخريطة داخله، ولا تتجاوزه أي من التفاصيل. </a:t>
            </a:r>
          </a:p>
          <a:p>
            <a:pPr algn="just" rtl="1">
              <a:lnSpc>
                <a:spcPct val="170000"/>
              </a:lnSpc>
              <a:buFont typeface="Wingdings" pitchFamily="2" charset="2"/>
              <a:buChar char="Ø"/>
            </a:pPr>
            <a:r>
              <a:rPr lang="ar-SA" sz="2400" dirty="0"/>
              <a:t>يستخدم لوضع تقسيمات الشبكة الفلكية أو الاحداثيات (اطار مزدوج داخلي وخارجي).</a:t>
            </a:r>
          </a:p>
        </p:txBody>
      </p:sp>
      <p:sp>
        <p:nvSpPr>
          <p:cNvPr id="5" name="TextBox 4"/>
          <p:cNvSpPr txBox="1"/>
          <p:nvPr/>
        </p:nvSpPr>
        <p:spPr>
          <a:xfrm>
            <a:off x="5105400" y="457200"/>
            <a:ext cx="3886200" cy="707886"/>
          </a:xfrm>
          <a:prstGeom prst="rect">
            <a:avLst/>
          </a:prstGeom>
          <a:noFill/>
        </p:spPr>
        <p:txBody>
          <a:bodyPr wrap="square" rtlCol="0">
            <a:spAutoFit/>
          </a:bodyPr>
          <a:lstStyle/>
          <a:p>
            <a:pPr algn="ctr" rtl="1"/>
            <a:r>
              <a:rPr lang="ar-SA" sz="4000" dirty="0"/>
              <a:t>إطار الخريطة</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286001"/>
            <a:ext cx="2344986" cy="1258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77800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066800" y="1447800"/>
            <a:ext cx="7315200" cy="4495800"/>
          </a:xfrm>
          <a:prstGeom prst="rect">
            <a:avLst/>
          </a:prstGeom>
        </p:spPr>
        <p:txBody>
          <a:bodyPr anchor="t">
            <a:normAutofit fontScale="62500" lnSpcReduction="20000"/>
          </a:bodyPr>
          <a:lstStyle/>
          <a:p>
            <a:pPr algn="just" rtl="1">
              <a:lnSpc>
                <a:spcPct val="170000"/>
              </a:lnSpc>
              <a:buFont typeface="Wingdings" pitchFamily="2" charset="2"/>
              <a:buChar char="Ø"/>
            </a:pPr>
            <a:r>
              <a:rPr lang="ar-SA" sz="2800" dirty="0"/>
              <a:t>الترميز  </a:t>
            </a:r>
            <a:r>
              <a:rPr lang="en-US" sz="2800" dirty="0"/>
              <a:t>Symbolization</a:t>
            </a:r>
            <a:r>
              <a:rPr lang="ar-SA" sz="2800" dirty="0"/>
              <a:t>: تمثيل الواقع بالرموز (</a:t>
            </a:r>
            <a:r>
              <a:rPr lang="en-US" sz="2800" dirty="0"/>
              <a:t>Symbols</a:t>
            </a:r>
            <a:r>
              <a:rPr lang="ar-SA" sz="2800" dirty="0"/>
              <a:t>).</a:t>
            </a:r>
          </a:p>
          <a:p>
            <a:pPr algn="just" rtl="1">
              <a:lnSpc>
                <a:spcPct val="170000"/>
              </a:lnSpc>
              <a:buFont typeface="Wingdings" pitchFamily="2" charset="2"/>
              <a:buChar char="Ø"/>
            </a:pPr>
            <a:r>
              <a:rPr lang="ar-SA" sz="2800" dirty="0"/>
              <a:t>المتغيرات المرئية: الحجم، واللون، والشكل، والتوجه</a:t>
            </a:r>
          </a:p>
          <a:p>
            <a:pPr algn="just" rtl="1">
              <a:lnSpc>
                <a:spcPct val="170000"/>
              </a:lnSpc>
              <a:buFont typeface="Wingdings" pitchFamily="2" charset="2"/>
              <a:buChar char="Ø"/>
            </a:pPr>
            <a:r>
              <a:rPr lang="ar-SA" sz="2800" dirty="0"/>
              <a:t>تستخدم رموز واضحة الاختلاف لتمثيل التباين الجغرافي:</a:t>
            </a:r>
          </a:p>
          <a:p>
            <a:pPr lvl="1" algn="just" rtl="1">
              <a:lnSpc>
                <a:spcPct val="170000"/>
              </a:lnSpc>
            </a:pPr>
            <a:r>
              <a:rPr lang="ar-SA" dirty="0"/>
              <a:t>للاختلاف النوعي: يستخدم الشكل (</a:t>
            </a:r>
            <a:r>
              <a:rPr lang="en-US" dirty="0"/>
              <a:t>Shape</a:t>
            </a:r>
            <a:r>
              <a:rPr lang="ar-SA" dirty="0"/>
              <a:t>)، والبنية (</a:t>
            </a:r>
            <a:r>
              <a:rPr lang="en-US" dirty="0"/>
              <a:t>Texture</a:t>
            </a:r>
            <a:r>
              <a:rPr lang="ar-SA" dirty="0"/>
              <a:t>)، وكثافة اللون (</a:t>
            </a:r>
            <a:r>
              <a:rPr lang="en-US" dirty="0"/>
              <a:t>Hue</a:t>
            </a:r>
            <a:r>
              <a:rPr lang="ar-SA" dirty="0"/>
              <a:t>)، كما في أنواع استخدام الأرض.</a:t>
            </a:r>
          </a:p>
          <a:p>
            <a:pPr lvl="1" algn="just" rtl="1">
              <a:lnSpc>
                <a:spcPct val="170000"/>
              </a:lnSpc>
            </a:pPr>
            <a:r>
              <a:rPr lang="ar-SA" dirty="0"/>
              <a:t>للاختلاف الكمي: يستخدم الحجم لإيضاح التباين في المقدار أو العدد، (مثل تعداد السكان، عدد الجرائم).</a:t>
            </a:r>
          </a:p>
          <a:p>
            <a:pPr lvl="1" algn="just" rtl="1">
              <a:lnSpc>
                <a:spcPct val="170000"/>
              </a:lnSpc>
            </a:pPr>
            <a:r>
              <a:rPr lang="ar-SA" dirty="0"/>
              <a:t>لإظهار الاختلافات في النسبة أو الكثافة يستخدم تدرج اللون الرمادي أو اللوني (</a:t>
            </a:r>
            <a:r>
              <a:rPr lang="en-US" dirty="0"/>
              <a:t>hue</a:t>
            </a:r>
            <a:r>
              <a:rPr lang="ar-SA" dirty="0"/>
              <a:t>)، (مثل: الكثافة السكانية، أو مستوى الفقر).</a:t>
            </a:r>
          </a:p>
        </p:txBody>
      </p:sp>
      <p:sp>
        <p:nvSpPr>
          <p:cNvPr id="5" name="TextBox 4"/>
          <p:cNvSpPr txBox="1"/>
          <p:nvPr/>
        </p:nvSpPr>
        <p:spPr>
          <a:xfrm>
            <a:off x="2438400" y="402848"/>
            <a:ext cx="4876800" cy="892552"/>
          </a:xfrm>
          <a:prstGeom prst="rect">
            <a:avLst/>
          </a:prstGeom>
          <a:noFill/>
        </p:spPr>
        <p:txBody>
          <a:bodyPr wrap="square" rtlCol="0">
            <a:spAutoFit/>
          </a:bodyPr>
          <a:lstStyle/>
          <a:p>
            <a:pPr algn="ctr" rtl="1"/>
            <a:r>
              <a:rPr lang="ar-SA" sz="3200" dirty="0"/>
              <a:t> الرموز والترميز</a:t>
            </a:r>
          </a:p>
          <a:p>
            <a:pPr algn="ctr" rtl="1"/>
            <a:r>
              <a:rPr lang="en-US" sz="2000" b="1" dirty="0"/>
              <a:t>Symbols &amp; Symbolization</a:t>
            </a:r>
            <a:endParaRPr lang="ar-SA" sz="2000" b="1" dirty="0"/>
          </a:p>
        </p:txBody>
      </p:sp>
    </p:spTree>
    <p:extLst>
      <p:ext uri="{BB962C8B-B14F-4D97-AF65-F5344CB8AC3E}">
        <p14:creationId xmlns:p14="http://schemas.microsoft.com/office/powerpoint/2010/main" val="119817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743200" y="1676400"/>
            <a:ext cx="6019800" cy="4114800"/>
          </a:xfrm>
          <a:prstGeom prst="rect">
            <a:avLst/>
          </a:prstGeom>
        </p:spPr>
        <p:txBody>
          <a:bodyPr anchor="t">
            <a:noAutofit/>
          </a:bodyPr>
          <a:lstStyle/>
          <a:p>
            <a:pPr algn="just" rtl="1">
              <a:lnSpc>
                <a:spcPct val="170000"/>
              </a:lnSpc>
              <a:buFont typeface="Wingdings" pitchFamily="2" charset="2"/>
              <a:buChar char="Ø"/>
            </a:pPr>
            <a:r>
              <a:rPr lang="ar-SA" sz="2200" dirty="0"/>
              <a:t>يفسر ما تعنيه الرموز والعلامات المستخدمة بالخريطة.</a:t>
            </a:r>
          </a:p>
          <a:p>
            <a:pPr algn="just" rtl="1">
              <a:lnSpc>
                <a:spcPct val="170000"/>
              </a:lnSpc>
              <a:buFont typeface="Wingdings" pitchFamily="2" charset="2"/>
              <a:buChar char="Ø"/>
            </a:pPr>
            <a:r>
              <a:rPr lang="ar-SA" sz="2200" dirty="0"/>
              <a:t>يجب أن تشمل جميع الرموز المستخدمة في الخريطة.</a:t>
            </a:r>
          </a:p>
          <a:p>
            <a:pPr algn="just" rtl="1">
              <a:lnSpc>
                <a:spcPct val="170000"/>
              </a:lnSpc>
              <a:buFont typeface="Wingdings" pitchFamily="2" charset="2"/>
              <a:buChar char="Ø"/>
            </a:pPr>
            <a:r>
              <a:rPr lang="ar-SA" sz="2200" dirty="0"/>
              <a:t>يجب أن تتطابق الرموز المستخدمة بالخريطة مع الرموز بالمفتاح من حيث الشكل واللون والحجم.</a:t>
            </a:r>
          </a:p>
          <a:p>
            <a:pPr algn="just" rtl="1">
              <a:lnSpc>
                <a:spcPct val="170000"/>
              </a:lnSpc>
              <a:buFont typeface="Wingdings" pitchFamily="2" charset="2"/>
              <a:buChar char="Ø"/>
            </a:pPr>
            <a:r>
              <a:rPr lang="ar-SA" sz="2200" dirty="0"/>
              <a:t>في أحيان قليلة يحذف المفتاح اذا كانت الخريطة تبين توزيع ظاهرة واحدة فقط.</a:t>
            </a:r>
          </a:p>
        </p:txBody>
      </p:sp>
      <p:sp>
        <p:nvSpPr>
          <p:cNvPr id="5" name="TextBox 4"/>
          <p:cNvSpPr txBox="1"/>
          <p:nvPr/>
        </p:nvSpPr>
        <p:spPr>
          <a:xfrm>
            <a:off x="1752600" y="533401"/>
            <a:ext cx="6324600" cy="646331"/>
          </a:xfrm>
          <a:prstGeom prst="rect">
            <a:avLst/>
          </a:prstGeom>
          <a:noFill/>
        </p:spPr>
        <p:txBody>
          <a:bodyPr wrap="square" rtlCol="0">
            <a:spAutoFit/>
          </a:bodyPr>
          <a:lstStyle/>
          <a:p>
            <a:pPr algn="ctr" rtl="1"/>
            <a:r>
              <a:rPr lang="ar-SA" sz="3600" dirty="0"/>
              <a:t> مفتاح الخريطة </a:t>
            </a:r>
            <a:r>
              <a:rPr lang="ar-SA" sz="3200" b="1" dirty="0"/>
              <a:t>(</a:t>
            </a:r>
            <a:r>
              <a:rPr lang="en-US" sz="3200" b="1" dirty="0"/>
              <a:t>Legend</a:t>
            </a:r>
            <a:r>
              <a:rPr lang="ar-SA" sz="3200" b="1" dirty="0"/>
              <a:t>)</a:t>
            </a:r>
          </a:p>
        </p:txBody>
      </p:sp>
      <p:pic>
        <p:nvPicPr>
          <p:cNvPr id="4" name="Picture 3" descr="C:\Users\Nabeel\Desktop\Thesis\Writings\(5) النتائج\Sena-Vista\Sens_Palms-Vis-Sec.jpg"/>
          <p:cNvPicPr/>
          <p:nvPr/>
        </p:nvPicPr>
        <p:blipFill rotWithShape="1">
          <a:blip r:embed="rId2" cstate="print">
            <a:extLst>
              <a:ext uri="{BEBA8EAE-BF5A-486C-A8C5-ECC9F3942E4B}">
                <a14:imgProps xmlns:a14="http://schemas.microsoft.com/office/drawing/2010/main">
                  <a14:imgLayer r:embed="rId3">
                    <a14:imgEffect>
                      <a14:colorTemperature colorTemp="4700"/>
                    </a14:imgEffect>
                  </a14:imgLayer>
                </a14:imgProps>
              </a:ext>
            </a:extLst>
          </a:blip>
          <a:srcRect l="4709" t="53773" r="73524" b="26458"/>
          <a:stretch/>
        </p:blipFill>
        <p:spPr bwMode="auto">
          <a:xfrm>
            <a:off x="1143000" y="2057400"/>
            <a:ext cx="1174044" cy="2819400"/>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39405155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362200" y="1600200"/>
            <a:ext cx="6781800" cy="4038600"/>
          </a:xfrm>
          <a:prstGeom prst="rect">
            <a:avLst/>
          </a:prstGeom>
        </p:spPr>
        <p:txBody>
          <a:bodyPr anchor="t">
            <a:noAutofit/>
          </a:bodyPr>
          <a:lstStyle/>
          <a:p>
            <a:pPr marL="457200" indent="0" algn="just" rtl="1">
              <a:lnSpc>
                <a:spcPct val="170000"/>
              </a:lnSpc>
              <a:buNone/>
            </a:pPr>
            <a:r>
              <a:rPr lang="ar-SA" sz="1800" dirty="0"/>
              <a:t>  وهو اتجاه الشمال الذي يوضع أعلى الخريطة (غالباً)، وله عدة أشكال ويوضح:</a:t>
            </a:r>
          </a:p>
          <a:p>
            <a:pPr algn="just" rtl="1">
              <a:lnSpc>
                <a:spcPct val="170000"/>
              </a:lnSpc>
              <a:buFont typeface="Wingdings" pitchFamily="2" charset="2"/>
              <a:buChar char="Ø"/>
            </a:pPr>
            <a:r>
              <a:rPr lang="ar-SA" sz="1800" dirty="0"/>
              <a:t>الشمال الحقيقي أو الجغرافي: وهو الذي يشير إلى نقطة القطب الشمالي الجغرافي، ويتفق مع اتجاه اقواس الطول وهو ثابت لا يتغير لذلك اطلق عليه اسم الشمال الحقيقي. </a:t>
            </a:r>
          </a:p>
          <a:p>
            <a:pPr algn="just" rtl="1">
              <a:lnSpc>
                <a:spcPct val="170000"/>
              </a:lnSpc>
              <a:buFont typeface="Wingdings" pitchFamily="2" charset="2"/>
              <a:buChar char="Ø"/>
            </a:pPr>
            <a:r>
              <a:rPr lang="ar-SA" sz="1800" dirty="0"/>
              <a:t>الشمال المغناطيسي: وهو الذي تشير اليه الابرة المغناطيسية الحرة الحركة باتجاه القطب المغناطيسي الواقع إلى الغرب من جزيرة اليف رينجنس شمال كندا. </a:t>
            </a:r>
          </a:p>
        </p:txBody>
      </p:sp>
      <p:sp>
        <p:nvSpPr>
          <p:cNvPr id="5" name="TextBox 4"/>
          <p:cNvSpPr txBox="1"/>
          <p:nvPr/>
        </p:nvSpPr>
        <p:spPr>
          <a:xfrm>
            <a:off x="2971800" y="457200"/>
            <a:ext cx="3886200" cy="707886"/>
          </a:xfrm>
          <a:prstGeom prst="rect">
            <a:avLst/>
          </a:prstGeom>
          <a:noFill/>
        </p:spPr>
        <p:txBody>
          <a:bodyPr wrap="square" rtlCol="0">
            <a:spAutoFit/>
          </a:bodyPr>
          <a:lstStyle/>
          <a:p>
            <a:pPr algn="ctr" rtl="1"/>
            <a:r>
              <a:rPr lang="ar-SA" sz="4000" dirty="0"/>
              <a:t>توجه الخريطة</a:t>
            </a:r>
          </a:p>
        </p:txBody>
      </p:sp>
      <p:pic>
        <p:nvPicPr>
          <p:cNvPr id="10242" name="Picture 2"/>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0601" y="1295400"/>
            <a:ext cx="990599"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7023" y="3810000"/>
            <a:ext cx="1743075"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3597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4191000" y="1981200"/>
            <a:ext cx="4191000" cy="3962400"/>
          </a:xfrm>
          <a:prstGeom prst="rect">
            <a:avLst/>
          </a:prstGeom>
        </p:spPr>
        <p:txBody>
          <a:bodyPr anchor="t">
            <a:normAutofit/>
          </a:bodyPr>
          <a:lstStyle/>
          <a:p>
            <a:pPr marL="0" indent="0" algn="just" rtl="1">
              <a:lnSpc>
                <a:spcPct val="170000"/>
              </a:lnSpc>
              <a:buNone/>
            </a:pPr>
            <a:r>
              <a:rPr lang="ar-SA" sz="2800" dirty="0"/>
              <a:t> هناك حاجه للكتابة بعض الأحيان داخل الخريطة وفق شروط معينة : نوع الخط حجم الخط لون الخط موقع الكتابة</a:t>
            </a:r>
          </a:p>
          <a:p>
            <a:pPr marL="514350" indent="-514350" algn="just" rtl="1">
              <a:lnSpc>
                <a:spcPct val="170000"/>
              </a:lnSpc>
              <a:buFont typeface="+mj-lt"/>
              <a:buAutoNum type="arabicPeriod"/>
            </a:pPr>
            <a:endParaRPr lang="ar-SA" sz="2800" dirty="0"/>
          </a:p>
          <a:p>
            <a:pPr marL="514350" indent="-514350" algn="just" rtl="1">
              <a:lnSpc>
                <a:spcPct val="170000"/>
              </a:lnSpc>
              <a:buFont typeface="+mj-lt"/>
              <a:buAutoNum type="arabicPeriod"/>
            </a:pPr>
            <a:endParaRPr lang="ar-SA" sz="2800" dirty="0"/>
          </a:p>
        </p:txBody>
      </p:sp>
      <p:sp>
        <p:nvSpPr>
          <p:cNvPr id="5" name="TextBox 4"/>
          <p:cNvSpPr txBox="1"/>
          <p:nvPr/>
        </p:nvSpPr>
        <p:spPr>
          <a:xfrm>
            <a:off x="5105400" y="457200"/>
            <a:ext cx="3886200" cy="707886"/>
          </a:xfrm>
          <a:prstGeom prst="rect">
            <a:avLst/>
          </a:prstGeom>
          <a:noFill/>
        </p:spPr>
        <p:txBody>
          <a:bodyPr wrap="square" rtlCol="0">
            <a:spAutoFit/>
          </a:bodyPr>
          <a:lstStyle/>
          <a:p>
            <a:pPr algn="ctr" rtl="1"/>
            <a:r>
              <a:rPr lang="ar-SA" sz="4000" dirty="0"/>
              <a:t> الكتابة</a:t>
            </a:r>
          </a:p>
        </p:txBody>
      </p:sp>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14401" y="2286001"/>
            <a:ext cx="3052481" cy="2963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47960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1813</TotalTime>
  <Words>855</Words>
  <Application>Microsoft Office PowerPoint</Application>
  <PresentationFormat>A4 Paper (210x297 mm)</PresentationFormat>
  <Paragraphs>89</Paragraphs>
  <Slides>21</Slides>
  <Notes>0</Notes>
  <HiddenSlides>0</HiddenSlides>
  <MMClips>0</MMClips>
  <ScaleCrop>false</ScaleCrop>
  <HeadingPairs>
    <vt:vector size="4" baseType="variant">
      <vt:variant>
        <vt:lpstr>نسق</vt:lpstr>
      </vt:variant>
      <vt:variant>
        <vt:i4>1</vt:i4>
      </vt:variant>
      <vt:variant>
        <vt:lpstr>عناوين الشرائح</vt:lpstr>
      </vt:variant>
      <vt:variant>
        <vt:i4>21</vt:i4>
      </vt:variant>
    </vt:vector>
  </HeadingPairs>
  <TitlesOfParts>
    <vt:vector size="22" baseType="lpstr">
      <vt:lpstr>Office Theme</vt:lpstr>
      <vt:lpstr>المحاضرة العاشرة</vt:lpstr>
      <vt:lpstr>عناصر المحاضرة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ASUS</cp:lastModifiedBy>
  <cp:revision>146</cp:revision>
  <dcterms:created xsi:type="dcterms:W3CDTF">2009-10-14T19:14:34Z</dcterms:created>
  <dcterms:modified xsi:type="dcterms:W3CDTF">2014-11-20T09:01:03Z</dcterms:modified>
</cp:coreProperties>
</file>