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92" r:id="rId3"/>
    <p:sldId id="308" r:id="rId4"/>
    <p:sldId id="311" r:id="rId5"/>
    <p:sldId id="312" r:id="rId6"/>
    <p:sldId id="313" r:id="rId7"/>
    <p:sldId id="314" r:id="rId8"/>
    <p:sldId id="315" r:id="rId9"/>
    <p:sldId id="319" r:id="rId10"/>
    <p:sldId id="337" r:id="rId11"/>
    <p:sldId id="316" r:id="rId12"/>
    <p:sldId id="317" r:id="rId13"/>
    <p:sldId id="318" r:id="rId14"/>
    <p:sldId id="320" r:id="rId15"/>
    <p:sldId id="321" r:id="rId16"/>
    <p:sldId id="335" r:id="rId17"/>
    <p:sldId id="338" r:id="rId18"/>
    <p:sldId id="336" r:id="rId19"/>
    <p:sldId id="322" r:id="rId20"/>
    <p:sldId id="323" r:id="rId21"/>
    <p:sldId id="324" r:id="rId22"/>
    <p:sldId id="325" r:id="rId23"/>
    <p:sldId id="326" r:id="rId24"/>
    <p:sldId id="327" r:id="rId25"/>
    <p:sldId id="328" r:id="rId26"/>
    <p:sldId id="329" r:id="rId27"/>
    <p:sldId id="330" r:id="rId28"/>
    <p:sldId id="331"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5" d="100"/>
          <a:sy n="75" d="100"/>
        </p:scale>
        <p:origin x="996"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3102185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375657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3487228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61140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527877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45618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19672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891129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3268104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4230794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1363735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1416126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3593986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390705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591366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3346592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2828010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740798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val="1278805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val="3794682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جغرافيا البحار والمحيطات </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7</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حــركة المــــد والجــزر</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50838" y="1412776"/>
            <a:ext cx="9204325" cy="8217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المد والجزر هو ظاهرة طبيعية من مرحلتين تحدث لمياه المحيطات والبحار.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مراقبة </a:t>
            </a:r>
            <a:r>
              <a:rPr lang="ar-SA" altLang="en-US" sz="2400" b="1" dirty="0">
                <a:solidFill>
                  <a:schemeClr val="accent6">
                    <a:lumMod val="25000"/>
                  </a:schemeClr>
                </a:solidFill>
                <a:cs typeface="Traditional Arabic" panose="02020603050405020304" pitchFamily="18" charset="-78"/>
              </a:rPr>
              <a:t>الانسان للظاهرات الكونية في بيئته لا زالت مستمرة. فالظاهرات الكونية مستمرة وقد تتغير من وقت إلى آخر مما يتطلب معرفتها ومراقبتها وتتبعاه، وذلك لمعرفة الظاهرة، وكيفية حدوثها، وأسباب حدوثها، وتأثيرها على الإنسان وحياته، وبيئته التي يعيش فيها.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المعرفة </a:t>
            </a:r>
            <a:r>
              <a:rPr lang="ar-SA" altLang="en-US" sz="2400" b="1" dirty="0">
                <a:solidFill>
                  <a:schemeClr val="accent6">
                    <a:lumMod val="25000"/>
                  </a:schemeClr>
                </a:solidFill>
                <a:cs typeface="Traditional Arabic" panose="02020603050405020304" pitchFamily="18" charset="-78"/>
              </a:rPr>
              <a:t>والالمام بحقائق وسلوك ظاهرة المد والجزر تمكن الانسان من معايشتها وتكييف نفسه معها. فطن الإنسان منذ العصور القديمة إلى استغلال قوى المد والجزر.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فقد </a:t>
            </a:r>
            <a:r>
              <a:rPr lang="ar-SA" altLang="en-US" sz="2400" b="1" dirty="0">
                <a:solidFill>
                  <a:schemeClr val="accent6">
                    <a:lumMod val="25000"/>
                  </a:schemeClr>
                </a:solidFill>
                <a:cs typeface="Traditional Arabic" panose="02020603050405020304" pitchFamily="18" charset="-78"/>
              </a:rPr>
              <a:t>تم استخدامها في مقاطعة (</a:t>
            </a:r>
            <a:r>
              <a:rPr lang="ar-SA" altLang="en-US" sz="2400" b="1" dirty="0" err="1">
                <a:solidFill>
                  <a:schemeClr val="accent6">
                    <a:lumMod val="25000"/>
                  </a:schemeClr>
                </a:solidFill>
                <a:cs typeface="Traditional Arabic" panose="02020603050405020304" pitchFamily="18" charset="-78"/>
              </a:rPr>
              <a:t>بيرتاني</a:t>
            </a:r>
            <a:r>
              <a:rPr lang="ar-SA" altLang="en-US" sz="2400" b="1" dirty="0">
                <a:solidFill>
                  <a:schemeClr val="accent6">
                    <a:lumMod val="25000"/>
                  </a:schemeClr>
                </a:solidFill>
                <a:cs typeface="Traditional Arabic" panose="02020603050405020304" pitchFamily="18" charset="-78"/>
              </a:rPr>
              <a:t>) في شمال فرنسا منذ القرن الثاني عشر الميلادي في إدارة طواحين لطحن الغلال.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الفكرة </a:t>
            </a:r>
            <a:r>
              <a:rPr lang="ar-SA" altLang="en-US" sz="2400" b="1" dirty="0">
                <a:solidFill>
                  <a:schemeClr val="accent6">
                    <a:lumMod val="25000"/>
                  </a:schemeClr>
                </a:solidFill>
                <a:cs typeface="Traditional Arabic" panose="02020603050405020304" pitchFamily="18" charset="-78"/>
              </a:rPr>
              <a:t>التي تعمل بموجبها هذه الطواحين بسيطة للغاية وتتلخص في حجز ماء المد في خزان أثناء المد العالي، وعندما يمتلئ الخزان بالماء تقفل بوابات خاصة فيكون مستوى سطح الماء في الخزان أعلى من مستوى سطح البحر حين يبدأ الماء بالانحسار.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استغل </a:t>
            </a:r>
            <a:r>
              <a:rPr lang="ar-SA" altLang="en-US" sz="2400" b="1" dirty="0">
                <a:solidFill>
                  <a:schemeClr val="accent6">
                    <a:lumMod val="25000"/>
                  </a:schemeClr>
                </a:solidFill>
                <a:cs typeface="Traditional Arabic" panose="02020603050405020304" pitchFamily="18" charset="-78"/>
              </a:rPr>
              <a:t>العرب ظاهرة المد والجزر (ابن </a:t>
            </a:r>
            <a:r>
              <a:rPr lang="ar-SA" altLang="en-US" sz="2400" b="1" dirty="0" err="1">
                <a:solidFill>
                  <a:schemeClr val="accent6">
                    <a:lumMod val="25000"/>
                  </a:schemeClr>
                </a:solidFill>
                <a:cs typeface="Traditional Arabic" panose="02020603050405020304" pitchFamily="18" charset="-78"/>
              </a:rPr>
              <a:t>خرداذبه</a:t>
            </a:r>
            <a:r>
              <a:rPr lang="ar-SA" altLang="en-US" sz="2400" b="1" dirty="0">
                <a:solidFill>
                  <a:schemeClr val="accent6">
                    <a:lumMod val="25000"/>
                  </a:schemeClr>
                </a:solidFill>
                <a:cs typeface="Traditional Arabic" panose="02020603050405020304" pitchFamily="18" charset="-78"/>
              </a:rPr>
              <a:t>، 846 م: المقدسي، 989 م.</a:t>
            </a:r>
            <a:endParaRPr lang="ar-SA" altLang="en-US" sz="2400" b="1" dirty="0">
              <a:solidFill>
                <a:schemeClr val="accent6">
                  <a:lumMod val="25000"/>
                </a:schemeClr>
              </a:solidFill>
              <a:cs typeface="Traditional Arabic" panose="02020603050405020304" pitchFamily="18" charset="-78"/>
            </a:endParaRPr>
          </a:p>
          <a:p>
            <a:pPr algn="just">
              <a:spcBef>
                <a:spcPct val="50000"/>
              </a:spcBef>
            </a:pP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endParaRPr lang="ar-SA" altLang="en-US" sz="2400" b="1" dirty="0">
              <a:solidFill>
                <a:schemeClr val="accent6">
                  <a:lumMod val="25000"/>
                </a:schemeClr>
              </a:solidFill>
              <a:cs typeface="Traditional Arabic" panose="02020603050405020304" pitchFamily="18" charset="-78"/>
            </a:endParaRPr>
          </a:p>
          <a:p>
            <a:pPr algn="just">
              <a:spcBef>
                <a:spcPct val="50000"/>
              </a:spcBef>
            </a:pP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endParaRPr lang="ar-SA" altLang="en-US" sz="2400" b="1" dirty="0">
              <a:solidFill>
                <a:schemeClr val="accent6">
                  <a:lumMod val="25000"/>
                </a:schemeClr>
              </a:solidFill>
              <a:cs typeface="Traditional Arabic" panose="02020603050405020304" pitchFamily="18" charset="-78"/>
            </a:endParaRPr>
          </a:p>
          <a:p>
            <a:pPr algn="just">
              <a:spcBef>
                <a:spcPct val="50000"/>
              </a:spcBef>
            </a:pP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8001000" y="836712"/>
            <a:ext cx="14763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a:solidFill>
                  <a:srgbClr val="C00000"/>
                </a:solidFill>
                <a:cs typeface="Traditional Arabic" panose="02020603050405020304" pitchFamily="18" charset="-78"/>
              </a:rPr>
              <a:t>(1) مقدمة</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50838" y="1412776"/>
            <a:ext cx="9204325"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حركة المد والجزر هي ارتفاع وانخفاض في مستوي سطح البحر لفترة محدودة من الزمن.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مرحلة </a:t>
            </a:r>
            <a:r>
              <a:rPr lang="ar-SA" altLang="en-US" sz="2400" b="1" dirty="0">
                <a:solidFill>
                  <a:schemeClr val="accent6">
                    <a:lumMod val="25000"/>
                  </a:schemeClr>
                </a:solidFill>
                <a:cs typeface="Traditional Arabic" panose="02020603050405020304" pitchFamily="18" charset="-78"/>
              </a:rPr>
              <a:t>المد يحدث فيها الارتفاع وقتي تدرجي في منسوب مياه سطح المحيط أو البحر.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مرحلة </a:t>
            </a:r>
            <a:r>
              <a:rPr lang="ar-SA" altLang="en-US" sz="2400" b="1" dirty="0">
                <a:solidFill>
                  <a:schemeClr val="accent6">
                    <a:lumMod val="25000"/>
                  </a:schemeClr>
                </a:solidFill>
                <a:cs typeface="Traditional Arabic" panose="02020603050405020304" pitchFamily="18" charset="-78"/>
              </a:rPr>
              <a:t>الجزر يحدث فيها انخفاض وقتي تدرجي في منسوب مياه سطح المحيط أو البحر.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تنجم </a:t>
            </a:r>
            <a:r>
              <a:rPr lang="ar-SA" altLang="en-US" sz="2400" b="1" dirty="0">
                <a:solidFill>
                  <a:schemeClr val="accent6">
                    <a:lumMod val="25000"/>
                  </a:schemeClr>
                </a:solidFill>
                <a:cs typeface="Traditional Arabic" panose="02020603050405020304" pitchFamily="18" charset="-78"/>
              </a:rPr>
              <a:t>هذه الظاهرة عن التأثيرات المجتمعة لقوى جاذبية القمر والشمس ودوران الأرض حول محورها (قوة الطرد المركزية).</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5817096" y="836712"/>
            <a:ext cx="366027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تعريف حركة المد والجزر</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73594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50838" y="1412776"/>
            <a:ext cx="920432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لاحظ الانسان هذا الارتفاع في مستوي البحر منذ القدم، وقام بتفسير الظاهرة حيث رأي أنها كتحدث بصورة واضحة في بعض البحار شبه المغلقة، بينما من الصعوبة مراقبتها وادراكها على طول السواحل البحار المفتوحة.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فقد </a:t>
            </a:r>
            <a:r>
              <a:rPr lang="ar-SA" altLang="en-US" sz="2400" b="1" dirty="0">
                <a:solidFill>
                  <a:schemeClr val="accent6">
                    <a:lumMod val="25000"/>
                  </a:schemeClr>
                </a:solidFill>
                <a:cs typeface="Traditional Arabic" panose="02020603050405020304" pitchFamily="18" charset="-78"/>
              </a:rPr>
              <a:t>أدرك قدماء الصينيون والإغريق واليابانيون، عملية ارتفاع وانخفاض مستوي سطح البحر بالمسطحات المائية البحرية وبمياه الأنهار عند مصبها على سواحل البحار.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لا </a:t>
            </a:r>
            <a:r>
              <a:rPr lang="ar-SA" altLang="en-US" sz="2400" b="1" dirty="0">
                <a:solidFill>
                  <a:schemeClr val="accent6">
                    <a:lumMod val="25000"/>
                  </a:schemeClr>
                </a:solidFill>
                <a:cs typeface="Traditional Arabic" panose="02020603050405020304" pitchFamily="18" charset="-78"/>
              </a:rPr>
              <a:t>حظ المؤرخون والعلماء الرحالة العرب حدوث ارتفاع وانخفاض مستوي سطح البحر الوقتي في الخليج اعربي وبعض المسطحات النائية الأخرى (المقدسي، 1289).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توصلت </a:t>
            </a:r>
            <a:r>
              <a:rPr lang="ar-SA" altLang="en-US" sz="2400" b="1" dirty="0">
                <a:solidFill>
                  <a:schemeClr val="accent6">
                    <a:lumMod val="25000"/>
                  </a:schemeClr>
                </a:solidFill>
                <a:cs typeface="Traditional Arabic" panose="02020603050405020304" pitchFamily="18" charset="-78"/>
              </a:rPr>
              <a:t>المعرفة القديمة أن هناك علاقة كبيرة بين عملية الارتفاع والانخفاض الوقتي في مستوي سطح البحر وكوكب القمر. فقد وصلوا إلى أن حركة المد </a:t>
            </a:r>
            <a:r>
              <a:rPr lang="en-US" altLang="en-US" sz="2400" b="1" dirty="0">
                <a:solidFill>
                  <a:schemeClr val="accent6">
                    <a:lumMod val="25000"/>
                  </a:schemeClr>
                </a:solidFill>
                <a:cs typeface="Traditional Arabic" panose="02020603050405020304" pitchFamily="18" charset="-78"/>
              </a:rPr>
              <a:t>tide، </a:t>
            </a:r>
            <a:r>
              <a:rPr lang="ar-SA" altLang="en-US" sz="2400" b="1" dirty="0">
                <a:solidFill>
                  <a:schemeClr val="accent6">
                    <a:lumMod val="25000"/>
                  </a:schemeClr>
                </a:solidFill>
                <a:cs typeface="Traditional Arabic" panose="02020603050405020304" pitchFamily="18" charset="-78"/>
              </a:rPr>
              <a:t>هو ارتفاع وقتي في مستوي سطح البحر يصل أقص مستوي له عندما يكون يتطور القمر ويصير بدر أو محاق. كان ذلك يتم بملاحظة تلك العلاقة وذلك بمراقبة تطور القمر وحدوث حركة المد والجزر على طول السواحل. </a:t>
            </a:r>
            <a:endParaRPr lang="ar-SA" altLang="en-US" sz="2400" b="1" dirty="0" smtClean="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5169024" y="836712"/>
            <a:ext cx="43083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معرفة الانسان بظاهرة المد والجزر</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112399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50838" y="1412776"/>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توقفت المعرفة عند تلك الحدود حيث لم يتم التعرف على كيفية نشأة هذه الحركة، وأسبابها، وحدوثها في تلك الأوقات المحددة من الزمن</a:t>
            </a:r>
            <a:r>
              <a:rPr lang="ar-SA" altLang="en-US" sz="2400" b="1" dirty="0" smtClean="0">
                <a:solidFill>
                  <a:schemeClr val="accent6">
                    <a:lumMod val="25000"/>
                  </a:schemeClr>
                </a:solidFill>
                <a:cs typeface="Traditional Arabic" panose="02020603050405020304" pitchFamily="18" charset="-78"/>
              </a:rPr>
              <a:t>.</a:t>
            </a:r>
          </a:p>
          <a:p>
            <a:pPr marL="342900" indent="-342900">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بعد </a:t>
            </a:r>
            <a:r>
              <a:rPr lang="ar-SA" altLang="en-US" sz="2400" b="1" dirty="0">
                <a:solidFill>
                  <a:schemeClr val="accent6">
                    <a:lumMod val="25000"/>
                  </a:schemeClr>
                </a:solidFill>
                <a:cs typeface="Traditional Arabic" panose="02020603050405020304" pitchFamily="18" charset="-78"/>
              </a:rPr>
              <a:t>ظهور نظرية جذب الأجسام لنيوتن </a:t>
            </a:r>
            <a:r>
              <a:rPr lang="en-US" altLang="en-US" sz="2400" b="1" dirty="0">
                <a:solidFill>
                  <a:schemeClr val="accent6">
                    <a:lumMod val="25000"/>
                  </a:schemeClr>
                </a:solidFill>
                <a:cs typeface="Traditional Arabic" panose="02020603050405020304" pitchFamily="18" charset="-78"/>
              </a:rPr>
              <a:t>Newton، </a:t>
            </a:r>
            <a:r>
              <a:rPr lang="ar-SA" altLang="en-US" sz="2400" b="1" dirty="0">
                <a:solidFill>
                  <a:schemeClr val="accent6">
                    <a:lumMod val="25000"/>
                  </a:schemeClr>
                </a:solidFill>
                <a:cs typeface="Traditional Arabic" panose="02020603050405020304" pitchFamily="18" charset="-78"/>
              </a:rPr>
              <a:t>والتي يري فيها أن عملية الجذب هي التي تنظم سير كل من الكواكب والنجوم في مدارات خاصة بها في الفضاء، فالأرض تجذب القمر، والقمر يجذب كل ما يقع على سطح الأرض عندما يقترب منها. قانون نيوتن يقول إن قوة الجذب بين الجسمين تتوقف على ضرب كتلة هذين الجسمين مقسومة على مربع المسافة بينهما. </a:t>
            </a:r>
          </a:p>
          <a:p>
            <a:pPr>
              <a:spcBef>
                <a:spcPct val="50000"/>
              </a:spcBef>
            </a:pPr>
            <a:endParaRPr lang="ar-SA" altLang="en-US" sz="2400" b="1" dirty="0">
              <a:solidFill>
                <a:schemeClr val="accent6">
                  <a:lumMod val="25000"/>
                </a:schemeClr>
              </a:solidFill>
              <a:cs typeface="Traditional Arabic" panose="02020603050405020304" pitchFamily="18" charset="-78"/>
            </a:endParaRPr>
          </a:p>
          <a:p>
            <a:pPr algn="ctr">
              <a:spcBef>
                <a:spcPct val="50000"/>
              </a:spcBef>
            </a:pPr>
            <a:r>
              <a:rPr lang="ar-SA" altLang="en-US" sz="3200" b="1" dirty="0">
                <a:solidFill>
                  <a:schemeClr val="accent6">
                    <a:lumMod val="25000"/>
                  </a:schemeClr>
                </a:solidFill>
                <a:effectLst>
                  <a:outerShdw blurRad="38100" dist="38100" dir="2700000" algn="tl">
                    <a:srgbClr val="000000">
                      <a:alpha val="43137"/>
                    </a:srgbClr>
                  </a:outerShdw>
                </a:effectLst>
                <a:cs typeface="Traditional Arabic" panose="02020603050405020304" pitchFamily="18" charset="-78"/>
              </a:rPr>
              <a:t>قوة الجذب = ك1 × ك2 / ف²</a:t>
            </a:r>
          </a:p>
          <a:p>
            <a:pPr>
              <a:spcBef>
                <a:spcPct val="50000"/>
              </a:spcBef>
            </a:pPr>
            <a:endParaRPr lang="ar-SA" altLang="en-US" sz="2400" b="1" dirty="0">
              <a:solidFill>
                <a:schemeClr val="accent6">
                  <a:lumMod val="25000"/>
                </a:schemeClr>
              </a:solidFill>
              <a:cs typeface="Traditional Arabic" panose="02020603050405020304" pitchFamily="18" charset="-78"/>
            </a:endParaRPr>
          </a:p>
          <a:p>
            <a:pPr>
              <a:spcBef>
                <a:spcPct val="50000"/>
              </a:spcBef>
            </a:pPr>
            <a:r>
              <a:rPr lang="ar-SA" altLang="en-US" sz="2400" b="1" dirty="0">
                <a:solidFill>
                  <a:schemeClr val="accent6">
                    <a:lumMod val="25000"/>
                  </a:schemeClr>
                </a:solidFill>
                <a:cs typeface="Traditional Arabic" panose="02020603050405020304" pitchFamily="18" charset="-78"/>
              </a:rPr>
              <a:t>حيث ك1 كتلة الجسم الأول، ك1 هي كتلة الجسم الثاني، و ف² هي المسافة بين الجسمين.</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299336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50838" y="1412776"/>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حيث أن كل من الشمس والقمر تؤثر على الأرض وعلى مياه البحار والمحيطات بفعل الجاذبية حيث تسبب جاذبية الشمس للأرض ما يسمى بالمد الشمسي </a:t>
            </a:r>
            <a:r>
              <a:rPr lang="en-US" altLang="en-US" sz="2400" b="1" dirty="0">
                <a:solidFill>
                  <a:schemeClr val="accent6">
                    <a:lumMod val="25000"/>
                  </a:schemeClr>
                </a:solidFill>
                <a:cs typeface="Traditional Arabic" panose="02020603050405020304" pitchFamily="18" charset="-78"/>
              </a:rPr>
              <a:t>solar tide </a:t>
            </a:r>
            <a:r>
              <a:rPr lang="ar-SA" altLang="en-US" sz="2400" b="1" dirty="0" smtClean="0">
                <a:solidFill>
                  <a:schemeClr val="accent6">
                    <a:lumMod val="25000"/>
                  </a:schemeClr>
                </a:solidFill>
                <a:cs typeface="Traditional Arabic" panose="02020603050405020304" pitchFamily="18" charset="-78"/>
              </a:rPr>
              <a:t> وتؤثر </a:t>
            </a:r>
            <a:r>
              <a:rPr lang="ar-SA" altLang="en-US" sz="2400" b="1" dirty="0">
                <a:solidFill>
                  <a:schemeClr val="accent6">
                    <a:lumMod val="25000"/>
                  </a:schemeClr>
                </a:solidFill>
                <a:cs typeface="Traditional Arabic" panose="02020603050405020304" pitchFamily="18" charset="-78"/>
              </a:rPr>
              <a:t>جاذبية القمر بما يسمى بالمد القمري </a:t>
            </a:r>
            <a:r>
              <a:rPr lang="en-US" altLang="en-US" sz="2400" b="1" dirty="0">
                <a:solidFill>
                  <a:schemeClr val="accent6">
                    <a:lumMod val="25000"/>
                  </a:schemeClr>
                </a:solidFill>
                <a:cs typeface="Traditional Arabic" panose="02020603050405020304" pitchFamily="18" charset="-78"/>
              </a:rPr>
              <a:t>Lunar tide </a:t>
            </a:r>
            <a:r>
              <a:rPr lang="ar-SA" altLang="en-US" sz="2400" b="1" dirty="0" smtClean="0">
                <a:solidFill>
                  <a:schemeClr val="accent6">
                    <a:lumMod val="25000"/>
                  </a:schemeClr>
                </a:solidFill>
                <a:cs typeface="Traditional Arabic" panose="02020603050405020304" pitchFamily="18" charset="-78"/>
              </a:rPr>
              <a:t> ويسبب </a:t>
            </a:r>
            <a:r>
              <a:rPr lang="ar-SA" altLang="en-US" sz="2400" b="1" dirty="0">
                <a:solidFill>
                  <a:schemeClr val="accent6">
                    <a:lumMod val="25000"/>
                  </a:schemeClr>
                </a:solidFill>
                <a:cs typeface="Traditional Arabic" panose="02020603050405020304" pitchFamily="18" charset="-78"/>
              </a:rPr>
              <a:t>هذان المدان حركة دورية ومتوقعة للمياه جيئة وذهاب أعلى شواطئ الأرض.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أوضحت </a:t>
            </a:r>
            <a:r>
              <a:rPr lang="ar-SA" altLang="en-US" sz="2400" b="1" dirty="0">
                <a:solidFill>
                  <a:schemeClr val="accent6">
                    <a:lumMod val="25000"/>
                  </a:schemeClr>
                </a:solidFill>
                <a:cs typeface="Traditional Arabic" panose="02020603050405020304" pitchFamily="18" charset="-78"/>
              </a:rPr>
              <a:t>نظرية نيوتن أن العوامل التي تؤدي إلى حدوث عملية المد والجزر تتأثر بالقوة التالية:</a:t>
            </a:r>
          </a:p>
          <a:p>
            <a:pPr lvl="1" algn="just">
              <a:spcBef>
                <a:spcPct val="50000"/>
              </a:spcBef>
            </a:pPr>
            <a:r>
              <a:rPr lang="ar-SA" altLang="en-US" sz="2400" b="1" dirty="0" smtClean="0">
                <a:solidFill>
                  <a:schemeClr val="accent6">
                    <a:lumMod val="25000"/>
                  </a:schemeClr>
                </a:solidFill>
                <a:cs typeface="Traditional Arabic" panose="02020603050405020304" pitchFamily="18" charset="-78"/>
              </a:rPr>
              <a:t>1.	</a:t>
            </a:r>
            <a:r>
              <a:rPr lang="ar-SA" altLang="en-US" sz="2400" b="1" dirty="0" smtClean="0">
                <a:solidFill>
                  <a:schemeClr val="accent6">
                    <a:lumMod val="25000"/>
                  </a:schemeClr>
                </a:solidFill>
                <a:effectLst>
                  <a:outerShdw blurRad="38100" dist="38100" dir="2700000" algn="tl">
                    <a:srgbClr val="000000">
                      <a:alpha val="43137"/>
                    </a:srgbClr>
                  </a:outerShdw>
                </a:effectLst>
                <a:cs typeface="Traditional Arabic" panose="02020603050405020304" pitchFamily="18" charset="-78"/>
              </a:rPr>
              <a:t>قوة </a:t>
            </a:r>
            <a:r>
              <a:rPr lang="ar-SA" altLang="en-US" sz="2400" b="1" dirty="0">
                <a:solidFill>
                  <a:schemeClr val="accent6">
                    <a:lumMod val="25000"/>
                  </a:schemeClr>
                </a:solidFill>
                <a:effectLst>
                  <a:outerShdw blurRad="38100" dist="38100" dir="2700000" algn="tl">
                    <a:srgbClr val="000000">
                      <a:alpha val="43137"/>
                    </a:srgbClr>
                  </a:outerShdw>
                </a:effectLst>
                <a:cs typeface="Traditional Arabic" panose="02020603050405020304" pitchFamily="18" charset="-78"/>
              </a:rPr>
              <a:t>جذب القمر والشمس للأرض.</a:t>
            </a:r>
          </a:p>
          <a:p>
            <a:pPr marL="914400" lvl="1" indent="-457200" algn="just">
              <a:spcBef>
                <a:spcPct val="50000"/>
              </a:spcBef>
              <a:buAutoNum type="arabicPeriod" startAt="2"/>
            </a:pPr>
            <a:r>
              <a:rPr lang="ar-SA" altLang="en-US" sz="2400" b="1" dirty="0">
                <a:solidFill>
                  <a:schemeClr val="accent6">
                    <a:lumMod val="25000"/>
                  </a:schemeClr>
                </a:solidFill>
                <a:effectLst>
                  <a:outerShdw blurRad="38100" dist="38100" dir="2700000" algn="tl">
                    <a:srgbClr val="000000">
                      <a:alpha val="43137"/>
                    </a:srgbClr>
                  </a:outerShdw>
                </a:effectLst>
                <a:cs typeface="Traditional Arabic" panose="02020603050405020304" pitchFamily="18" charset="-78"/>
              </a:rPr>
              <a:t>قوة </a:t>
            </a:r>
            <a:r>
              <a:rPr lang="ar-SA" altLang="en-US" sz="2400" b="1" dirty="0">
                <a:solidFill>
                  <a:schemeClr val="accent6">
                    <a:lumMod val="25000"/>
                  </a:schemeClr>
                </a:solidFill>
                <a:effectLst>
                  <a:outerShdw blurRad="38100" dist="38100" dir="2700000" algn="tl">
                    <a:srgbClr val="000000">
                      <a:alpha val="43137"/>
                    </a:srgbClr>
                  </a:outerShdw>
                </a:effectLst>
                <a:cs typeface="Traditional Arabic" panose="02020603050405020304" pitchFamily="18" charset="-78"/>
              </a:rPr>
              <a:t>الطرد المركزية للأرض</a:t>
            </a:r>
            <a:r>
              <a:rPr lang="ar-SA" altLang="en-US" sz="2400" b="1" dirty="0" smtClean="0">
                <a:solidFill>
                  <a:schemeClr val="accent6">
                    <a:lumMod val="25000"/>
                  </a:schemeClr>
                </a:solidFill>
                <a:effectLst>
                  <a:outerShdw blurRad="38100" dist="38100" dir="2700000" algn="tl">
                    <a:srgbClr val="000000">
                      <a:alpha val="43137"/>
                    </a:srgbClr>
                  </a:outerShdw>
                </a:effectLst>
                <a:cs typeface="Traditional Arabic" panose="02020603050405020304" pitchFamily="18" charset="-78"/>
              </a:rPr>
              <a:t>.</a:t>
            </a:r>
          </a:p>
        </p:txBody>
      </p:sp>
      <p:sp>
        <p:nvSpPr>
          <p:cNvPr id="8" name="Text Box 2"/>
          <p:cNvSpPr txBox="1">
            <a:spLocks noChangeArrowheads="1"/>
          </p:cNvSpPr>
          <p:nvPr/>
        </p:nvSpPr>
        <p:spPr bwMode="auto">
          <a:xfrm>
            <a:off x="5313040" y="836712"/>
            <a:ext cx="416433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كيفية حدوث حركة المد والجز</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390811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1412776"/>
            <a:ext cx="9204325"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اتضح أن قوة الجذب بين القمر والأرض تقل بسرعة كلما بعد الكوكبان عن بعضهما البعض.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بناء </a:t>
            </a:r>
            <a:r>
              <a:rPr lang="ar-SA" altLang="en-US" sz="2400" b="1" dirty="0">
                <a:solidFill>
                  <a:schemeClr val="accent6">
                    <a:lumMod val="25000"/>
                  </a:schemeClr>
                </a:solidFill>
                <a:cs typeface="Traditional Arabic" panose="02020603050405020304" pitchFamily="18" charset="-78"/>
              </a:rPr>
              <a:t>على ذلك عندما يواجه القمر الأرض فإن جزء الأرض الذي يواجه القمر يشتد عنده قوى الجذب نحو القمر بقدر اقترابه النسبي من مركز القمر، إذا ما قورن بأي جزء آخر يقع بالقرب من مركز الأرض.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على </a:t>
            </a:r>
            <a:r>
              <a:rPr lang="ar-SA" altLang="en-US" sz="2400" b="1" dirty="0">
                <a:solidFill>
                  <a:schemeClr val="accent6">
                    <a:lumMod val="25000"/>
                  </a:schemeClr>
                </a:solidFill>
                <a:cs typeface="Traditional Arabic" panose="02020603050405020304" pitchFamily="18" charset="-78"/>
              </a:rPr>
              <a:t>جانب الأرض المواجه للقمر تزيد قوة الجذب عن قوة الطرد المركزية، وينجم عن ذلك جذب مياه سطح الأرض نحو القمر.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على </a:t>
            </a:r>
            <a:r>
              <a:rPr lang="ar-SA" altLang="en-US" sz="2400" b="1" dirty="0">
                <a:solidFill>
                  <a:schemeClr val="accent6">
                    <a:lumMod val="25000"/>
                  </a:schemeClr>
                </a:solidFill>
                <a:cs typeface="Traditional Arabic" panose="02020603050405020304" pitchFamily="18" charset="-78"/>
              </a:rPr>
              <a:t>الجانب المضاد لموقع القمر، تزيد قوة الطرد المركزية عن قوة الجذب، ومن ثم يحدث جذب للمياه أو شدها بعد عن موقع القمر.</a:t>
            </a:r>
            <a:endParaRPr lang="ar-SA" altLang="en-US" sz="2400" b="1" dirty="0">
              <a:solidFill>
                <a:schemeClr val="accent6">
                  <a:lumMod val="25000"/>
                </a:schemeClr>
              </a:solidFill>
              <a:cs typeface="Traditional Arabic" panose="02020603050405020304" pitchFamily="18" charset="-78"/>
            </a:endParaRPr>
          </a:p>
          <a:p>
            <a:pPr>
              <a:spcBef>
                <a:spcPct val="50000"/>
              </a:spcBef>
            </a:pPr>
            <a:endParaRPr lang="ar-SA" altLang="en-US" sz="2400" b="1" dirty="0" smtClean="0">
              <a:solidFill>
                <a:schemeClr val="accent6">
                  <a:lumMod val="25000"/>
                </a:schemeClr>
              </a:solidFill>
              <a:cs typeface="Traditional Arabic" panose="02020603050405020304" pitchFamily="18" charset="-78"/>
            </a:endParaRPr>
          </a:p>
          <a:p>
            <a:pPr>
              <a:spcBef>
                <a:spcPct val="50000"/>
              </a:spcBef>
            </a:pPr>
            <a:endParaRPr lang="ar-SA" altLang="en-US" sz="2400" b="1" dirty="0">
              <a:solidFill>
                <a:schemeClr val="accent6">
                  <a:lumMod val="25000"/>
                </a:schemeClr>
              </a:solidFill>
              <a:cs typeface="Traditional Arabic" panose="02020603050405020304" pitchFamily="18" charset="-78"/>
            </a:endParaRPr>
          </a:p>
          <a:p>
            <a:pPr>
              <a:spcBef>
                <a:spcPct val="50000"/>
              </a:spcBef>
            </a:pPr>
            <a:endParaRPr lang="ar-SA" altLang="en-US" sz="2400" b="1" dirty="0" smtClean="0">
              <a:solidFill>
                <a:schemeClr val="accent6">
                  <a:lumMod val="25000"/>
                </a:schemeClr>
              </a:solidFill>
              <a:cs typeface="Traditional Arabic" panose="02020603050405020304" pitchFamily="18" charset="-78"/>
            </a:endParaRPr>
          </a:p>
          <a:p>
            <a:pPr>
              <a:spcBef>
                <a:spcPct val="50000"/>
              </a:spcBef>
            </a:pPr>
            <a:endParaRPr lang="ar-SA" altLang="en-US" sz="2400" b="1" dirty="0">
              <a:solidFill>
                <a:schemeClr val="accent6">
                  <a:lumMod val="25000"/>
                </a:schemeClr>
              </a:solidFill>
              <a:cs typeface="Traditional Arabic" panose="02020603050405020304" pitchFamily="18" charset="-78"/>
            </a:endParaRPr>
          </a:p>
          <a:p>
            <a:pPr>
              <a:spcBef>
                <a:spcPct val="50000"/>
              </a:spcBef>
            </a:pPr>
            <a:endParaRPr lang="en-US"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350521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pic>
        <p:nvPicPr>
          <p:cNvPr id="3" name="صورة 2"/>
          <p:cNvPicPr>
            <a:picLocks noChangeAspect="1"/>
          </p:cNvPicPr>
          <p:nvPr/>
        </p:nvPicPr>
        <p:blipFill>
          <a:blip r:embed="rId2"/>
          <a:stretch>
            <a:fillRect/>
          </a:stretch>
        </p:blipFill>
        <p:spPr>
          <a:xfrm>
            <a:off x="472814" y="1988840"/>
            <a:ext cx="9003283" cy="2181915"/>
          </a:xfrm>
          <a:prstGeom prst="rect">
            <a:avLst/>
          </a:prstGeom>
        </p:spPr>
      </p:pic>
    </p:spTree>
    <p:extLst>
      <p:ext uri="{BB962C8B-B14F-4D97-AF65-F5344CB8AC3E}">
        <p14:creationId xmlns:p14="http://schemas.microsoft.com/office/powerpoint/2010/main" val="2295288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pic>
        <p:nvPicPr>
          <p:cNvPr id="3" name="صورة 2"/>
          <p:cNvPicPr>
            <a:picLocks noChangeAspect="1"/>
          </p:cNvPicPr>
          <p:nvPr/>
        </p:nvPicPr>
        <p:blipFill>
          <a:blip r:embed="rId2"/>
          <a:stretch>
            <a:fillRect/>
          </a:stretch>
        </p:blipFill>
        <p:spPr>
          <a:xfrm>
            <a:off x="848544" y="692696"/>
            <a:ext cx="7812730" cy="4381126"/>
          </a:xfrm>
          <a:prstGeom prst="rect">
            <a:avLst/>
          </a:prstGeom>
        </p:spPr>
      </p:pic>
    </p:spTree>
    <p:extLst>
      <p:ext uri="{BB962C8B-B14F-4D97-AF65-F5344CB8AC3E}">
        <p14:creationId xmlns:p14="http://schemas.microsoft.com/office/powerpoint/2010/main" val="2121533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50838" y="1412776"/>
            <a:ext cx="920432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إذا اعتبر أن:</a:t>
            </a:r>
          </a:p>
          <a:p>
            <a:pPr lvl="1">
              <a:spcBef>
                <a:spcPct val="50000"/>
              </a:spcBef>
            </a:pPr>
            <a:r>
              <a:rPr lang="ar-SA" altLang="en-US" sz="2400" b="1" dirty="0">
                <a:solidFill>
                  <a:schemeClr val="accent6">
                    <a:lumMod val="25000"/>
                  </a:schemeClr>
                </a:solidFill>
                <a:cs typeface="Traditional Arabic" panose="02020603050405020304" pitchFamily="18" charset="-78"/>
              </a:rPr>
              <a:t>م   = المسافة بين مركز الأرض ومركز القمر</a:t>
            </a:r>
          </a:p>
          <a:p>
            <a:pPr lvl="1">
              <a:spcBef>
                <a:spcPct val="50000"/>
              </a:spcBef>
            </a:pPr>
            <a:r>
              <a:rPr lang="ar-SA" altLang="en-US" sz="2400" b="1" dirty="0">
                <a:solidFill>
                  <a:schemeClr val="accent6">
                    <a:lumMod val="25000"/>
                  </a:schemeClr>
                </a:solidFill>
                <a:cs typeface="Traditional Arabic" panose="02020603050405020304" pitchFamily="18" charset="-78"/>
              </a:rPr>
              <a:t>ك  = كتلة القمر</a:t>
            </a:r>
          </a:p>
          <a:p>
            <a:pPr lvl="1">
              <a:spcBef>
                <a:spcPct val="50000"/>
              </a:spcBef>
            </a:pPr>
            <a:r>
              <a:rPr lang="ar-SA" altLang="en-US" sz="2400" b="1" dirty="0">
                <a:solidFill>
                  <a:schemeClr val="accent6">
                    <a:lumMod val="25000"/>
                  </a:schemeClr>
                </a:solidFill>
                <a:cs typeface="Traditional Arabic" panose="02020603050405020304" pitchFamily="18" charset="-78"/>
              </a:rPr>
              <a:t>نق = نصف قطر الأرض</a:t>
            </a:r>
          </a:p>
          <a:p>
            <a:pPr lvl="1">
              <a:spcBef>
                <a:spcPct val="50000"/>
              </a:spcBef>
            </a:pPr>
            <a:r>
              <a:rPr lang="ar-SA" altLang="en-US" sz="2400" b="1" dirty="0">
                <a:solidFill>
                  <a:schemeClr val="accent6">
                    <a:lumMod val="25000"/>
                  </a:schemeClr>
                </a:solidFill>
                <a:cs typeface="Traditional Arabic" panose="02020603050405020304" pitchFamily="18" charset="-78"/>
              </a:rPr>
              <a:t>ك1 = كتلة أي جسم على سطح الأرض.</a:t>
            </a:r>
          </a:p>
          <a:p>
            <a:pPr marL="342900" indent="-342900">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يلاحظ أن السطح المواجه للقمر ينجذب بقوة نحو القمر حيث أن: </a:t>
            </a:r>
          </a:p>
          <a:p>
            <a:pPr algn="ctr">
              <a:spcBef>
                <a:spcPct val="50000"/>
              </a:spcBef>
            </a:pPr>
            <a:r>
              <a:rPr lang="ar-SA" altLang="en-US" sz="2400" b="1" dirty="0" smtClean="0">
                <a:solidFill>
                  <a:schemeClr val="accent6">
                    <a:lumMod val="25000"/>
                  </a:schemeClr>
                </a:solidFill>
                <a:cs typeface="Traditional Arabic" panose="02020603050405020304" pitchFamily="18" charset="-78"/>
              </a:rPr>
              <a:t>ك </a:t>
            </a:r>
            <a:r>
              <a:rPr lang="ar-SA" altLang="en-US" sz="2400" b="1" dirty="0">
                <a:solidFill>
                  <a:schemeClr val="accent6">
                    <a:lumMod val="25000"/>
                  </a:schemeClr>
                </a:solidFill>
                <a:cs typeface="Traditional Arabic" panose="02020603050405020304" pitchFamily="18" charset="-78"/>
              </a:rPr>
              <a:t>ك1 / (م – نق)² أكبر من ك ك2/م²</a:t>
            </a:r>
          </a:p>
          <a:p>
            <a:pPr marL="342900" indent="-342900">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ذلك </a:t>
            </a:r>
            <a:r>
              <a:rPr lang="ar-SA" altLang="en-US" sz="2400" b="1" dirty="0">
                <a:solidFill>
                  <a:schemeClr val="accent6">
                    <a:lumMod val="25000"/>
                  </a:schemeClr>
                </a:solidFill>
                <a:cs typeface="Traditional Arabic" panose="02020603050405020304" pitchFamily="18" charset="-78"/>
              </a:rPr>
              <a:t>يعني أن قوة جذب القمر لكتلة سطح الأرض المواجهة للقمر أكبر من قوة جذب القمر لكتلة أخري تقع عند مركز الأرض</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128756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50838" y="1412776"/>
            <a:ext cx="920432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أما المسطحات المائية في الجانب الآخر المضادة لموقع القمر فتنبعج هي الأخرى، إلا إن هذا الانبعاج يكون عكس إتجاه موقع القمر حيث أن:</a:t>
            </a:r>
          </a:p>
          <a:p>
            <a:pPr algn="ctr">
              <a:spcBef>
                <a:spcPct val="50000"/>
              </a:spcBef>
            </a:pPr>
            <a:r>
              <a:rPr lang="ar-SA" altLang="en-US" sz="2400" b="1" dirty="0">
                <a:solidFill>
                  <a:schemeClr val="accent6">
                    <a:lumMod val="25000"/>
                  </a:schemeClr>
                </a:solidFill>
                <a:cs typeface="Traditional Arabic" panose="02020603050405020304" pitchFamily="18" charset="-78"/>
              </a:rPr>
              <a:t>ك ك2/م² أكبر من ك ك1 / (م – نق)²</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1544005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50838" y="1412776"/>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وتؤثر الشمس كذلك في عملية جذب أجسام سطح الأرض نحوها، ولكن تأثيرها يكون محدودا، وذلك تبعا لبعد المسافة بينها بين الأرض.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هذا </a:t>
            </a:r>
            <a:r>
              <a:rPr lang="ar-SA" altLang="en-US" sz="2400" b="1" dirty="0">
                <a:solidFill>
                  <a:schemeClr val="accent6">
                    <a:lumMod val="25000"/>
                  </a:schemeClr>
                </a:solidFill>
                <a:cs typeface="Traditional Arabic" panose="02020603050405020304" pitchFamily="18" charset="-78"/>
              </a:rPr>
              <a:t>إلى جانب أن حركة المد والجزر لا تتأثر كثيرا بقوة الجذب وحدها، ولكن هناك تأثير الاختلاف بين قوة جذب مركز الأرض من ناحية وجوانب الأرض من ناحية أخري.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القمر </a:t>
            </a:r>
            <a:r>
              <a:rPr lang="ar-SA" altLang="en-US" sz="2400" b="1" dirty="0">
                <a:solidFill>
                  <a:schemeClr val="accent6">
                    <a:lumMod val="25000"/>
                  </a:schemeClr>
                </a:solidFill>
                <a:cs typeface="Traditional Arabic" panose="02020603050405020304" pitchFamily="18" charset="-78"/>
              </a:rPr>
              <a:t>يبعد عن مركز الأرض 240 الف ميل، بينما سطح الأرض المواجه للقمر يبعد عن مركز الأرض المواجه للقمر 236 الف ميل، لتصبح العلاقة بين قوة جذب مركز الأرض نحو القمر وقوة جذب سطح الأرض المواجهة للقمر تقدر بنحو 340000² إلي 226000².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يتضح </a:t>
            </a:r>
            <a:r>
              <a:rPr lang="ar-SA" altLang="en-US" sz="2400" b="1" dirty="0">
                <a:solidFill>
                  <a:schemeClr val="accent6">
                    <a:lumMod val="25000"/>
                  </a:schemeClr>
                </a:solidFill>
                <a:cs typeface="Traditional Arabic" panose="02020603050405020304" pitchFamily="18" charset="-78"/>
              </a:rPr>
              <a:t>الفرق بين قوة جذب القمر لمركز الأرض وبين سطحها يساوي 30:1 من قوة جذب القمر لمركز الأرض. المسافة بين الشمس ومركز الأرض 93000000 ميل، وتتناسب قوة جذب الشمس للجانب المواجه لها من الأرض إلي قوة جذبها لمركز الأرض بنسبة (93000000)² إلى (92966000)².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يصبح </a:t>
            </a:r>
            <a:r>
              <a:rPr lang="ar-SA" altLang="en-US" sz="2400" b="1" dirty="0">
                <a:solidFill>
                  <a:schemeClr val="accent6">
                    <a:lumMod val="25000"/>
                  </a:schemeClr>
                </a:solidFill>
                <a:cs typeface="Traditional Arabic" panose="02020603050405020304" pitchFamily="18" charset="-78"/>
              </a:rPr>
              <a:t>بذلك الاختلاف بين القوتين يساوي 86/1000000 من مدي جذب الشمس لمركز الأرض</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71365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50838" y="1412776"/>
            <a:ext cx="920432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على الرغم من أن كتلة الشمس تعادل نحو 25500000 من كتلة القمر إلا أنه بناء على بعد المسافة بين الشمس والأرض لا تربو قوة جذب الشمس لمركز الأرض.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بناء </a:t>
            </a:r>
            <a:r>
              <a:rPr lang="ar-SA" altLang="en-US" sz="2400" b="1" dirty="0">
                <a:solidFill>
                  <a:schemeClr val="accent6">
                    <a:lumMod val="25000"/>
                  </a:schemeClr>
                </a:solidFill>
                <a:cs typeface="Traditional Arabic" panose="02020603050405020304" pitchFamily="18" charset="-78"/>
              </a:rPr>
              <a:t>على ذلك تحديد مدي أثر قوة جاذبية الشمس على حدوث حركة المد والجزر على سطح الأرض هي:</a:t>
            </a:r>
          </a:p>
          <a:p>
            <a:pPr algn="ctr">
              <a:spcBef>
                <a:spcPct val="50000"/>
              </a:spcBef>
            </a:pPr>
            <a:r>
              <a:rPr lang="ar-SA" altLang="en-US" sz="2400" b="1" dirty="0" smtClean="0">
                <a:solidFill>
                  <a:schemeClr val="accent6">
                    <a:lumMod val="25000"/>
                  </a:schemeClr>
                </a:solidFill>
                <a:cs typeface="Traditional Arabic" panose="02020603050405020304" pitchFamily="18" charset="-78"/>
              </a:rPr>
              <a:t>86×169/10000000 </a:t>
            </a:r>
            <a:r>
              <a:rPr lang="ar-SA" altLang="en-US" sz="2400" b="1" dirty="0">
                <a:solidFill>
                  <a:schemeClr val="accent6">
                    <a:lumMod val="25000"/>
                  </a:schemeClr>
                </a:solidFill>
                <a:cs typeface="Traditional Arabic" panose="02020603050405020304" pitchFamily="18" charset="-78"/>
              </a:rPr>
              <a:t>من قوة جذب القمر لمركز الأرض</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تتشكل </a:t>
            </a:r>
            <a:r>
              <a:rPr lang="ar-SA" altLang="en-US" sz="2400" b="1" dirty="0">
                <a:solidFill>
                  <a:schemeClr val="accent6">
                    <a:lumMod val="25000"/>
                  </a:schemeClr>
                </a:solidFill>
                <a:cs typeface="Traditional Arabic" panose="02020603050405020304" pitchFamily="18" charset="-78"/>
              </a:rPr>
              <a:t>عملية امتداد المياه على جانبي الأرض وانحصارها في الأجزاء الأخرى، متأثرة بعملية دوران الأرض حول نفسها من جهة وموقع القمر بالنسبة للأرض من جهة أخري.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على </a:t>
            </a:r>
            <a:r>
              <a:rPr lang="ar-SA" altLang="en-US" sz="2400" b="1" dirty="0">
                <a:solidFill>
                  <a:schemeClr val="accent6">
                    <a:lumMod val="25000"/>
                  </a:schemeClr>
                </a:solidFill>
                <a:cs typeface="Traditional Arabic" panose="02020603050405020304" pitchFamily="18" charset="-78"/>
              </a:rPr>
              <a:t>ذلك فهناك مناطق يشتد فيها حركة المد والجزر وأخري تقل فيها هذه الحركة بالتدريج. وعندما تدور الشمس حول محورها فإن القمر يدور كذلك في نفس الاتجاه متأثرا بجاذبية الأرض. وعندما تتم دورة كاملة فإن عليها أن تدور قليلا كذلك حتى تلحق بالقمر وتصبح معه في علي طول خط زوال واحد (ذلك لأن القمر يتم دورته قبل إتمام الأرض لدورتها)، وبناء على ذلك فإن حدوث المد في يوم ما يكون متأخرا قليلا عن وقت حدوثه في اليوم السابق، ويصل هذا الاختلاف 50 دقيقة، بينما المتوسط العام لحدوث حركة المد في موقع ما تحدث كل 12 ساعة و25 دقيقة. </a:t>
            </a: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296919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50838" y="1412776"/>
            <a:ext cx="920432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بينما يحدث المد نتيجة لجاذبية القمر، فإن الشمس تعمل على تنظيم هذه العملية. إذا وقع كل من الأرض والقمر والشمس على خط زوال واحد كما يحدث في حالة البدر المحاق، يشتد حدوث المد بناء على إضافة قوة جذب الشمس إلى قوة جذب اقمر، وجذبهما معا المسطحات المائية.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يعرف </a:t>
            </a:r>
            <a:r>
              <a:rPr lang="ar-SA" altLang="en-US" sz="2400" b="1" dirty="0">
                <a:solidFill>
                  <a:schemeClr val="accent6">
                    <a:lumMod val="25000"/>
                  </a:schemeClr>
                </a:solidFill>
                <a:cs typeface="Traditional Arabic" panose="02020603050405020304" pitchFamily="18" charset="-78"/>
              </a:rPr>
              <a:t>المد باسم المد العالي </a:t>
            </a:r>
            <a:r>
              <a:rPr lang="en-US" altLang="en-US" sz="2400" b="1" dirty="0">
                <a:solidFill>
                  <a:schemeClr val="accent6">
                    <a:lumMod val="25000"/>
                  </a:schemeClr>
                </a:solidFill>
                <a:cs typeface="Traditional Arabic" panose="02020603050405020304" pitchFamily="18" charset="-78"/>
              </a:rPr>
              <a:t>spring tide. </a:t>
            </a:r>
            <a:r>
              <a:rPr lang="ar-SA" altLang="en-US" sz="2400" b="1" dirty="0" smtClean="0">
                <a:solidFill>
                  <a:schemeClr val="accent6">
                    <a:lumMod val="25000"/>
                  </a:schemeClr>
                </a:solidFill>
                <a:cs typeface="Traditional Arabic" panose="02020603050405020304" pitchFamily="18" charset="-78"/>
              </a:rPr>
              <a:t> وإذا </a:t>
            </a:r>
            <a:r>
              <a:rPr lang="ar-SA" altLang="en-US" sz="2400" b="1" dirty="0">
                <a:solidFill>
                  <a:schemeClr val="accent6">
                    <a:lumMod val="25000"/>
                  </a:schemeClr>
                </a:solidFill>
                <a:cs typeface="Traditional Arabic" panose="02020603050405020304" pitchFamily="18" charset="-78"/>
              </a:rPr>
              <a:t>وقع القمر والشمس على طول ضلعي زاوية قائمة بالنسبة للأرض، فتقلل قوة جذب الشمس </a:t>
            </a:r>
            <a:r>
              <a:rPr lang="en-US" altLang="en-US" sz="2400" b="1" dirty="0">
                <a:solidFill>
                  <a:schemeClr val="accent6">
                    <a:lumMod val="25000"/>
                  </a:schemeClr>
                </a:solidFill>
                <a:cs typeface="Traditional Arabic" panose="02020603050405020304" pitchFamily="18" charset="-78"/>
              </a:rPr>
              <a:t>solar tide </a:t>
            </a:r>
            <a:r>
              <a:rPr lang="ar-SA" altLang="en-US" sz="2400" b="1" dirty="0">
                <a:solidFill>
                  <a:schemeClr val="accent6">
                    <a:lumMod val="25000"/>
                  </a:schemeClr>
                </a:solidFill>
                <a:cs typeface="Traditional Arabic" panose="02020603050405020304" pitchFamily="18" charset="-78"/>
              </a:rPr>
              <a:t>من قوة جذب القمر </a:t>
            </a:r>
            <a:r>
              <a:rPr lang="en-US" altLang="en-US" sz="2400" b="1" dirty="0">
                <a:solidFill>
                  <a:schemeClr val="accent6">
                    <a:lumMod val="25000"/>
                  </a:schemeClr>
                </a:solidFill>
                <a:cs typeface="Traditional Arabic" panose="02020603050405020304" pitchFamily="18" charset="-78"/>
              </a:rPr>
              <a:t>lunar tide </a:t>
            </a:r>
            <a:r>
              <a:rPr lang="ar-SA" altLang="en-US" sz="2400" b="1" dirty="0">
                <a:solidFill>
                  <a:schemeClr val="accent6">
                    <a:lumMod val="25000"/>
                  </a:schemeClr>
                </a:solidFill>
                <a:cs typeface="Traditional Arabic" panose="02020603050405020304" pitchFamily="18" charset="-78"/>
              </a:rPr>
              <a:t>للمسطحات المائية على الأرض، فيقل بناء على ذلك منسوب المد العالي، ويعرف المد في هذه الحالة بالمد المعتدل </a:t>
            </a:r>
            <a:r>
              <a:rPr lang="en-US" altLang="en-US" sz="2400" b="1" dirty="0">
                <a:solidFill>
                  <a:schemeClr val="accent6">
                    <a:lumMod val="25000"/>
                  </a:schemeClr>
                </a:solidFill>
                <a:cs typeface="Traditional Arabic" panose="02020603050405020304" pitchFamily="18" charset="-78"/>
              </a:rPr>
              <a:t>neap tide.</a:t>
            </a:r>
            <a:endParaRPr lang="ar-SA" altLang="en-US" sz="2400" b="1" dirty="0" smtClean="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6177136" y="836712"/>
            <a:ext cx="330023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المد العالي والمد المعتدل</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59061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pic>
        <p:nvPicPr>
          <p:cNvPr id="4" name="صورة 3"/>
          <p:cNvPicPr>
            <a:picLocks noChangeAspect="1"/>
          </p:cNvPicPr>
          <p:nvPr/>
        </p:nvPicPr>
        <p:blipFill>
          <a:blip r:embed="rId2"/>
          <a:stretch>
            <a:fillRect/>
          </a:stretch>
        </p:blipFill>
        <p:spPr>
          <a:xfrm>
            <a:off x="920552" y="476672"/>
            <a:ext cx="8367378" cy="4968552"/>
          </a:xfrm>
          <a:prstGeom prst="rect">
            <a:avLst/>
          </a:prstGeom>
        </p:spPr>
      </p:pic>
    </p:spTree>
    <p:extLst>
      <p:ext uri="{BB962C8B-B14F-4D97-AF65-F5344CB8AC3E}">
        <p14:creationId xmlns:p14="http://schemas.microsoft.com/office/powerpoint/2010/main" val="3268066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pic>
        <p:nvPicPr>
          <p:cNvPr id="3" name="صورة 2"/>
          <p:cNvPicPr>
            <a:picLocks noChangeAspect="1"/>
          </p:cNvPicPr>
          <p:nvPr/>
        </p:nvPicPr>
        <p:blipFill>
          <a:blip r:embed="rId2"/>
          <a:stretch>
            <a:fillRect/>
          </a:stretch>
        </p:blipFill>
        <p:spPr>
          <a:xfrm>
            <a:off x="776536" y="1556792"/>
            <a:ext cx="8252528" cy="3024336"/>
          </a:xfrm>
          <a:prstGeom prst="rect">
            <a:avLst/>
          </a:prstGeom>
        </p:spPr>
      </p:pic>
    </p:spTree>
    <p:extLst>
      <p:ext uri="{BB962C8B-B14F-4D97-AF65-F5344CB8AC3E}">
        <p14:creationId xmlns:p14="http://schemas.microsoft.com/office/powerpoint/2010/main" val="4079056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graphicFrame>
        <p:nvGraphicFramePr>
          <p:cNvPr id="3" name="كائن 2"/>
          <p:cNvGraphicFramePr>
            <a:graphicFrameLocks noChangeAspect="1"/>
          </p:cNvGraphicFramePr>
          <p:nvPr>
            <p:extLst>
              <p:ext uri="{D42A27DB-BD31-4B8C-83A1-F6EECF244321}">
                <p14:modId xmlns:p14="http://schemas.microsoft.com/office/powerpoint/2010/main" val="26342880"/>
              </p:ext>
            </p:extLst>
          </p:nvPr>
        </p:nvGraphicFramePr>
        <p:xfrm>
          <a:off x="522956" y="1700808"/>
          <a:ext cx="8903000" cy="3816424"/>
        </p:xfrm>
        <a:graphic>
          <a:graphicData uri="http://schemas.openxmlformats.org/presentationml/2006/ole">
            <mc:AlternateContent xmlns:mc="http://schemas.openxmlformats.org/markup-compatibility/2006">
              <mc:Choice xmlns:v="urn:schemas-microsoft-com:vml" Requires="v">
                <p:oleObj spid="_x0000_s1029" name="Document" r:id="rId3" imgW="5946064" imgH="2260840" progId="Word.Document.12">
                  <p:embed/>
                </p:oleObj>
              </mc:Choice>
              <mc:Fallback>
                <p:oleObj name="Document" r:id="rId3" imgW="5946064" imgH="2260840" progId="Word.Document.12">
                  <p:embed/>
                  <p:pic>
                    <p:nvPicPr>
                      <p:cNvPr id="0" name=""/>
                      <p:cNvPicPr/>
                      <p:nvPr/>
                    </p:nvPicPr>
                    <p:blipFill>
                      <a:blip r:embed="rId4"/>
                      <a:stretch>
                        <a:fillRect/>
                      </a:stretch>
                    </p:blipFill>
                    <p:spPr>
                      <a:xfrm>
                        <a:off x="522956" y="1700808"/>
                        <a:ext cx="8903000" cy="3816424"/>
                      </a:xfrm>
                      <a:prstGeom prst="rect">
                        <a:avLst/>
                      </a:prstGeom>
                    </p:spPr>
                  </p:pic>
                </p:oleObj>
              </mc:Fallback>
            </mc:AlternateContent>
          </a:graphicData>
        </a:graphic>
      </p:graphicFrame>
    </p:spTree>
    <p:extLst>
      <p:ext uri="{BB962C8B-B14F-4D97-AF65-F5344CB8AC3E}">
        <p14:creationId xmlns:p14="http://schemas.microsoft.com/office/powerpoint/2010/main" val="1237153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5" name="Text Box 3"/>
          <p:cNvSpPr txBox="1">
            <a:spLocks noChangeArrowheads="1"/>
          </p:cNvSpPr>
          <p:nvPr/>
        </p:nvSpPr>
        <p:spPr bwMode="auto">
          <a:xfrm>
            <a:off x="350838" y="1412776"/>
            <a:ext cx="9204325" cy="7109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ويختلف ارتفاع المد باختلاف موقع القمر في مداره بالنسبة لكل من الأرض والشمس. بما أن مدار القمر بيضاوي الشكل فإن طول المسافة بين مركز القمر ومركز الأرض تختلف بناء على موقع القمر في مداره بالنسبة للأرض.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تبين </a:t>
            </a:r>
            <a:r>
              <a:rPr lang="ar-SA" altLang="en-US" sz="2400" b="1" dirty="0">
                <a:solidFill>
                  <a:schemeClr val="accent6">
                    <a:lumMod val="25000"/>
                  </a:schemeClr>
                </a:solidFill>
                <a:cs typeface="Traditional Arabic" panose="02020603050405020304" pitchFamily="18" charset="-78"/>
              </a:rPr>
              <a:t>أن قوة جذب القمر للأرض تزداد بنحو 20% من قوة جذب القمر العادية للأرض. ويقال في هذه الحالة أن القمر قريب من الأرض </a:t>
            </a:r>
            <a:r>
              <a:rPr lang="en-US" altLang="en-US" sz="2400" b="1" dirty="0">
                <a:solidFill>
                  <a:schemeClr val="accent6">
                    <a:lumMod val="25000"/>
                  </a:schemeClr>
                </a:solidFill>
                <a:cs typeface="Traditional Arabic" panose="02020603050405020304" pitchFamily="18" charset="-78"/>
              </a:rPr>
              <a:t>in perigee، </a:t>
            </a:r>
            <a:r>
              <a:rPr lang="ar-SA" altLang="en-US" sz="2400" b="1" dirty="0">
                <a:solidFill>
                  <a:schemeClr val="accent6">
                    <a:lumMod val="25000"/>
                  </a:schemeClr>
                </a:solidFill>
                <a:cs typeface="Traditional Arabic" panose="02020603050405020304" pitchFamily="18" charset="-78"/>
              </a:rPr>
              <a:t>بينما تقل قوة الجذب القمري للأرض عندما يبعد وهو في مداره عن مركز الأرض.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يقال </a:t>
            </a:r>
            <a:r>
              <a:rPr lang="ar-SA" altLang="en-US" sz="2400" b="1" dirty="0">
                <a:solidFill>
                  <a:schemeClr val="accent6">
                    <a:lumMod val="25000"/>
                  </a:schemeClr>
                </a:solidFill>
                <a:cs typeface="Traditional Arabic" panose="02020603050405020304" pitchFamily="18" charset="-78"/>
              </a:rPr>
              <a:t>في هذه الحالة أن القمر بعيد عن الأرض </a:t>
            </a:r>
            <a:r>
              <a:rPr lang="en-US" altLang="en-US" sz="2400" b="1" dirty="0">
                <a:solidFill>
                  <a:schemeClr val="accent6">
                    <a:lumMod val="25000"/>
                  </a:schemeClr>
                </a:solidFill>
                <a:cs typeface="Traditional Arabic" panose="02020603050405020304" pitchFamily="18" charset="-78"/>
              </a:rPr>
              <a:t>in apogee. </a:t>
            </a:r>
            <a:r>
              <a:rPr lang="ar-SA" altLang="en-US" sz="2400" b="1" dirty="0">
                <a:solidFill>
                  <a:schemeClr val="accent6">
                    <a:lumMod val="25000"/>
                  </a:schemeClr>
                </a:solidFill>
                <a:cs typeface="Traditional Arabic" panose="02020603050405020304" pitchFamily="18" charset="-78"/>
              </a:rPr>
              <a:t>في المحاق والبدر يعلوا المد إلى أقصى دورته نظرا لوقوع الشمس والقمر في جهة واحدة وتبلغ قوة جاذبية القمر أقصاها عند ظاهرة الكسوف. </a:t>
            </a:r>
            <a:r>
              <a:rPr lang="ar-SA" altLang="en-US" sz="2400" b="1" dirty="0" smtClean="0">
                <a:solidFill>
                  <a:schemeClr val="accent6">
                    <a:lumMod val="25000"/>
                  </a:schemeClr>
                </a:solidFill>
                <a:cs typeface="Traditional Arabic" panose="02020603050405020304" pitchFamily="18" charset="-78"/>
              </a:rPr>
              <a:t>ف</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ي </a:t>
            </a:r>
            <a:r>
              <a:rPr lang="ar-SA" altLang="en-US" sz="2400" b="1" dirty="0">
                <a:solidFill>
                  <a:schemeClr val="accent6">
                    <a:lumMod val="25000"/>
                  </a:schemeClr>
                </a:solidFill>
                <a:cs typeface="Traditional Arabic" panose="02020603050405020304" pitchFamily="18" charset="-78"/>
              </a:rPr>
              <a:t>الأسبوعين الأول والثالث من كل شهر قمري يكون المد ضعيف بسبب وقوع كل من الشمس والقمر على ضلعي زاوية رأسها مركز الأرض وبذلك تحاول جاذبية الشمس تعديل جاذبية القمر.</a:t>
            </a:r>
            <a:endParaRPr lang="ar-SA" altLang="en-US" sz="2400" b="1" dirty="0">
              <a:solidFill>
                <a:schemeClr val="accent6">
                  <a:lumMod val="25000"/>
                </a:schemeClr>
              </a:solidFill>
              <a:cs typeface="Traditional Arabic" panose="02020603050405020304" pitchFamily="18" charset="-78"/>
            </a:endParaRPr>
          </a:p>
          <a:p>
            <a:pPr>
              <a:spcBef>
                <a:spcPct val="50000"/>
              </a:spcBef>
            </a:pPr>
            <a:endParaRPr lang="ar-SA" altLang="en-US" sz="2400" b="1" dirty="0" smtClean="0">
              <a:solidFill>
                <a:schemeClr val="accent6">
                  <a:lumMod val="25000"/>
                </a:schemeClr>
              </a:solidFill>
              <a:cs typeface="Traditional Arabic" panose="02020603050405020304" pitchFamily="18" charset="-78"/>
            </a:endParaRPr>
          </a:p>
          <a:p>
            <a:pPr>
              <a:spcBef>
                <a:spcPct val="50000"/>
              </a:spcBef>
            </a:pPr>
            <a:endParaRPr lang="ar-SA" altLang="en-US" sz="2400" b="1" dirty="0">
              <a:solidFill>
                <a:schemeClr val="accent6">
                  <a:lumMod val="25000"/>
                </a:schemeClr>
              </a:solidFill>
              <a:cs typeface="Traditional Arabic" panose="02020603050405020304" pitchFamily="18" charset="-78"/>
            </a:endParaRPr>
          </a:p>
          <a:p>
            <a:pPr>
              <a:spcBef>
                <a:spcPct val="50000"/>
              </a:spcBef>
            </a:pPr>
            <a:endParaRPr lang="ar-SA" altLang="en-US" sz="2400" b="1" dirty="0" smtClean="0">
              <a:solidFill>
                <a:schemeClr val="accent6">
                  <a:lumMod val="25000"/>
                </a:schemeClr>
              </a:solidFill>
              <a:cs typeface="Traditional Arabic" panose="02020603050405020304" pitchFamily="18" charset="-78"/>
            </a:endParaRPr>
          </a:p>
          <a:p>
            <a:pPr>
              <a:spcBef>
                <a:spcPct val="50000"/>
              </a:spcBef>
            </a:pPr>
            <a:endParaRPr lang="ar-SA" altLang="en-US" sz="2400" b="1" dirty="0">
              <a:solidFill>
                <a:schemeClr val="accent6">
                  <a:lumMod val="25000"/>
                </a:schemeClr>
              </a:solidFill>
              <a:cs typeface="Traditional Arabic" panose="02020603050405020304" pitchFamily="18" charset="-78"/>
            </a:endParaRPr>
          </a:p>
          <a:p>
            <a:pPr>
              <a:spcBef>
                <a:spcPct val="50000"/>
              </a:spcBef>
            </a:pPr>
            <a:endParaRPr lang="en-US"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231699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5" name="Text Box 3"/>
          <p:cNvSpPr txBox="1">
            <a:spLocks noChangeArrowheads="1"/>
          </p:cNvSpPr>
          <p:nvPr/>
        </p:nvSpPr>
        <p:spPr bwMode="auto">
          <a:xfrm>
            <a:off x="350838" y="1412776"/>
            <a:ext cx="9204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2400" b="1" dirty="0">
                <a:solidFill>
                  <a:schemeClr val="accent6">
                    <a:lumMod val="25000"/>
                  </a:schemeClr>
                </a:solidFill>
                <a:cs typeface="Traditional Arabic" panose="02020603050405020304" pitchFamily="18" charset="-78"/>
              </a:rPr>
              <a:t>هناك عوامل أخري تؤثر في طبيعة وزمن وميقات حركة المد والجزر. من أهم تلك العوامل:</a:t>
            </a:r>
          </a:p>
          <a:p>
            <a:pPr>
              <a:spcBef>
                <a:spcPct val="50000"/>
              </a:spcBef>
            </a:pPr>
            <a:r>
              <a:rPr lang="ar-SA" altLang="en-US" sz="2400" b="1" dirty="0">
                <a:solidFill>
                  <a:schemeClr val="accent6">
                    <a:lumMod val="25000"/>
                  </a:schemeClr>
                </a:solidFill>
                <a:cs typeface="Traditional Arabic" panose="02020603050405020304" pitchFamily="18" charset="-78"/>
              </a:rPr>
              <a:t>1.	اتساع المسطحات المائية.</a:t>
            </a:r>
          </a:p>
          <a:p>
            <a:pPr>
              <a:spcBef>
                <a:spcPct val="50000"/>
              </a:spcBef>
            </a:pPr>
            <a:r>
              <a:rPr lang="ar-SA" altLang="en-US" sz="2400" b="1" dirty="0">
                <a:solidFill>
                  <a:schemeClr val="accent6">
                    <a:lumMod val="25000"/>
                  </a:schemeClr>
                </a:solidFill>
                <a:cs typeface="Traditional Arabic" panose="02020603050405020304" pitchFamily="18" charset="-78"/>
              </a:rPr>
              <a:t>2.	اتساع اليابس وكيفية توزيعه بين المسطحات المائية.</a:t>
            </a:r>
          </a:p>
          <a:p>
            <a:pPr>
              <a:spcBef>
                <a:spcPct val="50000"/>
              </a:spcBef>
            </a:pPr>
            <a:r>
              <a:rPr lang="ar-SA" altLang="en-US" sz="2400" b="1" dirty="0">
                <a:solidFill>
                  <a:schemeClr val="accent6">
                    <a:lumMod val="25000"/>
                  </a:schemeClr>
                </a:solidFill>
                <a:cs typeface="Traditional Arabic" panose="02020603050405020304" pitchFamily="18" charset="-78"/>
              </a:rPr>
              <a:t>3.	عمق مياه البحر.</a:t>
            </a:r>
          </a:p>
          <a:p>
            <a:pPr>
              <a:spcBef>
                <a:spcPct val="50000"/>
              </a:spcBef>
            </a:pPr>
            <a:r>
              <a:rPr lang="ar-SA" altLang="en-US" sz="2400" b="1" dirty="0">
                <a:solidFill>
                  <a:schemeClr val="accent6">
                    <a:lumMod val="25000"/>
                  </a:schemeClr>
                </a:solidFill>
                <a:cs typeface="Traditional Arabic" panose="02020603050405020304" pitchFamily="18" charset="-78"/>
              </a:rPr>
              <a:t>4.	طول موجات المد واختلاف سرعتها من موقع إلى آخر.</a:t>
            </a:r>
          </a:p>
          <a:p>
            <a:pPr>
              <a:spcBef>
                <a:spcPct val="50000"/>
              </a:spcBef>
            </a:pPr>
            <a:r>
              <a:rPr lang="ar-SA" altLang="en-US" sz="2400" b="1" dirty="0">
                <a:solidFill>
                  <a:schemeClr val="accent6">
                    <a:lumMod val="25000"/>
                  </a:schemeClr>
                </a:solidFill>
                <a:cs typeface="Traditional Arabic" panose="02020603050405020304" pitchFamily="18" charset="-78"/>
              </a:rPr>
              <a:t>5.	كيفية تشكيل السواحل بواسطة الخلجان والمضايق البحرية.</a:t>
            </a:r>
          </a:p>
          <a:p>
            <a:pPr>
              <a:spcBef>
                <a:spcPct val="50000"/>
              </a:spcBef>
            </a:pPr>
            <a:r>
              <a:rPr lang="ar-SA" altLang="en-US" sz="2400" b="1" dirty="0">
                <a:solidFill>
                  <a:schemeClr val="accent6">
                    <a:lumMod val="25000"/>
                  </a:schemeClr>
                </a:solidFill>
                <a:cs typeface="Traditional Arabic" panose="02020603050405020304" pitchFamily="18" charset="-78"/>
              </a:rPr>
              <a:t>6.	سرعة الرياح واختلاف اتجاهاتها</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112542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5" name="Text Box 3"/>
          <p:cNvSpPr txBox="1">
            <a:spLocks noChangeArrowheads="1"/>
          </p:cNvSpPr>
          <p:nvPr/>
        </p:nvSpPr>
        <p:spPr bwMode="auto">
          <a:xfrm>
            <a:off x="350838" y="908720"/>
            <a:ext cx="920432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إذا نظرنا حركة المد والجزر في السواحل نجد أنها لا تحدث في وقت واحد في تلك السواحل التي تقع على خط طول واحد. بناء على (</a:t>
            </a:r>
            <a:r>
              <a:rPr lang="en-US" altLang="en-US" sz="2400" b="1" dirty="0">
                <a:solidFill>
                  <a:schemeClr val="accent6">
                    <a:lumMod val="25000"/>
                  </a:schemeClr>
                </a:solidFill>
                <a:cs typeface="Traditional Arabic" panose="02020603050405020304" pitchFamily="18" charset="-78"/>
              </a:rPr>
              <a:t>Lake, 1958) </a:t>
            </a:r>
            <a:r>
              <a:rPr lang="ar-SA" altLang="en-US" sz="2400" b="1" dirty="0">
                <a:solidFill>
                  <a:schemeClr val="accent6">
                    <a:lumMod val="25000"/>
                  </a:schemeClr>
                </a:solidFill>
                <a:cs typeface="Traditional Arabic" panose="02020603050405020304" pitchFamily="18" charset="-78"/>
              </a:rPr>
              <a:t>أن مدينة ليفربول وليث يقعان عند خط طول 3</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غربا إلا أن الفرق الزمني لحدوث المد عند هاتين المدينتين يصل 3 ساعات. </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في </a:t>
            </a:r>
            <a:r>
              <a:rPr lang="ar-SA" altLang="en-US" sz="2400" b="1" dirty="0">
                <a:solidFill>
                  <a:schemeClr val="accent6">
                    <a:lumMod val="25000"/>
                  </a:schemeClr>
                </a:solidFill>
                <a:cs typeface="Traditional Arabic" panose="02020603050405020304" pitchFamily="18" charset="-78"/>
              </a:rPr>
              <a:t>المسطحات المائية الواسعة الاتساع يظهر المد في شكل موجات بحيث يمثل المد العالي قمة الموجة، بينما يمثل الجزر قاع الموجة.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ترحل </a:t>
            </a:r>
            <a:r>
              <a:rPr lang="ar-SA" altLang="en-US" sz="2400" b="1" dirty="0">
                <a:solidFill>
                  <a:schemeClr val="accent6">
                    <a:lumMod val="25000"/>
                  </a:schemeClr>
                </a:solidFill>
                <a:cs typeface="Traditional Arabic" panose="02020603050405020304" pitchFamily="18" charset="-78"/>
              </a:rPr>
              <a:t>موجات المد والجزر في المحيط دون تأثرها بجاذبية القمر والشمس. حيث أن طول الموجة في البحار المفتوحة أكبر بالنسبة لعمق المحيط تتوقف سرعة موجات المد فيها على أساس اختلاف عمق المياه. في البحار التي تتكون فيها الجزر وتتداخل فيها الأراضي اليابس مع البحر، تصطدم موجات المد بهذه الجزر وسواحل اليابس فتتعرقل حركتها.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بينت </a:t>
            </a:r>
            <a:r>
              <a:rPr lang="ar-SA" altLang="en-US" sz="2400" b="1" dirty="0">
                <a:solidFill>
                  <a:schemeClr val="accent6">
                    <a:lumMod val="25000"/>
                  </a:schemeClr>
                </a:solidFill>
                <a:cs typeface="Traditional Arabic" panose="02020603050405020304" pitchFamily="18" charset="-78"/>
              </a:rPr>
              <a:t>الدراسات أن موجات المد في المحيطات العميقة أكبر من موجات البحار الضحلة</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372856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5" name="Text Box 3"/>
          <p:cNvSpPr txBox="1">
            <a:spLocks noChangeArrowheads="1"/>
          </p:cNvSpPr>
          <p:nvPr/>
        </p:nvSpPr>
        <p:spPr bwMode="auto">
          <a:xfrm>
            <a:off x="350838" y="1412776"/>
            <a:ext cx="9204325"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في بعض الشواطئ تحدث ذروتين متساوتين تقريباً للمد، وحضيضين للجزر كل يوم، ويسمي ذلك بالمد نصف اليومي. بعض المواقع الأخرى يحدث بها ذروة واحدة للمد وحضيض واحد للجزر فقط كل يوم، ويسمي ذلك بالمد اليومي.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بعض </a:t>
            </a:r>
            <a:r>
              <a:rPr lang="ar-SA" altLang="en-US" sz="2400" b="1" dirty="0">
                <a:solidFill>
                  <a:schemeClr val="accent6">
                    <a:lumMod val="25000"/>
                  </a:schemeClr>
                </a:solidFill>
                <a:cs typeface="Traditional Arabic" panose="02020603050405020304" pitchFamily="18" charset="-78"/>
              </a:rPr>
              <a:t>المواقع يحدث بها مدين وجزرين متفاوتين في اليوم الواحد، وفي بعض الأحيان الأخرى يحدث بها مد وجزر واحد كل يوم، وهذا ما يسمى بالمد المختلط.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تتأثر </a:t>
            </a:r>
            <a:r>
              <a:rPr lang="ar-SA" altLang="en-US" sz="2400" b="1" dirty="0">
                <a:solidFill>
                  <a:schemeClr val="accent6">
                    <a:lumMod val="25000"/>
                  </a:schemeClr>
                </a:solidFill>
                <a:cs typeface="Traditional Arabic" panose="02020603050405020304" pitchFamily="18" charset="-78"/>
              </a:rPr>
              <a:t>اوانه ومطال المد والجزر في مكان ما بالمحاذاة بين الشمس والقمر، وبنمط المد والجزر في المياه العميقة للمحيط، وبأنظمة التقابل المساري للمحيطات، وبشكل الخط الساحلي وبقياس الأعماق القريبة من الشاطئ. قد لا يحدث المد على طول بعض السواحل مرتين في اليوم الكامل، بل يتميز المد بحدوثه مرة واحدة فقط، يرتفع فيها منسوب المياه بصورة ملحوظة، ثم يأخذ في الانخفاض التدريجي إلى أن يرتفع منسوب المياه مرة أخري في اليوم التالي. </a:t>
            </a:r>
            <a:endParaRPr lang="ar-SA" altLang="en-US" sz="2400" b="1" dirty="0" smtClean="0">
              <a:solidFill>
                <a:schemeClr val="accent6">
                  <a:lumMod val="25000"/>
                </a:schemeClr>
              </a:solidFill>
              <a:cs typeface="Traditional Arabic" panose="02020603050405020304" pitchFamily="18" charset="-78"/>
            </a:endParaRPr>
          </a:p>
          <a:p>
            <a:pPr algn="just">
              <a:spcBef>
                <a:spcPct val="50000"/>
              </a:spcBef>
            </a:pPr>
            <a:r>
              <a:rPr lang="ar-SA" altLang="en-US" sz="2400" b="1" dirty="0" smtClean="0">
                <a:solidFill>
                  <a:schemeClr val="accent6">
                    <a:lumMod val="25000"/>
                  </a:schemeClr>
                </a:solidFill>
                <a:cs typeface="Traditional Arabic" panose="02020603050405020304" pitchFamily="18" charset="-78"/>
              </a:rPr>
              <a:t>يعرف </a:t>
            </a:r>
            <a:r>
              <a:rPr lang="ar-SA" altLang="en-US" sz="2400" b="1" dirty="0">
                <a:solidFill>
                  <a:schemeClr val="accent6">
                    <a:lumMod val="25000"/>
                  </a:schemeClr>
                </a:solidFill>
                <a:cs typeface="Traditional Arabic" panose="02020603050405020304" pitchFamily="18" charset="-78"/>
              </a:rPr>
              <a:t>منحني المد في هذه الحالة بمنحني المد ذو القمة الواحدة. هذه الحالة تتمثل في المياه الساحلية لخليج المكسيك. قد يتميز المد بوجود قمتين، كما هو الحال على طول سواحل المحيط الأطلسي الشمالي. على بعض السواحل قد تظهر أكثر من قمتين لمنحني المد، أو قد تداخل قمم المد المركب.</a:t>
            </a:r>
          </a:p>
          <a:p>
            <a:pPr algn="just">
              <a:spcBef>
                <a:spcPct val="50000"/>
              </a:spcBef>
            </a:pPr>
            <a:endParaRPr lang="ar-SA"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5961112" y="836712"/>
            <a:ext cx="351626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أشكال ومنحنيات المد والجزر</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124133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5" name="Text Box 3"/>
          <p:cNvSpPr txBox="1">
            <a:spLocks noChangeArrowheads="1"/>
          </p:cNvSpPr>
          <p:nvPr/>
        </p:nvSpPr>
        <p:spPr bwMode="auto">
          <a:xfrm>
            <a:off x="350838" y="1412776"/>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رغم معرفة الباحثين عن الكثير من المعلومات عن حركة المد والجزر، إلا أن هذه الظاهرة لا زالت تحتاج لبعض من الدراسة وتحديد طبيعة وسلوك انتقال الحركة من مكان إلى آخر. من أهم تفسيرات حركة المد والجزر نجد التفسيرات التالية:</a:t>
            </a:r>
          </a:p>
          <a:p>
            <a:pPr algn="just">
              <a:spcBef>
                <a:spcPct val="50000"/>
              </a:spcBef>
            </a:pPr>
            <a:endParaRPr lang="ar-SA" altLang="en-US" sz="2400" b="1" dirty="0">
              <a:solidFill>
                <a:schemeClr val="accent6">
                  <a:lumMod val="25000"/>
                </a:schemeClr>
              </a:solidFill>
              <a:cs typeface="Traditional Arabic" panose="02020603050405020304" pitchFamily="18" charset="-78"/>
            </a:endParaRPr>
          </a:p>
          <a:p>
            <a:pPr algn="just">
              <a:spcBef>
                <a:spcPct val="50000"/>
              </a:spcBef>
            </a:pPr>
            <a:r>
              <a:rPr lang="ar-SA" altLang="en-US" sz="2400" b="1" dirty="0">
                <a:solidFill>
                  <a:schemeClr val="accent6">
                    <a:lumMod val="25000"/>
                  </a:schemeClr>
                </a:solidFill>
                <a:cs typeface="Traditional Arabic" panose="02020603050405020304" pitchFamily="18" charset="-78"/>
              </a:rPr>
              <a:t>1.	نظرية موجات المد المتلاحقة: رجح البعض أن موجات المد الكبرى تحدث في المحيطات الواسعة المفتوحة خاصة في العروض الباردة الجنوبية، ومنها تتجه شمالا في كل المحيطات. هذه النظرية تعرف بنظرية المد المتقدمة أو المتلاحقة </a:t>
            </a:r>
            <a:r>
              <a:rPr lang="en-US" altLang="en-US" sz="2400" b="1" dirty="0">
                <a:solidFill>
                  <a:schemeClr val="accent6">
                    <a:lumMod val="25000"/>
                  </a:schemeClr>
                </a:solidFill>
                <a:cs typeface="Traditional Arabic" panose="02020603050405020304" pitchFamily="18" charset="-78"/>
              </a:rPr>
              <a:t>the progressive wave theory.</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5097016" y="836712"/>
            <a:ext cx="43803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نظريات تفسير ظاهرة المد والجزر</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3001288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5" name="Text Box 3"/>
          <p:cNvSpPr txBox="1">
            <a:spLocks noChangeArrowheads="1"/>
          </p:cNvSpPr>
          <p:nvPr/>
        </p:nvSpPr>
        <p:spPr bwMode="auto">
          <a:xfrm>
            <a:off x="350838" y="1412776"/>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2.	نظرية أمواج المد الثابتة: يري أصحاب هذه النظرية أن موجات المد ليست متلاحقة، بل تحدث في مسطحات مائية ما، إذا ارتفع منسوب الماء فيها عن غيرها من المسطحات المجاورة، وعلى ذلك تتجه تيارات المد من المسطحات المائية المرتفعة المنسوب إلى آخري أقل منها في المنسوب. هذه الموجات من المد تعرف بموجات المد الثابتة </a:t>
            </a:r>
            <a:r>
              <a:rPr lang="en-US" altLang="en-US" sz="2400" b="1" dirty="0">
                <a:solidFill>
                  <a:schemeClr val="accent6">
                    <a:lumMod val="25000"/>
                  </a:schemeClr>
                </a:solidFill>
                <a:cs typeface="Traditional Arabic" panose="02020603050405020304" pitchFamily="18" charset="-78"/>
              </a:rPr>
              <a:t>stationary wave theory. </a:t>
            </a:r>
            <a:r>
              <a:rPr lang="ar-SA" altLang="en-US" sz="2400" b="1" dirty="0">
                <a:solidFill>
                  <a:schemeClr val="accent6">
                    <a:lumMod val="25000"/>
                  </a:schemeClr>
                </a:solidFill>
                <a:cs typeface="Traditional Arabic" panose="02020603050405020304" pitchFamily="18" charset="-78"/>
              </a:rPr>
              <a:t>من أهم العوامل التي يري أنها تساعد في حدوث حركة ارتفاع المياه الوقتية أو انخفاضها هو طبيعة عملية الجذب بين القمر والشمس والأرض بناء على موقعه كل منها في مدارها. وحيث أن الأرض تدور حول نفسها دورة كاملة في مدة قدرها 24 ساعة، فإن اثر فعل جذب الشمس</a:t>
            </a:r>
            <a:r>
              <a:rPr lang="en-US" altLang="en-US" sz="2400" b="1" dirty="0">
                <a:solidFill>
                  <a:schemeClr val="accent6">
                    <a:lumMod val="25000"/>
                  </a:schemeClr>
                </a:solidFill>
                <a:cs typeface="Traditional Arabic" panose="02020603050405020304" pitchFamily="18" charset="-78"/>
              </a:rPr>
              <a:t>solar tide  </a:t>
            </a:r>
            <a:r>
              <a:rPr lang="ar-SA" altLang="en-US" sz="2400" b="1" dirty="0">
                <a:solidFill>
                  <a:schemeClr val="accent6">
                    <a:lumMod val="25000"/>
                  </a:schemeClr>
                </a:solidFill>
                <a:cs typeface="Traditional Arabic" panose="02020603050405020304" pitchFamily="18" charset="-78"/>
              </a:rPr>
              <a:t>يظهر للمكان الواحد علي سطح الأرض كل 12 ساعة تقريبا. وبينما يدور القمر دورة كاملة حول الأرض كل 24:50 ساعة فإن أثر فعل جذب القمر </a:t>
            </a:r>
            <a:r>
              <a:rPr lang="en-US" altLang="en-US" sz="2400" b="1" dirty="0">
                <a:solidFill>
                  <a:schemeClr val="accent6">
                    <a:lumMod val="25000"/>
                  </a:schemeClr>
                </a:solidFill>
                <a:cs typeface="Traditional Arabic" panose="02020603050405020304" pitchFamily="18" charset="-78"/>
              </a:rPr>
              <a:t>lunar tide </a:t>
            </a:r>
            <a:r>
              <a:rPr lang="ar-SA" altLang="en-US" sz="2400" b="1" dirty="0">
                <a:solidFill>
                  <a:schemeClr val="accent6">
                    <a:lumMod val="25000"/>
                  </a:schemeClr>
                </a:solidFill>
                <a:cs typeface="Traditional Arabic" panose="02020603050405020304" pitchFamily="18" charset="-78"/>
              </a:rPr>
              <a:t>للمكان الواحد على سطح الأرض يتم كل 12:25 ساعة. وحيث أن جذب الشمس لسطح الأرض في مكان ما قد يكون قبيل حدوث جذب القمر لهذا المكان أو بعده، فإن ارتفاع المد وأوقات حدوثه في هذا المكان يختلف من وقت إلى آخر، بناء على اختلاف هذه القوي التي تؤثر فيه.  نظرية أمواج المد الثابتة تقوم على أساس أن هناك أجساما من مياه المحيط يرتفع منسوبها أو ينخفض في فترات مختلفة تبعا لمدي تأثرها بجاذبية القمر والشمس بالإضافة إلى عمق المياه، وخصائص حركتها بفعل الجاذبية.</a:t>
            </a:r>
            <a:endParaRPr lang="ar-SA" altLang="en-US" sz="2400" b="1" dirty="0" smtClean="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123767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5" name="Text Box 3"/>
          <p:cNvSpPr txBox="1">
            <a:spLocks noChangeArrowheads="1"/>
          </p:cNvSpPr>
          <p:nvPr/>
        </p:nvSpPr>
        <p:spPr bwMode="auto">
          <a:xfrm>
            <a:off x="350838" y="1412776"/>
            <a:ext cx="920432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ان ظاهرة المد والجزر من الظواهر الطبيعية المنتشرة في جميع بحار العالم، وان نسبة ارتفاع المد وانخفاض الجزر تختلف من القطب الشمالي إلى القطب الجنوبي مرورا بخط الاستواء، ففي بعض المناطق من العالم تصل إلى أكثر من 200 سم، وفي مناطق أخرى لا تزيد عن 30 سم.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ان </a:t>
            </a:r>
            <a:r>
              <a:rPr lang="ar-SA" altLang="en-US" sz="2400" b="1" dirty="0">
                <a:solidFill>
                  <a:schemeClr val="accent6">
                    <a:lumMod val="25000"/>
                  </a:schemeClr>
                </a:solidFill>
                <a:cs typeface="Traditional Arabic" panose="02020603050405020304" pitchFamily="18" charset="-78"/>
              </a:rPr>
              <a:t>ظاهرة المد والجزر تحدث يوميا 4 مرات (كل 6 ساعات تحدث الظاهرة).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تتشكل </a:t>
            </a:r>
            <a:r>
              <a:rPr lang="ar-SA" altLang="en-US" sz="2400" b="1" dirty="0">
                <a:solidFill>
                  <a:schemeClr val="accent6">
                    <a:lumMod val="25000"/>
                  </a:schemeClr>
                </a:solidFill>
                <a:cs typeface="Traditional Arabic" panose="02020603050405020304" pitchFamily="18" charset="-78"/>
              </a:rPr>
              <a:t>حركات المد والجزر بناء على أشكال </a:t>
            </a:r>
            <a:r>
              <a:rPr lang="en-US" altLang="en-US" sz="2400" b="1" dirty="0">
                <a:solidFill>
                  <a:schemeClr val="accent6">
                    <a:lumMod val="25000"/>
                  </a:schemeClr>
                </a:solidFill>
                <a:cs typeface="Traditional Arabic" panose="02020603050405020304" pitchFamily="18" charset="-78"/>
              </a:rPr>
              <a:t>morphology </a:t>
            </a:r>
            <a:r>
              <a:rPr lang="ar-SA" altLang="en-US" sz="2400" b="1" dirty="0">
                <a:solidFill>
                  <a:schemeClr val="accent6">
                    <a:lumMod val="25000"/>
                  </a:schemeClr>
                </a:solidFill>
                <a:cs typeface="Traditional Arabic" panose="02020603050405020304" pitchFamily="18" charset="-78"/>
              </a:rPr>
              <a:t>الأحواض المائية والسواحل التي تحدد الخصائص التي تؤثر فيها من خصائص وطيعة المياه، أعماق المياه، وحركتها.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نتيجة </a:t>
            </a:r>
            <a:r>
              <a:rPr lang="ar-SA" altLang="en-US" sz="2400" b="1" dirty="0">
                <a:solidFill>
                  <a:schemeClr val="accent6">
                    <a:lumMod val="25000"/>
                  </a:schemeClr>
                </a:solidFill>
                <a:cs typeface="Traditional Arabic" panose="02020603050405020304" pitchFamily="18" charset="-78"/>
              </a:rPr>
              <a:t>لذلك تتباين لأحواض المائية في حركة المد والجزر التي تحدث فيها. هناك نحو ست جهات من العالم يزيد فيها ارتفاع المد عن 12 متراً هي بورتو </a:t>
            </a:r>
            <a:r>
              <a:rPr lang="ar-SA" altLang="en-US" sz="2400" b="1" dirty="0" err="1">
                <a:solidFill>
                  <a:schemeClr val="accent6">
                    <a:lumMod val="25000"/>
                  </a:schemeClr>
                </a:solidFill>
                <a:cs typeface="Traditional Arabic" panose="02020603050405020304" pitchFamily="18" charset="-78"/>
              </a:rPr>
              <a:t>جاليجوس</a:t>
            </a:r>
            <a:r>
              <a:rPr lang="ar-SA" altLang="en-US" sz="2400" b="1" dirty="0">
                <a:solidFill>
                  <a:schemeClr val="accent6">
                    <a:lumMod val="25000"/>
                  </a:schemeClr>
                </a:solidFill>
                <a:cs typeface="Traditional Arabic" panose="02020603050405020304" pitchFamily="18" charset="-78"/>
              </a:rPr>
              <a:t> </a:t>
            </a:r>
            <a:r>
              <a:rPr lang="en-US" altLang="en-US" sz="2400" b="1" dirty="0">
                <a:solidFill>
                  <a:schemeClr val="accent6">
                    <a:lumMod val="25000"/>
                  </a:schemeClr>
                </a:solidFill>
                <a:cs typeface="Traditional Arabic" panose="02020603050405020304" pitchFamily="18" charset="-78"/>
              </a:rPr>
              <a:t>Puerto Gallegos   </a:t>
            </a:r>
            <a:r>
              <a:rPr lang="ar-SA" altLang="en-US" sz="2400" b="1" dirty="0">
                <a:solidFill>
                  <a:schemeClr val="accent6">
                    <a:lumMod val="25000"/>
                  </a:schemeClr>
                </a:solidFill>
                <a:cs typeface="Traditional Arabic" panose="02020603050405020304" pitchFamily="18" charset="-78"/>
              </a:rPr>
              <a:t>في الأرجنتين، وخليج كوك</a:t>
            </a:r>
            <a:r>
              <a:rPr lang="en-US" altLang="en-US" sz="2400" b="1" dirty="0">
                <a:solidFill>
                  <a:schemeClr val="accent6">
                    <a:lumMod val="25000"/>
                  </a:schemeClr>
                </a:solidFill>
                <a:cs typeface="Traditional Arabic" panose="02020603050405020304" pitchFamily="18" charset="-78"/>
              </a:rPr>
              <a:t>Cook  </a:t>
            </a:r>
            <a:r>
              <a:rPr lang="ar-SA" altLang="en-US" sz="2400" b="1" dirty="0">
                <a:solidFill>
                  <a:schemeClr val="accent6">
                    <a:lumMod val="25000"/>
                  </a:schemeClr>
                </a:solidFill>
                <a:cs typeface="Traditional Arabic" panose="02020603050405020304" pitchFamily="18" charset="-78"/>
              </a:rPr>
              <a:t>في ألاسكا، وخليج </a:t>
            </a:r>
            <a:r>
              <a:rPr lang="ar-SA" altLang="en-US" sz="2400" b="1" dirty="0" err="1">
                <a:solidFill>
                  <a:schemeClr val="accent6">
                    <a:lumMod val="25000"/>
                  </a:schemeClr>
                </a:solidFill>
                <a:cs typeface="Traditional Arabic" panose="02020603050405020304" pitchFamily="18" charset="-78"/>
              </a:rPr>
              <a:t>فروبيشر</a:t>
            </a:r>
            <a:r>
              <a:rPr lang="ar-SA" altLang="en-US" sz="2400" b="1" dirty="0">
                <a:solidFill>
                  <a:schemeClr val="accent6">
                    <a:lumMod val="25000"/>
                  </a:schemeClr>
                </a:solidFill>
                <a:cs typeface="Traditional Arabic" panose="02020603050405020304" pitchFamily="18" charset="-78"/>
              </a:rPr>
              <a:t> </a:t>
            </a:r>
            <a:r>
              <a:rPr lang="en-US" altLang="en-US" sz="2400" b="1" dirty="0">
                <a:solidFill>
                  <a:schemeClr val="accent6">
                    <a:lumMod val="25000"/>
                  </a:schemeClr>
                </a:solidFill>
                <a:cs typeface="Traditional Arabic" panose="02020603050405020304" pitchFamily="18" charset="-78"/>
              </a:rPr>
              <a:t>Frobisher </a:t>
            </a:r>
            <a:r>
              <a:rPr lang="ar-SA" altLang="en-US" sz="2400" b="1" dirty="0">
                <a:solidFill>
                  <a:schemeClr val="accent6">
                    <a:lumMod val="25000"/>
                  </a:schemeClr>
                </a:solidFill>
                <a:cs typeface="Traditional Arabic" panose="02020603050405020304" pitchFamily="18" charset="-78"/>
              </a:rPr>
              <a:t>من مياه مضيق </a:t>
            </a:r>
            <a:r>
              <a:rPr lang="ar-SA" altLang="en-US" sz="2400" b="1" dirty="0" err="1">
                <a:solidFill>
                  <a:schemeClr val="accent6">
                    <a:lumMod val="25000"/>
                  </a:schemeClr>
                </a:solidFill>
                <a:cs typeface="Traditional Arabic" panose="02020603050405020304" pitchFamily="18" charset="-78"/>
              </a:rPr>
              <a:t>ديفز</a:t>
            </a:r>
            <a:r>
              <a:rPr lang="ar-SA" altLang="en-US" sz="2400" b="1" dirty="0">
                <a:solidFill>
                  <a:schemeClr val="accent6">
                    <a:lumMod val="25000"/>
                  </a:schemeClr>
                </a:solidFill>
                <a:cs typeface="Traditional Arabic" panose="02020603050405020304" pitchFamily="18" charset="-78"/>
              </a:rPr>
              <a:t> </a:t>
            </a:r>
            <a:r>
              <a:rPr lang="en-US" altLang="en-US" sz="2400" b="1" dirty="0">
                <a:solidFill>
                  <a:schemeClr val="accent6">
                    <a:lumMod val="25000"/>
                  </a:schemeClr>
                </a:solidFill>
                <a:cs typeface="Traditional Arabic" panose="02020603050405020304" pitchFamily="18" charset="-78"/>
              </a:rPr>
              <a:t>Davis، </a:t>
            </a:r>
            <a:r>
              <a:rPr lang="ar-SA" altLang="en-US" sz="2400" b="1" dirty="0">
                <a:solidFill>
                  <a:schemeClr val="accent6">
                    <a:lumMod val="25000"/>
                  </a:schemeClr>
                </a:solidFill>
                <a:cs typeface="Traditional Arabic" panose="02020603050405020304" pitchFamily="18" charset="-78"/>
              </a:rPr>
              <a:t>ومصب نهر كوك سوك </a:t>
            </a:r>
            <a:r>
              <a:rPr lang="en-US" altLang="en-US" sz="2400" b="1" dirty="0">
                <a:solidFill>
                  <a:schemeClr val="accent6">
                    <a:lumMod val="25000"/>
                  </a:schemeClr>
                </a:solidFill>
                <a:cs typeface="Traditional Arabic" panose="02020603050405020304" pitchFamily="18" charset="-78"/>
              </a:rPr>
              <a:t>Kook Soak </a:t>
            </a:r>
            <a:r>
              <a:rPr lang="ar-SA" altLang="en-US" sz="2400" b="1" dirty="0">
                <a:solidFill>
                  <a:schemeClr val="accent6">
                    <a:lumMod val="25000"/>
                  </a:schemeClr>
                </a:solidFill>
                <a:cs typeface="Traditional Arabic" panose="02020603050405020304" pitchFamily="18" charset="-78"/>
              </a:rPr>
              <a:t>في خليج هدسون، وخليج سان مالو </a:t>
            </a:r>
            <a:r>
              <a:rPr lang="en-US" altLang="en-US" sz="2400" b="1" dirty="0">
                <a:solidFill>
                  <a:schemeClr val="accent6">
                    <a:lumMod val="25000"/>
                  </a:schemeClr>
                </a:solidFill>
                <a:cs typeface="Traditional Arabic" panose="02020603050405020304" pitchFamily="18" charset="-78"/>
              </a:rPr>
              <a:t>St. </a:t>
            </a:r>
            <a:r>
              <a:rPr lang="en-US" altLang="en-US" sz="2400" b="1" dirty="0" err="1">
                <a:solidFill>
                  <a:schemeClr val="accent6">
                    <a:lumMod val="25000"/>
                  </a:schemeClr>
                </a:solidFill>
                <a:cs typeface="Traditional Arabic" panose="02020603050405020304" pitchFamily="18" charset="-78"/>
              </a:rPr>
              <a:t>Malo</a:t>
            </a:r>
            <a:r>
              <a:rPr lang="en-US" altLang="en-US" sz="2400" b="1" dirty="0">
                <a:solidFill>
                  <a:schemeClr val="accent6">
                    <a:lumMod val="25000"/>
                  </a:schemeClr>
                </a:solidFill>
                <a:cs typeface="Traditional Arabic" panose="02020603050405020304" pitchFamily="18" charset="-78"/>
              </a:rPr>
              <a:t>   </a:t>
            </a:r>
            <a:r>
              <a:rPr lang="ar-SA" altLang="en-US" sz="2400" b="1" dirty="0">
                <a:solidFill>
                  <a:schemeClr val="accent6">
                    <a:lumMod val="25000"/>
                  </a:schemeClr>
                </a:solidFill>
                <a:cs typeface="Traditional Arabic" panose="02020603050405020304" pitchFamily="18" charset="-78"/>
              </a:rPr>
              <a:t>في فرنسا.</a:t>
            </a:r>
            <a:endParaRPr lang="ar-SA" altLang="en-US" sz="2400" b="1" dirty="0" smtClean="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5673080" y="836712"/>
            <a:ext cx="380429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حركة المد والجزر في بحار العالم</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142821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5" name="Text Box 3"/>
          <p:cNvSpPr txBox="1">
            <a:spLocks noChangeArrowheads="1"/>
          </p:cNvSpPr>
          <p:nvPr/>
        </p:nvSpPr>
        <p:spPr bwMode="auto">
          <a:xfrm>
            <a:off x="350838" y="836712"/>
            <a:ext cx="920432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1.	في المحيط الأطلسي ترجع حركة المد والجزر إلى تأثير جاذبية القمر والشمس للمياه، وخصائص المسطح المائي، وأشكال السواحل. يتميز القسم الشمالي من المحيط بحركة مد ذات قمتين في اليوم الواحد على طول الساحل الشرقي والغربي للمحيط. قد تصل قمة المد اليومي أمام ساحل نيويورك 3,2 قدم. يتراوح المد على طول السواحل الجنوبية الشرقية للولايات المتحدة بين 5-10 أقدام.</a:t>
            </a:r>
          </a:p>
          <a:p>
            <a:pPr algn="just">
              <a:spcBef>
                <a:spcPct val="50000"/>
              </a:spcBef>
            </a:pPr>
            <a:r>
              <a:rPr lang="ar-SA" altLang="en-US" sz="2400" b="1" dirty="0">
                <a:solidFill>
                  <a:schemeClr val="accent6">
                    <a:lumMod val="25000"/>
                  </a:schemeClr>
                </a:solidFill>
                <a:cs typeface="Traditional Arabic" panose="02020603050405020304" pitchFamily="18" charset="-78"/>
              </a:rPr>
              <a:t>2.	على سواحل البحر الكاريبي تحدث حركة مد بقمة واحدة كبيرة خلال اليوم الواحد. أمواج البحر الكاريبي المدية لا تزيد عن قدمين.</a:t>
            </a:r>
          </a:p>
          <a:p>
            <a:pPr algn="just">
              <a:spcBef>
                <a:spcPct val="50000"/>
              </a:spcBef>
            </a:pPr>
            <a:r>
              <a:rPr lang="ar-SA" altLang="en-US" sz="2400" b="1" dirty="0">
                <a:solidFill>
                  <a:schemeClr val="accent6">
                    <a:lumMod val="25000"/>
                  </a:schemeClr>
                </a:solidFill>
                <a:cs typeface="Traditional Arabic" panose="02020603050405020304" pitchFamily="18" charset="-78"/>
              </a:rPr>
              <a:t>3.	حركة المد في البحار شبه المغلقة مثل البحر الأبيض المتوسط، وبحر البلطيق، تعد بسيطة جدا، حيث لا يتعدى ارتفاع المد أمام السواحل المصرية أكثر من 30 سم.</a:t>
            </a:r>
          </a:p>
          <a:p>
            <a:pPr algn="just">
              <a:spcBef>
                <a:spcPct val="50000"/>
              </a:spcBef>
            </a:pPr>
            <a:r>
              <a:rPr lang="ar-SA" altLang="en-US" sz="2400" b="1" dirty="0">
                <a:solidFill>
                  <a:schemeClr val="accent6">
                    <a:lumMod val="25000"/>
                  </a:schemeClr>
                </a:solidFill>
                <a:cs typeface="Traditional Arabic" panose="02020603050405020304" pitchFamily="18" charset="-78"/>
              </a:rPr>
              <a:t>4.	حركة المد على السواحل البريطانية تعمل على ارتفاع بين 5-30 قدم. ويشتد المد في الخلجان المتصلة بالبحر. </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1382872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5" name="Text Box 3"/>
          <p:cNvSpPr txBox="1">
            <a:spLocks noChangeArrowheads="1"/>
          </p:cNvSpPr>
          <p:nvPr/>
        </p:nvSpPr>
        <p:spPr bwMode="auto">
          <a:xfrm>
            <a:off x="350838" y="836712"/>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smtClean="0">
                <a:solidFill>
                  <a:schemeClr val="accent6">
                    <a:lumMod val="25000"/>
                  </a:schemeClr>
                </a:solidFill>
                <a:cs typeface="Traditional Arabic" panose="02020603050405020304" pitchFamily="18" charset="-78"/>
              </a:rPr>
              <a:t>5</a:t>
            </a:r>
            <a:r>
              <a:rPr lang="ar-SA" altLang="en-US" sz="2400" b="1" dirty="0">
                <a:solidFill>
                  <a:schemeClr val="accent6">
                    <a:lumMod val="25000"/>
                  </a:schemeClr>
                </a:solidFill>
                <a:cs typeface="Traditional Arabic" panose="02020603050405020304" pitchFamily="18" charset="-78"/>
              </a:rPr>
              <a:t>.	يبلغ المد في خليج </a:t>
            </a:r>
            <a:r>
              <a:rPr lang="ar-SA" altLang="en-US" sz="2400" b="1" dirty="0" err="1">
                <a:solidFill>
                  <a:schemeClr val="accent6">
                    <a:lumMod val="25000"/>
                  </a:schemeClr>
                </a:solidFill>
                <a:cs typeface="Traditional Arabic" panose="02020603050405020304" pitchFamily="18" charset="-78"/>
              </a:rPr>
              <a:t>فوندي</a:t>
            </a:r>
            <a:r>
              <a:rPr lang="en-US" altLang="en-US" sz="2400" b="1" dirty="0">
                <a:solidFill>
                  <a:schemeClr val="accent6">
                    <a:lumMod val="25000"/>
                  </a:schemeClr>
                </a:solidFill>
                <a:cs typeface="Traditional Arabic" panose="02020603050405020304" pitchFamily="18" charset="-78"/>
              </a:rPr>
              <a:t>Fundy  </a:t>
            </a:r>
            <a:r>
              <a:rPr lang="ar-SA" altLang="en-US" sz="2400" b="1" dirty="0">
                <a:solidFill>
                  <a:schemeClr val="accent6">
                    <a:lumMod val="25000"/>
                  </a:schemeClr>
                </a:solidFill>
                <a:cs typeface="Traditional Arabic" panose="02020603050405020304" pitchFamily="18" charset="-78"/>
              </a:rPr>
              <a:t>بشبه جزيرة نوفا </a:t>
            </a:r>
            <a:r>
              <a:rPr lang="ar-SA" altLang="en-US" sz="2400" b="1" dirty="0" err="1">
                <a:solidFill>
                  <a:schemeClr val="accent6">
                    <a:lumMod val="25000"/>
                  </a:schemeClr>
                </a:solidFill>
                <a:cs typeface="Traditional Arabic" panose="02020603050405020304" pitchFamily="18" charset="-78"/>
              </a:rPr>
              <a:t>سكوتشيا</a:t>
            </a:r>
            <a:r>
              <a:rPr lang="ar-SA" altLang="en-US" sz="2400" b="1" dirty="0">
                <a:solidFill>
                  <a:schemeClr val="accent6">
                    <a:lumMod val="25000"/>
                  </a:schemeClr>
                </a:solidFill>
                <a:cs typeface="Traditional Arabic" panose="02020603050405020304" pitchFamily="18" charset="-78"/>
              </a:rPr>
              <a:t> نحو 42 قدم. في هذا الخليج قد يبلغ المد ارتفاع يفوق 50 قدم.</a:t>
            </a:r>
          </a:p>
          <a:p>
            <a:pPr algn="just">
              <a:spcBef>
                <a:spcPct val="50000"/>
              </a:spcBef>
            </a:pPr>
            <a:r>
              <a:rPr lang="ar-SA" altLang="en-US" sz="2400" b="1" dirty="0">
                <a:solidFill>
                  <a:schemeClr val="accent6">
                    <a:lumMod val="25000"/>
                  </a:schemeClr>
                </a:solidFill>
                <a:cs typeface="Traditional Arabic" panose="02020603050405020304" pitchFamily="18" charset="-78"/>
              </a:rPr>
              <a:t>6.	في خليج سانت مالو على ساحل </a:t>
            </a:r>
            <a:r>
              <a:rPr lang="ar-SA" altLang="en-US" sz="2400" b="1" dirty="0" err="1">
                <a:solidFill>
                  <a:schemeClr val="accent6">
                    <a:lumMod val="25000"/>
                  </a:schemeClr>
                </a:solidFill>
                <a:cs typeface="Traditional Arabic" panose="02020603050405020304" pitchFamily="18" charset="-78"/>
              </a:rPr>
              <a:t>برتياتي</a:t>
            </a:r>
            <a:r>
              <a:rPr lang="ar-SA" altLang="en-US" sz="2400" b="1" dirty="0">
                <a:solidFill>
                  <a:schemeClr val="accent6">
                    <a:lumMod val="25000"/>
                  </a:schemeClr>
                </a:solidFill>
                <a:cs typeface="Traditional Arabic" panose="02020603050405020304" pitchFamily="18" charset="-78"/>
              </a:rPr>
              <a:t> يبلغ فرق المد نحو 40 قدم. ينجم عن ذلك تيارات بحرية قوية تبلغ سرعتها 8 أميال/الساعة.</a:t>
            </a:r>
          </a:p>
          <a:p>
            <a:pPr algn="just">
              <a:spcBef>
                <a:spcPct val="50000"/>
              </a:spcBef>
            </a:pPr>
            <a:r>
              <a:rPr lang="ar-SA" altLang="en-US" sz="2400" b="1" dirty="0">
                <a:solidFill>
                  <a:schemeClr val="accent6">
                    <a:lumMod val="25000"/>
                  </a:schemeClr>
                </a:solidFill>
                <a:cs typeface="Traditional Arabic" panose="02020603050405020304" pitchFamily="18" charset="-78"/>
              </a:rPr>
              <a:t>7.	في محافظة البصرة وفي شط العرب وشط البصرة فضلا عن السواحل المجاورة للخليج العربي في خور الزبير ومدينة الفاو. </a:t>
            </a:r>
          </a:p>
          <a:p>
            <a:pPr algn="just">
              <a:spcBef>
                <a:spcPct val="50000"/>
              </a:spcBef>
            </a:pPr>
            <a:r>
              <a:rPr lang="ar-SA" altLang="en-US" sz="2400" b="1" dirty="0">
                <a:solidFill>
                  <a:schemeClr val="accent6">
                    <a:lumMod val="25000"/>
                  </a:schemeClr>
                </a:solidFill>
                <a:cs typeface="Traditional Arabic" panose="02020603050405020304" pitchFamily="18" charset="-78"/>
              </a:rPr>
              <a:t>8.	في الصين وعند مصب نهر </a:t>
            </a:r>
            <a:r>
              <a:rPr lang="ar-SA" altLang="en-US" sz="2400" b="1" dirty="0" err="1">
                <a:solidFill>
                  <a:schemeClr val="accent6">
                    <a:lumMod val="25000"/>
                  </a:schemeClr>
                </a:solidFill>
                <a:cs typeface="Traditional Arabic" panose="02020603050405020304" pitchFamily="18" charset="-78"/>
              </a:rPr>
              <a:t>الهوانج</a:t>
            </a:r>
            <a:r>
              <a:rPr lang="ar-SA" altLang="en-US" sz="2400" b="1" dirty="0">
                <a:solidFill>
                  <a:schemeClr val="accent6">
                    <a:lumMod val="25000"/>
                  </a:schemeClr>
                </a:solidFill>
                <a:cs typeface="Traditional Arabic" panose="02020603050405020304" pitchFamily="18" charset="-78"/>
              </a:rPr>
              <a:t> هو يرتفع المد نحو 16 قدم، وتتكون تيارات مائية محلية تبلغ سرعتها 17 ميلا.</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299743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
        <p:nvSpPr>
          <p:cNvPr id="5" name="Text Box 3"/>
          <p:cNvSpPr txBox="1">
            <a:spLocks noChangeArrowheads="1"/>
          </p:cNvSpPr>
          <p:nvPr/>
        </p:nvSpPr>
        <p:spPr bwMode="auto">
          <a:xfrm>
            <a:off x="350838" y="1412776"/>
            <a:ext cx="920432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لحركات المد والجزر اهمية بالغة فهي تعمل على تطهير البحار والمحيطات من كل الشوائب وكذألك تطهير مصبات الأنهار والموانئ من الرواسب كما انها تساعد السفن على دخول الموانئ التي تقع في المناطق الضحلة.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لكن </a:t>
            </a:r>
            <a:r>
              <a:rPr lang="ar-SA" altLang="en-US" sz="2400" b="1" dirty="0">
                <a:solidFill>
                  <a:schemeClr val="accent6">
                    <a:lumMod val="25000"/>
                  </a:schemeClr>
                </a:solidFill>
                <a:cs typeface="Traditional Arabic" panose="02020603050405020304" pitchFamily="18" charset="-78"/>
              </a:rPr>
              <a:t>المد الشديد قد يشكل خطر على الملاحة وخاصة في المضايق.</a:t>
            </a:r>
            <a:endParaRPr lang="ar-SA" altLang="en-US" sz="2400" b="1" dirty="0" smtClean="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5673080" y="836712"/>
            <a:ext cx="380429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أهمية </a:t>
            </a:r>
            <a:r>
              <a:rPr lang="ar-SA" altLang="en-US" sz="3200" b="1" u="sng" dirty="0" smtClean="0">
                <a:solidFill>
                  <a:srgbClr val="C00000"/>
                </a:solidFill>
                <a:cs typeface="Traditional Arabic" panose="02020603050405020304" pitchFamily="18" charset="-78"/>
              </a:rPr>
              <a:t>وخطر ظاهرة </a:t>
            </a:r>
            <a:r>
              <a:rPr lang="ar-SA" altLang="en-US" sz="3200" b="1" u="sng" dirty="0">
                <a:solidFill>
                  <a:srgbClr val="C00000"/>
                </a:solidFill>
                <a:cs typeface="Traditional Arabic" panose="02020603050405020304" pitchFamily="18" charset="-78"/>
              </a:rPr>
              <a:t>المد والجزر</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المحاضرة السابعة</a:t>
            </a:r>
            <a:endParaRPr lang="en-US" sz="2000" dirty="0"/>
          </a:p>
        </p:txBody>
      </p:sp>
    </p:spTree>
    <p:extLst>
      <p:ext uri="{BB962C8B-B14F-4D97-AF65-F5344CB8AC3E}">
        <p14:creationId xmlns:p14="http://schemas.microsoft.com/office/powerpoint/2010/main" val="42275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58</TotalTime>
  <Words>2271</Words>
  <Application>Microsoft Office PowerPoint</Application>
  <PresentationFormat>A4 Paper (210x297 mm)</PresentationFormat>
  <Paragraphs>195</Paragraphs>
  <Slides>29</Slides>
  <Notes>22</Notes>
  <HiddenSlides>0</HiddenSlides>
  <MMClips>0</MMClips>
  <ScaleCrop>false</ScaleCrop>
  <HeadingPairs>
    <vt:vector size="8" baseType="variant">
      <vt:variant>
        <vt:lpstr>الخطوط المستخدمة</vt:lpstr>
      </vt:variant>
      <vt:variant>
        <vt:i4>6</vt:i4>
      </vt:variant>
      <vt:variant>
        <vt:lpstr>نسق</vt:lpstr>
      </vt:variant>
      <vt:variant>
        <vt:i4>1</vt:i4>
      </vt:variant>
      <vt:variant>
        <vt:lpstr>خوادم OLE مضمنة</vt:lpstr>
      </vt:variant>
      <vt:variant>
        <vt:i4>1</vt:i4>
      </vt:variant>
      <vt:variant>
        <vt:lpstr>عناوين الشرائح</vt:lpstr>
      </vt:variant>
      <vt:variant>
        <vt:i4>29</vt:i4>
      </vt:variant>
    </vt:vector>
  </HeadingPairs>
  <TitlesOfParts>
    <vt:vector size="37" baseType="lpstr">
      <vt:lpstr>ae_AlMateen</vt:lpstr>
      <vt:lpstr>Arial</vt:lpstr>
      <vt:lpstr>AYM Wadiy S_U normal.</vt:lpstr>
      <vt:lpstr>Calibri</vt:lpstr>
      <vt:lpstr>Times New Roman</vt:lpstr>
      <vt:lpstr>Traditional Arabic</vt:lpstr>
      <vt:lpstr>Office Theme</vt:lpstr>
      <vt:lpstr>Microsoft Word Document</vt:lpstr>
      <vt:lpstr>عرض تقديمي في PowerPoint</vt:lpstr>
      <vt:lpstr>المحاضرة 7</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hp</cp:lastModifiedBy>
  <cp:revision>11</cp:revision>
  <dcterms:created xsi:type="dcterms:W3CDTF">2014-09-11T06:30:06Z</dcterms:created>
  <dcterms:modified xsi:type="dcterms:W3CDTF">2014-10-30T10:27:37Z</dcterms:modified>
</cp:coreProperties>
</file>