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92" r:id="rId3"/>
    <p:sldId id="308" r:id="rId4"/>
    <p:sldId id="315" r:id="rId5"/>
    <p:sldId id="312" r:id="rId6"/>
    <p:sldId id="311" r:id="rId7"/>
    <p:sldId id="321" r:id="rId8"/>
    <p:sldId id="316" r:id="rId9"/>
    <p:sldId id="313" r:id="rId10"/>
    <p:sldId id="317" r:id="rId11"/>
    <p:sldId id="322" r:id="rId12"/>
    <p:sldId id="319" r:id="rId13"/>
    <p:sldId id="324" r:id="rId14"/>
    <p:sldId id="318" r:id="rId15"/>
    <p:sldId id="326" r:id="rId16"/>
    <p:sldId id="320" r:id="rId17"/>
    <p:sldId id="327" r:id="rId18"/>
    <p:sldId id="323" r:id="rId19"/>
    <p:sldId id="329" r:id="rId20"/>
    <p:sldId id="330" r:id="rId21"/>
    <p:sldId id="325" r:id="rId22"/>
    <p:sldId id="328"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664197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15306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040028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798699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094349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3343372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66245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575279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725963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1318988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688282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8</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الأمـــــــــــــواج البحرية</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1772816"/>
            <a:ext cx="92043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حركة مياه المحيط السطحية تعرف </a:t>
            </a:r>
            <a:r>
              <a:rPr lang="ar-SA" sz="2400" b="1" dirty="0" smtClean="0">
                <a:solidFill>
                  <a:schemeClr val="accent6">
                    <a:lumMod val="25000"/>
                  </a:schemeClr>
                </a:solidFill>
                <a:cs typeface="Traditional Arabic" panose="02020603050405020304" pitchFamily="18" charset="-78"/>
              </a:rPr>
              <a:t>بالأمواج</a:t>
            </a:r>
            <a:r>
              <a:rPr lang="en-US" sz="2400" b="1" dirty="0" smtClean="0">
                <a:solidFill>
                  <a:schemeClr val="accent6">
                    <a:lumMod val="25000"/>
                  </a:schemeClr>
                </a:solidFill>
                <a:cs typeface="Traditional Arabic" panose="02020603050405020304" pitchFamily="18" charset="-78"/>
              </a:rPr>
              <a:t> waves </a:t>
            </a:r>
            <a:r>
              <a:rPr lang="ar-SA" sz="2400" b="1" dirty="0">
                <a:solidFill>
                  <a:schemeClr val="accent6">
                    <a:lumMod val="25000"/>
                  </a:schemeClr>
                </a:solidFill>
                <a:cs typeface="Traditional Arabic" panose="02020603050405020304" pitchFamily="18" charset="-78"/>
              </a:rPr>
              <a:t>وتعرف الأمواج بأنها تموجات سطح المياه تنتج عن هبوب الرياح فوق المسطحات المائية، والتي تنتشر في هيئة تموجات اهتزازية تنتشر على سطح البحر في اتاه هبوب الرياح المسببة لها.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أهتم </a:t>
            </a:r>
            <a:r>
              <a:rPr lang="ar-SA" sz="2400" b="1" dirty="0">
                <a:solidFill>
                  <a:schemeClr val="accent6">
                    <a:lumMod val="25000"/>
                  </a:schemeClr>
                </a:solidFill>
                <a:cs typeface="Traditional Arabic" panose="02020603050405020304" pitchFamily="18" charset="-78"/>
              </a:rPr>
              <a:t>قبطان السفن التي كانت تسير عبر المحيط الأطلسي الشمالي بين السواحل الغربية لأوروبا، والساحل الشرقي للعالم الجديد، بدراسة الأمواج البحرية وحالة البحر وأهمية ذلك على الملاحة في المحيط</a:t>
            </a:r>
            <a:r>
              <a:rPr lang="ar-SA" sz="2400" b="1" dirty="0" smtClean="0">
                <a:solidFill>
                  <a:schemeClr val="accent6">
                    <a:lumMod val="25000"/>
                  </a:schemeClr>
                </a:solidFill>
                <a:cs typeface="Traditional Arabic" panose="02020603050405020304" pitchFamily="18" charset="-78"/>
              </a:rPr>
              <a:t>.</a:t>
            </a: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تعرف موجات الرياح في المحيطات موجات سطح المحيط. الرياح وخاصة المنتظمة منها تدفع المياه السطحية أمامها مما في اتجاهات معلومة وبسرعة محدودة تبلغ في المتوسط 3 كلم في الساعة.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تلعب </a:t>
            </a:r>
            <a:r>
              <a:rPr lang="ar-AE" sz="2400" b="1" dirty="0">
                <a:solidFill>
                  <a:schemeClr val="accent6">
                    <a:lumMod val="25000"/>
                  </a:schemeClr>
                </a:solidFill>
                <a:cs typeface="Traditional Arabic" panose="02020603050405020304" pitchFamily="18" charset="-78"/>
              </a:rPr>
              <a:t>الرياح دورا كبيرا في حركة التيارات والأمواج.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حينما </a:t>
            </a:r>
            <a:r>
              <a:rPr lang="ar-AE" sz="2400" b="1" dirty="0">
                <a:solidFill>
                  <a:schemeClr val="accent6">
                    <a:lumMod val="25000"/>
                  </a:schemeClr>
                </a:solidFill>
                <a:cs typeface="Traditional Arabic" panose="02020603050405020304" pitchFamily="18" charset="-78"/>
              </a:rPr>
              <a:t>تهب الرياح على سطح واسع من البحر فإنها تكون تيارات متفاوتة القوة ومختلفة الأشكال وذلك على حسب قوة الرياح أو الأعاصير.</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ماهي الأمواج</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3" name="كائن 2"/>
          <p:cNvGraphicFramePr>
            <a:graphicFrameLocks noChangeAspect="1"/>
          </p:cNvGraphicFramePr>
          <p:nvPr>
            <p:extLst>
              <p:ext uri="{D42A27DB-BD31-4B8C-83A1-F6EECF244321}">
                <p14:modId xmlns:p14="http://schemas.microsoft.com/office/powerpoint/2010/main" val="1520746236"/>
              </p:ext>
            </p:extLst>
          </p:nvPr>
        </p:nvGraphicFramePr>
        <p:xfrm>
          <a:off x="633440" y="1772816"/>
          <a:ext cx="8682032" cy="3063974"/>
        </p:xfrm>
        <a:graphic>
          <a:graphicData uri="http://schemas.openxmlformats.org/presentationml/2006/ole">
            <mc:AlternateContent xmlns:mc="http://schemas.openxmlformats.org/markup-compatibility/2006">
              <mc:Choice xmlns:v="urn:schemas-microsoft-com:vml" Requires="v">
                <p:oleObj spid="_x0000_s1028" name="Document" r:id="rId3" imgW="5946064" imgH="2098735" progId="Word.Document.12">
                  <p:embed/>
                </p:oleObj>
              </mc:Choice>
              <mc:Fallback>
                <p:oleObj name="Document" r:id="rId3" imgW="5946064" imgH="2098735" progId="Word.Document.12">
                  <p:embed/>
                  <p:pic>
                    <p:nvPicPr>
                      <p:cNvPr id="0" name=""/>
                      <p:cNvPicPr/>
                      <p:nvPr/>
                    </p:nvPicPr>
                    <p:blipFill>
                      <a:blip r:embed="rId4"/>
                      <a:stretch>
                        <a:fillRect/>
                      </a:stretch>
                    </p:blipFill>
                    <p:spPr>
                      <a:xfrm>
                        <a:off x="633440" y="1772816"/>
                        <a:ext cx="8682032" cy="3063974"/>
                      </a:xfrm>
                      <a:prstGeom prst="rect">
                        <a:avLst/>
                      </a:prstGeom>
                    </p:spPr>
                  </p:pic>
                </p:oleObj>
              </mc:Fallback>
            </mc:AlternateContent>
          </a:graphicData>
        </a:graphic>
      </p:graphicFrame>
    </p:spTree>
    <p:extLst>
      <p:ext uri="{BB962C8B-B14F-4D97-AF65-F5344CB8AC3E}">
        <p14:creationId xmlns:p14="http://schemas.microsoft.com/office/powerpoint/2010/main" val="310281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1803588"/>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تهتم كثير من العلوم غير علوم البحار بدراسة أمواج البحر، من حيث معرفة نشأتها، وتطورها، وأبعادها وسرعتها، وحركتها وكذلك تأثيرها مثال ذلك الجيمورفولوجيا، علوم الرياضيات، الفيزياء، هندسة الموانئ. </a:t>
            </a:r>
            <a:endParaRPr lang="en-US" altLang="en-US" sz="2400" b="1" dirty="0" smtClean="0">
              <a:solidFill>
                <a:schemeClr val="accent6">
                  <a:lumMod val="25000"/>
                </a:schemeClr>
              </a:solidFill>
              <a:cs typeface="Traditional Arabic" panose="02020603050405020304" pitchFamily="18" charset="-78"/>
            </a:endParaRPr>
          </a:p>
          <a:p>
            <a:pPr algn="just">
              <a:spcBef>
                <a:spcPct val="50000"/>
              </a:spcBef>
            </a:pPr>
            <a:r>
              <a:rPr lang="ar-AE" altLang="en-US" sz="2400" b="1" dirty="0">
                <a:solidFill>
                  <a:schemeClr val="accent6">
                    <a:lumMod val="25000"/>
                  </a:schemeClr>
                </a:solidFill>
                <a:cs typeface="Traditional Arabic" panose="02020603050405020304" pitchFamily="18" charset="-78"/>
              </a:rPr>
              <a:t>هناك خمسة عوامل تتحكم في تكوين وتشكيل وتحديد بنية الأمواج:</a:t>
            </a:r>
          </a:p>
          <a:p>
            <a:pPr algn="just">
              <a:spcBef>
                <a:spcPct val="50000"/>
              </a:spcBef>
            </a:pPr>
            <a:r>
              <a:rPr lang="ar-AE" altLang="en-US" sz="2400" b="1" dirty="0">
                <a:solidFill>
                  <a:schemeClr val="accent6">
                    <a:lumMod val="25000"/>
                  </a:schemeClr>
                </a:solidFill>
                <a:cs typeface="Traditional Arabic" panose="02020603050405020304" pitchFamily="18" charset="-78"/>
              </a:rPr>
              <a:t>1.	سرعة الرياح أو الحدة النسبية لسرعة الموجة_ الرياح يجب أن تتحرك بسرعة أكبر من رأس الموج </a:t>
            </a:r>
            <a:r>
              <a:rPr lang="en-US" altLang="en-US" sz="2400" b="1" dirty="0">
                <a:solidFill>
                  <a:schemeClr val="accent6">
                    <a:lumMod val="25000"/>
                  </a:schemeClr>
                </a:solidFill>
                <a:cs typeface="Traditional Arabic" panose="02020603050405020304" pitchFamily="18" charset="-78"/>
              </a:rPr>
              <a:t>wave crest </a:t>
            </a:r>
            <a:r>
              <a:rPr lang="ar-AE" altLang="en-US" sz="2400" b="1" dirty="0">
                <a:solidFill>
                  <a:schemeClr val="accent6">
                    <a:lumMod val="25000"/>
                  </a:schemeClr>
                </a:solidFill>
                <a:cs typeface="Traditional Arabic" panose="02020603050405020304" pitchFamily="18" charset="-78"/>
              </a:rPr>
              <a:t>لتحويل الطاقة.</a:t>
            </a:r>
          </a:p>
          <a:p>
            <a:pPr algn="just">
              <a:spcBef>
                <a:spcPct val="50000"/>
              </a:spcBef>
            </a:pPr>
            <a:r>
              <a:rPr lang="ar-AE" altLang="en-US" sz="2400" b="1" dirty="0">
                <a:solidFill>
                  <a:schemeClr val="accent6">
                    <a:lumMod val="25000"/>
                  </a:schemeClr>
                </a:solidFill>
                <a:cs typeface="Traditional Arabic" panose="02020603050405020304" pitchFamily="18" charset="-78"/>
              </a:rPr>
              <a:t>2.	عدم تعرض المياه المفتوحة لعوائق في النطاق التي تهب فبه الرياح دون أن تغير اتجاهها. هذا ما يعرف بالاستحضار </a:t>
            </a:r>
            <a:r>
              <a:rPr lang="en-US" altLang="en-US" sz="2400" b="1" dirty="0">
                <a:solidFill>
                  <a:schemeClr val="accent6">
                    <a:lumMod val="25000"/>
                  </a:schemeClr>
                </a:solidFill>
                <a:cs typeface="Traditional Arabic" panose="02020603050405020304" pitchFamily="18" charset="-78"/>
              </a:rPr>
              <a:t>fetch.</a:t>
            </a:r>
          </a:p>
          <a:p>
            <a:pPr algn="just">
              <a:spcBef>
                <a:spcPct val="50000"/>
              </a:spcBef>
            </a:pPr>
            <a:r>
              <a:rPr lang="en-US" altLang="en-US" sz="2400" b="1" dirty="0">
                <a:solidFill>
                  <a:schemeClr val="accent6">
                    <a:lumMod val="25000"/>
                  </a:schemeClr>
                </a:solidFill>
                <a:cs typeface="Traditional Arabic" panose="02020603050405020304" pitchFamily="18" charset="-78"/>
              </a:rPr>
              <a:t>3.	</a:t>
            </a:r>
            <a:r>
              <a:rPr lang="ar-AE" altLang="en-US" sz="2400" b="1" dirty="0">
                <a:solidFill>
                  <a:schemeClr val="accent6">
                    <a:lumMod val="25000"/>
                  </a:schemeClr>
                </a:solidFill>
                <a:cs typeface="Traditional Arabic" panose="02020603050405020304" pitchFamily="18" charset="-78"/>
              </a:rPr>
              <a:t>عرض المنطقة المتأثرة الاحضار </a:t>
            </a:r>
            <a:r>
              <a:rPr lang="en-US" altLang="en-US" sz="2400" b="1" dirty="0">
                <a:solidFill>
                  <a:schemeClr val="accent6">
                    <a:lumMod val="25000"/>
                  </a:schemeClr>
                </a:solidFill>
                <a:cs typeface="Traditional Arabic" panose="02020603050405020304" pitchFamily="18" charset="-78"/>
              </a:rPr>
              <a:t>fetch.</a:t>
            </a:r>
          </a:p>
          <a:p>
            <a:pPr algn="just">
              <a:spcBef>
                <a:spcPct val="50000"/>
              </a:spcBef>
            </a:pPr>
            <a:r>
              <a:rPr lang="en-US" altLang="en-US" sz="2400" b="1" dirty="0">
                <a:solidFill>
                  <a:schemeClr val="accent6">
                    <a:lumMod val="25000"/>
                  </a:schemeClr>
                </a:solidFill>
                <a:cs typeface="Traditional Arabic" panose="02020603050405020304" pitchFamily="18" charset="-78"/>
              </a:rPr>
              <a:t>4.	</a:t>
            </a:r>
            <a:r>
              <a:rPr lang="ar-AE" altLang="en-US" sz="2400" b="1" dirty="0">
                <a:solidFill>
                  <a:schemeClr val="accent6">
                    <a:lumMod val="25000"/>
                  </a:schemeClr>
                </a:solidFill>
                <a:cs typeface="Traditional Arabic" panose="02020603050405020304" pitchFamily="18" charset="-78"/>
              </a:rPr>
              <a:t>مدة هبوب الرياح، الفترة الزمنية التي تستمر فيها الرياح في الحركة فوق منطقة محددة.</a:t>
            </a:r>
          </a:p>
          <a:p>
            <a:pPr algn="just">
              <a:spcBef>
                <a:spcPct val="50000"/>
              </a:spcBef>
            </a:pPr>
            <a:r>
              <a:rPr lang="ar-AE" altLang="en-US" sz="2400" b="1" dirty="0">
                <a:solidFill>
                  <a:schemeClr val="accent6">
                    <a:lumMod val="25000"/>
                  </a:schemeClr>
                </a:solidFill>
                <a:cs typeface="Traditional Arabic" panose="02020603050405020304" pitchFamily="18" charset="-78"/>
              </a:rPr>
              <a:t>5.	عمق المياه </a:t>
            </a:r>
          </a:p>
        </p:txBody>
      </p:sp>
      <p:sp>
        <p:nvSpPr>
          <p:cNvPr id="8" name="Text Box 2"/>
          <p:cNvSpPr txBox="1">
            <a:spLocks noChangeArrowheads="1"/>
          </p:cNvSpPr>
          <p:nvPr/>
        </p:nvSpPr>
        <p:spPr bwMode="auto">
          <a:xfrm>
            <a:off x="3080792" y="1095829"/>
            <a:ext cx="66846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العوامل التي تتحكم في نشأة الأمواج</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27200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429195" y="836712"/>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sz="2400" b="1" dirty="0">
                <a:solidFill>
                  <a:schemeClr val="accent6">
                    <a:lumMod val="25000"/>
                  </a:schemeClr>
                </a:solidFill>
                <a:cs typeface="Traditional Arabic" panose="02020603050405020304" pitchFamily="18" charset="-78"/>
              </a:rPr>
              <a:t>كل هذه العوامل تعمل متضافرة لتحديد حجم الأمواج الهوائية </a:t>
            </a:r>
            <a:r>
              <a:rPr lang="en-US" sz="2400" b="1" dirty="0">
                <a:solidFill>
                  <a:schemeClr val="accent6">
                    <a:lumMod val="25000"/>
                  </a:schemeClr>
                </a:solidFill>
                <a:cs typeface="Traditional Arabic" panose="02020603050405020304" pitchFamily="18" charset="-78"/>
              </a:rPr>
              <a:t>wind waves، </a:t>
            </a:r>
            <a:r>
              <a:rPr lang="ar-SA" sz="2400" b="1" dirty="0">
                <a:solidFill>
                  <a:schemeClr val="accent6">
                    <a:lumMod val="25000"/>
                  </a:schemeClr>
                </a:solidFill>
                <a:cs typeface="Traditional Arabic" panose="02020603050405020304" pitchFamily="18" charset="-78"/>
              </a:rPr>
              <a:t>وعناصرها:</a:t>
            </a:r>
          </a:p>
          <a:p>
            <a:pPr algn="just">
              <a:spcBef>
                <a:spcPct val="50000"/>
              </a:spcBef>
            </a:pPr>
            <a:r>
              <a:rPr lang="ar-SA" sz="2400" b="1" dirty="0">
                <a:solidFill>
                  <a:schemeClr val="accent6">
                    <a:lumMod val="25000"/>
                  </a:schemeClr>
                </a:solidFill>
                <a:cs typeface="Traditional Arabic" panose="02020603050405020304" pitchFamily="18" charset="-78"/>
              </a:rPr>
              <a:t>1.	ارتفاع الموجة</a:t>
            </a:r>
            <a:r>
              <a:rPr lang="en-US" sz="2400" b="1" dirty="0">
                <a:solidFill>
                  <a:schemeClr val="accent6">
                    <a:lumMod val="25000"/>
                  </a:schemeClr>
                </a:solidFill>
                <a:cs typeface="Traditional Arabic" panose="02020603050405020304" pitchFamily="18" charset="-78"/>
              </a:rPr>
              <a:t>wave height : </a:t>
            </a:r>
            <a:r>
              <a:rPr lang="ar-SA" sz="2400" b="1" dirty="0">
                <a:solidFill>
                  <a:schemeClr val="accent6">
                    <a:lumMod val="25000"/>
                  </a:schemeClr>
                </a:solidFill>
                <a:cs typeface="Traditional Arabic" panose="02020603050405020304" pitchFamily="18" charset="-78"/>
              </a:rPr>
              <a:t>طول ارتفاع الموجة من قمة الحوض إلى قمتها أو ذروتها </a:t>
            </a:r>
            <a:r>
              <a:rPr lang="en-US" sz="2400" b="1" dirty="0">
                <a:solidFill>
                  <a:schemeClr val="accent6">
                    <a:lumMod val="25000"/>
                  </a:schemeClr>
                </a:solidFill>
                <a:cs typeface="Traditional Arabic" panose="02020603050405020304" pitchFamily="18" charset="-78"/>
              </a:rPr>
              <a:t>crest.</a:t>
            </a:r>
          </a:p>
          <a:p>
            <a:pPr algn="just">
              <a:spcBef>
                <a:spcPct val="50000"/>
              </a:spcBef>
            </a:pPr>
            <a:r>
              <a:rPr lang="en-US" sz="2400" b="1" dirty="0">
                <a:solidFill>
                  <a:schemeClr val="accent6">
                    <a:lumMod val="25000"/>
                  </a:schemeClr>
                </a:solidFill>
                <a:cs typeface="Traditional Arabic" panose="02020603050405020304" pitchFamily="18" charset="-78"/>
              </a:rPr>
              <a:t>2.	</a:t>
            </a:r>
            <a:r>
              <a:rPr lang="ar-SA" sz="2400" b="1" dirty="0">
                <a:solidFill>
                  <a:schemeClr val="accent6">
                    <a:lumMod val="25000"/>
                  </a:schemeClr>
                </a:solidFill>
                <a:cs typeface="Traditional Arabic" panose="02020603050405020304" pitchFamily="18" charset="-78"/>
              </a:rPr>
              <a:t>طول الموجة:</a:t>
            </a:r>
            <a:r>
              <a:rPr lang="en-US" sz="2400" b="1" dirty="0">
                <a:solidFill>
                  <a:schemeClr val="accent6">
                    <a:lumMod val="25000"/>
                  </a:schemeClr>
                </a:solidFill>
                <a:cs typeface="Traditional Arabic" panose="02020603050405020304" pitchFamily="18" charset="-78"/>
              </a:rPr>
              <a:t>wave length  </a:t>
            </a:r>
            <a:r>
              <a:rPr lang="ar-SA" sz="2400" b="1" dirty="0">
                <a:solidFill>
                  <a:schemeClr val="accent6">
                    <a:lumMod val="25000"/>
                  </a:schemeClr>
                </a:solidFill>
                <a:cs typeface="Traditional Arabic" panose="02020603050405020304" pitchFamily="18" charset="-78"/>
              </a:rPr>
              <a:t>المسافة الأفقية بين قمتين أو قاعين لموجتين متجاورتين. يقاس ارتفاع الموجة في المناطق التي تستخدم المقياس الإنجليزي بالأقدام بالنسبة لسرعة الرياح بالأميال في الساعة.</a:t>
            </a:r>
          </a:p>
          <a:p>
            <a:pPr algn="just">
              <a:spcBef>
                <a:spcPct val="50000"/>
              </a:spcBef>
            </a:pPr>
            <a:r>
              <a:rPr lang="ar-SA" sz="2400" b="1" dirty="0">
                <a:solidFill>
                  <a:schemeClr val="accent6">
                    <a:lumMod val="25000"/>
                  </a:schemeClr>
                </a:solidFill>
                <a:cs typeface="Traditional Arabic" panose="02020603050405020304" pitchFamily="18" charset="-78"/>
              </a:rPr>
              <a:t>3.	زمن دورة الموجة </a:t>
            </a:r>
            <a:r>
              <a:rPr lang="en-US" sz="2400" b="1" dirty="0">
                <a:solidFill>
                  <a:schemeClr val="accent6">
                    <a:lumMod val="25000"/>
                  </a:schemeClr>
                </a:solidFill>
                <a:cs typeface="Traditional Arabic" panose="02020603050405020304" pitchFamily="18" charset="-78"/>
              </a:rPr>
              <a:t>wave period: </a:t>
            </a:r>
            <a:r>
              <a:rPr lang="ar-SA" sz="2400" b="1" dirty="0">
                <a:solidFill>
                  <a:schemeClr val="accent6">
                    <a:lumMod val="25000"/>
                  </a:schemeClr>
                </a:solidFill>
                <a:cs typeface="Traditional Arabic" panose="02020603050405020304" pitchFamily="18" charset="-78"/>
              </a:rPr>
              <a:t>الزمن الذي تستغرقه الموجة المتتابعة أو المتعاقبة في دورانها دورة كاملة لكي تمر من قمة إلى قمة أخري.</a:t>
            </a:r>
          </a:p>
          <a:p>
            <a:pPr algn="just">
              <a:spcBef>
                <a:spcPct val="50000"/>
              </a:spcBef>
            </a:pPr>
            <a:r>
              <a:rPr lang="ar-SA" sz="2400" b="1" dirty="0">
                <a:solidFill>
                  <a:schemeClr val="accent6">
                    <a:lumMod val="25000"/>
                  </a:schemeClr>
                </a:solidFill>
                <a:cs typeface="Traditional Arabic" panose="02020603050405020304" pitchFamily="18" charset="-78"/>
              </a:rPr>
              <a:t>4.	اتجاه انتشار الموجة </a:t>
            </a:r>
            <a:r>
              <a:rPr lang="en-US" sz="2400" b="1" dirty="0">
                <a:solidFill>
                  <a:schemeClr val="accent6">
                    <a:lumMod val="25000"/>
                  </a:schemeClr>
                </a:solidFill>
                <a:cs typeface="Traditional Arabic" panose="02020603050405020304" pitchFamily="18" charset="-78"/>
              </a:rPr>
              <a:t>wave propagation direction.</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171208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pic>
        <p:nvPicPr>
          <p:cNvPr id="3" name="صورة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1072" y="1556792"/>
            <a:ext cx="4043447" cy="2644239"/>
          </a:xfrm>
          <a:prstGeom prst="rect">
            <a:avLst/>
          </a:prstGeom>
          <a:noFill/>
        </p:spPr>
      </p:pic>
      <p:pic>
        <p:nvPicPr>
          <p:cNvPr id="4" name="Picture 12" descr="http://upload.wikimedia.org/wikipedia/commons/5/5a/Crest_trough_wavelength_amplitude.png"/>
          <p:cNvPicPr/>
          <p:nvPr/>
        </p:nvPicPr>
        <p:blipFill>
          <a:blip r:embed="rId3">
            <a:extLst>
              <a:ext uri="{28A0092B-C50C-407E-A947-70E740481C1C}">
                <a14:useLocalDpi xmlns:a14="http://schemas.microsoft.com/office/drawing/2010/main" val="0"/>
              </a:ext>
            </a:extLst>
          </a:blip>
          <a:srcRect/>
          <a:stretch>
            <a:fillRect/>
          </a:stretch>
        </p:blipFill>
        <p:spPr bwMode="auto">
          <a:xfrm>
            <a:off x="524620" y="1586384"/>
            <a:ext cx="4693592" cy="2792695"/>
          </a:xfrm>
          <a:prstGeom prst="rect">
            <a:avLst/>
          </a:prstGeom>
          <a:noFill/>
          <a:ln>
            <a:noFill/>
          </a:ln>
        </p:spPr>
      </p:pic>
      <p:sp>
        <p:nvSpPr>
          <p:cNvPr id="5" name="مستطيل 4"/>
          <p:cNvSpPr/>
          <p:nvPr/>
        </p:nvSpPr>
        <p:spPr>
          <a:xfrm>
            <a:off x="2497956" y="4721383"/>
            <a:ext cx="4953000" cy="646331"/>
          </a:xfrm>
          <a:prstGeom prst="rect">
            <a:avLst/>
          </a:prstGeom>
        </p:spPr>
        <p:txBody>
          <a:bodyPr>
            <a:spAutoFit/>
          </a:bodyPr>
          <a:lstStyle/>
          <a:p>
            <a:pPr algn="ctr">
              <a:spcBef>
                <a:spcPts val="0"/>
              </a:spcBef>
              <a:spcAft>
                <a:spcPts val="0"/>
              </a:spcAft>
            </a:pPr>
            <a:r>
              <a:rPr lang="ar-SA" b="1" dirty="0">
                <a:latin typeface="Calibri" panose="020F0502020204030204" pitchFamily="34" charset="0"/>
                <a:ea typeface="Calibri" panose="020F0502020204030204" pitchFamily="34" charset="0"/>
                <a:cs typeface="Times New Roman" panose="02020603050405020304" pitchFamily="18" charset="0"/>
              </a:rPr>
              <a:t>يتم حساب سرعة الموجة، من حساب طول الموجة مقسوما على زمن دورة الموجة أي أن سرعة الموجة ع = ل/ن.</a:t>
            </a:r>
            <a:endParaRPr lang="en-US" sz="1600" b="1"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26387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1803588"/>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متوسط ارتفاع الأمواج في البحار (ت)، يتراوح بين 5-15 قدما، وقد يصل لارتفاع بين 40-50 قدما في حالة هبوب العواصف. ويتراوح طول الموجة (ل) بين 200-700 قدم. وتتراوح سرعة الأمواج بين 20-60 ميلا في الساعة.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ولا </a:t>
            </a:r>
            <a:r>
              <a:rPr lang="ar-SA" altLang="en-US" sz="2400" b="1" dirty="0">
                <a:solidFill>
                  <a:schemeClr val="accent6">
                    <a:lumMod val="25000"/>
                  </a:schemeClr>
                </a:solidFill>
                <a:cs typeface="Traditional Arabic" panose="02020603050405020304" pitchFamily="18" charset="-78"/>
              </a:rPr>
              <a:t>تتبع الأمواج نظام ثابت ي في حركتها فهي تختلف في أطوالها، وأبعادها، وتتداخل مع بعضها البعض، بحيث تختفي الموجات الصغيرة منها داخل الموجات الكبيرة. ينجم عن تداخل الأمواج تجمع قممها وتداخلها في بعضها البعض</a:t>
            </a:r>
            <a:r>
              <a:rPr lang="ar-SA" altLang="en-US" sz="2400" b="1" dirty="0" smtClean="0">
                <a:solidFill>
                  <a:schemeClr val="accent6">
                    <a:lumMod val="25000"/>
                  </a:schemeClr>
                </a:solidFill>
                <a:cs typeface="Traditional Arabic" panose="02020603050405020304" pitchFamily="18" charset="-78"/>
              </a:rPr>
              <a:t>.</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altLang="en-US" sz="2400" b="1" dirty="0">
                <a:solidFill>
                  <a:schemeClr val="accent6">
                    <a:lumMod val="25000"/>
                  </a:schemeClr>
                </a:solidFill>
                <a:cs typeface="Traditional Arabic" panose="02020603050405020304" pitchFamily="18" charset="-78"/>
              </a:rPr>
              <a:t>تتشكل أمواج البحار والمحيطات المفتوحة بناء على سرعة الرياح، وطول فترة الزمنية التي يشتد خلالها فعل الرياح. أشد الأمواج ارتفاعا تتكون في البحار الجنوبية التي تقع بين دائرتي عرض 40</a:t>
            </a:r>
            <a:r>
              <a:rPr lang="en-US" altLang="en-US" sz="2400" b="1" dirty="0">
                <a:solidFill>
                  <a:schemeClr val="accent6">
                    <a:lumMod val="25000"/>
                  </a:schemeClr>
                </a:solidFill>
                <a:cs typeface="Traditional Arabic" panose="02020603050405020304" pitchFamily="18" charset="-78"/>
              </a:rPr>
              <a:t>º </a:t>
            </a:r>
            <a:r>
              <a:rPr lang="ar-AE" altLang="en-US" sz="2400" b="1" dirty="0">
                <a:solidFill>
                  <a:schemeClr val="accent6">
                    <a:lumMod val="25000"/>
                  </a:schemeClr>
                </a:solidFill>
                <a:cs typeface="Traditional Arabic" panose="02020603050405020304" pitchFamily="18" charset="-78"/>
              </a:rPr>
              <a:t>جنوبا وسواحل وأنتارتيكا.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altLang="en-US" sz="2400" b="1" dirty="0" smtClean="0">
                <a:solidFill>
                  <a:schemeClr val="accent6">
                    <a:lumMod val="25000"/>
                  </a:schemeClr>
                </a:solidFill>
                <a:cs typeface="Traditional Arabic" panose="02020603050405020304" pitchFamily="18" charset="-78"/>
              </a:rPr>
              <a:t>وترحل </a:t>
            </a:r>
            <a:r>
              <a:rPr lang="ar-AE" altLang="en-US" sz="2400" b="1" dirty="0">
                <a:solidFill>
                  <a:schemeClr val="accent6">
                    <a:lumMod val="25000"/>
                  </a:schemeClr>
                </a:solidFill>
                <a:cs typeface="Traditional Arabic" panose="02020603050405020304" pitchFamily="18" charset="-78"/>
              </a:rPr>
              <a:t>هذه الأمواج لمسافات بعيدة نحو الشمال حتى لو خرجت من نطاق الرياح التي أنشأتها.</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080792" y="1095829"/>
            <a:ext cx="66846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هيئة وشكل الموجة البحرية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51970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1052736"/>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لو كانت المياه تتحرك بسرعة نفس سرعة الأمواج (20-40 ميل/الساعة) لتعذرت الملاحة في المحيطات. الأمواج التي تشاهد عند سواحل كاليفورنيا في فصل الصيف ما هي الا نتيجة للعواصف التي تنشأ في المحيط الهادي الجنوبي.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نتيجة </a:t>
            </a:r>
            <a:r>
              <a:rPr lang="ar-SA" altLang="en-US" sz="2400" b="1" dirty="0">
                <a:solidFill>
                  <a:schemeClr val="accent6">
                    <a:lumMod val="25000"/>
                  </a:schemeClr>
                </a:solidFill>
                <a:cs typeface="Traditional Arabic" panose="02020603050405020304" pitchFamily="18" charset="-78"/>
              </a:rPr>
              <a:t>لذلك تتحرك الأمواج لمسافة تزيد عن 5000 ميل من نقطة نشأتها. تدور هذه الأمواج في حركة دائرية بحيث ترجع أجزائها بعد عملية الدوران إلى نفس موقعها الذي تحركت منه. تور أجزاء الموجة دورة كاملة ويبدأ محيط الموجة في التناقص بالاتجاه إلى أسفل، إلى أن تصل عمقا 320 قدم فتتلاشي.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إذا </a:t>
            </a:r>
            <a:r>
              <a:rPr lang="ar-SA" altLang="en-US" sz="2400" b="1" dirty="0">
                <a:solidFill>
                  <a:schemeClr val="accent6">
                    <a:lumMod val="25000"/>
                  </a:schemeClr>
                </a:solidFill>
                <a:cs typeface="Traditional Arabic" panose="02020603050405020304" pitchFamily="18" charset="-78"/>
              </a:rPr>
              <a:t>كانت هناك موجة يبلغ طولها 320 قدم وارتفاعها 16 قدم، وتتحرك بسرعة 28 ميل/الساعة فإن حركة المياه في جزء الموجة السطحية تسير بسرعة 4,4 ميل/الساعة، وعند العمق 65 قدم تصل سرعتها 1,2 ميل/الساعة، وعند العمق 320 قدم تختفي الأمواج.</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107831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1803588"/>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أكد الرحالة العرب على العلاقة بين هبوب الرياح وسرعتها، وتكوين أمواج البحر العالية والمواسم التي تتناسب الملاحة البحرية. في مرحلة الكشوف الجغرافية أكدت ملاحظات القباطنة العلاقة بين أمواج المحيط العالية والرياح. أوضحت دراسات المحيط </a:t>
            </a:r>
            <a:r>
              <a:rPr lang="en-US" altLang="en-US" sz="2400" b="1" dirty="0">
                <a:solidFill>
                  <a:schemeClr val="accent6">
                    <a:lumMod val="25000"/>
                  </a:schemeClr>
                </a:solidFill>
                <a:cs typeface="Traditional Arabic" panose="02020603050405020304" pitchFamily="18" charset="-78"/>
              </a:rPr>
              <a:t>oceanography </a:t>
            </a:r>
            <a:r>
              <a:rPr lang="ar-SA" altLang="en-US" sz="2400" b="1" dirty="0">
                <a:solidFill>
                  <a:schemeClr val="accent6">
                    <a:lumMod val="25000"/>
                  </a:schemeClr>
                </a:solidFill>
                <a:cs typeface="Traditional Arabic" panose="02020603050405020304" pitchFamily="18" charset="-78"/>
              </a:rPr>
              <a:t>أن أمواج البحر هي نتيجة لعاملين هما:</a:t>
            </a:r>
          </a:p>
          <a:p>
            <a:pPr lvl="1" algn="just">
              <a:spcBef>
                <a:spcPct val="50000"/>
              </a:spcBef>
            </a:pPr>
            <a:r>
              <a:rPr lang="ar-SA" altLang="en-US" sz="2400" b="1" dirty="0">
                <a:solidFill>
                  <a:schemeClr val="accent6">
                    <a:lumMod val="25000"/>
                  </a:schemeClr>
                </a:solidFill>
                <a:cs typeface="Traditional Arabic" panose="02020603050405020304" pitchFamily="18" charset="-78"/>
              </a:rPr>
              <a:t>1.	أثر فعل الرياح والذي يمثل العامل الرئيسي.</a:t>
            </a:r>
          </a:p>
          <a:p>
            <a:pPr lvl="1" algn="just">
              <a:spcBef>
                <a:spcPct val="50000"/>
              </a:spcBef>
            </a:pPr>
            <a:r>
              <a:rPr lang="ar-SA" altLang="en-US" sz="2400" b="1" dirty="0">
                <a:solidFill>
                  <a:schemeClr val="accent6">
                    <a:lumMod val="25000"/>
                  </a:schemeClr>
                </a:solidFill>
                <a:cs typeface="Traditional Arabic" panose="02020603050405020304" pitchFamily="18" charset="-78"/>
              </a:rPr>
              <a:t>2.	تأثير عامل المد والجزر الحركات الزلزالية والبركانية، وهذه لها تأثير محلي.</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الطريقة </a:t>
            </a:r>
            <a:r>
              <a:rPr lang="ar-SA" altLang="en-US" sz="2400" b="1" dirty="0">
                <a:solidFill>
                  <a:schemeClr val="accent6">
                    <a:lumMod val="25000"/>
                  </a:schemeClr>
                </a:solidFill>
                <a:cs typeface="Traditional Arabic" panose="02020603050405020304" pitchFamily="18" charset="-78"/>
              </a:rPr>
              <a:t>التي تعمل على دفع الرياح للمياه وتكوين أمواج البحر لم تعرف بصورة دقيقة. ولكن هناك اجماع على أن نشأة الأمواج ترجع إلى أثر ضغط الهواء الملامس لسطح الماء واحتكاكه به، ومن ثم تتكون التموجات المائية الدائرية.</a:t>
            </a:r>
          </a:p>
        </p:txBody>
      </p:sp>
      <p:sp>
        <p:nvSpPr>
          <p:cNvPr id="8" name="Text Box 2"/>
          <p:cNvSpPr txBox="1">
            <a:spLocks noChangeArrowheads="1"/>
          </p:cNvSpPr>
          <p:nvPr/>
        </p:nvSpPr>
        <p:spPr bwMode="auto">
          <a:xfrm>
            <a:off x="3080792" y="1095829"/>
            <a:ext cx="66846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نظريات نشأة الأمواج</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3362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graphicFrame>
        <p:nvGraphicFramePr>
          <p:cNvPr id="5" name="كائن 4"/>
          <p:cNvGraphicFramePr>
            <a:graphicFrameLocks noChangeAspect="1"/>
          </p:cNvGraphicFramePr>
          <p:nvPr>
            <p:extLst>
              <p:ext uri="{D42A27DB-BD31-4B8C-83A1-F6EECF244321}">
                <p14:modId xmlns:p14="http://schemas.microsoft.com/office/powerpoint/2010/main" val="1416898954"/>
              </p:ext>
            </p:extLst>
          </p:nvPr>
        </p:nvGraphicFramePr>
        <p:xfrm>
          <a:off x="274214" y="1916832"/>
          <a:ext cx="9431314" cy="2311251"/>
        </p:xfrm>
        <a:graphic>
          <a:graphicData uri="http://schemas.openxmlformats.org/presentationml/2006/ole">
            <mc:AlternateContent xmlns:mc="http://schemas.openxmlformats.org/markup-compatibility/2006">
              <mc:Choice xmlns:v="urn:schemas-microsoft-com:vml" Requires="v">
                <p:oleObj spid="_x0000_s2051" name="Document" r:id="rId3" imgW="5946064" imgH="1457145" progId="Word.Document.12">
                  <p:embed/>
                </p:oleObj>
              </mc:Choice>
              <mc:Fallback>
                <p:oleObj name="Document" r:id="rId3" imgW="5946064" imgH="1457145" progId="Word.Document.12">
                  <p:embed/>
                  <p:pic>
                    <p:nvPicPr>
                      <p:cNvPr id="0" name=""/>
                      <p:cNvPicPr/>
                      <p:nvPr/>
                    </p:nvPicPr>
                    <p:blipFill>
                      <a:blip r:embed="rId4"/>
                      <a:stretch>
                        <a:fillRect/>
                      </a:stretch>
                    </p:blipFill>
                    <p:spPr>
                      <a:xfrm>
                        <a:off x="274214" y="1916832"/>
                        <a:ext cx="9431314" cy="2311251"/>
                      </a:xfrm>
                      <a:prstGeom prst="rect">
                        <a:avLst/>
                      </a:prstGeom>
                      <a:ln w="19050">
                        <a:solidFill>
                          <a:schemeClr val="tx1"/>
                        </a:solidFill>
                      </a:ln>
                    </p:spPr>
                  </p:pic>
                </p:oleObj>
              </mc:Fallback>
            </mc:AlternateContent>
          </a:graphicData>
        </a:graphic>
      </p:graphicFrame>
    </p:spTree>
    <p:extLst>
      <p:ext uri="{BB962C8B-B14F-4D97-AF65-F5344CB8AC3E}">
        <p14:creationId xmlns:p14="http://schemas.microsoft.com/office/powerpoint/2010/main" val="909076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1052736"/>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موجات الرياح هي موجات ميكانيكية تنتشر على طول الواجهة بين الماء والهواء، عندما تتولد قوة الاستعادة بفضل الثقالة، ولهذا يشار إليها بموجات ثقالة السطح. عند هبوب الرياح، تقوم قوى الضغط والاحتكاك بإخلال اتزان السطح المائي.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تنقل </a:t>
            </a:r>
            <a:r>
              <a:rPr lang="ar-SA" altLang="en-US" sz="2400" b="1" dirty="0">
                <a:solidFill>
                  <a:schemeClr val="accent6">
                    <a:lumMod val="25000"/>
                  </a:schemeClr>
                </a:solidFill>
                <a:cs typeface="Traditional Arabic" panose="02020603050405020304" pitchFamily="18" charset="-78"/>
              </a:rPr>
              <a:t>القوى الطاقة من الهواء إلى الماء، مشكلة الموجات.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حالة الموجات المستوية الخطية الأحادية في المياه العميقة، تتحرك الجسيمات القريبة من السطح في مسارات دائرية، جاعلة موجات الرياح تشكيلة من حركات موجية طولية (للأمام والوراء) ومستعرضة (أعلى وأسفل). </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وعندما </a:t>
            </a:r>
            <a:r>
              <a:rPr lang="ar-SA" altLang="en-US" sz="2400" b="1" dirty="0">
                <a:solidFill>
                  <a:schemeClr val="accent6">
                    <a:lumMod val="25000"/>
                  </a:schemeClr>
                </a:solidFill>
                <a:cs typeface="Traditional Arabic" panose="02020603050405020304" pitchFamily="18" charset="-78"/>
              </a:rPr>
              <a:t>تنتشر الموجات في المياه الضحلة، (حيث يكون عمق الموجة أقل من نصف الطول) تتضاغط المسارات المنحنية للجسيمات إلى قطاعات ناقصة.</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403672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graphicFrame>
        <p:nvGraphicFramePr>
          <p:cNvPr id="3" name="كائن 2"/>
          <p:cNvGraphicFramePr>
            <a:graphicFrameLocks noChangeAspect="1"/>
          </p:cNvGraphicFramePr>
          <p:nvPr>
            <p:extLst>
              <p:ext uri="{D42A27DB-BD31-4B8C-83A1-F6EECF244321}">
                <p14:modId xmlns:p14="http://schemas.microsoft.com/office/powerpoint/2010/main" val="225799091"/>
              </p:ext>
            </p:extLst>
          </p:nvPr>
        </p:nvGraphicFramePr>
        <p:xfrm>
          <a:off x="6578" y="1916832"/>
          <a:ext cx="9496146" cy="2664296"/>
        </p:xfrm>
        <a:graphic>
          <a:graphicData uri="http://schemas.openxmlformats.org/presentationml/2006/ole">
            <mc:AlternateContent xmlns:mc="http://schemas.openxmlformats.org/markup-compatibility/2006">
              <mc:Choice xmlns:v="urn:schemas-microsoft-com:vml" Requires="v">
                <p:oleObj spid="_x0000_s3075" name="Document" r:id="rId3" imgW="5946064" imgH="1668852" progId="Word.Document.12">
                  <p:embed/>
                </p:oleObj>
              </mc:Choice>
              <mc:Fallback>
                <p:oleObj name="Document" r:id="rId3" imgW="5946064" imgH="1668852" progId="Word.Document.12">
                  <p:embed/>
                  <p:pic>
                    <p:nvPicPr>
                      <p:cNvPr id="0" name=""/>
                      <p:cNvPicPr/>
                      <p:nvPr/>
                    </p:nvPicPr>
                    <p:blipFill>
                      <a:blip r:embed="rId4"/>
                      <a:stretch>
                        <a:fillRect/>
                      </a:stretch>
                    </p:blipFill>
                    <p:spPr>
                      <a:xfrm>
                        <a:off x="6578" y="1916832"/>
                        <a:ext cx="9496146" cy="2664296"/>
                      </a:xfrm>
                      <a:prstGeom prst="rect">
                        <a:avLst/>
                      </a:prstGeom>
                    </p:spPr>
                  </p:pic>
                </p:oleObj>
              </mc:Fallback>
            </mc:AlternateContent>
          </a:graphicData>
        </a:graphic>
      </p:graphicFrame>
    </p:spTree>
    <p:extLst>
      <p:ext uri="{BB962C8B-B14F-4D97-AF65-F5344CB8AC3E}">
        <p14:creationId xmlns:p14="http://schemas.microsoft.com/office/powerpoint/2010/main" val="321610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1803588"/>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هناك عدة طرق لتصنيف الأمواج. بناء على اختلاف شكل الموجة وسرعتها تصنف الأمواج إلى المجموعات التالية:</a:t>
            </a:r>
          </a:p>
          <a:p>
            <a:pPr algn="just">
              <a:spcBef>
                <a:spcPct val="50000"/>
              </a:spcBef>
            </a:pPr>
            <a:r>
              <a:rPr lang="ar-SA" altLang="en-US" sz="2400" b="1" dirty="0">
                <a:solidFill>
                  <a:schemeClr val="accent6">
                    <a:lumMod val="25000"/>
                  </a:schemeClr>
                </a:solidFill>
                <a:cs typeface="Traditional Arabic" panose="02020603050405020304" pitchFamily="18" charset="-78"/>
              </a:rPr>
              <a:t>1.	أمواج سريعة: تتباين سرعتها بين 40-60 ميل/الساعة. هذا النوع من الأمواج يتكون في البحار المفتوحة. وتحت تأثير الرياح الشديدة.</a:t>
            </a:r>
          </a:p>
          <a:p>
            <a:pPr algn="just">
              <a:spcBef>
                <a:spcPct val="50000"/>
              </a:spcBef>
            </a:pPr>
            <a:r>
              <a:rPr lang="ar-SA" altLang="en-US" sz="2400" b="1" dirty="0">
                <a:solidFill>
                  <a:schemeClr val="accent6">
                    <a:lumMod val="25000"/>
                  </a:schemeClr>
                </a:solidFill>
                <a:cs typeface="Traditional Arabic" panose="02020603050405020304" pitchFamily="18" charset="-78"/>
              </a:rPr>
              <a:t>2.	أمواج متوسطة: تتحرك بسرعة بين 20-40 ميل/الساعة. تتكون هذه الأمواج أيضا في البحار المفتوحة، وبعد أن تقل سرعة الرياح. قد تتكون هذه الأمواج نتيجة لحدوث مد عالي، أو عواصف وأنواء.</a:t>
            </a:r>
          </a:p>
          <a:p>
            <a:pPr algn="just">
              <a:spcBef>
                <a:spcPct val="50000"/>
              </a:spcBef>
            </a:pPr>
            <a:r>
              <a:rPr lang="ar-SA" altLang="en-US" sz="2400" b="1" dirty="0">
                <a:solidFill>
                  <a:schemeClr val="accent6">
                    <a:lumMod val="25000"/>
                  </a:schemeClr>
                </a:solidFill>
                <a:cs typeface="Traditional Arabic" panose="02020603050405020304" pitchFamily="18" charset="-78"/>
              </a:rPr>
              <a:t>3.	أمواج محدودة السرعة: تسير بسرعة بين 5-20 ميل/الساعة. تظهر هذه الأمواج خارج نطاق الرياح التي تكونها.</a:t>
            </a:r>
          </a:p>
          <a:p>
            <a:pPr algn="just">
              <a:spcBef>
                <a:spcPct val="50000"/>
              </a:spcBef>
            </a:pPr>
            <a:r>
              <a:rPr lang="ar-SA" altLang="en-US" sz="2400" b="1" dirty="0">
                <a:solidFill>
                  <a:schemeClr val="accent6">
                    <a:lumMod val="25000"/>
                  </a:schemeClr>
                </a:solidFill>
                <a:cs typeface="Traditional Arabic" panose="02020603050405020304" pitchFamily="18" charset="-78"/>
              </a:rPr>
              <a:t>4.	أمواج هادئة: وهي أمواج تنتقل بسرعة بين 0-20 ميل/الساعة.</a:t>
            </a:r>
          </a:p>
        </p:txBody>
      </p:sp>
      <p:sp>
        <p:nvSpPr>
          <p:cNvPr id="8" name="Text Box 2"/>
          <p:cNvSpPr txBox="1">
            <a:spLocks noChangeArrowheads="1"/>
          </p:cNvSpPr>
          <p:nvPr/>
        </p:nvSpPr>
        <p:spPr bwMode="auto">
          <a:xfrm>
            <a:off x="3080792" y="1095829"/>
            <a:ext cx="66846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تصنيف الأمواج</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55479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pic>
        <p:nvPicPr>
          <p:cNvPr id="3" name="Picture 28" descr="http://upload.wikimedia.org/wikipedia/commons/thumb/d/db/Munk_ICCE_1950_Fig1.svg/350px-Munk_ICCE_1950_Fig1.svg.png"/>
          <p:cNvPicPr/>
          <p:nvPr/>
        </p:nvPicPr>
        <p:blipFill>
          <a:blip r:embed="rId2">
            <a:extLst>
              <a:ext uri="{28A0092B-C50C-407E-A947-70E740481C1C}">
                <a14:useLocalDpi xmlns:a14="http://schemas.microsoft.com/office/drawing/2010/main" val="0"/>
              </a:ext>
            </a:extLst>
          </a:blip>
          <a:srcRect/>
          <a:stretch>
            <a:fillRect/>
          </a:stretch>
        </p:blipFill>
        <p:spPr bwMode="auto">
          <a:xfrm>
            <a:off x="725984" y="836712"/>
            <a:ext cx="8496944" cy="4680520"/>
          </a:xfrm>
          <a:prstGeom prst="rect">
            <a:avLst/>
          </a:prstGeom>
          <a:noFill/>
          <a:ln>
            <a:noFill/>
          </a:ln>
        </p:spPr>
      </p:pic>
    </p:spTree>
    <p:extLst>
      <p:ext uri="{BB962C8B-B14F-4D97-AF65-F5344CB8AC3E}">
        <p14:creationId xmlns:p14="http://schemas.microsoft.com/office/powerpoint/2010/main" val="98046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50838" y="1052736"/>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بناء على العلاقة بين الأمواج والرياح فقد تم تصنيف الأمواج في المجموعات التالية:</a:t>
            </a:r>
          </a:p>
          <a:p>
            <a:pPr algn="just">
              <a:spcBef>
                <a:spcPct val="50000"/>
              </a:spcBef>
            </a:pPr>
            <a:r>
              <a:rPr lang="ar-SA" altLang="en-US" sz="2400" b="1" dirty="0">
                <a:solidFill>
                  <a:schemeClr val="accent6">
                    <a:lumMod val="25000"/>
                  </a:schemeClr>
                </a:solidFill>
                <a:cs typeface="Traditional Arabic" panose="02020603050405020304" pitchFamily="18" charset="-78"/>
              </a:rPr>
              <a:t>1.	الأمواج لأولية </a:t>
            </a:r>
            <a:r>
              <a:rPr lang="en-US" altLang="en-US" sz="2400" b="1" dirty="0">
                <a:solidFill>
                  <a:schemeClr val="accent6">
                    <a:lumMod val="25000"/>
                  </a:schemeClr>
                </a:solidFill>
                <a:cs typeface="Traditional Arabic" panose="02020603050405020304" pitchFamily="18" charset="-78"/>
              </a:rPr>
              <a:t>sea waves: </a:t>
            </a:r>
            <a:r>
              <a:rPr lang="ar-SA" altLang="en-US" sz="2400" b="1" dirty="0">
                <a:solidFill>
                  <a:schemeClr val="accent6">
                    <a:lumMod val="25000"/>
                  </a:schemeClr>
                </a:solidFill>
                <a:cs typeface="Traditional Arabic" panose="02020603050405020304" pitchFamily="18" charset="-78"/>
              </a:rPr>
              <a:t>تعرف بأمواج البحر. هي عبارة عن الأمواج التي في طور النمو نتيجة لاحتكاك الرياح مع سطح البحر. في هذه الحالة يكون شكل الموجات غير مكتمل بالدرجة التي تجعلها تتخذ نمط معين. فالموجات عبارة عن علو وهبوط فقط.</a:t>
            </a:r>
          </a:p>
          <a:p>
            <a:pPr algn="just">
              <a:spcBef>
                <a:spcPct val="50000"/>
              </a:spcBef>
            </a:pPr>
            <a:r>
              <a:rPr lang="ar-SA" altLang="en-US" sz="2400" b="1" dirty="0">
                <a:solidFill>
                  <a:schemeClr val="accent6">
                    <a:lumMod val="25000"/>
                  </a:schemeClr>
                </a:solidFill>
                <a:cs typeface="Traditional Arabic" panose="02020603050405020304" pitchFamily="18" charset="-78"/>
              </a:rPr>
              <a:t>2.	الأمواج الفعلية </a:t>
            </a:r>
            <a:r>
              <a:rPr lang="en-US" altLang="en-US" sz="2400" b="1" dirty="0">
                <a:solidFill>
                  <a:schemeClr val="accent6">
                    <a:lumMod val="25000"/>
                  </a:schemeClr>
                </a:solidFill>
                <a:cs typeface="Traditional Arabic" panose="02020603050405020304" pitchFamily="18" charset="-78"/>
              </a:rPr>
              <a:t>swell: </a:t>
            </a:r>
            <a:r>
              <a:rPr lang="ar-SA" altLang="en-US" sz="2400" b="1" dirty="0">
                <a:solidFill>
                  <a:schemeClr val="accent6">
                    <a:lumMod val="25000"/>
                  </a:schemeClr>
                </a:solidFill>
                <a:cs typeface="Traditional Arabic" panose="02020603050405020304" pitchFamily="18" charset="-78"/>
              </a:rPr>
              <a:t>تخرج هذه الأمواج عن نطاق هبوب الرياح، وتتخذ شكل عام لها. تتجه هذه الأمواج بعد نشأتها في المحيط دون أن تتأثر بدفع الرياح.</a:t>
            </a:r>
          </a:p>
          <a:p>
            <a:pPr algn="just">
              <a:spcBef>
                <a:spcPct val="50000"/>
              </a:spcBef>
            </a:pPr>
            <a:r>
              <a:rPr lang="ar-SA" altLang="en-US" sz="2400" b="1" dirty="0">
                <a:solidFill>
                  <a:schemeClr val="accent6">
                    <a:lumMod val="25000"/>
                  </a:schemeClr>
                </a:solidFill>
                <a:cs typeface="Traditional Arabic" panose="02020603050405020304" pitchFamily="18" charset="-78"/>
              </a:rPr>
              <a:t>3.	الأمواج المتكسرة الأمامية </a:t>
            </a:r>
            <a:r>
              <a:rPr lang="en-US" altLang="en-US" sz="2400" b="1" dirty="0">
                <a:solidFill>
                  <a:schemeClr val="accent6">
                    <a:lumMod val="25000"/>
                  </a:schemeClr>
                </a:solidFill>
                <a:cs typeface="Traditional Arabic" panose="02020603050405020304" pitchFamily="18" charset="-78"/>
              </a:rPr>
              <a:t>forerunners: </a:t>
            </a:r>
            <a:r>
              <a:rPr lang="ar-SA" altLang="en-US" sz="2400" b="1" dirty="0">
                <a:solidFill>
                  <a:schemeClr val="accent6">
                    <a:lumMod val="25000"/>
                  </a:schemeClr>
                </a:solidFill>
                <a:cs typeface="Traditional Arabic" panose="02020603050405020304" pitchFamily="18" charset="-78"/>
              </a:rPr>
              <a:t>تتشكل هذه الأمواج نتيجة لانخفاض عمق المياه بالنسبة لطول الموجة. في هذه الحالة لا تتمكن الموجة من الدوران دورة كاملة بل تصطدم بالقاع وتتكسر.</a:t>
            </a:r>
          </a:p>
          <a:p>
            <a:pPr algn="just">
              <a:spcBef>
                <a:spcPct val="50000"/>
              </a:spcBef>
            </a:pPr>
            <a:r>
              <a:rPr lang="ar-SA" altLang="en-US" sz="2400" b="1" dirty="0">
                <a:solidFill>
                  <a:schemeClr val="accent6">
                    <a:lumMod val="25000"/>
                  </a:schemeClr>
                </a:solidFill>
                <a:cs typeface="Traditional Arabic" panose="02020603050405020304" pitchFamily="18" charset="-78"/>
              </a:rPr>
              <a:t>4.	الأمواج المتكسرة </a:t>
            </a:r>
            <a:r>
              <a:rPr lang="en-US" altLang="en-US" sz="2400" b="1" dirty="0">
                <a:solidFill>
                  <a:schemeClr val="accent6">
                    <a:lumMod val="25000"/>
                  </a:schemeClr>
                </a:solidFill>
                <a:cs typeface="Traditional Arabic" panose="02020603050405020304" pitchFamily="18" charset="-78"/>
              </a:rPr>
              <a:t>breaker: </a:t>
            </a:r>
            <a:r>
              <a:rPr lang="ar-SA" altLang="en-US" sz="2400" b="1" dirty="0">
                <a:solidFill>
                  <a:schemeClr val="accent6">
                    <a:lumMod val="25000"/>
                  </a:schemeClr>
                </a:solidFill>
                <a:cs typeface="Traditional Arabic" panose="02020603050405020304" pitchFamily="18" charset="-78"/>
              </a:rPr>
              <a:t>هي أمواج تتشكل بعد أن تضعف سرعته الموجة المتحركة فجأة، نتيجة لضحوله عمق المياه بالنسبة لطول الموجة وارتفاعها، فتتكسر الموجة وتتلاطم بشدة على طول خط الساحل وصخور الشاطئ.</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90966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3" name="صورة 2"/>
          <p:cNvPicPr>
            <a:picLocks noChangeAspect="1"/>
          </p:cNvPicPr>
          <p:nvPr/>
        </p:nvPicPr>
        <p:blipFill>
          <a:blip r:embed="rId2"/>
          <a:stretch>
            <a:fillRect/>
          </a:stretch>
        </p:blipFill>
        <p:spPr>
          <a:xfrm>
            <a:off x="848544" y="188640"/>
            <a:ext cx="7920879" cy="5300896"/>
          </a:xfrm>
          <a:prstGeom prst="rect">
            <a:avLst/>
          </a:prstGeom>
        </p:spPr>
      </p:pic>
      <p:sp>
        <p:nvSpPr>
          <p:cNvPr id="4" name="مستطيل 3"/>
          <p:cNvSpPr/>
          <p:nvPr/>
        </p:nvSpPr>
        <p:spPr>
          <a:xfrm>
            <a:off x="3723762" y="5642084"/>
            <a:ext cx="1805302" cy="523220"/>
          </a:xfrm>
          <a:prstGeom prst="rect">
            <a:avLst/>
          </a:prstGeom>
        </p:spPr>
        <p:txBody>
          <a:bodyPr wrap="none">
            <a:spAutoFit/>
          </a:bodyPr>
          <a:lstStyle/>
          <a:p>
            <a:r>
              <a:rPr lang="ar-SA" sz="2800" b="1" dirty="0"/>
              <a:t>موجة متكسرة</a:t>
            </a:r>
          </a:p>
        </p:txBody>
      </p:sp>
    </p:spTree>
    <p:extLst>
      <p:ext uri="{BB962C8B-B14F-4D97-AF65-F5344CB8AC3E}">
        <p14:creationId xmlns:p14="http://schemas.microsoft.com/office/powerpoint/2010/main" val="2528005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350838" y="836712"/>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كما يمكن تصنيف الأمواج حسب اختلاف شكلها العام إلى التقسيمات التالية:</a:t>
            </a:r>
          </a:p>
          <a:p>
            <a:pPr algn="just">
              <a:spcBef>
                <a:spcPct val="50000"/>
              </a:spcBef>
            </a:pPr>
            <a:r>
              <a:rPr lang="ar-SA" altLang="en-US" sz="2400" b="1" dirty="0">
                <a:solidFill>
                  <a:schemeClr val="accent6">
                    <a:lumMod val="25000"/>
                  </a:schemeClr>
                </a:solidFill>
                <a:cs typeface="Traditional Arabic" panose="02020603050405020304" pitchFamily="18" charset="-78"/>
              </a:rPr>
              <a:t>1.	الأمواج القبابية </a:t>
            </a:r>
            <a:r>
              <a:rPr lang="en-US" altLang="en-US" sz="2400" b="1" dirty="0">
                <a:solidFill>
                  <a:schemeClr val="accent6">
                    <a:lumMod val="25000"/>
                  </a:schemeClr>
                </a:solidFill>
                <a:cs typeface="Traditional Arabic" panose="02020603050405020304" pitchFamily="18" charset="-78"/>
              </a:rPr>
              <a:t>sinusoidal waves: </a:t>
            </a:r>
            <a:r>
              <a:rPr lang="ar-SA" altLang="en-US" sz="2400" b="1" dirty="0">
                <a:solidFill>
                  <a:schemeClr val="accent6">
                    <a:lumMod val="25000"/>
                  </a:schemeClr>
                </a:solidFill>
                <a:cs typeface="Traditional Arabic" panose="02020603050405020304" pitchFamily="18" charset="-78"/>
              </a:rPr>
              <a:t>تبدو هذه الأمواج ذات قمم، وقاع صورة واضحة. تتميز بأنها محدودة الارتفاع وغير منتظمة في الشكل، وغير متساوية في الحجم.</a:t>
            </a:r>
          </a:p>
          <a:p>
            <a:pPr algn="just">
              <a:spcBef>
                <a:spcPct val="50000"/>
              </a:spcBef>
            </a:pPr>
            <a:r>
              <a:rPr lang="ar-SA" altLang="en-US" sz="2400" b="1" dirty="0">
                <a:solidFill>
                  <a:schemeClr val="accent6">
                    <a:lumMod val="25000"/>
                  </a:schemeClr>
                </a:solidFill>
                <a:cs typeface="Traditional Arabic" panose="02020603050405020304" pitchFamily="18" charset="-78"/>
              </a:rPr>
              <a:t>2.	الأمواج الحلزونية </a:t>
            </a:r>
            <a:r>
              <a:rPr lang="en-US" altLang="en-US" sz="2400" b="1" dirty="0">
                <a:solidFill>
                  <a:schemeClr val="accent6">
                    <a:lumMod val="25000"/>
                  </a:schemeClr>
                </a:solidFill>
                <a:cs typeface="Traditional Arabic" panose="02020603050405020304" pitchFamily="18" charset="-78"/>
              </a:rPr>
              <a:t>trichoidal: </a:t>
            </a:r>
            <a:r>
              <a:rPr lang="ar-SA" altLang="en-US" sz="2400" b="1" dirty="0">
                <a:solidFill>
                  <a:schemeClr val="accent6">
                    <a:lumMod val="25000"/>
                  </a:schemeClr>
                </a:solidFill>
                <a:cs typeface="Traditional Arabic" panose="02020603050405020304" pitchFamily="18" charset="-78"/>
              </a:rPr>
              <a:t>تتكون هذه الأمواج في البحار المفتوحة وتتميز بأنها غير محدودة الارتفاع.</a:t>
            </a:r>
          </a:p>
          <a:p>
            <a:pPr algn="just">
              <a:spcBef>
                <a:spcPct val="50000"/>
              </a:spcBef>
            </a:pPr>
            <a:r>
              <a:rPr lang="ar-SA" altLang="en-US" sz="2400" b="1" dirty="0">
                <a:solidFill>
                  <a:schemeClr val="accent6">
                    <a:lumMod val="25000"/>
                  </a:schemeClr>
                </a:solidFill>
                <a:cs typeface="Traditional Arabic" panose="02020603050405020304" pitchFamily="18" charset="-78"/>
              </a:rPr>
              <a:t>3.	الأمواج المنفردة أو المنعزلة </a:t>
            </a:r>
            <a:r>
              <a:rPr lang="en-US" altLang="en-US" sz="2400" b="1" dirty="0">
                <a:solidFill>
                  <a:schemeClr val="accent6">
                    <a:lumMod val="25000"/>
                  </a:schemeClr>
                </a:solidFill>
                <a:cs typeface="Traditional Arabic" panose="02020603050405020304" pitchFamily="18" charset="-78"/>
              </a:rPr>
              <a:t>solitary wave: </a:t>
            </a:r>
            <a:r>
              <a:rPr lang="ar-SA" altLang="en-US" sz="2400" b="1" dirty="0">
                <a:solidFill>
                  <a:schemeClr val="accent6">
                    <a:lumMod val="25000"/>
                  </a:schemeClr>
                </a:solidFill>
                <a:cs typeface="Traditional Arabic" panose="02020603050405020304" pitchFamily="18" charset="-78"/>
              </a:rPr>
              <a:t>تتكون هذه الأمواج عادة في المياه الضحلة، بحيث تتلاحق الأمواج ولا يتتابع بعضها مع بعض. تظهر قمة الموجة بينما يبدو سطح الماء مستويا وغير متعرج.</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372325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3" name="مستطيل 2"/>
          <p:cNvSpPr/>
          <p:nvPr/>
        </p:nvSpPr>
        <p:spPr>
          <a:xfrm>
            <a:off x="1136576" y="5373216"/>
            <a:ext cx="7704856" cy="830997"/>
          </a:xfrm>
          <a:prstGeom prst="rect">
            <a:avLst/>
          </a:prstGeom>
        </p:spPr>
        <p:txBody>
          <a:bodyPr wrap="square">
            <a:spAutoFit/>
          </a:bodyPr>
          <a:lstStyle/>
          <a:p>
            <a:pPr algn="ctr"/>
            <a:r>
              <a:rPr lang="ar-SA" sz="2400" b="1" dirty="0"/>
              <a:t>قد تصنف الأمواج حسب مقياس </a:t>
            </a:r>
            <a:r>
              <a:rPr lang="en-US" sz="2400" b="1" dirty="0" err="1"/>
              <a:t>Bivort</a:t>
            </a:r>
            <a:r>
              <a:rPr lang="en-US" sz="2400" b="1" dirty="0"/>
              <a:t> International Scale </a:t>
            </a:r>
            <a:r>
              <a:rPr lang="ar-SA" sz="2400" b="1" dirty="0"/>
              <a:t>بناء على السرعة، الارتفاع، والشكل. </a:t>
            </a:r>
          </a:p>
        </p:txBody>
      </p:sp>
      <p:graphicFrame>
        <p:nvGraphicFramePr>
          <p:cNvPr id="4" name="جدول 3"/>
          <p:cNvGraphicFramePr>
            <a:graphicFrameLocks noGrp="1"/>
          </p:cNvGraphicFramePr>
          <p:nvPr>
            <p:extLst>
              <p:ext uri="{D42A27DB-BD31-4B8C-83A1-F6EECF244321}">
                <p14:modId xmlns:p14="http://schemas.microsoft.com/office/powerpoint/2010/main" val="1591821323"/>
              </p:ext>
            </p:extLst>
          </p:nvPr>
        </p:nvGraphicFramePr>
        <p:xfrm>
          <a:off x="416497" y="332661"/>
          <a:ext cx="9217024" cy="4902120"/>
        </p:xfrm>
        <a:graphic>
          <a:graphicData uri="http://schemas.openxmlformats.org/drawingml/2006/table">
            <a:tbl>
              <a:tblPr rtl="1" firstRow="1" firstCol="1" bandRow="1">
                <a:tableStyleId>{5C22544A-7EE6-4342-B048-85BDC9FD1C3A}</a:tableStyleId>
              </a:tblPr>
              <a:tblGrid>
                <a:gridCol w="1453746"/>
                <a:gridCol w="1863187"/>
                <a:gridCol w="1863187"/>
                <a:gridCol w="1552655"/>
                <a:gridCol w="2484249"/>
              </a:tblGrid>
              <a:tr h="326808">
                <a:tc rowSpan="2">
                  <a:txBody>
                    <a:bodyPr/>
                    <a:lstStyle/>
                    <a:p>
                      <a:pPr marL="0" marR="0" algn="ctr" rtl="1">
                        <a:spcBef>
                          <a:spcPts val="0"/>
                        </a:spcBef>
                        <a:spcAft>
                          <a:spcPts val="0"/>
                        </a:spcAft>
                      </a:pPr>
                      <a:r>
                        <a:rPr lang="ar-SA" sz="1600" b="1" dirty="0">
                          <a:solidFill>
                            <a:schemeClr val="tx1"/>
                          </a:solidFill>
                          <a:effectLst/>
                        </a:rPr>
                        <a:t>رقم</a:t>
                      </a:r>
                      <a:endPar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gridSpan="2">
                  <a:txBody>
                    <a:bodyPr/>
                    <a:lstStyle/>
                    <a:p>
                      <a:pPr marL="0" marR="0" algn="ctr" rtl="1">
                        <a:spcBef>
                          <a:spcPts val="0"/>
                        </a:spcBef>
                        <a:spcAft>
                          <a:spcPts val="0"/>
                        </a:spcAft>
                      </a:pPr>
                      <a:r>
                        <a:rPr lang="ar-SA" sz="1600" b="1">
                          <a:solidFill>
                            <a:schemeClr val="tx1"/>
                          </a:solidFill>
                          <a:effectLst/>
                        </a:rPr>
                        <a:t>سرعة الرياح </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hMerge="1">
                  <a:txBody>
                    <a:bodyPr/>
                    <a:lstStyle/>
                    <a:p>
                      <a:pPr rtl="1"/>
                      <a:endParaRPr lang="ar-SA"/>
                    </a:p>
                  </a:txBody>
                  <a:tcPr/>
                </a:tc>
                <a:tc rowSpan="2">
                  <a:txBody>
                    <a:bodyPr/>
                    <a:lstStyle/>
                    <a:p>
                      <a:pPr marL="0" marR="0" algn="ctr" rtl="1">
                        <a:spcBef>
                          <a:spcPts val="0"/>
                        </a:spcBef>
                        <a:spcAft>
                          <a:spcPts val="0"/>
                        </a:spcAft>
                      </a:pPr>
                      <a:r>
                        <a:rPr lang="ar-SA" sz="1600" b="1" dirty="0">
                          <a:solidFill>
                            <a:schemeClr val="tx1"/>
                          </a:solidFill>
                          <a:effectLst/>
                        </a:rPr>
                        <a:t>الارتفاع/قدم</a:t>
                      </a:r>
                      <a:endPar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rowSpan="2">
                  <a:txBody>
                    <a:bodyPr/>
                    <a:lstStyle/>
                    <a:p>
                      <a:pPr marL="0" marR="0" algn="ctr" rtl="1">
                        <a:spcBef>
                          <a:spcPts val="0"/>
                        </a:spcBef>
                        <a:spcAft>
                          <a:spcPts val="0"/>
                        </a:spcAft>
                      </a:pPr>
                      <a:r>
                        <a:rPr lang="ar-SA" sz="1600" b="1" dirty="0">
                          <a:solidFill>
                            <a:schemeClr val="tx1"/>
                          </a:solidFill>
                          <a:effectLst/>
                        </a:rPr>
                        <a:t>نوع الموجة</a:t>
                      </a:r>
                      <a:endPar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r>
              <a:tr h="326808">
                <a:tc vMerge="1">
                  <a:txBody>
                    <a:bodyPr/>
                    <a:lstStyle/>
                    <a:p>
                      <a:pPr rtl="1"/>
                      <a:endParaRPr lang="ar-SA"/>
                    </a:p>
                  </a:txBody>
                  <a:tcPr/>
                </a:tc>
                <a:tc>
                  <a:txBody>
                    <a:bodyPr/>
                    <a:lstStyle/>
                    <a:p>
                      <a:pPr marL="0" marR="0" algn="ctr" rtl="1">
                        <a:spcBef>
                          <a:spcPts val="0"/>
                        </a:spcBef>
                        <a:spcAft>
                          <a:spcPts val="0"/>
                        </a:spcAft>
                      </a:pPr>
                      <a:r>
                        <a:rPr lang="ar-SA" sz="1600" b="1">
                          <a:solidFill>
                            <a:schemeClr val="tx1"/>
                          </a:solidFill>
                          <a:effectLst/>
                        </a:rPr>
                        <a:t>العقدة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a:txBody>
                    <a:bodyPr/>
                    <a:lstStyle/>
                    <a:p>
                      <a:pPr marL="0" marR="0" algn="ctr" rtl="1">
                        <a:spcBef>
                          <a:spcPts val="0"/>
                        </a:spcBef>
                        <a:spcAft>
                          <a:spcPts val="0"/>
                        </a:spcAft>
                      </a:pPr>
                      <a:r>
                        <a:rPr lang="ar-SA" sz="1600" b="1" dirty="0">
                          <a:solidFill>
                            <a:schemeClr val="tx1"/>
                          </a:solidFill>
                          <a:effectLst/>
                        </a:rPr>
                        <a:t>كم/اساعة</a:t>
                      </a:r>
                      <a:endPar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vMerge="1">
                  <a:txBody>
                    <a:bodyPr/>
                    <a:lstStyle/>
                    <a:p>
                      <a:pPr rtl="1"/>
                      <a:endParaRPr lang="ar-SA"/>
                    </a:p>
                  </a:txBody>
                  <a:tcPr/>
                </a:tc>
                <a:tc vMerge="1">
                  <a:txBody>
                    <a:bodyPr/>
                    <a:lstStyle/>
                    <a:p>
                      <a:pPr rtl="1"/>
                      <a:endParaRPr lang="ar-SA"/>
                    </a:p>
                  </a:txBody>
                  <a:tcPr/>
                </a:tc>
              </a:tr>
              <a:tr h="326808">
                <a:tc>
                  <a:txBody>
                    <a:bodyPr/>
                    <a:lstStyle/>
                    <a:p>
                      <a:pPr marL="0" marR="0" algn="ctr" rtl="1">
                        <a:spcBef>
                          <a:spcPts val="0"/>
                        </a:spcBef>
                        <a:spcAft>
                          <a:spcPts val="0"/>
                        </a:spcAft>
                      </a:pPr>
                      <a:r>
                        <a:rPr lang="ar-SA" sz="1600" b="1">
                          <a:solidFill>
                            <a:schemeClr val="tx1"/>
                          </a:solidFill>
                          <a:effectLst/>
                        </a:rPr>
                        <a:t>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اقل من عقدة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اقل من كم/الساعة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اقل من قدم</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رقرقة ذات سطح زجاجي</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1</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1-3</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1-5</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0-1</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هادئة جدا</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2</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dirty="0">
                          <a:solidFill>
                            <a:schemeClr val="tx1"/>
                          </a:solidFill>
                          <a:effectLst/>
                        </a:rPr>
                        <a:t>4-6</a:t>
                      </a:r>
                      <a:endPar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6-11</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1-2</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هادئة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3</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7-10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12-19</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2-4</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خفيفة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4</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11-16</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20-28</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4-8</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معتدلة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5</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17-21</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29-49</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8-13</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مضطربة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6</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22-27</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39-49</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 </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مضطربة جدا</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7</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28-33</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50-61</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13-20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عالية</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8</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34-40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61-74</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20-30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 </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9</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41-47</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75-88</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30-40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عالية جدا</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10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48-55</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89-102</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أكثر من 45</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 </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11</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56-63</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103-117</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 </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الهركين</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326808">
                <a:tc>
                  <a:txBody>
                    <a:bodyPr/>
                    <a:lstStyle/>
                    <a:p>
                      <a:pPr marL="0" marR="0" algn="ctr" rtl="1">
                        <a:spcBef>
                          <a:spcPts val="0"/>
                        </a:spcBef>
                        <a:spcAft>
                          <a:spcPts val="0"/>
                        </a:spcAft>
                      </a:pPr>
                      <a:r>
                        <a:rPr lang="ar-SA" sz="1600" b="1">
                          <a:solidFill>
                            <a:schemeClr val="tx1"/>
                          </a:solidFill>
                          <a:effectLst/>
                        </a:rPr>
                        <a:t>12-17</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64-118</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118-220</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a:solidFill>
                            <a:schemeClr val="tx1"/>
                          </a:solidFill>
                          <a:effectLst/>
                        </a:rPr>
                        <a:t> </a:t>
                      </a:r>
                      <a:endParaRPr lang="en-US" sz="16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600" b="1" dirty="0">
                          <a:solidFill>
                            <a:schemeClr val="tx1"/>
                          </a:solidFill>
                          <a:effectLst/>
                        </a:rPr>
                        <a:t> </a:t>
                      </a:r>
                      <a:endPar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bl>
          </a:graphicData>
        </a:graphic>
      </p:graphicFrame>
    </p:spTree>
    <p:extLst>
      <p:ext uri="{BB962C8B-B14F-4D97-AF65-F5344CB8AC3E}">
        <p14:creationId xmlns:p14="http://schemas.microsoft.com/office/powerpoint/2010/main" val="1057806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3" name="مستطيل 2"/>
          <p:cNvSpPr/>
          <p:nvPr/>
        </p:nvSpPr>
        <p:spPr>
          <a:xfrm>
            <a:off x="776536" y="5334307"/>
            <a:ext cx="8280920" cy="830997"/>
          </a:xfrm>
          <a:prstGeom prst="rect">
            <a:avLst/>
          </a:prstGeom>
        </p:spPr>
        <p:txBody>
          <a:bodyPr wrap="square">
            <a:spAutoFit/>
          </a:bodyPr>
          <a:lstStyle/>
          <a:p>
            <a:pPr algn="ctr"/>
            <a:r>
              <a:rPr lang="ar-SA" sz="2400" b="1" dirty="0"/>
              <a:t>الحالات الضرورية لتطور أمواج البحر عند سرعات محددة للرياح ، وقياسات الأمواج التي تنتج عنها</a:t>
            </a:r>
          </a:p>
        </p:txBody>
      </p:sp>
      <p:graphicFrame>
        <p:nvGraphicFramePr>
          <p:cNvPr id="4" name="جدول 3"/>
          <p:cNvGraphicFramePr>
            <a:graphicFrameLocks noGrp="1"/>
          </p:cNvGraphicFramePr>
          <p:nvPr>
            <p:extLst>
              <p:ext uri="{D42A27DB-BD31-4B8C-83A1-F6EECF244321}">
                <p14:modId xmlns:p14="http://schemas.microsoft.com/office/powerpoint/2010/main" val="4147196336"/>
              </p:ext>
            </p:extLst>
          </p:nvPr>
        </p:nvGraphicFramePr>
        <p:xfrm>
          <a:off x="200471" y="548679"/>
          <a:ext cx="9433048" cy="4718416"/>
        </p:xfrm>
        <a:graphic>
          <a:graphicData uri="http://schemas.openxmlformats.org/drawingml/2006/table">
            <a:tbl>
              <a:tblPr rtl="1" firstRow="1" firstCol="1" bandRow="1">
                <a:tableStyleId>{5C22544A-7EE6-4342-B048-85BDC9FD1C3A}</a:tableStyleId>
              </a:tblPr>
              <a:tblGrid>
                <a:gridCol w="1571838"/>
                <a:gridCol w="1571838"/>
                <a:gridCol w="1571838"/>
                <a:gridCol w="1571838"/>
                <a:gridCol w="1572848"/>
                <a:gridCol w="1572848"/>
              </a:tblGrid>
              <a:tr h="337031">
                <a:tc gridSpan="3">
                  <a:txBody>
                    <a:bodyPr/>
                    <a:lstStyle/>
                    <a:p>
                      <a:pPr marL="0" marR="0" algn="ctr" rtl="1">
                        <a:spcBef>
                          <a:spcPts val="0"/>
                        </a:spcBef>
                        <a:spcAft>
                          <a:spcPts val="0"/>
                        </a:spcAft>
                      </a:pPr>
                      <a:r>
                        <a:rPr lang="ar-SA" sz="1200" dirty="0">
                          <a:effectLst/>
                        </a:rPr>
                        <a:t>حجم الموجة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hMerge="1">
                  <a:txBody>
                    <a:bodyPr/>
                    <a:lstStyle/>
                    <a:p>
                      <a:pPr rtl="1"/>
                      <a:endParaRPr lang="ar-SA"/>
                    </a:p>
                  </a:txBody>
                  <a:tcPr/>
                </a:tc>
                <a:tc hMerge="1">
                  <a:txBody>
                    <a:bodyPr/>
                    <a:lstStyle/>
                    <a:p>
                      <a:pPr rtl="1"/>
                      <a:endParaRPr lang="ar-SA"/>
                    </a:p>
                  </a:txBody>
                  <a:tcPr/>
                </a:tc>
                <a:tc gridSpan="3">
                  <a:txBody>
                    <a:bodyPr/>
                    <a:lstStyle/>
                    <a:p>
                      <a:pPr marL="0" marR="0" algn="ctr" rtl="1">
                        <a:spcBef>
                          <a:spcPts val="0"/>
                        </a:spcBef>
                        <a:spcAft>
                          <a:spcPts val="0"/>
                        </a:spcAft>
                      </a:pPr>
                      <a:r>
                        <a:rPr lang="ar-SA" sz="1200" dirty="0">
                          <a:effectLst/>
                        </a:rPr>
                        <a:t>حالة الرياح</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00B0F0"/>
                    </a:solidFill>
                  </a:tcPr>
                </a:tc>
                <a:tc hMerge="1">
                  <a:txBody>
                    <a:bodyPr/>
                    <a:lstStyle/>
                    <a:p>
                      <a:pPr rtl="1"/>
                      <a:endParaRPr lang="ar-SA"/>
                    </a:p>
                  </a:txBody>
                  <a:tcPr/>
                </a:tc>
                <a:tc hMerge="1">
                  <a:txBody>
                    <a:bodyPr/>
                    <a:lstStyle/>
                    <a:p>
                      <a:pPr rtl="1"/>
                      <a:endParaRPr lang="ar-SA"/>
                    </a:p>
                  </a:txBody>
                  <a:tcPr/>
                </a:tc>
              </a:tr>
              <a:tr h="1011090">
                <a:tc>
                  <a:txBody>
                    <a:bodyPr/>
                    <a:lstStyle/>
                    <a:p>
                      <a:pPr marL="0" marR="0" algn="ctr" rtl="1">
                        <a:spcBef>
                          <a:spcPts val="0"/>
                        </a:spcBef>
                        <a:spcAft>
                          <a:spcPts val="0"/>
                        </a:spcAft>
                      </a:pPr>
                      <a:r>
                        <a:rPr lang="ar-SA" sz="1800" b="1" dirty="0">
                          <a:solidFill>
                            <a:schemeClr val="tx1"/>
                          </a:solidFill>
                          <a:effectLst/>
                        </a:rPr>
                        <a:t>سرعة اتجاه الرياح في اتجاه واحد</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800" b="1" dirty="0">
                          <a:solidFill>
                            <a:schemeClr val="tx1"/>
                          </a:solidFill>
                          <a:effectLst/>
                        </a:rPr>
                        <a:t>الادراك</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800" b="1">
                          <a:solidFill>
                            <a:schemeClr val="tx1"/>
                          </a:solidFill>
                          <a:effectLst/>
                        </a:rPr>
                        <a:t>اتجاه الرياح</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800" b="1">
                          <a:solidFill>
                            <a:schemeClr val="tx1"/>
                          </a:solidFill>
                          <a:effectLst/>
                        </a:rPr>
                        <a:t>متوسط الارتفاع</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800" b="1">
                          <a:solidFill>
                            <a:schemeClr val="tx1"/>
                          </a:solidFill>
                          <a:effectLst/>
                        </a:rPr>
                        <a:t>متوسط طول الموجة</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ar-SA" sz="1800" b="1">
                          <a:solidFill>
                            <a:schemeClr val="tx1"/>
                          </a:solidFill>
                          <a:effectLst/>
                        </a:rPr>
                        <a:t>متوسط المدة والسرعة</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674059">
                <a:tc>
                  <a:txBody>
                    <a:bodyPr/>
                    <a:lstStyle/>
                    <a:p>
                      <a:pPr marL="0" marR="0" algn="ctr" rtl="1">
                        <a:spcBef>
                          <a:spcPts val="0"/>
                        </a:spcBef>
                        <a:spcAft>
                          <a:spcPts val="0"/>
                        </a:spcAft>
                      </a:pPr>
                      <a:r>
                        <a:rPr lang="en-US" sz="1800" b="1" dirty="0">
                          <a:solidFill>
                            <a:schemeClr val="tx1"/>
                          </a:solidFill>
                          <a:effectLst/>
                        </a:rPr>
                        <a:t>19 km/h (12 mph)</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19 km (12 mi)</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2 hr</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0.27 m (0.9 ft)</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8.5 m (28 </a:t>
                      </a:r>
                      <a:r>
                        <a:rPr lang="en-US" sz="1800" b="1" dirty="0" err="1">
                          <a:solidFill>
                            <a:schemeClr val="tx1"/>
                          </a:solidFill>
                          <a:effectLst/>
                        </a:rPr>
                        <a:t>ft</a:t>
                      </a:r>
                      <a:r>
                        <a:rPr lang="en-US" sz="1800" b="1" dirty="0">
                          <a:solidFill>
                            <a:schemeClr val="tx1"/>
                          </a:solidFill>
                          <a:effectLst/>
                        </a:rPr>
                        <a:t>)</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3.0 sec 9.3 ft/sec</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674059">
                <a:tc>
                  <a:txBody>
                    <a:bodyPr/>
                    <a:lstStyle/>
                    <a:p>
                      <a:pPr marL="0" marR="0" algn="ctr" rtl="1">
                        <a:spcBef>
                          <a:spcPts val="0"/>
                        </a:spcBef>
                        <a:spcAft>
                          <a:spcPts val="0"/>
                        </a:spcAft>
                      </a:pPr>
                      <a:r>
                        <a:rPr lang="en-US" sz="1800" b="1">
                          <a:solidFill>
                            <a:schemeClr val="tx1"/>
                          </a:solidFill>
                          <a:effectLst/>
                        </a:rPr>
                        <a:t>37 km/h (23 mph)</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139 km (86 mi)</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10 </a:t>
                      </a:r>
                      <a:r>
                        <a:rPr lang="en-US" sz="1800" b="1" dirty="0" err="1">
                          <a:solidFill>
                            <a:schemeClr val="tx1"/>
                          </a:solidFill>
                          <a:effectLst/>
                        </a:rPr>
                        <a:t>hr</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1.5 m (4.9 ft)</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33.8 m (111 ft)</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5.7 sec 19.5 ft/sec</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674059">
                <a:tc>
                  <a:txBody>
                    <a:bodyPr/>
                    <a:lstStyle/>
                    <a:p>
                      <a:pPr marL="0" marR="0" algn="ctr" rtl="1">
                        <a:spcBef>
                          <a:spcPts val="0"/>
                        </a:spcBef>
                        <a:spcAft>
                          <a:spcPts val="0"/>
                        </a:spcAft>
                      </a:pPr>
                      <a:r>
                        <a:rPr lang="en-US" sz="1800" b="1">
                          <a:solidFill>
                            <a:schemeClr val="tx1"/>
                          </a:solidFill>
                          <a:effectLst/>
                        </a:rPr>
                        <a:t>56 km/h (35 mph)</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518 km (322 mi)</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23 </a:t>
                      </a:r>
                      <a:r>
                        <a:rPr lang="en-US" sz="1800" b="1" dirty="0" err="1">
                          <a:solidFill>
                            <a:schemeClr val="tx1"/>
                          </a:solidFill>
                          <a:effectLst/>
                        </a:rPr>
                        <a:t>hr</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4.1 m (13.6 ft)</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76.5 m (251 ft)</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8.6 sec 29.2 ft/sec</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674059">
                <a:tc>
                  <a:txBody>
                    <a:bodyPr/>
                    <a:lstStyle/>
                    <a:p>
                      <a:pPr marL="0" marR="0" algn="ctr" rtl="1">
                        <a:spcBef>
                          <a:spcPts val="0"/>
                        </a:spcBef>
                        <a:spcAft>
                          <a:spcPts val="0"/>
                        </a:spcAft>
                      </a:pPr>
                      <a:r>
                        <a:rPr lang="en-US" sz="1800" b="1">
                          <a:solidFill>
                            <a:schemeClr val="tx1"/>
                          </a:solidFill>
                          <a:effectLst/>
                        </a:rPr>
                        <a:t>74 km/h (46 mph)</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1,313 km (816 mi)</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42 </a:t>
                      </a:r>
                      <a:r>
                        <a:rPr lang="en-US" sz="1800" b="1" dirty="0" err="1">
                          <a:solidFill>
                            <a:schemeClr val="tx1"/>
                          </a:solidFill>
                          <a:effectLst/>
                        </a:rPr>
                        <a:t>hr</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8.5 m (27.9 </a:t>
                      </a:r>
                      <a:r>
                        <a:rPr lang="en-US" sz="1800" b="1" dirty="0" err="1">
                          <a:solidFill>
                            <a:schemeClr val="tx1"/>
                          </a:solidFill>
                          <a:effectLst/>
                        </a:rPr>
                        <a:t>ft</a:t>
                      </a:r>
                      <a:r>
                        <a:rPr lang="en-US" sz="1800" b="1" dirty="0">
                          <a:solidFill>
                            <a:schemeClr val="tx1"/>
                          </a:solidFill>
                          <a:effectLst/>
                        </a:rPr>
                        <a:t>)</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136 m (446 </a:t>
                      </a:r>
                      <a:r>
                        <a:rPr lang="en-US" sz="1800" b="1" dirty="0" err="1">
                          <a:solidFill>
                            <a:schemeClr val="tx1"/>
                          </a:solidFill>
                          <a:effectLst/>
                        </a:rPr>
                        <a:t>ft</a:t>
                      </a:r>
                      <a:r>
                        <a:rPr lang="en-US" sz="1800" b="1" dirty="0">
                          <a:solidFill>
                            <a:schemeClr val="tx1"/>
                          </a:solidFill>
                          <a:effectLst/>
                        </a:rPr>
                        <a:t>)</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11.4 sec 39.1 ft/sec</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r h="674059">
                <a:tc>
                  <a:txBody>
                    <a:bodyPr/>
                    <a:lstStyle/>
                    <a:p>
                      <a:pPr marL="0" marR="0" algn="ctr" rtl="1">
                        <a:spcBef>
                          <a:spcPts val="0"/>
                        </a:spcBef>
                        <a:spcAft>
                          <a:spcPts val="0"/>
                        </a:spcAft>
                      </a:pPr>
                      <a:r>
                        <a:rPr lang="en-US" sz="1800" b="1">
                          <a:solidFill>
                            <a:schemeClr val="tx1"/>
                          </a:solidFill>
                          <a:effectLst/>
                        </a:rPr>
                        <a:t>92 km/h (58 mph)</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2,627 km (1,633 mi)</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a:solidFill>
                            <a:schemeClr val="tx1"/>
                          </a:solidFill>
                          <a:effectLst/>
                        </a:rPr>
                        <a:t>69 hr</a:t>
                      </a:r>
                      <a:endParaRPr lang="en-US" sz="18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14.8 m (48.7 </a:t>
                      </a:r>
                      <a:r>
                        <a:rPr lang="en-US" sz="1800" b="1" dirty="0" err="1">
                          <a:solidFill>
                            <a:schemeClr val="tx1"/>
                          </a:solidFill>
                          <a:effectLst/>
                        </a:rPr>
                        <a:t>ft</a:t>
                      </a:r>
                      <a:r>
                        <a:rPr lang="en-US" sz="1800" b="1" dirty="0">
                          <a:solidFill>
                            <a:schemeClr val="tx1"/>
                          </a:solidFill>
                          <a:effectLst/>
                        </a:rPr>
                        <a:t>)</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212.2 m (696 </a:t>
                      </a:r>
                      <a:r>
                        <a:rPr lang="en-US" sz="1800" b="1" dirty="0" err="1">
                          <a:solidFill>
                            <a:schemeClr val="tx1"/>
                          </a:solidFill>
                          <a:effectLst/>
                        </a:rPr>
                        <a:t>ft</a:t>
                      </a:r>
                      <a:r>
                        <a:rPr lang="en-US" sz="1800" b="1" dirty="0">
                          <a:solidFill>
                            <a:schemeClr val="tx1"/>
                          </a:solidFill>
                          <a:effectLst/>
                        </a:rPr>
                        <a:t>)</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marL="0" marR="0" algn="ctr" rtl="1">
                        <a:spcBef>
                          <a:spcPts val="0"/>
                        </a:spcBef>
                        <a:spcAft>
                          <a:spcPts val="0"/>
                        </a:spcAft>
                      </a:pPr>
                      <a:r>
                        <a:rPr lang="en-US" sz="1800" b="1" dirty="0">
                          <a:solidFill>
                            <a:schemeClr val="tx1"/>
                          </a:solidFill>
                          <a:effectLst/>
                        </a:rPr>
                        <a:t>14.3 sec 48.7 </a:t>
                      </a:r>
                      <a:r>
                        <a:rPr lang="en-US" sz="1800" b="1" dirty="0" err="1">
                          <a:solidFill>
                            <a:schemeClr val="tx1"/>
                          </a:solidFill>
                          <a:effectLst/>
                        </a:rPr>
                        <a:t>ft</a:t>
                      </a:r>
                      <a:r>
                        <a:rPr lang="en-US" sz="1800" b="1" dirty="0">
                          <a:solidFill>
                            <a:schemeClr val="tx1"/>
                          </a:solidFill>
                          <a:effectLst/>
                        </a:rPr>
                        <a:t>/sec</a:t>
                      </a:r>
                      <a:endParaRPr lang="en-US"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r>
            </a:tbl>
          </a:graphicData>
        </a:graphic>
      </p:graphicFrame>
    </p:spTree>
    <p:extLst>
      <p:ext uri="{BB962C8B-B14F-4D97-AF65-F5344CB8AC3E}">
        <p14:creationId xmlns:p14="http://schemas.microsoft.com/office/powerpoint/2010/main" val="1509915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ext Box 3"/>
          <p:cNvSpPr txBox="1">
            <a:spLocks noChangeArrowheads="1"/>
          </p:cNvSpPr>
          <p:nvPr/>
        </p:nvSpPr>
        <p:spPr bwMode="auto">
          <a:xfrm>
            <a:off x="350838" y="1415673"/>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مياه المحيط في حركة مستمرة. عبر الحركة من الشمال للجنوب، ومن الشرق للغرب، ومن أعلي إلى أسفل، تتحرك مياه المحيط في كل مكان. </a:t>
            </a:r>
            <a:r>
              <a:rPr lang="ar-SA" altLang="en-US" sz="2400" b="1" dirty="0" smtClean="0">
                <a:solidFill>
                  <a:schemeClr val="accent6">
                    <a:lumMod val="25000"/>
                  </a:schemeClr>
                </a:solidFill>
                <a:cs typeface="Traditional Arabic" panose="02020603050405020304" pitchFamily="18" charset="-78"/>
              </a:rPr>
              <a:t>ت</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مثل </a:t>
            </a:r>
            <a:r>
              <a:rPr lang="ar-SA" altLang="en-US" sz="2400" b="1" dirty="0">
                <a:solidFill>
                  <a:schemeClr val="accent6">
                    <a:lumMod val="25000"/>
                  </a:schemeClr>
                </a:solidFill>
                <a:cs typeface="Traditional Arabic" panose="02020603050405020304" pitchFamily="18" charset="-78"/>
              </a:rPr>
              <a:t>أمواج المحيط واحدة من آلية حركة المياه في المحيط. تعمل الأمواج على نقل الطاقة عبر حركة المياه لمسافات بعيدة</a:t>
            </a:r>
            <a:r>
              <a:rPr lang="ar-SA" altLang="en-US" sz="2400" b="1" dirty="0" smtClean="0">
                <a:solidFill>
                  <a:schemeClr val="accent6">
                    <a:lumMod val="25000"/>
                  </a:schemeClr>
                </a:solidFill>
                <a:cs typeface="Traditional Arabic" panose="02020603050405020304" pitchFamily="18" charset="-78"/>
              </a:rPr>
              <a:t>.</a:t>
            </a:r>
            <a:endParaRPr lang="en-US"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sz="2400" dirty="0"/>
              <a:t>تتأثر حركة وسرعة أمواج المحيط بطول الموجة وعمق المياه: إذا كان عمق المياه أكبر من نصف طول الموجة، فإن سرعة الموجة تتوقف على الاختلاف في طول الموجة. </a:t>
            </a:r>
            <a:endParaRPr lang="en-US" sz="2400" dirty="0" smtClean="0"/>
          </a:p>
          <a:p>
            <a:pPr marL="342900" indent="-342900" algn="just">
              <a:spcBef>
                <a:spcPct val="50000"/>
              </a:spcBef>
              <a:buFont typeface="Arial" panose="020B0604020202020204" pitchFamily="34" charset="0"/>
              <a:buChar char="•"/>
            </a:pPr>
            <a:r>
              <a:rPr lang="ar-SA" sz="2400" dirty="0" smtClean="0"/>
              <a:t>إذا </a:t>
            </a:r>
            <a:r>
              <a:rPr lang="ar-SA" sz="2400" dirty="0"/>
              <a:t>كان عمق المياه أقل من نصف طول الموجة فتتوقف سرعة الموجة على أساس اختلاف عمق المياه. </a:t>
            </a:r>
            <a:endParaRPr lang="en-US" sz="2400" dirty="0" smtClean="0"/>
          </a:p>
          <a:p>
            <a:pPr marL="342900" indent="-342900" algn="just">
              <a:spcBef>
                <a:spcPct val="50000"/>
              </a:spcBef>
              <a:buFont typeface="Arial" panose="020B0604020202020204" pitchFamily="34" charset="0"/>
              <a:buChar char="•"/>
            </a:pPr>
            <a:r>
              <a:rPr lang="ar-SA" sz="2400" dirty="0" smtClean="0"/>
              <a:t>تتوقف </a:t>
            </a:r>
            <a:r>
              <a:rPr lang="ar-SA" sz="2400" dirty="0"/>
              <a:t>سرعة أمواج البحار المفتوحة على اختلاف طول الموجة نفسها، ولكن عندما تقترب من الساحل والمسطحات الضحلة فوق الرفارف القارية فتتوقف سرعتها على أساس اختلاف عمق المياه. </a:t>
            </a:r>
            <a:endParaRPr lang="en-US" sz="2400" dirty="0"/>
          </a:p>
        </p:txBody>
      </p:sp>
      <p:sp>
        <p:nvSpPr>
          <p:cNvPr id="8" name="Text Box 2"/>
          <p:cNvSpPr txBox="1">
            <a:spLocks noChangeArrowheads="1"/>
          </p:cNvSpPr>
          <p:nvPr/>
        </p:nvSpPr>
        <p:spPr bwMode="auto">
          <a:xfrm>
            <a:off x="3080792" y="836712"/>
            <a:ext cx="66846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العوامل المؤثرة في سرعة أمواج البحار</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385342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501203" y="836712"/>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يمكن حساب سرعة الأمواج في المياه العميقة والتي يكون فيها عمق المياه أكبر من طول الموجة باستخدام المعادلة التالية:</a:t>
            </a:r>
          </a:p>
          <a:p>
            <a:pPr algn="just">
              <a:spcBef>
                <a:spcPct val="50000"/>
              </a:spcBef>
            </a:pPr>
            <a:r>
              <a:rPr lang="ar-SA" altLang="en-US" sz="2400" b="1" dirty="0" smtClean="0">
                <a:solidFill>
                  <a:schemeClr val="accent6">
                    <a:lumMod val="25000"/>
                  </a:schemeClr>
                </a:solidFill>
                <a:cs typeface="Traditional Arabic" panose="02020603050405020304" pitchFamily="18" charset="-78"/>
              </a:rPr>
              <a:t>ع² </a:t>
            </a:r>
            <a:r>
              <a:rPr lang="ar-SA" altLang="en-US" sz="2400" b="1" dirty="0">
                <a:solidFill>
                  <a:schemeClr val="accent6">
                    <a:lumMod val="25000"/>
                  </a:schemeClr>
                </a:solidFill>
                <a:cs typeface="Traditional Arabic" panose="02020603050405020304" pitchFamily="18" charset="-78"/>
              </a:rPr>
              <a:t>= ج ل / 2ط</a:t>
            </a:r>
          </a:p>
          <a:p>
            <a:pPr algn="just">
              <a:spcBef>
                <a:spcPct val="50000"/>
              </a:spcBef>
            </a:pPr>
            <a:r>
              <a:rPr lang="ar-SA" altLang="en-US" sz="2400" b="1" dirty="0" smtClean="0">
                <a:solidFill>
                  <a:schemeClr val="accent6">
                    <a:lumMod val="25000"/>
                  </a:schemeClr>
                </a:solidFill>
                <a:cs typeface="Traditional Arabic" panose="02020603050405020304" pitchFamily="18" charset="-78"/>
              </a:rPr>
              <a:t>حيث </a:t>
            </a:r>
            <a:r>
              <a:rPr lang="ar-SA" altLang="en-US" sz="2400" b="1" dirty="0">
                <a:solidFill>
                  <a:schemeClr val="accent6">
                    <a:lumMod val="25000"/>
                  </a:schemeClr>
                </a:solidFill>
                <a:cs typeface="Traditional Arabic" panose="02020603050405020304" pitchFamily="18" charset="-78"/>
              </a:rPr>
              <a:t>أن:</a:t>
            </a:r>
          </a:p>
          <a:p>
            <a:pPr algn="just">
              <a:spcBef>
                <a:spcPct val="50000"/>
              </a:spcBef>
            </a:pPr>
            <a:r>
              <a:rPr lang="ar-SA" altLang="en-US" sz="2400" b="1" dirty="0">
                <a:solidFill>
                  <a:schemeClr val="accent6">
                    <a:lumMod val="25000"/>
                  </a:schemeClr>
                </a:solidFill>
                <a:cs typeface="Traditional Arabic" panose="02020603050405020304" pitchFamily="18" charset="-78"/>
              </a:rPr>
              <a:t>ع = سرعة وجه الموجة في المياه العميقة.</a:t>
            </a:r>
          </a:p>
          <a:p>
            <a:pPr algn="just">
              <a:spcBef>
                <a:spcPct val="50000"/>
              </a:spcBef>
            </a:pPr>
            <a:r>
              <a:rPr lang="ar-SA" altLang="en-US" sz="2400" b="1" dirty="0">
                <a:solidFill>
                  <a:schemeClr val="accent6">
                    <a:lumMod val="25000"/>
                  </a:schemeClr>
                </a:solidFill>
                <a:cs typeface="Traditional Arabic" panose="02020603050405020304" pitchFamily="18" charset="-78"/>
              </a:rPr>
              <a:t>ل = طول الموجة.</a:t>
            </a:r>
          </a:p>
          <a:p>
            <a:pPr algn="just">
              <a:spcBef>
                <a:spcPct val="50000"/>
              </a:spcBef>
            </a:pPr>
            <a:r>
              <a:rPr lang="ar-SA" altLang="en-US" sz="2400" b="1" dirty="0">
                <a:solidFill>
                  <a:schemeClr val="accent6">
                    <a:lumMod val="25000"/>
                  </a:schemeClr>
                </a:solidFill>
                <a:cs typeface="Traditional Arabic" panose="02020603050405020304" pitchFamily="18" charset="-78"/>
              </a:rPr>
              <a:t>ج = عجلة الجاذبية الأرضية، 32 قدم/ثانية²</a:t>
            </a:r>
          </a:p>
          <a:p>
            <a:pPr algn="just">
              <a:spcBef>
                <a:spcPct val="50000"/>
              </a:spcBef>
            </a:pPr>
            <a:r>
              <a:rPr lang="ar-SA" altLang="en-US" sz="2400" b="1" dirty="0">
                <a:solidFill>
                  <a:schemeClr val="accent6">
                    <a:lumMod val="25000"/>
                  </a:schemeClr>
                </a:solidFill>
                <a:cs typeface="Traditional Arabic" panose="02020603050405020304" pitchFamily="18" charset="-78"/>
              </a:rPr>
              <a:t>ط = النسبة التقريبية 3,14.</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الثامنة</a:t>
            </a:r>
            <a:endParaRPr lang="en-US" sz="2000" dirty="0"/>
          </a:p>
        </p:txBody>
      </p:sp>
    </p:spTree>
    <p:extLst>
      <p:ext uri="{BB962C8B-B14F-4D97-AF65-F5344CB8AC3E}">
        <p14:creationId xmlns:p14="http://schemas.microsoft.com/office/powerpoint/2010/main" val="363151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76</TotalTime>
  <Words>1247</Words>
  <Application>Microsoft Office PowerPoint</Application>
  <PresentationFormat>A4 Paper (210x297 mm)</PresentationFormat>
  <Paragraphs>243</Paragraphs>
  <Slides>23</Slides>
  <Notes>13</Notes>
  <HiddenSlides>0</HiddenSlides>
  <MMClips>0</MMClips>
  <ScaleCrop>false</ScaleCrop>
  <HeadingPairs>
    <vt:vector size="8" baseType="variant">
      <vt:variant>
        <vt:lpstr>الخطوط المستخدمة</vt:lpstr>
      </vt:variant>
      <vt:variant>
        <vt:i4>6</vt:i4>
      </vt:variant>
      <vt:variant>
        <vt:lpstr>نسق</vt:lpstr>
      </vt:variant>
      <vt:variant>
        <vt:i4>1</vt:i4>
      </vt:variant>
      <vt:variant>
        <vt:lpstr>خوادم OLE مضمنة</vt:lpstr>
      </vt:variant>
      <vt:variant>
        <vt:i4>1</vt:i4>
      </vt:variant>
      <vt:variant>
        <vt:lpstr>عناوين الشرائح</vt:lpstr>
      </vt:variant>
      <vt:variant>
        <vt:i4>23</vt:i4>
      </vt:variant>
    </vt:vector>
  </HeadingPairs>
  <TitlesOfParts>
    <vt:vector size="31" baseType="lpstr">
      <vt:lpstr>ae_AlMateen</vt:lpstr>
      <vt:lpstr>Arial</vt:lpstr>
      <vt:lpstr>AYM Wadiy S_U normal.</vt:lpstr>
      <vt:lpstr>Calibri</vt:lpstr>
      <vt:lpstr>Times New Roman</vt:lpstr>
      <vt:lpstr>Traditional Arabic</vt:lpstr>
      <vt:lpstr>Office Theme</vt:lpstr>
      <vt:lpstr>Microsoft Word Document</vt:lpstr>
      <vt:lpstr>عرض تقديمي في PowerPoint</vt:lpstr>
      <vt:lpstr>المحاضرة 8</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12</cp:revision>
  <dcterms:created xsi:type="dcterms:W3CDTF">2014-09-11T06:30:06Z</dcterms:created>
  <dcterms:modified xsi:type="dcterms:W3CDTF">2014-11-12T20:48:04Z</dcterms:modified>
</cp:coreProperties>
</file>