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92" r:id="rId3"/>
    <p:sldId id="308" r:id="rId4"/>
    <p:sldId id="311" r:id="rId5"/>
    <p:sldId id="312" r:id="rId6"/>
    <p:sldId id="313" r:id="rId7"/>
    <p:sldId id="314" r:id="rId8"/>
    <p:sldId id="315" r:id="rId9"/>
    <p:sldId id="316" r:id="rId10"/>
    <p:sldId id="317" r:id="rId11"/>
    <p:sldId id="266"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061"/>
    <a:srgbClr val="8E6334"/>
    <a:srgbClr val="ECA02F"/>
    <a:srgbClr val="313B4A"/>
    <a:srgbClr val="43A79C"/>
    <a:srgbClr val="EDBD1F"/>
    <a:srgbClr val="F04316"/>
    <a:srgbClr val="81AA52"/>
    <a:srgbClr val="0E478A"/>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97" d="100"/>
          <a:sy n="97" d="100"/>
        </p:scale>
        <p:origin x="-96" y="-744"/>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10/15/2014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1153060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2664197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3798699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2523164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4155328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615567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220927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البحار والمحيطات</a:t>
            </a:r>
          </a:p>
          <a:p>
            <a:pPr algn="ctr" rtl="0"/>
            <a:r>
              <a:rPr lang="en-US" sz="2800" b="1" dirty="0" smtClean="0">
                <a:solidFill>
                  <a:srgbClr val="313B4A"/>
                </a:solidFill>
                <a:latin typeface="Calibri" pitchFamily="34" charset="0"/>
                <a:cs typeface="Times New Roman" pitchFamily="18" charset="0"/>
              </a:rPr>
              <a:t>Oceanography</a:t>
            </a:r>
          </a:p>
          <a:p>
            <a:pPr algn="ctr"/>
            <a:r>
              <a:rPr lang="ar-SA" sz="3700" b="1" dirty="0">
                <a:solidFill>
                  <a:srgbClr val="43A79C"/>
                </a:solidFill>
                <a:latin typeface="AYM Wadiy S_U normal."/>
                <a:cs typeface="Times New Roman" pitchFamily="18" charset="0"/>
              </a:rPr>
              <a:t>استاذ المقرر</a:t>
            </a:r>
          </a:p>
          <a:p>
            <a:pPr algn="ctr"/>
            <a:r>
              <a:rPr lang="ar-SA" sz="2800" b="1" dirty="0" smtClean="0">
                <a:solidFill>
                  <a:srgbClr val="313B4A"/>
                </a:solidFill>
                <a:latin typeface="Calibri" pitchFamily="34" charset="0"/>
                <a:cs typeface="Times New Roman" pitchFamily="18" charset="0"/>
              </a:rPr>
              <a:t>د/ سعيد مسمار العوض أحمد</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SA" b="1" dirty="0" smtClean="0">
                <a:effectLst>
                  <a:outerShdw blurRad="38100" dist="38100" dir="2700000" algn="tl">
                    <a:srgbClr val="000000">
                      <a:alpha val="43137"/>
                    </a:srgbClr>
                  </a:outerShdw>
                </a:effectLst>
                <a:cs typeface="Arial" pitchFamily="34" charset="0"/>
              </a:rPr>
              <a:t>1</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البحار والمحيطات: المفهوم والنشأة والتطور</a:t>
            </a:r>
            <a:endParaRPr lang="en-US"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الثانية</a:t>
            </a:r>
            <a:endParaRPr lang="en-US" sz="2000"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5" name="Text Box 3"/>
          <p:cNvSpPr txBox="1">
            <a:spLocks noChangeArrowheads="1"/>
          </p:cNvSpPr>
          <p:nvPr/>
        </p:nvSpPr>
        <p:spPr bwMode="auto">
          <a:xfrm>
            <a:off x="350838" y="1772816"/>
            <a:ext cx="9204325"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SA" sz="2400" dirty="0"/>
              <a:t>جغرافيا البحار والمحيطات </a:t>
            </a:r>
            <a:r>
              <a:rPr lang="en-US" sz="2400" dirty="0"/>
              <a:t>oceanography</a:t>
            </a:r>
            <a:r>
              <a:rPr lang="ar-SA" sz="2400" dirty="0"/>
              <a:t> (</a:t>
            </a:r>
            <a:r>
              <a:rPr lang="ar-SA" sz="2400" dirty="0" err="1"/>
              <a:t>أوشانوغرافي</a:t>
            </a:r>
            <a:r>
              <a:rPr lang="ar-SA" sz="2400" dirty="0"/>
              <a:t>) هي لفظ يتألف من كلمتين يونانيتين هما </a:t>
            </a:r>
            <a:r>
              <a:rPr lang="en-US" sz="2400" dirty="0"/>
              <a:t>ocean</a:t>
            </a:r>
            <a:r>
              <a:rPr lang="ar-SA" sz="2400" dirty="0"/>
              <a:t> أي البحر الذي يحيط بالأرض (البحر المحيط)، و</a:t>
            </a:r>
            <a:r>
              <a:rPr lang="en-US" sz="2400" dirty="0" err="1"/>
              <a:t>graphy</a:t>
            </a:r>
            <a:r>
              <a:rPr lang="ar-SA" sz="2400" dirty="0"/>
              <a:t> أو وصف الشكل العام. وهناك علم البحار المحيط </a:t>
            </a:r>
            <a:r>
              <a:rPr lang="en-US" sz="2400" dirty="0"/>
              <a:t>oceanology</a:t>
            </a:r>
            <a:r>
              <a:rPr lang="ar-SA" sz="2400" dirty="0"/>
              <a:t> أي علم دراسة البحر المحيط وهي الأكثر تخصصا بتركيزها على تفاصيل خصائص المحيط وبتألف من عدة فروع مثل جيولوجيا المحيط </a:t>
            </a:r>
            <a:r>
              <a:rPr lang="en-US" sz="2400" dirty="0"/>
              <a:t>marine geology</a:t>
            </a:r>
            <a:r>
              <a:rPr lang="ar-SA" sz="2400" dirty="0"/>
              <a:t>، والبيئة الحيوية للمحيط </a:t>
            </a:r>
            <a:r>
              <a:rPr lang="en-US" sz="2400" dirty="0"/>
              <a:t>marine biology</a:t>
            </a:r>
            <a:r>
              <a:rPr lang="ar-SA" sz="2400" dirty="0"/>
              <a:t>. جغرافيا البحار والمحيطات تعني بالدراسة الجغرافية الشاملة للمحيط، من حيث نشأة وتطور البحار والمحيطات، وتضاريس أو ملامح سطح قاع المحيط، والرواسب في قاع المحيط، والبيئة الحيوية، وخصائص مياه المحيط، وحركة المياه وعلاقتها بالتيارات المائية. ويمتد الجانب الجغرافي في دراسة البحار والمحيطات ليشمل اقتصاديات المحيط وتأثير الموقع على القوة السياسية للدول </a:t>
            </a:r>
            <a:r>
              <a:rPr lang="en-US" sz="2400" dirty="0"/>
              <a:t>geopolitics</a:t>
            </a:r>
            <a:r>
              <a:rPr lang="ar-SA" sz="2400" dirty="0"/>
              <a:t>. </a:t>
            </a:r>
            <a:endParaRPr lang="en-US" sz="2400" dirty="0"/>
          </a:p>
        </p:txBody>
      </p:sp>
      <p:sp>
        <p:nvSpPr>
          <p:cNvPr id="8" name="Text Box 2"/>
          <p:cNvSpPr txBox="1">
            <a:spLocks noChangeArrowheads="1"/>
          </p:cNvSpPr>
          <p:nvPr/>
        </p:nvSpPr>
        <p:spPr bwMode="auto">
          <a:xfrm>
            <a:off x="3414291" y="1095829"/>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مفهوم جغرافيا البحار والمحيطات</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الثانية</a:t>
            </a:r>
            <a:endParaRPr lang="en-US" sz="2000"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5" name="Text Box 3"/>
          <p:cNvSpPr txBox="1">
            <a:spLocks noChangeArrowheads="1"/>
          </p:cNvSpPr>
          <p:nvPr/>
        </p:nvSpPr>
        <p:spPr bwMode="auto">
          <a:xfrm>
            <a:off x="429195" y="836712"/>
            <a:ext cx="9204325" cy="4967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sz="2400" b="1" dirty="0">
                <a:solidFill>
                  <a:schemeClr val="accent6">
                    <a:lumMod val="25000"/>
                  </a:schemeClr>
                </a:solidFill>
                <a:cs typeface="Traditional Arabic" panose="02020603050405020304" pitchFamily="18" charset="-78"/>
              </a:rPr>
              <a:t>يقسم العلماء علم البحار والمحيطات للفروع التالية:</a:t>
            </a:r>
          </a:p>
          <a:p>
            <a:pPr marL="342900" lvl="0" indent="-342900" algn="just">
              <a:lnSpc>
                <a:spcPct val="107000"/>
              </a:lnSpc>
              <a:spcBef>
                <a:spcPct val="50000"/>
              </a:spcBef>
              <a:buFont typeface="+mj-lt"/>
              <a:buAutoNum type="arabicPeriod"/>
            </a:pPr>
            <a:r>
              <a:rPr lang="ar-SA" sz="2400" b="1" dirty="0">
                <a:solidFill>
                  <a:schemeClr val="accent6">
                    <a:lumMod val="25000"/>
                  </a:schemeClr>
                </a:solidFill>
                <a:cs typeface="Traditional Arabic" panose="02020603050405020304" pitchFamily="18" charset="-78"/>
              </a:rPr>
              <a:t>طبيعة البحار والمحيطات </a:t>
            </a:r>
            <a:r>
              <a:rPr lang="en-US" sz="2400" b="1" dirty="0">
                <a:solidFill>
                  <a:schemeClr val="accent6">
                    <a:lumMod val="25000"/>
                  </a:schemeClr>
                </a:solidFill>
                <a:cs typeface="Traditional Arabic" panose="02020603050405020304" pitchFamily="18" charset="-78"/>
              </a:rPr>
              <a:t>physical oceanography</a:t>
            </a:r>
            <a:r>
              <a:rPr lang="ar-SA" sz="2400" b="1" dirty="0">
                <a:solidFill>
                  <a:schemeClr val="accent6">
                    <a:lumMod val="25000"/>
                  </a:schemeClr>
                </a:solidFill>
                <a:cs typeface="Traditional Arabic" panose="02020603050405020304" pitchFamily="18" charset="-78"/>
              </a:rPr>
              <a:t>: وهو دراسة الخصائص الطبيعية لمياه المحيط، من حيث درجات حراة المياه وتنوعها وتباينها الرأسي والأفقي، ويتضمن الفرع دراسة حركة المد والجزر، والأمواج، والتيارات البحرية. ويدخل في هذا الإطار مظاهر سطح قاع المحيط.</a:t>
            </a:r>
            <a:endParaRPr lang="en-US" sz="2400" b="1" dirty="0">
              <a:solidFill>
                <a:schemeClr val="accent6">
                  <a:lumMod val="25000"/>
                </a:schemeClr>
              </a:solidFill>
              <a:cs typeface="Traditional Arabic" panose="02020603050405020304" pitchFamily="18" charset="-78"/>
            </a:endParaRPr>
          </a:p>
          <a:p>
            <a:pPr marL="342900" lvl="0" indent="-342900" algn="just">
              <a:lnSpc>
                <a:spcPct val="107000"/>
              </a:lnSpc>
              <a:spcBef>
                <a:spcPct val="50000"/>
              </a:spcBef>
              <a:buFont typeface="+mj-lt"/>
              <a:buAutoNum type="arabicPeriod"/>
            </a:pPr>
            <a:r>
              <a:rPr lang="ar-SA" sz="2400" b="1" dirty="0">
                <a:solidFill>
                  <a:schemeClr val="accent6">
                    <a:lumMod val="25000"/>
                  </a:schemeClr>
                </a:solidFill>
                <a:cs typeface="Traditional Arabic" panose="02020603050405020304" pitchFamily="18" charset="-78"/>
              </a:rPr>
              <a:t>كيمياء البحار والمحيطات </a:t>
            </a:r>
            <a:r>
              <a:rPr lang="en-US" sz="2400" b="1" dirty="0">
                <a:solidFill>
                  <a:schemeClr val="accent6">
                    <a:lumMod val="25000"/>
                  </a:schemeClr>
                </a:solidFill>
                <a:cs typeface="Traditional Arabic" panose="02020603050405020304" pitchFamily="18" charset="-78"/>
              </a:rPr>
              <a:t>chemical oceanography</a:t>
            </a:r>
            <a:r>
              <a:rPr lang="ar-SA" sz="2400" b="1" dirty="0">
                <a:solidFill>
                  <a:schemeClr val="accent6">
                    <a:lumMod val="25000"/>
                  </a:schemeClr>
                </a:solidFill>
                <a:cs typeface="Traditional Arabic" panose="02020603050405020304" pitchFamily="18" charset="-78"/>
              </a:rPr>
              <a:t>: يختص هذا الفرع بدراسة الخصائص الكيمائية لمياه المحيط، وذلك بتقييم درجة الملوحة، كثافة الكتل البحرية على المستوي الأفقي والرأسي. فقد تمكن </a:t>
            </a:r>
            <a:r>
              <a:rPr lang="en-US" sz="2400" b="1" dirty="0" err="1">
                <a:solidFill>
                  <a:schemeClr val="accent6">
                    <a:lumMod val="25000"/>
                  </a:schemeClr>
                </a:solidFill>
                <a:cs typeface="Traditional Arabic" panose="02020603050405020304" pitchFamily="18" charset="-78"/>
              </a:rPr>
              <a:t>Andeson</a:t>
            </a:r>
            <a:r>
              <a:rPr lang="en-US" sz="2400" b="1" dirty="0">
                <a:solidFill>
                  <a:schemeClr val="accent6">
                    <a:lumMod val="25000"/>
                  </a:schemeClr>
                </a:solidFill>
                <a:cs typeface="Traditional Arabic" panose="02020603050405020304" pitchFamily="18" charset="-78"/>
              </a:rPr>
              <a:t>, 1900)</a:t>
            </a:r>
            <a:r>
              <a:rPr lang="ar-SA" sz="2400" b="1" dirty="0">
                <a:solidFill>
                  <a:schemeClr val="accent6">
                    <a:lumMod val="25000"/>
                  </a:schemeClr>
                </a:solidFill>
                <a:cs typeface="Traditional Arabic" panose="02020603050405020304" pitchFamily="18" charset="-78"/>
              </a:rPr>
              <a:t>) من الربط بين درجة حرارة مياه البحار، ودرجة تركز الملوحة، وكثافة مياه البحار.</a:t>
            </a:r>
            <a:endParaRPr lang="en-US" sz="2400" b="1" dirty="0">
              <a:solidFill>
                <a:schemeClr val="accent6">
                  <a:lumMod val="25000"/>
                </a:schemeClr>
              </a:solidFill>
              <a:cs typeface="Traditional Arabic" panose="02020603050405020304" pitchFamily="18" charset="-78"/>
            </a:endParaRPr>
          </a:p>
          <a:p>
            <a:pPr marL="342900" lvl="0" indent="-342900" algn="just">
              <a:lnSpc>
                <a:spcPct val="107000"/>
              </a:lnSpc>
              <a:spcBef>
                <a:spcPct val="50000"/>
              </a:spcBef>
              <a:buFont typeface="+mj-lt"/>
              <a:buAutoNum type="arabicPeriod"/>
            </a:pPr>
            <a:r>
              <a:rPr lang="ar-SA" sz="2400" b="1" dirty="0">
                <a:solidFill>
                  <a:schemeClr val="accent6">
                    <a:lumMod val="25000"/>
                  </a:schemeClr>
                </a:solidFill>
                <a:cs typeface="Traditional Arabic" panose="02020603050405020304" pitchFamily="18" charset="-78"/>
              </a:rPr>
              <a:t>البيئة الحيوية في البحار والمحيطات </a:t>
            </a:r>
            <a:r>
              <a:rPr lang="en-US" sz="2400" b="1" dirty="0">
                <a:solidFill>
                  <a:schemeClr val="accent6">
                    <a:lumMod val="25000"/>
                  </a:schemeClr>
                </a:solidFill>
                <a:cs typeface="Traditional Arabic" panose="02020603050405020304" pitchFamily="18" charset="-78"/>
              </a:rPr>
              <a:t>biological oceanography</a:t>
            </a:r>
            <a:r>
              <a:rPr lang="ar-SA" sz="2400" b="1" dirty="0">
                <a:solidFill>
                  <a:schemeClr val="accent6">
                    <a:lumMod val="25000"/>
                  </a:schemeClr>
                </a:solidFill>
                <a:cs typeface="Traditional Arabic" panose="02020603050405020304" pitchFamily="18" charset="-78"/>
              </a:rPr>
              <a:t>: يعمل هذا الفرع في دراسة الكائنات الحية النباتية الحيوانية التي تعيش في مياه المحيطات من، دراسة المواد الغذائية في مياه البحر، تصنيف مكونات البحار من مجموعات الأسماك، والأصداف، والقشريات، والثديات.</a:t>
            </a:r>
            <a:endParaRPr 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الثانية</a:t>
            </a:r>
            <a:endParaRPr lang="en-US" sz="2000" dirty="0"/>
          </a:p>
        </p:txBody>
      </p:sp>
    </p:spTree>
    <p:extLst>
      <p:ext uri="{BB962C8B-B14F-4D97-AF65-F5344CB8AC3E}">
        <p14:creationId xmlns:p14="http://schemas.microsoft.com/office/powerpoint/2010/main" val="1712086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5" name="Text Box 3"/>
          <p:cNvSpPr txBox="1">
            <a:spLocks noChangeArrowheads="1"/>
          </p:cNvSpPr>
          <p:nvPr/>
        </p:nvSpPr>
        <p:spPr bwMode="auto">
          <a:xfrm>
            <a:off x="350838" y="1803588"/>
            <a:ext cx="9204325"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2400" b="1" dirty="0">
                <a:solidFill>
                  <a:schemeClr val="accent6">
                    <a:lumMod val="25000"/>
                  </a:schemeClr>
                </a:solidFill>
                <a:cs typeface="Traditional Arabic" panose="02020603050405020304" pitchFamily="18" charset="-78"/>
              </a:rPr>
              <a:t>بالنظر لتوزيع اليابس والمسطحات المائية نجد أن هناك توزيع غير منتظم في نصفي الكرة الأرضية، ويكاد لا يتفق مع النسبة العامة للمساحات اليابسة والمائية. التوزيع الجغرافي للمسطحات المائية أو المحيط يعني التوزيع الجغرافي أو الامتداد الأفقي للمسطحات المائية والنسبة بين مساحة المسطحات المائية اليابسة، والامتداد الرأسي لأعماق المسطحات المائية أي العلاقة بيم سمك الغلاف المائي وسمك صخور القشرة الأرضية. بالنظر للامتداد الرأسي نجد أن المسطحات المائية تتميز بعمق رقيق يحيط بالأرض، حيث يبلغ سمكه 2.4 ميل (1:1680 من متوسط نصف قطر الكرة الأرضية). أوضحت الدراسات أن عمق المحيط أكبر من ارتفاع اليابس. بينما ارتفاع اليابسة يبلغ متوسط ارتفاعها 840 متر فإن متوسط عمق المحيط يصل إلى 3800 مترا. ويمثل المحيط الغلاف المائي </a:t>
            </a:r>
            <a:r>
              <a:rPr lang="en-US" altLang="en-US" sz="2400" b="1" dirty="0">
                <a:solidFill>
                  <a:schemeClr val="accent6">
                    <a:lumMod val="25000"/>
                  </a:schemeClr>
                </a:solidFill>
                <a:cs typeface="Traditional Arabic" panose="02020603050405020304" pitchFamily="18" charset="-78"/>
              </a:rPr>
              <a:t>hydrosphere </a:t>
            </a:r>
            <a:r>
              <a:rPr lang="ar-SA" altLang="en-US" sz="2400" b="1" dirty="0">
                <a:solidFill>
                  <a:schemeClr val="accent6">
                    <a:lumMod val="25000"/>
                  </a:schemeClr>
                </a:solidFill>
                <a:cs typeface="Traditional Arabic" panose="02020603050405020304" pitchFamily="18" charset="-78"/>
              </a:rPr>
              <a:t>الذي يمثل النطاقات السفلي من الوحدات المقعرة والعميقة من القشرة الأرضية، بينما تمثل القارات الغلاف الصخري. افقيا نجد أن المسطحات المائية تغطي حيزا مساحي قدره 361254000 كم². تمثل مساحة المحيط الهادي وحدها 1/3 مساحة سطح الأرض.</a:t>
            </a:r>
            <a:endParaRPr lang="en-US" alt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080792" y="1095829"/>
            <a:ext cx="668461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التوزيع الجغرافي للمسطحات المائية</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الثانية</a:t>
            </a:r>
            <a:endParaRPr lang="en-US" sz="2000" dirty="0"/>
          </a:p>
        </p:txBody>
      </p:sp>
    </p:spTree>
    <p:extLst>
      <p:ext uri="{BB962C8B-B14F-4D97-AF65-F5344CB8AC3E}">
        <p14:creationId xmlns:p14="http://schemas.microsoft.com/office/powerpoint/2010/main" val="272002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5" name="Text Box 3"/>
          <p:cNvSpPr txBox="1">
            <a:spLocks noChangeArrowheads="1"/>
          </p:cNvSpPr>
          <p:nvPr/>
        </p:nvSpPr>
        <p:spPr bwMode="auto">
          <a:xfrm>
            <a:off x="350838" y="1052736"/>
            <a:ext cx="920432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2400" b="1" dirty="0">
                <a:solidFill>
                  <a:schemeClr val="accent6">
                    <a:lumMod val="25000"/>
                  </a:schemeClr>
                </a:solidFill>
                <a:cs typeface="Traditional Arabic" panose="02020603050405020304" pitchFamily="18" charset="-78"/>
              </a:rPr>
              <a:t>هناك تباين في التوزيع الجغرافي بين اليابس والمسطحات المائية في نصفي الكرة الأرضية. نسبة مساحة المسطحات المائية في النصف الشمالي من الكرة الأرضية تصل 60.7% من مساحة ذلك الجزء، وتزداد اتساع تلك المحيطات في المنطقة القطبية لتغطي كل الأرض بين دائرة 80-85</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شمالا، ويزيد اتساع اليابس في المنطقة بين دائرة عرض 45-70 شمالا. في الجزء الجنوبي من الأرض تغطي المسطحات المائية نحو 80.9% من مساحة ذلك الجزء، وأن مساحة المسطحات المائية تفوق مساحة اليابسة.</a:t>
            </a:r>
            <a:endParaRPr lang="en-US"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الثانية</a:t>
            </a:r>
            <a:endParaRPr lang="en-US" sz="2000" dirty="0"/>
          </a:p>
        </p:txBody>
      </p:sp>
    </p:spTree>
    <p:extLst>
      <p:ext uri="{BB962C8B-B14F-4D97-AF65-F5344CB8AC3E}">
        <p14:creationId xmlns:p14="http://schemas.microsoft.com/office/powerpoint/2010/main" val="1078317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5" name="Text Box 3"/>
          <p:cNvSpPr txBox="1">
            <a:spLocks noChangeArrowheads="1"/>
          </p:cNvSpPr>
          <p:nvPr/>
        </p:nvSpPr>
        <p:spPr bwMode="auto">
          <a:xfrm>
            <a:off x="350838" y="1700808"/>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2400" b="1" dirty="0">
                <a:solidFill>
                  <a:schemeClr val="accent6">
                    <a:lumMod val="25000"/>
                  </a:schemeClr>
                </a:solidFill>
                <a:cs typeface="Traditional Arabic" panose="02020603050405020304" pitchFamily="18" charset="-78"/>
              </a:rPr>
              <a:t>تعبير كلمة بحر غير محدد من الناحية العلمية. فقد يطلق هذا اللفظ على البحار والتي لا تجمع بينها صفات واحدة مثال ذلك مورفولوجية بحر الشمال وبحر قزوين. فبحر الشمال عيارة عن مسطح مائي منفصل عن بحار العالم الكبرى ويتخذ شكل بحيرة. تعبير بحر يتضمن المسطحات المائية التي قد تكون مغلقة أو محاطة بأجزاء من اليابس من عدة جهات. في هذه الحالة البحار الداخلية المغلقة والمنفصلة عن المسطحات المائية لا تعد بحارا.</a:t>
            </a:r>
            <a:endParaRPr lang="en-US" alt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5673080" y="926879"/>
            <a:ext cx="402031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تصنيف البحار والمحيطات</a:t>
            </a:r>
            <a:endParaRPr lang="en-US" alt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الثانية</a:t>
            </a:r>
            <a:endParaRPr lang="en-US" sz="2000" dirty="0"/>
          </a:p>
        </p:txBody>
      </p:sp>
    </p:spTree>
    <p:extLst>
      <p:ext uri="{BB962C8B-B14F-4D97-AF65-F5344CB8AC3E}">
        <p14:creationId xmlns:p14="http://schemas.microsoft.com/office/powerpoint/2010/main" val="60001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5" name="Text Box 3"/>
          <p:cNvSpPr txBox="1">
            <a:spLocks noChangeArrowheads="1"/>
          </p:cNvSpPr>
          <p:nvPr/>
        </p:nvSpPr>
        <p:spPr bwMode="auto">
          <a:xfrm>
            <a:off x="350838" y="1484784"/>
            <a:ext cx="9204325"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2400" b="1" dirty="0">
                <a:solidFill>
                  <a:schemeClr val="accent6">
                    <a:lumMod val="25000"/>
                  </a:schemeClr>
                </a:solidFill>
                <a:cs typeface="Traditional Arabic" panose="02020603050405020304" pitchFamily="18" charset="-78"/>
              </a:rPr>
              <a:t>توزيع الكتل القارية وأحواض المحيط غير المتوازن، وشغل حوض المحيط الهادي إلي 1/3 من مساحة الأرض، ظهور المحيطات كأنها تشكل مثلثات تتوزع فوق القشرة الأرضية، تمثل عاملا مهما للنظر في كيفية نشأة تلك المحيطات وتطورها. من النظريات التي تفسر نشأة البحار والمحيطات نجد</a:t>
            </a:r>
            <a:r>
              <a:rPr lang="ar-SA" altLang="en-US" sz="2400" b="1" dirty="0" smtClean="0">
                <a:solidFill>
                  <a:schemeClr val="accent6">
                    <a:lumMod val="25000"/>
                  </a:schemeClr>
                </a:solidFill>
                <a:cs typeface="Traditional Arabic" panose="02020603050405020304" pitchFamily="18" charset="-78"/>
              </a:rPr>
              <a:t>:</a:t>
            </a:r>
          </a:p>
          <a:p>
            <a:pPr marL="457200" indent="-457200" algn="just">
              <a:spcBef>
                <a:spcPct val="50000"/>
              </a:spcBef>
              <a:buAutoNum type="arabicPeriod"/>
            </a:pPr>
            <a:r>
              <a:rPr lang="ar-AE" altLang="en-US" sz="2400" b="1" dirty="0" smtClean="0">
                <a:solidFill>
                  <a:schemeClr val="accent6">
                    <a:lumMod val="25000"/>
                  </a:schemeClr>
                </a:solidFill>
                <a:cs typeface="Traditional Arabic" panose="02020603050405020304" pitchFamily="18" charset="-78"/>
              </a:rPr>
              <a:t>النظرية </a:t>
            </a:r>
            <a:r>
              <a:rPr lang="ar-AE" altLang="en-US" sz="2400" b="1" dirty="0" err="1">
                <a:solidFill>
                  <a:schemeClr val="accent6">
                    <a:lumMod val="25000"/>
                  </a:schemeClr>
                </a:solidFill>
                <a:cs typeface="Traditional Arabic" panose="02020603050405020304" pitchFamily="18" charset="-78"/>
              </a:rPr>
              <a:t>التتراهيدية</a:t>
            </a:r>
            <a:r>
              <a:rPr lang="en-US" altLang="en-US" sz="2400" b="1" dirty="0">
                <a:solidFill>
                  <a:schemeClr val="accent6">
                    <a:lumMod val="25000"/>
                  </a:schemeClr>
                </a:solidFill>
                <a:cs typeface="Traditional Arabic" panose="02020603050405020304" pitchFamily="18" charset="-78"/>
              </a:rPr>
              <a:t>tetrahedral : </a:t>
            </a:r>
            <a:r>
              <a:rPr lang="ar-AE" altLang="en-US" sz="2400" b="1" dirty="0">
                <a:solidFill>
                  <a:schemeClr val="accent6">
                    <a:lumMod val="25000"/>
                  </a:schemeClr>
                </a:solidFill>
                <a:cs typeface="Traditional Arabic" panose="02020603050405020304" pitchFamily="18" charset="-78"/>
              </a:rPr>
              <a:t>تعرف بنظرية المنشور الثلاثي الأضلاع. تبني هذه النظرية </a:t>
            </a:r>
            <a:r>
              <a:rPr lang="en-US" altLang="en-US" sz="2400" b="1" dirty="0" err="1">
                <a:solidFill>
                  <a:schemeClr val="accent6">
                    <a:lumMod val="25000"/>
                  </a:schemeClr>
                </a:solidFill>
                <a:cs typeface="Traditional Arabic" panose="02020603050405020304" pitchFamily="18" charset="-78"/>
              </a:rPr>
              <a:t>Lothyan</a:t>
            </a:r>
            <a:r>
              <a:rPr lang="en-US" altLang="en-US" sz="2400" b="1" dirty="0">
                <a:solidFill>
                  <a:schemeClr val="accent6">
                    <a:lumMod val="25000"/>
                  </a:schemeClr>
                </a:solidFill>
                <a:cs typeface="Traditional Arabic" panose="02020603050405020304" pitchFamily="18" charset="-78"/>
              </a:rPr>
              <a:t> Grain, 1875)). </a:t>
            </a:r>
            <a:r>
              <a:rPr lang="ar-AE" altLang="en-US" sz="2400" b="1" dirty="0">
                <a:solidFill>
                  <a:schemeClr val="accent6">
                    <a:lumMod val="25000"/>
                  </a:schemeClr>
                </a:solidFill>
                <a:cs typeface="Traditional Arabic" panose="02020603050405020304" pitchFamily="18" charset="-78"/>
              </a:rPr>
              <a:t>ترب النظرية أن الأرض كانت سائلة فتصلبت بعد أن تعرضت لبرودة أدت لانكماشها لتتخذ الشكل الهرمي، حيث احتلت المحيطات المساحات الأكثر اتساع والأكثر انخفاض. ويبدو اليابس في شكل مثلثات تتجه قممها نحو الجنوب. ويحتل الماء الجزء الأعظم من نصف الأرض الجنوبي. هذه النظرية تجاهلت عملية دوران الأرض الذي يؤدي لتشكيل الشكل الكروي</a:t>
            </a:r>
            <a:r>
              <a:rPr lang="ar-AE" altLang="en-US" sz="2400" b="1" dirty="0" smtClean="0">
                <a:solidFill>
                  <a:schemeClr val="accent6">
                    <a:lumMod val="25000"/>
                  </a:schemeClr>
                </a:solidFill>
                <a:cs typeface="Traditional Arabic" panose="02020603050405020304" pitchFamily="18" charset="-78"/>
              </a:rPr>
              <a:t>.</a:t>
            </a:r>
            <a:endParaRPr lang="ar-SA" altLang="en-US" sz="2400" b="1" dirty="0" smtClean="0">
              <a:solidFill>
                <a:schemeClr val="accent6">
                  <a:lumMod val="25000"/>
                </a:schemeClr>
              </a:solidFill>
              <a:cs typeface="Traditional Arabic" panose="02020603050405020304" pitchFamily="18" charset="-78"/>
            </a:endParaRPr>
          </a:p>
          <a:p>
            <a:pPr marL="457200" indent="-457200" algn="just">
              <a:spcBef>
                <a:spcPct val="50000"/>
              </a:spcBef>
              <a:buAutoNum type="arabicPeriod"/>
            </a:pPr>
            <a:endParaRPr lang="en-US" alt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4880992" y="836712"/>
            <a:ext cx="459638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نظريات تفسير نشأة البحار والمحيطات</a:t>
            </a:r>
            <a:endParaRPr lang="en-US" alt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الثانية</a:t>
            </a:r>
            <a:endParaRPr lang="en-US" sz="2000" dirty="0"/>
          </a:p>
        </p:txBody>
      </p:sp>
    </p:spTree>
    <p:extLst>
      <p:ext uri="{BB962C8B-B14F-4D97-AF65-F5344CB8AC3E}">
        <p14:creationId xmlns:p14="http://schemas.microsoft.com/office/powerpoint/2010/main" val="1429429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Text Box 3"/>
          <p:cNvSpPr txBox="1">
            <a:spLocks noChangeArrowheads="1"/>
          </p:cNvSpPr>
          <p:nvPr/>
        </p:nvSpPr>
        <p:spPr bwMode="auto">
          <a:xfrm>
            <a:off x="350838" y="858192"/>
            <a:ext cx="9204325"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2400" b="1" dirty="0">
                <a:solidFill>
                  <a:schemeClr val="accent6">
                    <a:lumMod val="25000"/>
                  </a:schemeClr>
                </a:solidFill>
                <a:cs typeface="Traditional Arabic" panose="02020603050405020304" pitchFamily="18" charset="-78"/>
              </a:rPr>
              <a:t>2.	نظرية الزحزحة القارية </a:t>
            </a:r>
            <a:r>
              <a:rPr lang="en-US" altLang="en-US" sz="2400" b="1" dirty="0">
                <a:solidFill>
                  <a:schemeClr val="accent6">
                    <a:lumMod val="25000"/>
                  </a:schemeClr>
                </a:solidFill>
                <a:cs typeface="Traditional Arabic" panose="02020603050405020304" pitchFamily="18" charset="-78"/>
              </a:rPr>
              <a:t>continental drift: </a:t>
            </a:r>
            <a:r>
              <a:rPr lang="ar-SA" altLang="en-US" sz="2400" b="1" dirty="0">
                <a:solidFill>
                  <a:schemeClr val="accent6">
                    <a:lumMod val="25000"/>
                  </a:schemeClr>
                </a:solidFill>
                <a:cs typeface="Traditional Arabic" panose="02020603050405020304" pitchFamily="18" charset="-78"/>
              </a:rPr>
              <a:t>ظهرت النظرية في العام 1910م بواسطة العالم الفريد </a:t>
            </a:r>
            <a:r>
              <a:rPr lang="ar-SA" altLang="en-US" sz="2400" b="1" dirty="0" err="1">
                <a:solidFill>
                  <a:schemeClr val="accent6">
                    <a:lumMod val="25000"/>
                  </a:schemeClr>
                </a:solidFill>
                <a:cs typeface="Traditional Arabic" panose="02020603050405020304" pitchFamily="18" charset="-78"/>
              </a:rPr>
              <a:t>فاجنر</a:t>
            </a:r>
            <a:r>
              <a:rPr lang="ar-SA" altLang="en-US" sz="2400" b="1" dirty="0">
                <a:solidFill>
                  <a:schemeClr val="accent6">
                    <a:lumMod val="25000"/>
                  </a:schemeClr>
                </a:solidFill>
                <a:cs typeface="Traditional Arabic" panose="02020603050405020304" pitchFamily="18" charset="-78"/>
              </a:rPr>
              <a:t> </a:t>
            </a:r>
            <a:r>
              <a:rPr lang="en-US" altLang="en-US" sz="2400" b="1" dirty="0">
                <a:solidFill>
                  <a:schemeClr val="accent6">
                    <a:lumMod val="25000"/>
                  </a:schemeClr>
                </a:solidFill>
                <a:cs typeface="Traditional Arabic" panose="02020603050405020304" pitchFamily="18" charset="-78"/>
              </a:rPr>
              <a:t>Alfred Wagner.</a:t>
            </a:r>
            <a:r>
              <a:rPr lang="ar-SA" altLang="en-US" sz="2400" b="1" dirty="0">
                <a:solidFill>
                  <a:schemeClr val="accent6">
                    <a:lumMod val="25000"/>
                  </a:schemeClr>
                </a:solidFill>
                <a:cs typeface="Traditional Arabic" panose="02020603050405020304" pitchFamily="18" charset="-78"/>
              </a:rPr>
              <a:t>يري </a:t>
            </a:r>
            <a:r>
              <a:rPr lang="ar-SA" altLang="en-US" sz="2400" b="1" dirty="0" err="1">
                <a:solidFill>
                  <a:schemeClr val="accent6">
                    <a:lumMod val="25000"/>
                  </a:schemeClr>
                </a:solidFill>
                <a:cs typeface="Traditional Arabic" panose="02020603050405020304" pitchFamily="18" charset="-78"/>
              </a:rPr>
              <a:t>فاجنر</a:t>
            </a:r>
            <a:r>
              <a:rPr lang="ar-SA" altLang="en-US" sz="2400" b="1" dirty="0">
                <a:solidFill>
                  <a:schemeClr val="accent6">
                    <a:lumMod val="25000"/>
                  </a:schemeClr>
                </a:solidFill>
                <a:cs typeface="Traditional Arabic" panose="02020603050405020304" pitchFamily="18" charset="-78"/>
              </a:rPr>
              <a:t> أن اليابس حتى أواخر الزمن الأول يتكون من كتلة تعرف باسم </a:t>
            </a:r>
            <a:r>
              <a:rPr lang="ar-SA" altLang="en-US" sz="2400" b="1" dirty="0" err="1">
                <a:solidFill>
                  <a:schemeClr val="accent6">
                    <a:lumMod val="25000"/>
                  </a:schemeClr>
                </a:solidFill>
                <a:cs typeface="Traditional Arabic" panose="02020603050405020304" pitchFamily="18" charset="-78"/>
              </a:rPr>
              <a:t>بانجايا</a:t>
            </a:r>
            <a:r>
              <a:rPr lang="ar-SA" altLang="en-US" sz="2400" b="1" dirty="0">
                <a:solidFill>
                  <a:schemeClr val="accent6">
                    <a:lumMod val="25000"/>
                  </a:schemeClr>
                </a:solidFill>
                <a:cs typeface="Traditional Arabic" panose="02020603050405020304" pitchFamily="18" charset="-78"/>
              </a:rPr>
              <a:t>، يتغلغل فيها زراع مائي يفصلها لكتلتين: الكتلة الشمالية وتعرف باسم </a:t>
            </a:r>
            <a:r>
              <a:rPr lang="ar-SA" altLang="en-US" sz="2400" b="1" dirty="0" err="1">
                <a:solidFill>
                  <a:schemeClr val="accent6">
                    <a:lumMod val="25000"/>
                  </a:schemeClr>
                </a:solidFill>
                <a:cs typeface="Traditional Arabic" panose="02020603050405020304" pitchFamily="18" charset="-78"/>
              </a:rPr>
              <a:t>اوراسيا</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والجنوية</a:t>
            </a:r>
            <a:r>
              <a:rPr lang="ar-SA" altLang="en-US" sz="2400" b="1" dirty="0">
                <a:solidFill>
                  <a:schemeClr val="accent6">
                    <a:lumMod val="25000"/>
                  </a:schemeClr>
                </a:solidFill>
                <a:cs typeface="Traditional Arabic" panose="02020603050405020304" pitchFamily="18" charset="-78"/>
              </a:rPr>
              <a:t> والتي تعرف </a:t>
            </a:r>
            <a:r>
              <a:rPr lang="ar-SA" altLang="en-US" sz="2400" b="1" dirty="0" err="1">
                <a:solidFill>
                  <a:schemeClr val="accent6">
                    <a:lumMod val="25000"/>
                  </a:schemeClr>
                </a:solidFill>
                <a:cs typeface="Traditional Arabic" panose="02020603050405020304" pitchFamily="18" charset="-78"/>
              </a:rPr>
              <a:t>بجندوانا</a:t>
            </a:r>
            <a:r>
              <a:rPr lang="ar-SA" altLang="en-US" sz="2400" b="1" dirty="0">
                <a:solidFill>
                  <a:schemeClr val="accent6">
                    <a:lumMod val="25000"/>
                  </a:schemeClr>
                </a:solidFill>
                <a:cs typeface="Traditional Arabic" panose="02020603050405020304" pitchFamily="18" charset="-78"/>
              </a:rPr>
              <a:t> لاند. كانت كتلة </a:t>
            </a:r>
            <a:r>
              <a:rPr lang="ar-SA" altLang="en-US" sz="2400" b="1" dirty="0" err="1">
                <a:solidFill>
                  <a:schemeClr val="accent6">
                    <a:lumMod val="25000"/>
                  </a:schemeClr>
                </a:solidFill>
                <a:cs typeface="Traditional Arabic" panose="02020603050405020304" pitchFamily="18" charset="-78"/>
              </a:rPr>
              <a:t>بانجايا</a:t>
            </a:r>
            <a:r>
              <a:rPr lang="ar-SA" altLang="en-US" sz="2400" b="1" dirty="0">
                <a:solidFill>
                  <a:schemeClr val="accent6">
                    <a:lumMod val="25000"/>
                  </a:schemeClr>
                </a:solidFill>
                <a:cs typeface="Traditional Arabic" panose="02020603050405020304" pitchFamily="18" charset="-78"/>
              </a:rPr>
              <a:t> تتركز حول القطب الجنوبي (العصر الكربوني) وتحيط بها المياه. يري </a:t>
            </a:r>
            <a:r>
              <a:rPr lang="ar-SA" altLang="en-US" sz="2400" b="1" dirty="0" err="1">
                <a:solidFill>
                  <a:schemeClr val="accent6">
                    <a:lumMod val="25000"/>
                  </a:schemeClr>
                </a:solidFill>
                <a:cs typeface="Traditional Arabic" panose="02020603050405020304" pitchFamily="18" charset="-78"/>
              </a:rPr>
              <a:t>فاجنر</a:t>
            </a:r>
            <a:r>
              <a:rPr lang="ar-SA" altLang="en-US" sz="2400" b="1" dirty="0">
                <a:solidFill>
                  <a:schemeClr val="accent6">
                    <a:lumMod val="25000"/>
                  </a:schemeClr>
                </a:solidFill>
                <a:cs typeface="Traditional Arabic" panose="02020603050405020304" pitchFamily="18" charset="-78"/>
              </a:rPr>
              <a:t> أن تلك الكتلة الضخمة انشطرت (العصر الكربوني) إلى أجزاء أخذت تتزحزح وتبتعد عن بعضها حتى وصلت لشكلها الحالي. حركة الكتلة تم بفعل قوة الطرد المركزية وقوة الجذب من الشمس والقمر. تحرك الكتل المنفصلة في الاتجاهات المختلفة ادي لاتساع الصدوع بينها ليشكل المحيط. من مبررات النظرية تشابه الساحلين الشرقي (افريقيا وغرب أوروبا) والغرب (أمريكا الشمالية والجنوبية) من الأطلنطي من حيث الشكل والتركيب الجيولوجي، امتداد نطاقات الفحم الحجري في العروض العليا بقارات العالم الشمالية والذي تكون نتيجة تحلل الغابات المدارية مما يشير لحركة القارات باتجاه الشمال بعيدا عن منطقة الاستواء، تشابه الحفريات الحيوانية في كل من أفريقيا وأمريكا الجنوبية.</a:t>
            </a:r>
            <a:endParaRPr lang="en-US"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الثانية</a:t>
            </a:r>
            <a:endParaRPr lang="en-US" sz="2000" dirty="0"/>
          </a:p>
        </p:txBody>
      </p:sp>
    </p:spTree>
    <p:extLst>
      <p:ext uri="{BB962C8B-B14F-4D97-AF65-F5344CB8AC3E}">
        <p14:creationId xmlns:p14="http://schemas.microsoft.com/office/powerpoint/2010/main" val="3606212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5" name="Text Box 3"/>
          <p:cNvSpPr txBox="1">
            <a:spLocks noChangeArrowheads="1"/>
          </p:cNvSpPr>
          <p:nvPr/>
        </p:nvSpPr>
        <p:spPr bwMode="auto">
          <a:xfrm>
            <a:off x="350838" y="836712"/>
            <a:ext cx="9204325"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2400" b="1" dirty="0">
                <a:solidFill>
                  <a:schemeClr val="accent6">
                    <a:lumMod val="25000"/>
                  </a:schemeClr>
                </a:solidFill>
                <a:cs typeface="Traditional Arabic" panose="02020603050405020304" pitchFamily="18" charset="-78"/>
              </a:rPr>
              <a:t>3.	نظرية الألواح المشكلة للقارات </a:t>
            </a:r>
            <a:r>
              <a:rPr lang="en-US" altLang="en-US" sz="2400" b="1" dirty="0">
                <a:solidFill>
                  <a:schemeClr val="accent6">
                    <a:lumMod val="25000"/>
                  </a:schemeClr>
                </a:solidFill>
                <a:cs typeface="Traditional Arabic" panose="02020603050405020304" pitchFamily="18" charset="-78"/>
              </a:rPr>
              <a:t>plate tectonic: </a:t>
            </a:r>
            <a:r>
              <a:rPr lang="ar-SA" altLang="en-US" sz="2400" b="1" dirty="0">
                <a:solidFill>
                  <a:schemeClr val="accent6">
                    <a:lumMod val="25000"/>
                  </a:schemeClr>
                </a:solidFill>
                <a:cs typeface="Traditional Arabic" panose="02020603050405020304" pitchFamily="18" charset="-78"/>
              </a:rPr>
              <a:t>تري النظرية أن الغلاف الصخري </a:t>
            </a:r>
            <a:r>
              <a:rPr lang="en-US" altLang="en-US" sz="2400" b="1" dirty="0">
                <a:solidFill>
                  <a:schemeClr val="accent6">
                    <a:lumMod val="25000"/>
                  </a:schemeClr>
                </a:solidFill>
                <a:cs typeface="Traditional Arabic" panose="02020603050405020304" pitchFamily="18" charset="-78"/>
              </a:rPr>
              <a:t>lithosphere </a:t>
            </a:r>
            <a:r>
              <a:rPr lang="ar-SA" altLang="en-US" sz="2400" b="1" dirty="0">
                <a:solidFill>
                  <a:schemeClr val="accent6">
                    <a:lumMod val="25000"/>
                  </a:schemeClr>
                </a:solidFill>
                <a:cs typeface="Traditional Arabic" panose="02020603050405020304" pitchFamily="18" charset="-78"/>
              </a:rPr>
              <a:t>يرقد على 11 لواح </a:t>
            </a:r>
            <a:r>
              <a:rPr lang="en-US" altLang="en-US" sz="2400" b="1" dirty="0">
                <a:solidFill>
                  <a:schemeClr val="accent6">
                    <a:lumMod val="25000"/>
                  </a:schemeClr>
                </a:solidFill>
                <a:cs typeface="Traditional Arabic" panose="02020603050405020304" pitchFamily="18" charset="-78"/>
              </a:rPr>
              <a:t>plate </a:t>
            </a:r>
            <a:r>
              <a:rPr lang="ar-SA" altLang="en-US" sz="2400" b="1" dirty="0">
                <a:solidFill>
                  <a:schemeClr val="accent6">
                    <a:lumMod val="25000"/>
                  </a:schemeClr>
                </a:solidFill>
                <a:cs typeface="Traditional Arabic" panose="02020603050405020304" pitchFamily="18" charset="-78"/>
              </a:rPr>
              <a:t>تتباين في حجمها، وتتحرك عبر طبقة </a:t>
            </a:r>
            <a:r>
              <a:rPr lang="ar-SA" altLang="en-US" sz="2400" b="1" dirty="0" err="1">
                <a:solidFill>
                  <a:schemeClr val="accent6">
                    <a:lumMod val="25000"/>
                  </a:schemeClr>
                </a:solidFill>
                <a:cs typeface="Traditional Arabic" panose="02020603050405020304" pitchFamily="18" charset="-78"/>
              </a:rPr>
              <a:t>الأثينوسفير</a:t>
            </a:r>
            <a:r>
              <a:rPr lang="en-US" altLang="en-US" sz="2400" b="1" dirty="0">
                <a:solidFill>
                  <a:schemeClr val="accent6">
                    <a:lumMod val="25000"/>
                  </a:schemeClr>
                </a:solidFill>
                <a:cs typeface="Traditional Arabic" panose="02020603050405020304" pitchFamily="18" charset="-78"/>
              </a:rPr>
              <a:t>asthenosphere  (</a:t>
            </a:r>
            <a:r>
              <a:rPr lang="ar-SA" altLang="en-US" sz="2400" b="1" dirty="0">
                <a:solidFill>
                  <a:schemeClr val="accent6">
                    <a:lumMod val="25000"/>
                  </a:schemeClr>
                </a:solidFill>
                <a:cs typeface="Traditional Arabic" panose="02020603050405020304" pitchFamily="18" charset="-78"/>
              </a:rPr>
              <a:t>نطاق </a:t>
            </a:r>
            <a:r>
              <a:rPr lang="ar-SA" altLang="en-US" sz="2400" b="1" dirty="0" err="1">
                <a:solidFill>
                  <a:schemeClr val="accent6">
                    <a:lumMod val="25000"/>
                  </a:schemeClr>
                </a:solidFill>
                <a:cs typeface="Traditional Arabic" panose="02020603050405020304" pitchFamily="18" charset="-78"/>
              </a:rPr>
              <a:t>موهو</a:t>
            </a:r>
            <a:r>
              <a:rPr lang="en-US" altLang="en-US" sz="2400" b="1" dirty="0" err="1">
                <a:solidFill>
                  <a:schemeClr val="accent6">
                    <a:lumMod val="25000"/>
                  </a:schemeClr>
                </a:solidFill>
                <a:cs typeface="Traditional Arabic" panose="02020603050405020304" pitchFamily="18" charset="-78"/>
              </a:rPr>
              <a:t>moho</a:t>
            </a:r>
            <a:r>
              <a:rPr lang="en-US" altLang="en-US" sz="2400" b="1" dirty="0">
                <a:solidFill>
                  <a:schemeClr val="accent6">
                    <a:lumMod val="25000"/>
                  </a:schemeClr>
                </a:solidFill>
                <a:cs typeface="Traditional Arabic" panose="02020603050405020304" pitchFamily="18" charset="-78"/>
              </a:rPr>
              <a:t>  </a:t>
            </a:r>
            <a:r>
              <a:rPr lang="ar-SA" altLang="en-US" sz="2400" b="1" dirty="0">
                <a:solidFill>
                  <a:schemeClr val="accent6">
                    <a:lumMod val="25000"/>
                  </a:schemeClr>
                </a:solidFill>
                <a:cs typeface="Traditional Arabic" panose="02020603050405020304" pitchFamily="18" charset="-78"/>
              </a:rPr>
              <a:t>أو الطبقة التي تقع بين القشرة</a:t>
            </a:r>
            <a:r>
              <a:rPr lang="en-US" altLang="en-US" sz="2400" b="1" dirty="0">
                <a:solidFill>
                  <a:schemeClr val="accent6">
                    <a:lumMod val="25000"/>
                  </a:schemeClr>
                </a:solidFill>
                <a:cs typeface="Traditional Arabic" panose="02020603050405020304" pitchFamily="18" charset="-78"/>
              </a:rPr>
              <a:t>crust  </a:t>
            </a:r>
            <a:r>
              <a:rPr lang="ar-SA" altLang="en-US" sz="2400" b="1" dirty="0">
                <a:solidFill>
                  <a:schemeClr val="accent6">
                    <a:lumMod val="25000"/>
                  </a:schemeClr>
                </a:solidFill>
                <a:cs typeface="Traditional Arabic" panose="02020603050405020304" pitchFamily="18" charset="-78"/>
              </a:rPr>
              <a:t>والكسوة </a:t>
            </a:r>
            <a:r>
              <a:rPr lang="en-US" altLang="en-US" sz="2400" b="1" dirty="0">
                <a:solidFill>
                  <a:schemeClr val="accent6">
                    <a:lumMod val="25000"/>
                  </a:schemeClr>
                </a:solidFill>
                <a:cs typeface="Traditional Arabic" panose="02020603050405020304" pitchFamily="18" charset="-78"/>
              </a:rPr>
              <a:t>mantel) </a:t>
            </a:r>
            <a:r>
              <a:rPr lang="ar-SA" altLang="en-US" sz="2400" b="1" dirty="0">
                <a:solidFill>
                  <a:schemeClr val="accent6">
                    <a:lumMod val="25000"/>
                  </a:schemeClr>
                </a:solidFill>
                <a:cs typeface="Traditional Arabic" panose="02020603050405020304" pitchFamily="18" charset="-78"/>
              </a:rPr>
              <a:t>الشبه سائلة. حركة الألواح قد تكون حركة تباعد أو تقارب بينها. هذه الحركة تعمل علي نشأة السلاسل الجبلية أو تشققات عميقة وأخاديد بحرية وذلك بناء علي نوعية الالواح، وكثافتها، وسمكها. عند تباعد الألواح كما هو الحل في المحيط الأطلنطي يخرج صهير من باطن الأرض ليملأ الفراغ ويتصلب فيكون سلسلة الجبال الغاطسة التي تمتد من الشمال إلى الجنوب.</a:t>
            </a:r>
            <a:endParaRPr lang="en-US"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الثانية</a:t>
            </a:r>
            <a:endParaRPr lang="en-US" sz="2000" dirty="0"/>
          </a:p>
        </p:txBody>
      </p:sp>
    </p:spTree>
    <p:extLst>
      <p:ext uri="{BB962C8B-B14F-4D97-AF65-F5344CB8AC3E}">
        <p14:creationId xmlns:p14="http://schemas.microsoft.com/office/powerpoint/2010/main" val="91879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31</TotalTime>
  <Words>860</Words>
  <Application>Microsoft Office PowerPoint</Application>
  <PresentationFormat>A4 Paper (210x297 mm)</PresentationFormat>
  <Paragraphs>62</Paragraphs>
  <Slides>11</Slides>
  <Notes>9</Notes>
  <HiddenSlides>0</HiddenSlides>
  <MMClips>0</MMClips>
  <ScaleCrop>false</ScaleCrop>
  <HeadingPairs>
    <vt:vector size="4" baseType="variant">
      <vt:variant>
        <vt:lpstr>نسق</vt:lpstr>
      </vt:variant>
      <vt:variant>
        <vt:i4>1</vt:i4>
      </vt:variant>
      <vt:variant>
        <vt:lpstr>عناوين الشرائح</vt:lpstr>
      </vt:variant>
      <vt:variant>
        <vt:i4>11</vt:i4>
      </vt:variant>
    </vt:vector>
  </HeadingPairs>
  <TitlesOfParts>
    <vt:vector size="12" baseType="lpstr">
      <vt:lpstr>Office Theme</vt:lpstr>
      <vt:lpstr>عرض تقديمي في PowerPoint</vt:lpstr>
      <vt:lpstr>المحاضرة 1</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Bassim Ali Yoseif Alsabbgh</cp:lastModifiedBy>
  <cp:revision>7</cp:revision>
  <dcterms:created xsi:type="dcterms:W3CDTF">2014-09-11T06:30:06Z</dcterms:created>
  <dcterms:modified xsi:type="dcterms:W3CDTF">2014-10-15T10:09:52Z</dcterms:modified>
</cp:coreProperties>
</file>