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92" r:id="rId3"/>
    <p:sldId id="312" r:id="rId4"/>
    <p:sldId id="322" r:id="rId5"/>
    <p:sldId id="313" r:id="rId6"/>
    <p:sldId id="314" r:id="rId7"/>
    <p:sldId id="315" r:id="rId8"/>
    <p:sldId id="323" r:id="rId9"/>
    <p:sldId id="316" r:id="rId10"/>
    <p:sldId id="317" r:id="rId11"/>
    <p:sldId id="318" r:id="rId12"/>
    <p:sldId id="324" r:id="rId13"/>
    <p:sldId id="319" r:id="rId14"/>
    <p:sldId id="320" r:id="rId15"/>
    <p:sldId id="321" r:id="rId16"/>
    <p:sldId id="310" r:id="rId17"/>
    <p:sldId id="266" r:id="rId1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8061"/>
    <a:srgbClr val="8E6334"/>
    <a:srgbClr val="ECA02F"/>
    <a:srgbClr val="313B4A"/>
    <a:srgbClr val="43A79C"/>
    <a:srgbClr val="EDBD1F"/>
    <a:srgbClr val="F04316"/>
    <a:srgbClr val="81AA52"/>
    <a:srgbClr val="0E478A"/>
    <a:srgbClr val="D52D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0" autoAdjust="0"/>
    <p:restoredTop sz="94664" autoAdjust="0"/>
  </p:normalViewPr>
  <p:slideViewPr>
    <p:cSldViewPr>
      <p:cViewPr varScale="1">
        <p:scale>
          <a:sx n="75" d="100"/>
          <a:sy n="75" d="100"/>
        </p:scale>
        <p:origin x="996" y="42"/>
      </p:cViewPr>
      <p:guideLst>
        <p:guide orient="horz" pos="2160"/>
        <p:guide pos="31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10/23/2014</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val="41422769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p14="http://schemas.microsoft.com/office/powerpoint/2010/main" val="10722576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a:t>
            </a:fld>
            <a:endParaRPr lang="en-US" dirty="0"/>
          </a:p>
        </p:txBody>
      </p:sp>
    </p:spTree>
    <p:extLst>
      <p:ext uri="{BB962C8B-B14F-4D97-AF65-F5344CB8AC3E}">
        <p14:creationId xmlns:p14="http://schemas.microsoft.com/office/powerpoint/2010/main" val="32724571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5</a:t>
            </a:fld>
            <a:endParaRPr lang="en-US" dirty="0"/>
          </a:p>
        </p:txBody>
      </p:sp>
    </p:spTree>
    <p:extLst>
      <p:ext uri="{BB962C8B-B14F-4D97-AF65-F5344CB8AC3E}">
        <p14:creationId xmlns:p14="http://schemas.microsoft.com/office/powerpoint/2010/main" val="8279459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6</a:t>
            </a:fld>
            <a:endParaRPr lang="en-US" dirty="0"/>
          </a:p>
        </p:txBody>
      </p:sp>
    </p:spTree>
    <p:extLst>
      <p:ext uri="{BB962C8B-B14F-4D97-AF65-F5344CB8AC3E}">
        <p14:creationId xmlns:p14="http://schemas.microsoft.com/office/powerpoint/2010/main" val="14876233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7</a:t>
            </a:fld>
            <a:endParaRPr lang="en-US" dirty="0"/>
          </a:p>
        </p:txBody>
      </p:sp>
    </p:spTree>
    <p:extLst>
      <p:ext uri="{BB962C8B-B14F-4D97-AF65-F5344CB8AC3E}">
        <p14:creationId xmlns:p14="http://schemas.microsoft.com/office/powerpoint/2010/main" val="36942594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8</a:t>
            </a:fld>
            <a:endParaRPr lang="en-US" dirty="0"/>
          </a:p>
        </p:txBody>
      </p:sp>
    </p:spTree>
    <p:extLst>
      <p:ext uri="{BB962C8B-B14F-4D97-AF65-F5344CB8AC3E}">
        <p14:creationId xmlns:p14="http://schemas.microsoft.com/office/powerpoint/2010/main" val="24138534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9</a:t>
            </a:fld>
            <a:endParaRPr lang="en-US" dirty="0"/>
          </a:p>
        </p:txBody>
      </p:sp>
    </p:spTree>
    <p:extLst>
      <p:ext uri="{BB962C8B-B14F-4D97-AF65-F5344CB8AC3E}">
        <p14:creationId xmlns:p14="http://schemas.microsoft.com/office/powerpoint/2010/main" val="9443551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10</a:t>
            </a:fld>
            <a:endParaRPr lang="en-US" dirty="0"/>
          </a:p>
        </p:txBody>
      </p:sp>
    </p:spTree>
    <p:extLst>
      <p:ext uri="{BB962C8B-B14F-4D97-AF65-F5344CB8AC3E}">
        <p14:creationId xmlns:p14="http://schemas.microsoft.com/office/powerpoint/2010/main" val="22788792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11</a:t>
            </a:fld>
            <a:endParaRPr lang="en-US" dirty="0"/>
          </a:p>
        </p:txBody>
      </p:sp>
    </p:spTree>
    <p:extLst>
      <p:ext uri="{BB962C8B-B14F-4D97-AF65-F5344CB8AC3E}">
        <p14:creationId xmlns:p14="http://schemas.microsoft.com/office/powerpoint/2010/main" val="9361674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12</a:t>
            </a:fld>
            <a:endParaRPr lang="en-US" dirty="0"/>
          </a:p>
        </p:txBody>
      </p:sp>
    </p:spTree>
    <p:extLst>
      <p:ext uri="{BB962C8B-B14F-4D97-AF65-F5344CB8AC3E}">
        <p14:creationId xmlns:p14="http://schemas.microsoft.com/office/powerpoint/2010/main" val="25203489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13</a:t>
            </a:fld>
            <a:endParaRPr lang="en-US" dirty="0"/>
          </a:p>
        </p:txBody>
      </p:sp>
    </p:spTree>
    <p:extLst>
      <p:ext uri="{BB962C8B-B14F-4D97-AF65-F5344CB8AC3E}">
        <p14:creationId xmlns:p14="http://schemas.microsoft.com/office/powerpoint/2010/main" val="39884610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14</a:t>
            </a:fld>
            <a:endParaRPr lang="en-US" dirty="0"/>
          </a:p>
        </p:txBody>
      </p:sp>
    </p:spTree>
    <p:extLst>
      <p:ext uri="{BB962C8B-B14F-4D97-AF65-F5344CB8AC3E}">
        <p14:creationId xmlns:p14="http://schemas.microsoft.com/office/powerpoint/2010/main" val="6527885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15</a:t>
            </a:fld>
            <a:endParaRPr lang="en-US" dirty="0"/>
          </a:p>
        </p:txBody>
      </p:sp>
    </p:spTree>
    <p:extLst>
      <p:ext uri="{BB962C8B-B14F-4D97-AF65-F5344CB8AC3E}">
        <p14:creationId xmlns:p14="http://schemas.microsoft.com/office/powerpoint/2010/main" val="19046541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43A79C"/>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62709"/>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836712"/>
            <a:ext cx="9296400" cy="6985"/>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solidFill>
                  <a:srgbClr val="313B4A"/>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7" name="Rectangle 12"/>
          <p:cNvSpPr/>
          <p:nvPr/>
        </p:nvSpPr>
        <p:spPr>
          <a:xfrm>
            <a:off x="9424988" y="0"/>
            <a:ext cx="304800" cy="301625"/>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43A79C"/>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
        <p:nvSpPr>
          <p:cNvPr id="13" name="Rectangle 9"/>
          <p:cNvSpPr/>
          <p:nvPr userDrawn="1"/>
        </p:nvSpPr>
        <p:spPr>
          <a:xfrm>
            <a:off x="9424988" y="280988"/>
            <a:ext cx="304800" cy="562709"/>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6712"/>
            <a:ext cx="9296400" cy="6985"/>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12" name="Rectangle 11"/>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0" eaLnBrk="1" fontAlgn="base" hangingPunct="1">
        <a:spcBef>
          <a:spcPct val="0"/>
        </a:spcBef>
        <a:spcAft>
          <a:spcPct val="0"/>
        </a:spcAft>
        <a:defRPr sz="4400" kern="1200">
          <a:solidFill>
            <a:srgbClr val="43A79C"/>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43A79C"/>
                </a:solidFill>
                <a:latin typeface="AYM Wadiy S_U normal."/>
                <a:cs typeface="Times New Roman" pitchFamily="18" charset="0"/>
              </a:rPr>
              <a:t>اسم </a:t>
            </a:r>
            <a:r>
              <a:rPr lang="ar-EG" sz="3700" b="1" dirty="0" smtClean="0">
                <a:solidFill>
                  <a:srgbClr val="43A79C"/>
                </a:solidFill>
                <a:latin typeface="AYM Wadiy S_U normal."/>
                <a:cs typeface="Times New Roman" pitchFamily="18" charset="0"/>
              </a:rPr>
              <a:t>المقرر</a:t>
            </a:r>
            <a:endParaRPr lang="ar-SA" sz="3700" b="1" dirty="0" smtClean="0">
              <a:solidFill>
                <a:srgbClr val="43A79C"/>
              </a:solidFill>
              <a:latin typeface="AYM Wadiy S_U normal."/>
              <a:cs typeface="Times New Roman" pitchFamily="18" charset="0"/>
            </a:endParaRPr>
          </a:p>
          <a:p>
            <a:pPr algn="ctr"/>
            <a:r>
              <a:rPr lang="ar-SA" sz="2800" b="1" dirty="0" smtClean="0">
                <a:solidFill>
                  <a:srgbClr val="313B4A"/>
                </a:solidFill>
                <a:latin typeface="Calibri" pitchFamily="34" charset="0"/>
                <a:cs typeface="Times New Roman" pitchFamily="18" charset="0"/>
              </a:rPr>
              <a:t>جغرافيا البحار والمحيطات </a:t>
            </a:r>
          </a:p>
          <a:p>
            <a:pPr algn="ctr" rtl="0"/>
            <a:r>
              <a:rPr lang="en-US" sz="2800" b="1" dirty="0" smtClean="0">
                <a:solidFill>
                  <a:srgbClr val="313B4A"/>
                </a:solidFill>
                <a:latin typeface="Calibri" pitchFamily="34" charset="0"/>
                <a:cs typeface="Times New Roman" pitchFamily="18" charset="0"/>
              </a:rPr>
              <a:t>Oceanography</a:t>
            </a:r>
          </a:p>
          <a:p>
            <a:pPr algn="ctr"/>
            <a:r>
              <a:rPr lang="ar-SA" sz="3700" b="1" dirty="0">
                <a:solidFill>
                  <a:srgbClr val="43A79C"/>
                </a:solidFill>
                <a:latin typeface="AYM Wadiy S_U normal."/>
                <a:cs typeface="Times New Roman" pitchFamily="18" charset="0"/>
              </a:rPr>
              <a:t>استاذ المقرر</a:t>
            </a:r>
          </a:p>
          <a:p>
            <a:pPr algn="ctr"/>
            <a:r>
              <a:rPr lang="ar-SA" sz="2800" b="1" dirty="0" smtClean="0">
                <a:solidFill>
                  <a:srgbClr val="313B4A"/>
                </a:solidFill>
                <a:latin typeface="Calibri" pitchFamily="34" charset="0"/>
                <a:cs typeface="Times New Roman" pitchFamily="18" charset="0"/>
              </a:rPr>
              <a:t>د/ سعيد مسمار العوض</a:t>
            </a:r>
            <a:endParaRPr lang="en-US" sz="2800" b="1" dirty="0">
              <a:solidFill>
                <a:srgbClr val="313B4A"/>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D98061"/>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D98061"/>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D98061"/>
                </a:solidFill>
                <a:latin typeface="Calibri" pitchFamily="34" charset="0"/>
              </a:rPr>
              <a:t>	</a:t>
            </a:r>
            <a:endParaRPr lang="en-US" sz="2400" dirty="0">
              <a:solidFill>
                <a:srgbClr val="D98061"/>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
        <p:nvSpPr>
          <p:cNvPr id="15" name="Rectangle 14"/>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EG" b="1" dirty="0" smtClean="0">
                <a:effectLst>
                  <a:outerShdw blurRad="38100" dist="38100" dir="2700000" algn="tl">
                    <a:srgbClr val="000000">
                      <a:alpha val="43137"/>
                    </a:srgbClr>
                  </a:outerShdw>
                </a:effectLst>
                <a:cs typeface="Arial" pitchFamily="34" charset="0"/>
              </a:rPr>
              <a:t>المحاضرة</a:t>
            </a:r>
            <a:r>
              <a:rPr lang="ar-SA" b="1" dirty="0">
                <a:effectLst>
                  <a:outerShdw blurRad="38100" dist="38100" dir="2700000" algn="tl">
                    <a:srgbClr val="000000">
                      <a:alpha val="43137"/>
                    </a:srgbClr>
                  </a:outerShdw>
                </a:effectLst>
                <a:cs typeface="Arial" pitchFamily="34" charset="0"/>
              </a:rPr>
              <a:t> </a:t>
            </a:r>
            <a:r>
              <a:rPr lang="ar-SA" b="1" dirty="0" smtClean="0">
                <a:effectLst>
                  <a:outerShdw blurRad="38100" dist="38100" dir="2700000" algn="tl">
                    <a:srgbClr val="000000">
                      <a:alpha val="43137"/>
                    </a:srgbClr>
                  </a:outerShdw>
                </a:effectLst>
                <a:cs typeface="Arial" pitchFamily="34" charset="0"/>
              </a:rPr>
              <a:t>3</a:t>
            </a: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تذبذب مستوي سطح البحر</a:t>
            </a:r>
            <a:endParaRPr lang="en-US" sz="4000" b="1" spc="50" dirty="0"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
        <p:nvSpPr>
          <p:cNvPr id="5"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جغرافيا البحار والمحيطات                                                                        المحاضرة الثالثة</a:t>
            </a:r>
            <a:endParaRPr lang="en-US" sz="2000" dirty="0"/>
          </a:p>
          <a:p>
            <a:endParaRPr lang="en-US" sz="2000" dirty="0"/>
          </a:p>
        </p:txBody>
      </p:sp>
    </p:spTree>
    <p:extLst>
      <p:ext uri="{BB962C8B-B14F-4D97-AF65-F5344CB8AC3E}">
        <p14:creationId xmlns:p14="http://schemas.microsoft.com/office/powerpoint/2010/main" val="27430001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
        <p:nvSpPr>
          <p:cNvPr id="5" name="Text Box 3"/>
          <p:cNvSpPr txBox="1">
            <a:spLocks noChangeArrowheads="1"/>
          </p:cNvSpPr>
          <p:nvPr/>
        </p:nvSpPr>
        <p:spPr bwMode="auto">
          <a:xfrm>
            <a:off x="350838" y="2308473"/>
            <a:ext cx="9204325" cy="3970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ar-SA" altLang="en-US" sz="2400" b="1" dirty="0">
                <a:solidFill>
                  <a:schemeClr val="accent6">
                    <a:lumMod val="25000"/>
                  </a:schemeClr>
                </a:solidFill>
                <a:cs typeface="Traditional Arabic" panose="02020603050405020304" pitchFamily="18" charset="-78"/>
              </a:rPr>
              <a:t>لم يكن سطح البحر ثابتا في مستوياته عبر الأزمنة الجيولوجية، حيث كان في تغير مستمر ارتفاعا وانخفاضا. خلال الزمن الجيولوجي الثالث وصل مستوي سطح البحر مستويات أعلي مما عليه في الوقت الحالي. </a:t>
            </a:r>
            <a:endParaRPr lang="ar-SA" altLang="en-US" sz="2400" b="1" dirty="0" smtClean="0">
              <a:solidFill>
                <a:schemeClr val="accent6">
                  <a:lumMod val="25000"/>
                </a:schemeClr>
              </a:solidFill>
              <a:cs typeface="Traditional Arabic" panose="02020603050405020304" pitchFamily="18" charset="-78"/>
            </a:endParaRPr>
          </a:p>
          <a:p>
            <a:pPr>
              <a:spcBef>
                <a:spcPct val="50000"/>
              </a:spcBef>
            </a:pPr>
            <a:r>
              <a:rPr lang="ar-AE" altLang="en-US" sz="3200" b="1" u="sng" dirty="0">
                <a:solidFill>
                  <a:srgbClr val="C00000"/>
                </a:solidFill>
                <a:cs typeface="Traditional Arabic" panose="02020603050405020304" pitchFamily="18" charset="-78"/>
              </a:rPr>
              <a:t>من أهم العوامل التي ينتج عنها تذبذب مستوي البحر</a:t>
            </a:r>
            <a:r>
              <a:rPr lang="ar-AE" altLang="en-US" sz="2400" b="1" u="sng" dirty="0">
                <a:solidFill>
                  <a:srgbClr val="FF0000"/>
                </a:solidFill>
                <a:cs typeface="Traditional Arabic" panose="02020603050405020304" pitchFamily="18" charset="-78"/>
              </a:rPr>
              <a:t>:</a:t>
            </a:r>
          </a:p>
          <a:p>
            <a:pPr>
              <a:spcBef>
                <a:spcPct val="50000"/>
              </a:spcBef>
            </a:pPr>
            <a:r>
              <a:rPr lang="ar-AE" altLang="en-US" sz="2400" b="1" dirty="0">
                <a:solidFill>
                  <a:schemeClr val="accent6">
                    <a:lumMod val="25000"/>
                  </a:schemeClr>
                </a:solidFill>
                <a:cs typeface="Traditional Arabic" panose="02020603050405020304" pitchFamily="18" charset="-78"/>
              </a:rPr>
              <a:t>1.	انصهار الجليد خلال الفترات الدفيئة في العصور الجيولوجية السابقة خاصة نطاقات الجليد الكبرى. في الفترات الباردة ينخفض المستوي لتحول كمية من مياه المحيط لجليد قاري، ويرتفع المستوي في الفترات الدفيئة نتيجة لذوبان الجليد القاري. </a:t>
            </a:r>
          </a:p>
          <a:p>
            <a:pPr>
              <a:spcBef>
                <a:spcPct val="50000"/>
              </a:spcBef>
            </a:pPr>
            <a:r>
              <a:rPr lang="ar-AE" altLang="en-US" sz="2400" b="1" dirty="0">
                <a:solidFill>
                  <a:schemeClr val="accent6">
                    <a:lumMod val="25000"/>
                  </a:schemeClr>
                </a:solidFill>
                <a:cs typeface="Traditional Arabic" panose="02020603050405020304" pitchFamily="18" charset="-78"/>
              </a:rPr>
              <a:t>2.	حدوث حركات باطنية (تكتونية) من لزلازل والبراكين.</a:t>
            </a:r>
          </a:p>
          <a:p>
            <a:pPr>
              <a:spcBef>
                <a:spcPct val="50000"/>
              </a:spcBef>
            </a:pPr>
            <a:endParaRPr lang="en-US" altLang="en-US" sz="2400" b="1" dirty="0">
              <a:solidFill>
                <a:schemeClr val="accent6">
                  <a:lumMod val="25000"/>
                </a:schemeClr>
              </a:solidFill>
              <a:cs typeface="Traditional Arabic" panose="02020603050405020304" pitchFamily="18" charset="-78"/>
            </a:endParaRPr>
          </a:p>
        </p:txBody>
      </p:sp>
      <p:sp>
        <p:nvSpPr>
          <p:cNvPr id="8" name="Text Box 2"/>
          <p:cNvSpPr txBox="1">
            <a:spLocks noChangeArrowheads="1"/>
          </p:cNvSpPr>
          <p:nvPr/>
        </p:nvSpPr>
        <p:spPr bwMode="auto">
          <a:xfrm>
            <a:off x="5457056" y="1556792"/>
            <a:ext cx="402031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عوامل تذبذب سطح البحر</a:t>
            </a:r>
            <a:endParaRPr lang="en-US" alt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60648"/>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المحاضرة الثالثة</a:t>
            </a:r>
            <a:endParaRPr lang="en-US" sz="2000" dirty="0"/>
          </a:p>
        </p:txBody>
      </p:sp>
    </p:spTree>
    <p:extLst>
      <p:ext uri="{BB962C8B-B14F-4D97-AF65-F5344CB8AC3E}">
        <p14:creationId xmlns:p14="http://schemas.microsoft.com/office/powerpoint/2010/main" val="2676599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
        <p:nvSpPr>
          <p:cNvPr id="5" name="Text Box 3"/>
          <p:cNvSpPr txBox="1">
            <a:spLocks noChangeArrowheads="1"/>
          </p:cNvSpPr>
          <p:nvPr/>
        </p:nvSpPr>
        <p:spPr bwMode="auto">
          <a:xfrm>
            <a:off x="350838" y="1484784"/>
            <a:ext cx="9204325" cy="415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ar-AE" altLang="en-US" sz="2400" b="1" dirty="0" smtClean="0">
                <a:solidFill>
                  <a:schemeClr val="accent6">
                    <a:lumMod val="25000"/>
                  </a:schemeClr>
                </a:solidFill>
                <a:cs typeface="Traditional Arabic" panose="02020603050405020304" pitchFamily="18" charset="-78"/>
              </a:rPr>
              <a:t>1</a:t>
            </a:r>
            <a:r>
              <a:rPr lang="ar-AE" altLang="en-US" sz="2400" b="1" dirty="0">
                <a:solidFill>
                  <a:schemeClr val="accent6">
                    <a:lumMod val="25000"/>
                  </a:schemeClr>
                </a:solidFill>
                <a:cs typeface="Traditional Arabic" panose="02020603050405020304" pitchFamily="18" charset="-78"/>
              </a:rPr>
              <a:t>.	انصهار الجليد خلال الفترات الدفيئة في العصور الجيولوجية السابقة خاصة نطاقات الجليد الكبرى. في الفترات الباردة ينخفض المستوي لتحول كمية من مياه المحيط لجليد قاري، ويرتفع المستوي في الفترات الدفيئة نتيجة لذوبان الجليد القاري. </a:t>
            </a:r>
          </a:p>
          <a:p>
            <a:pPr>
              <a:spcBef>
                <a:spcPct val="50000"/>
              </a:spcBef>
            </a:pPr>
            <a:r>
              <a:rPr lang="ar-AE" altLang="en-US" sz="2400" b="1" dirty="0" smtClean="0">
                <a:solidFill>
                  <a:schemeClr val="accent6">
                    <a:lumMod val="25000"/>
                  </a:schemeClr>
                </a:solidFill>
                <a:cs typeface="Traditional Arabic" panose="02020603050405020304" pitchFamily="18" charset="-78"/>
              </a:rPr>
              <a:t>2.	حدوث </a:t>
            </a:r>
            <a:r>
              <a:rPr lang="ar-AE" altLang="en-US" sz="2400" b="1" dirty="0">
                <a:solidFill>
                  <a:schemeClr val="accent6">
                    <a:lumMod val="25000"/>
                  </a:schemeClr>
                </a:solidFill>
                <a:cs typeface="Traditional Arabic" panose="02020603050405020304" pitchFamily="18" charset="-78"/>
              </a:rPr>
              <a:t>حركات باطنية (تكتونية) من لزلازل والبراكين</a:t>
            </a:r>
            <a:r>
              <a:rPr lang="ar-AE" altLang="en-US" sz="2400" b="1" dirty="0" smtClean="0">
                <a:solidFill>
                  <a:schemeClr val="accent6">
                    <a:lumMod val="25000"/>
                  </a:schemeClr>
                </a:solidFill>
                <a:cs typeface="Traditional Arabic" panose="02020603050405020304" pitchFamily="18" charset="-78"/>
              </a:rPr>
              <a:t>.</a:t>
            </a:r>
            <a:endParaRPr lang="ar-AE" altLang="en-US" sz="2400" b="1" dirty="0">
              <a:solidFill>
                <a:schemeClr val="accent6">
                  <a:lumMod val="25000"/>
                </a:schemeClr>
              </a:solidFill>
              <a:cs typeface="Traditional Arabic" panose="02020603050405020304" pitchFamily="18" charset="-78"/>
            </a:endParaRPr>
          </a:p>
          <a:p>
            <a:pPr>
              <a:spcBef>
                <a:spcPct val="50000"/>
              </a:spcBef>
            </a:pPr>
            <a:r>
              <a:rPr lang="ar-AE" altLang="en-US" sz="2400" b="1" dirty="0">
                <a:solidFill>
                  <a:schemeClr val="accent6">
                    <a:lumMod val="25000"/>
                  </a:schemeClr>
                </a:solidFill>
                <a:cs typeface="Traditional Arabic" panose="02020603050405020304" pitchFamily="18" charset="-78"/>
              </a:rPr>
              <a:t>3.	الحركات الباطنية (التكتونية) الكبرى، والتي تعمل على تشكيل سطح الأرض. هناك حركات تعمل علي خفض مستوي سطح الح نتيجة لقيامها لأحدث شقوق وخوانق وأخاديد محيطية أو احداث عملية هبوط. وهناك حركات تعمل على رفع المستوي حيث تعما على نشأة السلاسل الجبلية والحواجز المحيطية الكبرى.</a:t>
            </a:r>
          </a:p>
          <a:p>
            <a:pPr>
              <a:spcBef>
                <a:spcPct val="50000"/>
              </a:spcBef>
            </a:pPr>
            <a:r>
              <a:rPr lang="ar-AE" altLang="en-US" sz="2400" b="1" dirty="0">
                <a:solidFill>
                  <a:schemeClr val="accent6">
                    <a:lumMod val="25000"/>
                  </a:schemeClr>
                </a:solidFill>
                <a:cs typeface="Traditional Arabic" panose="02020603050405020304" pitchFamily="18" charset="-78"/>
              </a:rPr>
              <a:t>4.	تراكم الراسب والمفتتات في قاع المحيط.</a:t>
            </a:r>
          </a:p>
          <a:p>
            <a:pPr>
              <a:spcBef>
                <a:spcPct val="50000"/>
              </a:spcBef>
            </a:pPr>
            <a:endParaRPr lang="en-US" altLang="en-US" sz="2400" b="1" dirty="0">
              <a:solidFill>
                <a:schemeClr val="accent6">
                  <a:lumMod val="25000"/>
                </a:schemeClr>
              </a:solidFill>
              <a:cs typeface="Traditional Arabic" panose="02020603050405020304" pitchFamily="18" charset="-78"/>
            </a:endParaRPr>
          </a:p>
        </p:txBody>
      </p:sp>
      <p:sp>
        <p:nvSpPr>
          <p:cNvPr id="8" name="Text Box 2"/>
          <p:cNvSpPr txBox="1">
            <a:spLocks noChangeArrowheads="1"/>
          </p:cNvSpPr>
          <p:nvPr/>
        </p:nvSpPr>
        <p:spPr bwMode="auto">
          <a:xfrm>
            <a:off x="3224808" y="908720"/>
            <a:ext cx="6252567"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lvl="0">
              <a:spcBef>
                <a:spcPct val="50000"/>
              </a:spcBef>
            </a:pPr>
            <a:r>
              <a:rPr lang="ar-AE" altLang="en-US" sz="3200" b="1" u="sng" dirty="0">
                <a:solidFill>
                  <a:srgbClr val="C00000"/>
                </a:solidFill>
                <a:cs typeface="Traditional Arabic" panose="02020603050405020304" pitchFamily="18" charset="-78"/>
              </a:rPr>
              <a:t>من أهم العوامل التي ينتج عنها تذبذب مستوي البحر</a:t>
            </a:r>
            <a:r>
              <a:rPr lang="ar-AE" altLang="en-US" sz="2400" b="1" u="sng" dirty="0">
                <a:solidFill>
                  <a:srgbClr val="FF0000"/>
                </a:solidFill>
                <a:cs typeface="Traditional Arabic" panose="02020603050405020304" pitchFamily="18" charset="-78"/>
              </a:rPr>
              <a:t>:</a:t>
            </a:r>
            <a:endParaRPr lang="ar-AE" altLang="en-US" sz="2400" b="1" u="sng" dirty="0">
              <a:solidFill>
                <a:srgbClr val="FF0000"/>
              </a:solidFill>
              <a:cs typeface="Traditional Arabic" panose="02020603050405020304" pitchFamily="18" charset="-78"/>
            </a:endParaRPr>
          </a:p>
        </p:txBody>
      </p:sp>
      <p:sp>
        <p:nvSpPr>
          <p:cNvPr id="7" name="Title 1"/>
          <p:cNvSpPr txBox="1">
            <a:spLocks/>
          </p:cNvSpPr>
          <p:nvPr/>
        </p:nvSpPr>
        <p:spPr>
          <a:xfrm>
            <a:off x="344488" y="260648"/>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المحاضرة الثالثة</a:t>
            </a:r>
            <a:endParaRPr lang="en-US" sz="2000" dirty="0"/>
          </a:p>
        </p:txBody>
      </p:sp>
    </p:spTree>
    <p:extLst>
      <p:ext uri="{BB962C8B-B14F-4D97-AF65-F5344CB8AC3E}">
        <p14:creationId xmlns:p14="http://schemas.microsoft.com/office/powerpoint/2010/main" val="4168257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sp>
        <p:nvSpPr>
          <p:cNvPr id="6" name="Text Box 4"/>
          <p:cNvSpPr txBox="1">
            <a:spLocks noChangeArrowheads="1"/>
          </p:cNvSpPr>
          <p:nvPr/>
        </p:nvSpPr>
        <p:spPr bwMode="auto">
          <a:xfrm>
            <a:off x="428625" y="908720"/>
            <a:ext cx="9166225"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ar-SA" altLang="en-US" sz="2400" b="1" dirty="0" smtClean="0">
                <a:solidFill>
                  <a:schemeClr val="accent6">
                    <a:lumMod val="25000"/>
                  </a:schemeClr>
                </a:solidFill>
                <a:cs typeface="Traditional Arabic" panose="02020603050405020304" pitchFamily="18" charset="-78"/>
              </a:rPr>
              <a:t>5</a:t>
            </a:r>
            <a:r>
              <a:rPr lang="ar-SA" altLang="en-US" sz="2400" b="1" dirty="0">
                <a:solidFill>
                  <a:schemeClr val="accent6">
                    <a:lumMod val="25000"/>
                  </a:schemeClr>
                </a:solidFill>
                <a:cs typeface="Traditional Arabic" panose="02020603050405020304" pitchFamily="18" charset="-78"/>
              </a:rPr>
              <a:t>.	التغيرات </a:t>
            </a:r>
            <a:r>
              <a:rPr lang="ar-SA" altLang="en-US" sz="2400" b="1" dirty="0" err="1">
                <a:solidFill>
                  <a:schemeClr val="accent6">
                    <a:lumMod val="25000"/>
                  </a:schemeClr>
                </a:solidFill>
                <a:cs typeface="Traditional Arabic" panose="02020603050405020304" pitchFamily="18" charset="-78"/>
              </a:rPr>
              <a:t>الجيوديسية</a:t>
            </a:r>
            <a:r>
              <a:rPr lang="ar-SA" altLang="en-US" sz="2400" b="1" dirty="0">
                <a:solidFill>
                  <a:schemeClr val="accent6">
                    <a:lumMod val="25000"/>
                  </a:schemeClr>
                </a:solidFill>
                <a:cs typeface="Traditional Arabic" panose="02020603050405020304" pitchFamily="18" charset="-78"/>
              </a:rPr>
              <a:t>. فإذا ذادت سرعة دوران الأرض فإن ذلك يؤثر في قوة الطر المركزية، فيرتفع منسوب البحر في المسطحات المائية الاستوائية وينخفض في القطبية. تزحزح موقع القطبين يعمل على تغيير كبير في مستوي البحر.</a:t>
            </a:r>
          </a:p>
          <a:p>
            <a:pPr>
              <a:spcBef>
                <a:spcPct val="50000"/>
              </a:spcBef>
            </a:pPr>
            <a:r>
              <a:rPr lang="ar-SA" altLang="en-US" sz="2400" b="1" dirty="0">
                <a:solidFill>
                  <a:schemeClr val="accent6">
                    <a:lumMod val="25000"/>
                  </a:schemeClr>
                </a:solidFill>
                <a:cs typeface="Traditional Arabic" panose="02020603050405020304" pitchFamily="18" charset="-78"/>
              </a:rPr>
              <a:t>6.	التغير الذي يحدث في الخصائص الطبيعية لمياه المحيط.</a:t>
            </a:r>
            <a:endParaRPr lang="ar-SA" altLang="en-US" sz="2400" b="1" dirty="0">
              <a:solidFill>
                <a:schemeClr val="accent6">
                  <a:lumMod val="25000"/>
                </a:schemeClr>
              </a:solidFill>
              <a:cs typeface="Traditional Arabic" panose="02020603050405020304" pitchFamily="18" charset="-78"/>
            </a:endParaRPr>
          </a:p>
        </p:txBody>
      </p:sp>
      <p:sp>
        <p:nvSpPr>
          <p:cNvPr id="7" name="Title 1"/>
          <p:cNvSpPr txBox="1">
            <a:spLocks/>
          </p:cNvSpPr>
          <p:nvPr/>
        </p:nvSpPr>
        <p:spPr>
          <a:xfrm>
            <a:off x="344488" y="260648"/>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المحاضرة الثالثة</a:t>
            </a:r>
            <a:endParaRPr lang="en-US" sz="2000" dirty="0"/>
          </a:p>
        </p:txBody>
      </p:sp>
    </p:spTree>
    <p:extLst>
      <p:ext uri="{BB962C8B-B14F-4D97-AF65-F5344CB8AC3E}">
        <p14:creationId xmlns:p14="http://schemas.microsoft.com/office/powerpoint/2010/main" val="3611424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
        <p:nvSpPr>
          <p:cNvPr id="5" name="Text Box 3"/>
          <p:cNvSpPr txBox="1">
            <a:spLocks noChangeArrowheads="1"/>
          </p:cNvSpPr>
          <p:nvPr/>
        </p:nvSpPr>
        <p:spPr bwMode="auto">
          <a:xfrm>
            <a:off x="350838" y="1556792"/>
            <a:ext cx="9204325"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spcBef>
                <a:spcPct val="50000"/>
              </a:spcBef>
              <a:buFont typeface="Arial" panose="020B0604020202020204" pitchFamily="34" charset="0"/>
              <a:buChar char="•"/>
            </a:pPr>
            <a:r>
              <a:rPr lang="ar-SA" altLang="en-US" sz="2400" b="1" dirty="0">
                <a:solidFill>
                  <a:schemeClr val="accent6">
                    <a:lumMod val="25000"/>
                  </a:schemeClr>
                </a:solidFill>
                <a:cs typeface="Traditional Arabic" panose="02020603050405020304" pitchFamily="18" charset="-78"/>
              </a:rPr>
              <a:t>حدثت زيادة في حجم مياه البحر خلال النصف الأول من الزمن الثالث نتيجة لانبثاق المصهورات، وتعرض في النصف لانخفاض تدريجي. وذلك نتيجة لهبوط قاع المحيط (تغيرات </a:t>
            </a:r>
            <a:r>
              <a:rPr lang="ar-SA" altLang="en-US" sz="2400" b="1" dirty="0" err="1">
                <a:solidFill>
                  <a:schemeClr val="accent6">
                    <a:lumMod val="25000"/>
                  </a:schemeClr>
                </a:solidFill>
                <a:cs typeface="Traditional Arabic" panose="02020603050405020304" pitchFamily="18" charset="-78"/>
              </a:rPr>
              <a:t>ايسوستية</a:t>
            </a:r>
            <a:r>
              <a:rPr lang="ar-SA" altLang="en-US" sz="2400" b="1" dirty="0">
                <a:solidFill>
                  <a:schemeClr val="accent6">
                    <a:lumMod val="25000"/>
                  </a:schemeClr>
                </a:solidFill>
                <a:cs typeface="Traditional Arabic" panose="02020603050405020304" pitchFamily="18" charset="-78"/>
              </a:rPr>
              <a:t>).</a:t>
            </a:r>
            <a:endParaRPr lang="en-US" altLang="en-US" sz="2400" b="1" dirty="0">
              <a:solidFill>
                <a:schemeClr val="accent6">
                  <a:lumMod val="25000"/>
                </a:schemeClr>
              </a:solidFill>
              <a:cs typeface="Traditional Arabic" panose="02020603050405020304" pitchFamily="18" charset="-78"/>
            </a:endParaRPr>
          </a:p>
        </p:txBody>
      </p:sp>
      <p:sp>
        <p:nvSpPr>
          <p:cNvPr id="8" name="Text Box 2"/>
          <p:cNvSpPr txBox="1">
            <a:spLocks noChangeArrowheads="1"/>
          </p:cNvSpPr>
          <p:nvPr/>
        </p:nvSpPr>
        <p:spPr bwMode="auto">
          <a:xfrm>
            <a:off x="3440832" y="908720"/>
            <a:ext cx="6036543"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تذبذب مستوي سطح البحر في الزمن الثالث</a:t>
            </a:r>
            <a:endParaRPr lang="en-US" alt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60648"/>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المحاضرة الثالثة</a:t>
            </a:r>
            <a:endParaRPr lang="en-US" sz="2000" dirty="0"/>
          </a:p>
        </p:txBody>
      </p:sp>
    </p:spTree>
    <p:extLst>
      <p:ext uri="{BB962C8B-B14F-4D97-AF65-F5344CB8AC3E}">
        <p14:creationId xmlns:p14="http://schemas.microsoft.com/office/powerpoint/2010/main" val="282273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
        <p:nvSpPr>
          <p:cNvPr id="5" name="Text Box 3"/>
          <p:cNvSpPr txBox="1">
            <a:spLocks noChangeArrowheads="1"/>
          </p:cNvSpPr>
          <p:nvPr/>
        </p:nvSpPr>
        <p:spPr bwMode="auto">
          <a:xfrm>
            <a:off x="350838" y="1556792"/>
            <a:ext cx="9204325"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lgn="just">
              <a:spcBef>
                <a:spcPct val="50000"/>
              </a:spcBef>
              <a:buFont typeface="Arial" panose="020B0604020202020204" pitchFamily="34" charset="0"/>
              <a:buChar char="•"/>
            </a:pPr>
            <a:r>
              <a:rPr lang="ar-SA" altLang="en-US" sz="2400" b="1" dirty="0">
                <a:solidFill>
                  <a:schemeClr val="accent6">
                    <a:lumMod val="25000"/>
                  </a:schemeClr>
                </a:solidFill>
                <a:cs typeface="Traditional Arabic" panose="02020603050405020304" pitchFamily="18" charset="-78"/>
              </a:rPr>
              <a:t>خلال العصر الرابع </a:t>
            </a:r>
            <a:r>
              <a:rPr lang="en-US" altLang="en-US" sz="2400" b="1" dirty="0">
                <a:solidFill>
                  <a:schemeClr val="accent6">
                    <a:lumMod val="25000"/>
                  </a:schemeClr>
                </a:solidFill>
                <a:cs typeface="Traditional Arabic" panose="02020603050405020304" pitchFamily="18" charset="-78"/>
              </a:rPr>
              <a:t>Pleistocene، </a:t>
            </a:r>
            <a:r>
              <a:rPr lang="ar-SA" altLang="en-US" sz="2400" b="1" dirty="0">
                <a:solidFill>
                  <a:schemeClr val="accent6">
                    <a:lumMod val="25000"/>
                  </a:schemeClr>
                </a:solidFill>
                <a:cs typeface="Traditional Arabic" panose="02020603050405020304" pitchFamily="18" charset="-78"/>
              </a:rPr>
              <a:t>تكونت كتل جليدية في العروض المعتدلة والباردة على حساب مياه المحيط مما أدي لانخفاض في مستوي البحر. </a:t>
            </a:r>
            <a:endParaRPr lang="ar-SA" altLang="en-US"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وعند </a:t>
            </a:r>
            <a:r>
              <a:rPr lang="ar-SA" altLang="en-US" sz="2400" b="1" dirty="0">
                <a:solidFill>
                  <a:schemeClr val="accent6">
                    <a:lumMod val="25000"/>
                  </a:schemeClr>
                </a:solidFill>
                <a:cs typeface="Traditional Arabic" panose="02020603050405020304" pitchFamily="18" charset="-78"/>
              </a:rPr>
              <a:t>انصهار الجليد خلال الفترات الدافئة يرتفع المنسوب مرة أخري. حدث الارتفاع والانخفاض في مستوي البحر بصورة تعاقبية ولعدة مرات وذلك نتيجة لتعاقب الدورات الباردة والدافئة. </a:t>
            </a:r>
            <a:endParaRPr lang="ar-SA" altLang="en-US"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منسوب </a:t>
            </a:r>
            <a:r>
              <a:rPr lang="ar-SA" altLang="en-US" sz="2400" b="1" dirty="0">
                <a:solidFill>
                  <a:schemeClr val="accent6">
                    <a:lumMod val="25000"/>
                  </a:schemeClr>
                </a:solidFill>
                <a:cs typeface="Traditional Arabic" panose="02020603050405020304" pitchFamily="18" charset="-78"/>
              </a:rPr>
              <a:t>مستوي البحر في بداية الزمن الرابع عصر البلايوستوسين كان أعلي عن المنسوب الحالي بنحو 100متر. </a:t>
            </a:r>
            <a:endParaRPr lang="ar-SA" altLang="en-US"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في </a:t>
            </a:r>
            <a:r>
              <a:rPr lang="ar-SA" altLang="en-US" sz="2400" b="1" dirty="0">
                <a:solidFill>
                  <a:schemeClr val="accent6">
                    <a:lumMod val="25000"/>
                  </a:schemeClr>
                </a:solidFill>
                <a:cs typeface="Traditional Arabic" panose="02020603050405020304" pitchFamily="18" charset="-78"/>
              </a:rPr>
              <a:t>فترة الجينز الجليدية انخفض بنحو -10متر عن مستواه الحالي. خلال فترة الجينز الدفيئة ارتفع مستواه مرة أخري بنحو 55 متر فوق المستوي الحالي</a:t>
            </a:r>
            <a:r>
              <a:rPr lang="ar-SA" altLang="en-US" sz="2400" b="1" dirty="0" smtClean="0">
                <a:solidFill>
                  <a:schemeClr val="accent6">
                    <a:lumMod val="25000"/>
                  </a:schemeClr>
                </a:solidFill>
                <a:cs typeface="Traditional Arabic" panose="02020603050405020304" pitchFamily="18" charset="-78"/>
              </a:rPr>
              <a:t>.</a:t>
            </a:r>
          </a:p>
          <a:p>
            <a:pPr marL="342900" indent="-342900" algn="just">
              <a:spcBef>
                <a:spcPct val="50000"/>
              </a:spcBef>
              <a:buFont typeface="Arial" panose="020B0604020202020204" pitchFamily="34" charset="0"/>
              <a:buChar char="•"/>
            </a:pPr>
            <a:r>
              <a:rPr lang="ar-AE" altLang="en-US" sz="2400" b="1" dirty="0">
                <a:solidFill>
                  <a:schemeClr val="accent6">
                    <a:lumMod val="25000"/>
                  </a:schemeClr>
                </a:solidFill>
                <a:cs typeface="Traditional Arabic" panose="02020603050405020304" pitchFamily="18" charset="-78"/>
              </a:rPr>
              <a:t>عملت التغيرات في مستوي سطح البحر على تشكيل الخصائص الطبيعية والكيمائية لمياه البحر. فنسبة ملوحة مياه البحر ترتفع عندما يتم تبخر الكمية الكبيرة من المياه وتتراكم في شكل كتل جليدية قارية. </a:t>
            </a:r>
            <a:endParaRPr lang="ar-SA" altLang="en-US" sz="2400" b="1" dirty="0" smtClean="0">
              <a:solidFill>
                <a:schemeClr val="accent6">
                  <a:lumMod val="25000"/>
                </a:schemeClr>
              </a:solidFill>
              <a:cs typeface="Traditional Arabic" panose="02020603050405020304" pitchFamily="18" charset="-78"/>
            </a:endParaRPr>
          </a:p>
        </p:txBody>
      </p:sp>
      <p:sp>
        <p:nvSpPr>
          <p:cNvPr id="8" name="Text Box 2"/>
          <p:cNvSpPr txBox="1">
            <a:spLocks noChangeArrowheads="1"/>
          </p:cNvSpPr>
          <p:nvPr/>
        </p:nvSpPr>
        <p:spPr bwMode="auto">
          <a:xfrm>
            <a:off x="3080792" y="908720"/>
            <a:ext cx="6396583"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تذبذب مستوي سطح البحر في الزمن الرابع</a:t>
            </a:r>
            <a:endParaRPr lang="en-US" alt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60648"/>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المحاضرة الثالثة</a:t>
            </a:r>
            <a:endParaRPr lang="en-US" sz="2000" dirty="0"/>
          </a:p>
        </p:txBody>
      </p:sp>
    </p:spTree>
    <p:extLst>
      <p:ext uri="{BB962C8B-B14F-4D97-AF65-F5344CB8AC3E}">
        <p14:creationId xmlns:p14="http://schemas.microsoft.com/office/powerpoint/2010/main" val="1724256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
        <p:nvSpPr>
          <p:cNvPr id="5" name="Text Box 3"/>
          <p:cNvSpPr txBox="1">
            <a:spLocks noChangeArrowheads="1"/>
          </p:cNvSpPr>
          <p:nvPr/>
        </p:nvSpPr>
        <p:spPr bwMode="auto">
          <a:xfrm>
            <a:off x="350838" y="908720"/>
            <a:ext cx="9204325"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lgn="just">
              <a:spcBef>
                <a:spcPct val="50000"/>
              </a:spcBef>
              <a:buFont typeface="Arial" panose="020B0604020202020204" pitchFamily="34" charset="0"/>
              <a:buChar char="•"/>
            </a:pPr>
            <a:r>
              <a:rPr lang="ar-AE" altLang="en-US" sz="2400" b="1" dirty="0" smtClean="0">
                <a:solidFill>
                  <a:schemeClr val="accent6">
                    <a:lumMod val="25000"/>
                  </a:schemeClr>
                </a:solidFill>
                <a:cs typeface="Traditional Arabic" panose="02020603050405020304" pitchFamily="18" charset="-78"/>
              </a:rPr>
              <a:t>إلى </a:t>
            </a:r>
            <a:r>
              <a:rPr lang="ar-AE" altLang="en-US" sz="2400" b="1" dirty="0">
                <a:solidFill>
                  <a:schemeClr val="accent6">
                    <a:lumMod val="25000"/>
                  </a:schemeClr>
                </a:solidFill>
                <a:cs typeface="Traditional Arabic" panose="02020603050405020304" pitchFamily="18" charset="-78"/>
              </a:rPr>
              <a:t>جانب ارتفاع نسبة الملوحة تكونت ضمن المسطحات المائية بحار ملحية مثال ذلك بحر البلطيق. </a:t>
            </a:r>
            <a:endParaRPr lang="ar-SA" altLang="en-US"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AE" altLang="en-US" sz="2400" b="1" dirty="0" smtClean="0">
                <a:solidFill>
                  <a:schemeClr val="accent6">
                    <a:lumMod val="25000"/>
                  </a:schemeClr>
                </a:solidFill>
                <a:cs typeface="Traditional Arabic" panose="02020603050405020304" pitchFamily="18" charset="-78"/>
              </a:rPr>
              <a:t>وفي </a:t>
            </a:r>
            <a:r>
              <a:rPr lang="ar-AE" altLang="en-US" sz="2400" b="1" dirty="0">
                <a:solidFill>
                  <a:schemeClr val="accent6">
                    <a:lumMod val="25000"/>
                  </a:schemeClr>
                </a:solidFill>
                <a:cs typeface="Traditional Arabic" panose="02020603050405020304" pitchFamily="18" charset="-78"/>
              </a:rPr>
              <a:t>الفترة الدفيئة وعندما ينصهر الجليد تنخفض نسبة الملوحة. </a:t>
            </a:r>
            <a:endParaRPr lang="ar-SA" altLang="en-US"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AE" altLang="en-US" sz="2400" b="1" dirty="0" smtClean="0">
                <a:solidFill>
                  <a:schemeClr val="accent6">
                    <a:lumMod val="25000"/>
                  </a:schemeClr>
                </a:solidFill>
                <a:cs typeface="Traditional Arabic" panose="02020603050405020304" pitchFamily="18" charset="-78"/>
              </a:rPr>
              <a:t>كان </a:t>
            </a:r>
            <a:r>
              <a:rPr lang="ar-AE" altLang="en-US" sz="2400" b="1" dirty="0">
                <a:solidFill>
                  <a:schemeClr val="accent6">
                    <a:lumMod val="25000"/>
                  </a:schemeClr>
                </a:solidFill>
                <a:cs typeface="Traditional Arabic" panose="02020603050405020304" pitchFamily="18" charset="-78"/>
              </a:rPr>
              <a:t>لهذا التغير في مستوي البحر ارتفاعا وانخفاضا أثره على بقية الخصائص الطبيعية الأخرى لمياه البحار من تنوع وتباين درجة حرارة المياه السطحية والمياه السفلية، وحركة المياه، وتباين كثافة المياه من منطقة إلى أخري. </a:t>
            </a:r>
            <a:endParaRPr lang="ar-SA" altLang="en-US"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AE" altLang="en-US" sz="2400" b="1" dirty="0" smtClean="0">
                <a:solidFill>
                  <a:schemeClr val="accent6">
                    <a:lumMod val="25000"/>
                  </a:schemeClr>
                </a:solidFill>
                <a:cs typeface="Traditional Arabic" panose="02020603050405020304" pitchFamily="18" charset="-78"/>
              </a:rPr>
              <a:t>تذبذب </a:t>
            </a:r>
            <a:r>
              <a:rPr lang="ar-AE" altLang="en-US" sz="2400" b="1" dirty="0">
                <a:solidFill>
                  <a:schemeClr val="accent6">
                    <a:lumMod val="25000"/>
                  </a:schemeClr>
                </a:solidFill>
                <a:cs typeface="Traditional Arabic" panose="02020603050405020304" pitchFamily="18" charset="-78"/>
              </a:rPr>
              <a:t>مستوي سطح البحر فترة الزمن الرابع تسبب في تشكيل السهول </a:t>
            </a:r>
            <a:r>
              <a:rPr lang="ar-AE" altLang="en-US" sz="2400" b="1" dirty="0" err="1">
                <a:solidFill>
                  <a:schemeClr val="accent6">
                    <a:lumMod val="25000"/>
                  </a:schemeClr>
                </a:solidFill>
                <a:cs typeface="Traditional Arabic" panose="02020603050405020304" pitchFamily="18" charset="-78"/>
              </a:rPr>
              <a:t>التحاتية</a:t>
            </a:r>
            <a:r>
              <a:rPr lang="ar-AE" altLang="en-US" sz="2400" b="1" dirty="0">
                <a:solidFill>
                  <a:schemeClr val="accent6">
                    <a:lumMod val="25000"/>
                  </a:schemeClr>
                </a:solidFill>
                <a:cs typeface="Traditional Arabic" panose="02020603050405020304" pitchFamily="18" charset="-78"/>
              </a:rPr>
              <a:t> البحرية </a:t>
            </a:r>
            <a:r>
              <a:rPr lang="en-US" altLang="en-US" sz="2400" b="1" dirty="0">
                <a:solidFill>
                  <a:schemeClr val="accent6">
                    <a:lumMod val="25000"/>
                  </a:schemeClr>
                </a:solidFill>
                <a:cs typeface="Traditional Arabic" panose="02020603050405020304" pitchFamily="18" charset="-78"/>
              </a:rPr>
              <a:t>marine platforms </a:t>
            </a:r>
            <a:r>
              <a:rPr lang="ar-AE" altLang="en-US" sz="2400" b="1" dirty="0">
                <a:solidFill>
                  <a:schemeClr val="accent6">
                    <a:lumMod val="25000"/>
                  </a:schemeClr>
                </a:solidFill>
                <a:cs typeface="Traditional Arabic" panose="02020603050405020304" pitchFamily="18" charset="-78"/>
              </a:rPr>
              <a:t>وذلك عند تراجع البحر عن اليابسة، والتي تتباين بناء على مستوي انخفاض مستوي سطح البحر. </a:t>
            </a:r>
            <a:endParaRPr lang="ar-SA" altLang="en-US"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AE" altLang="en-US" sz="2400" b="1" dirty="0">
                <a:solidFill>
                  <a:schemeClr val="accent6">
                    <a:lumMod val="25000"/>
                  </a:schemeClr>
                </a:solidFill>
                <a:cs typeface="Traditional Arabic" panose="02020603050405020304" pitchFamily="18" charset="-78"/>
              </a:rPr>
              <a:t>وعملت المجاري النهرية القديمة التي كانت تصب في البحار القديمة ثم تراجعت عن تلك الشواطئ، على شق أودية لها في الأراضي الشاطئية الجديدة التي تم اضافتها لليابسة. </a:t>
            </a:r>
          </a:p>
        </p:txBody>
      </p:sp>
      <p:sp>
        <p:nvSpPr>
          <p:cNvPr id="7" name="Title 1"/>
          <p:cNvSpPr txBox="1">
            <a:spLocks/>
          </p:cNvSpPr>
          <p:nvPr/>
        </p:nvSpPr>
        <p:spPr>
          <a:xfrm>
            <a:off x="344488" y="260648"/>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المحاضرة الثالثة</a:t>
            </a:r>
            <a:endParaRPr lang="en-US" sz="2000" dirty="0"/>
          </a:p>
        </p:txBody>
      </p:sp>
    </p:spTree>
    <p:extLst>
      <p:ext uri="{BB962C8B-B14F-4D97-AF65-F5344CB8AC3E}">
        <p14:creationId xmlns:p14="http://schemas.microsoft.com/office/powerpoint/2010/main" val="1749235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
        <p:nvSpPr>
          <p:cNvPr id="5" name="Text Box 3"/>
          <p:cNvSpPr txBox="1">
            <a:spLocks noChangeArrowheads="1"/>
          </p:cNvSpPr>
          <p:nvPr/>
        </p:nvSpPr>
        <p:spPr bwMode="auto">
          <a:xfrm>
            <a:off x="350838" y="908720"/>
            <a:ext cx="9204325"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lgn="just">
              <a:spcBef>
                <a:spcPct val="500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وتعمل </a:t>
            </a:r>
            <a:r>
              <a:rPr lang="ar-SA" altLang="en-US" sz="2400" b="1" dirty="0">
                <a:solidFill>
                  <a:schemeClr val="accent6">
                    <a:lumMod val="25000"/>
                  </a:schemeClr>
                </a:solidFill>
                <a:cs typeface="Traditional Arabic" panose="02020603050405020304" pitchFamily="18" charset="-78"/>
              </a:rPr>
              <a:t>تلك الأنهار علي نحت مجاريها رأسيا ليصل لمستوي القاعدة الذي انخفض به مستوي سطح البحر. </a:t>
            </a:r>
            <a:endParaRPr lang="ar-SA" altLang="en-US"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ونتيجة </a:t>
            </a:r>
            <a:r>
              <a:rPr lang="ar-SA" altLang="en-US" sz="2400" b="1" dirty="0">
                <a:solidFill>
                  <a:schemeClr val="accent6">
                    <a:lumMod val="25000"/>
                  </a:schemeClr>
                </a:solidFill>
                <a:cs typeface="Traditional Arabic" panose="02020603050405020304" pitchFamily="18" charset="-78"/>
              </a:rPr>
              <a:t>لارتفاع مستوي سطح البحر وتقدم شواطئه تختفي بعض الأراضي القارية المتاخمة لها في تلك المناطق، وتنشأ نتيجة لذلك السهول البحرية الغاطسة، </a:t>
            </a:r>
            <a:r>
              <a:rPr lang="ar-SA" altLang="en-US" sz="2400" b="1" dirty="0" err="1">
                <a:solidFill>
                  <a:schemeClr val="accent6">
                    <a:lumMod val="25000"/>
                  </a:schemeClr>
                </a:solidFill>
                <a:cs typeface="Traditional Arabic" panose="02020603050405020304" pitchFamily="18" charset="-78"/>
              </a:rPr>
              <a:t>والفيودورات</a:t>
            </a:r>
            <a:r>
              <a:rPr lang="ar-SA" altLang="en-US" sz="2400" b="1" dirty="0">
                <a:solidFill>
                  <a:schemeClr val="accent6">
                    <a:lumMod val="25000"/>
                  </a:schemeClr>
                </a:solidFill>
                <a:cs typeface="Traditional Arabic" panose="02020603050405020304" pitchFamily="18" charset="-78"/>
              </a:rPr>
              <a:t>، والخلجان، والأودية البحرية، والجزر الساحلية.</a:t>
            </a:r>
            <a:endParaRPr lang="en-US" altLang="en-US" sz="2400" b="1" dirty="0">
              <a:solidFill>
                <a:schemeClr val="accent6">
                  <a:lumMod val="25000"/>
                </a:schemeClr>
              </a:solidFill>
              <a:cs typeface="Traditional Arabic" panose="02020603050405020304" pitchFamily="18" charset="-78"/>
            </a:endParaRPr>
          </a:p>
        </p:txBody>
      </p:sp>
      <p:sp>
        <p:nvSpPr>
          <p:cNvPr id="7" name="Title 1"/>
          <p:cNvSpPr txBox="1">
            <a:spLocks/>
          </p:cNvSpPr>
          <p:nvPr/>
        </p:nvSpPr>
        <p:spPr>
          <a:xfrm>
            <a:off x="344488" y="260648"/>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المحاضرة الثالثة</a:t>
            </a:r>
            <a:endParaRPr lang="en-US" sz="2000" dirty="0"/>
          </a:p>
        </p:txBody>
      </p:sp>
    </p:spTree>
    <p:extLst>
      <p:ext uri="{BB962C8B-B14F-4D97-AF65-F5344CB8AC3E}">
        <p14:creationId xmlns:p14="http://schemas.microsoft.com/office/powerpoint/2010/main" val="4144785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
        <p:nvSpPr>
          <p:cNvPr id="5" name="Text Box 3"/>
          <p:cNvSpPr txBox="1">
            <a:spLocks noChangeArrowheads="1"/>
          </p:cNvSpPr>
          <p:nvPr/>
        </p:nvSpPr>
        <p:spPr bwMode="auto">
          <a:xfrm>
            <a:off x="350838" y="836712"/>
            <a:ext cx="9204325"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lgn="just">
              <a:spcBef>
                <a:spcPct val="50000"/>
              </a:spcBef>
              <a:buFont typeface="Arial" panose="020B0604020202020204" pitchFamily="34" charset="0"/>
              <a:buChar char="•"/>
            </a:pPr>
            <a:r>
              <a:rPr lang="ar-SA" altLang="en-US" sz="2400" b="1" dirty="0">
                <a:solidFill>
                  <a:schemeClr val="accent6">
                    <a:lumMod val="25000"/>
                  </a:schemeClr>
                </a:solidFill>
                <a:cs typeface="Traditional Arabic" panose="02020603050405020304" pitchFamily="18" charset="-78"/>
              </a:rPr>
              <a:t>في حوض البحر الأبيض المتوسط علي ساحل الجزائر يوجد تتابع تكوين مدرجات بحرية يرجع تكوينها لفترة ما قبل البلايوستوسين، وهناك مدرجات أخري تكونت بسبب تذبذب مستوي البحر خلال الزمن الرابع وتحت تأثير التغيرات </a:t>
            </a:r>
            <a:r>
              <a:rPr lang="ar-SA" altLang="en-US" sz="2400" b="1" dirty="0" err="1">
                <a:solidFill>
                  <a:schemeClr val="accent6">
                    <a:lumMod val="25000"/>
                  </a:schemeClr>
                </a:solidFill>
                <a:cs typeface="Traditional Arabic" panose="02020603050405020304" pitchFamily="18" charset="-78"/>
              </a:rPr>
              <a:t>الايوستاستية</a:t>
            </a:r>
            <a:r>
              <a:rPr lang="ar-SA" altLang="en-US" sz="2400" b="1" dirty="0">
                <a:solidFill>
                  <a:schemeClr val="accent6">
                    <a:lumMod val="25000"/>
                  </a:schemeClr>
                </a:solidFill>
                <a:cs typeface="Traditional Arabic" panose="02020603050405020304" pitchFamily="18" charset="-78"/>
              </a:rPr>
              <a:t> الجليدية. </a:t>
            </a:r>
            <a:endParaRPr lang="ar-SA" altLang="en-US"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كما </a:t>
            </a:r>
            <a:r>
              <a:rPr lang="ar-SA" altLang="en-US" sz="2400" b="1" dirty="0">
                <a:solidFill>
                  <a:schemeClr val="accent6">
                    <a:lumMod val="25000"/>
                  </a:schemeClr>
                </a:solidFill>
                <a:cs typeface="Traditional Arabic" panose="02020603050405020304" pitchFamily="18" charset="-78"/>
              </a:rPr>
              <a:t>وجدت مدرجات مشابهة لتلك التي في الجزائر علي ساحل الريفيرا الإيطالية-الفرنسية. في السهول الشرقية للولايات المتحدة الأمريكية بين نيوجرسي وفلوريدا توجد المدرجات البحرية وهي تشير للتغيرات في مستوي البحر. </a:t>
            </a:r>
            <a:endParaRPr lang="ar-SA" altLang="en-US"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في </a:t>
            </a:r>
            <a:r>
              <a:rPr lang="ar-SA" altLang="en-US" sz="2400" b="1" dirty="0">
                <a:solidFill>
                  <a:schemeClr val="accent6">
                    <a:lumMod val="25000"/>
                  </a:schemeClr>
                </a:solidFill>
                <a:cs typeface="Traditional Arabic" panose="02020603050405020304" pitchFamily="18" charset="-78"/>
              </a:rPr>
              <a:t>بريطانيا تدل الشواطئ البحرية المرتفعة على ارتفاع منسوب البحر خلال فترات زمنية سابقة ثم انخفاضه عن المناطق المجاورة التي غمرها تاركا تلك الشواطئ. </a:t>
            </a:r>
            <a:endParaRPr lang="en-US" altLang="en-US" sz="2400" b="1" dirty="0">
              <a:solidFill>
                <a:schemeClr val="accent6">
                  <a:lumMod val="25000"/>
                </a:schemeClr>
              </a:solidFill>
              <a:cs typeface="Traditional Arabic" panose="02020603050405020304" pitchFamily="18" charset="-78"/>
            </a:endParaRPr>
          </a:p>
        </p:txBody>
      </p:sp>
      <p:sp>
        <p:nvSpPr>
          <p:cNvPr id="7" name="Title 1"/>
          <p:cNvSpPr txBox="1">
            <a:spLocks/>
          </p:cNvSpPr>
          <p:nvPr/>
        </p:nvSpPr>
        <p:spPr>
          <a:xfrm>
            <a:off x="344488" y="260648"/>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المحاضرة الثالثة</a:t>
            </a:r>
            <a:endParaRPr lang="en-US" sz="2000" dirty="0"/>
          </a:p>
        </p:txBody>
      </p:sp>
    </p:spTree>
    <p:extLst>
      <p:ext uri="{BB962C8B-B14F-4D97-AF65-F5344CB8AC3E}">
        <p14:creationId xmlns:p14="http://schemas.microsoft.com/office/powerpoint/2010/main" val="1985734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
        <p:nvSpPr>
          <p:cNvPr id="5" name="Text Box 3"/>
          <p:cNvSpPr txBox="1">
            <a:spLocks noChangeArrowheads="1"/>
          </p:cNvSpPr>
          <p:nvPr/>
        </p:nvSpPr>
        <p:spPr bwMode="auto">
          <a:xfrm>
            <a:off x="350838" y="1484784"/>
            <a:ext cx="9204325"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lgn="just">
              <a:spcBef>
                <a:spcPct val="50000"/>
              </a:spcBef>
              <a:buFont typeface="Arial" panose="020B0604020202020204" pitchFamily="34" charset="0"/>
              <a:buChar char="•"/>
            </a:pPr>
            <a:r>
              <a:rPr lang="ar-SA" altLang="en-US" sz="2400" b="1" dirty="0">
                <a:solidFill>
                  <a:schemeClr val="accent6">
                    <a:lumMod val="25000"/>
                  </a:schemeClr>
                </a:solidFill>
                <a:cs typeface="Traditional Arabic" panose="02020603050405020304" pitchFamily="18" charset="-78"/>
              </a:rPr>
              <a:t>البحر البلطي بشكله  </a:t>
            </a:r>
            <a:r>
              <a:rPr lang="en-US" altLang="en-US" sz="2400" b="1" dirty="0">
                <a:solidFill>
                  <a:schemeClr val="accent6">
                    <a:lumMod val="25000"/>
                  </a:schemeClr>
                </a:solidFill>
                <a:cs typeface="Traditional Arabic" panose="02020603050405020304" pitchFamily="18" charset="-78"/>
              </a:rPr>
              <a:t>landscape</a:t>
            </a:r>
            <a:r>
              <a:rPr lang="ar-SA" altLang="en-US" sz="2400" b="1" dirty="0">
                <a:solidFill>
                  <a:schemeClr val="accent6">
                    <a:lumMod val="25000"/>
                  </a:schemeClr>
                </a:solidFill>
                <a:cs typeface="Traditional Arabic" panose="02020603050405020304" pitchFamily="18" charset="-78"/>
              </a:rPr>
              <a:t>الحوضي الحالي (قوس </a:t>
            </a:r>
            <a:r>
              <a:rPr lang="ar-SA" altLang="en-US" sz="2400" b="1" dirty="0" err="1">
                <a:solidFill>
                  <a:schemeClr val="accent6">
                    <a:lumMod val="25000"/>
                  </a:schemeClr>
                </a:solidFill>
                <a:cs typeface="Traditional Arabic" panose="02020603050405020304" pitchFamily="18" charset="-78"/>
              </a:rPr>
              <a:t>بذراعان</a:t>
            </a:r>
            <a:r>
              <a:rPr lang="ar-SA" altLang="en-US" sz="2400" b="1" dirty="0">
                <a:solidFill>
                  <a:schemeClr val="accent6">
                    <a:lumMod val="25000"/>
                  </a:schemeClr>
                </a:solidFill>
                <a:cs typeface="Traditional Arabic" panose="02020603050405020304" pitchFamily="18" charset="-78"/>
              </a:rPr>
              <a:t> يتداخلان في أراضي شمال غرب أوروبا، وتنتشر فيه الجزر) هو نتاج لتغيرات بيئة حدثت في البحر في فترة الزمن الرابع في مستوي البحر وهي التي حدثت بعد فترة الجليد </a:t>
            </a:r>
            <a:r>
              <a:rPr lang="en-US" altLang="en-US" sz="2400" b="1" dirty="0">
                <a:solidFill>
                  <a:schemeClr val="accent6">
                    <a:lumMod val="25000"/>
                  </a:schemeClr>
                </a:solidFill>
                <a:cs typeface="Traditional Arabic" panose="02020603050405020304" pitchFamily="18" charset="-78"/>
              </a:rPr>
              <a:t>postglacial. </a:t>
            </a:r>
            <a:endParaRPr lang="ar-SA" altLang="en-US"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خلال </a:t>
            </a:r>
            <a:r>
              <a:rPr lang="ar-SA" altLang="en-US" sz="2400" b="1" dirty="0">
                <a:solidFill>
                  <a:schemeClr val="accent6">
                    <a:lumMod val="25000"/>
                  </a:schemeClr>
                </a:solidFill>
                <a:cs typeface="Traditional Arabic" panose="02020603050405020304" pitchFamily="18" charset="-78"/>
              </a:rPr>
              <a:t>فترة ما بعد الجليد كان البحر البلطي عبارة عن بحيرة ذات مياه عذبة تغطي معظم منطقته الحالية ويعرف حينها ببحيرة البلطي الجليدية. </a:t>
            </a:r>
            <a:endParaRPr lang="ar-SA" altLang="en-US"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تعرضت </a:t>
            </a:r>
            <a:r>
              <a:rPr lang="ar-SA" altLang="en-US" sz="2400" b="1" dirty="0">
                <a:solidFill>
                  <a:schemeClr val="accent6">
                    <a:lumMod val="25000"/>
                  </a:schemeClr>
                </a:solidFill>
                <a:cs typeface="Traditional Arabic" panose="02020603050405020304" pitchFamily="18" charset="-78"/>
              </a:rPr>
              <a:t>أرض البحر البلطي لهبوط تدريجي نتج عنه تكوين الأذرع الجانبية واتصلت البحيرات ببعضها. </a:t>
            </a:r>
          </a:p>
          <a:p>
            <a:pPr marL="342900" indent="-342900" algn="just">
              <a:spcBef>
                <a:spcPct val="500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حدث </a:t>
            </a:r>
            <a:r>
              <a:rPr lang="ar-SA" altLang="en-US" sz="2400" b="1" dirty="0">
                <a:solidFill>
                  <a:schemeClr val="accent6">
                    <a:lumMod val="25000"/>
                  </a:schemeClr>
                </a:solidFill>
                <a:cs typeface="Traditional Arabic" panose="02020603050405020304" pitchFamily="18" charset="-78"/>
              </a:rPr>
              <a:t>تجمد لمياه البحر مما أدي لتركز الأملاح في مياهه تحت السطحية وارتفعت نسبة ملوحتها ومن ثم عرف بالبحر الملحي العظيم. </a:t>
            </a:r>
            <a:endParaRPr lang="ar-SA" altLang="en-US"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مع </a:t>
            </a:r>
            <a:r>
              <a:rPr lang="ar-SA" altLang="en-US" sz="2400" b="1" dirty="0">
                <a:solidFill>
                  <a:schemeClr val="accent6">
                    <a:lumMod val="25000"/>
                  </a:schemeClr>
                </a:solidFill>
                <a:cs typeface="Traditional Arabic" panose="02020603050405020304" pitchFamily="18" charset="-78"/>
              </a:rPr>
              <a:t>اعتدال المناخ وانصهار الجليد وتراجعه شمالا ترك رواسب ركامية جليدية تغطي نطاق واسع من حوض البحر. </a:t>
            </a:r>
            <a:endParaRPr lang="ar-SA" altLang="en-US" sz="2400" b="1" dirty="0" smtClean="0">
              <a:solidFill>
                <a:schemeClr val="accent6">
                  <a:lumMod val="25000"/>
                </a:schemeClr>
              </a:solidFill>
              <a:cs typeface="Traditional Arabic" panose="02020603050405020304" pitchFamily="18" charset="-78"/>
            </a:endParaRPr>
          </a:p>
        </p:txBody>
      </p:sp>
      <p:sp>
        <p:nvSpPr>
          <p:cNvPr id="8" name="Text Box 2"/>
          <p:cNvSpPr txBox="1">
            <a:spLocks noChangeArrowheads="1"/>
          </p:cNvSpPr>
          <p:nvPr/>
        </p:nvSpPr>
        <p:spPr bwMode="auto">
          <a:xfrm>
            <a:off x="3152800" y="908720"/>
            <a:ext cx="632457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تغيرات ما بعد الجليد في منسوب البحر البلطي</a:t>
            </a:r>
            <a:endParaRPr lang="en-US" alt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60648"/>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المحاضرة الثالثة</a:t>
            </a:r>
            <a:endParaRPr lang="en-US" sz="2000" dirty="0"/>
          </a:p>
        </p:txBody>
      </p:sp>
    </p:spTree>
    <p:extLst>
      <p:ext uri="{BB962C8B-B14F-4D97-AF65-F5344CB8AC3E}">
        <p14:creationId xmlns:p14="http://schemas.microsoft.com/office/powerpoint/2010/main" val="3698987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
        <p:nvSpPr>
          <p:cNvPr id="5" name="Text Box 3"/>
          <p:cNvSpPr txBox="1">
            <a:spLocks noChangeArrowheads="1"/>
          </p:cNvSpPr>
          <p:nvPr/>
        </p:nvSpPr>
        <p:spPr bwMode="auto">
          <a:xfrm>
            <a:off x="350838" y="980728"/>
            <a:ext cx="9204325" cy="21236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lgn="just">
              <a:spcBef>
                <a:spcPct val="500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نتيجة </a:t>
            </a:r>
            <a:r>
              <a:rPr lang="ar-SA" altLang="en-US" sz="2400" b="1" dirty="0">
                <a:solidFill>
                  <a:schemeClr val="accent6">
                    <a:lumMod val="25000"/>
                  </a:schemeClr>
                </a:solidFill>
                <a:cs typeface="Traditional Arabic" panose="02020603050405020304" pitchFamily="18" charset="-78"/>
              </a:rPr>
              <a:t>لتوالي عمليات تراجع الجليد وتعرض المنطقة لهبوط وارتفاع منسوب سطح البحر دخلت مياه البحر المالحة مرة أخري للمنطقة. </a:t>
            </a:r>
            <a:endParaRPr lang="ar-SA" altLang="en-US"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بعد </a:t>
            </a:r>
            <a:r>
              <a:rPr lang="ar-SA" altLang="en-US" sz="2400" b="1" dirty="0">
                <a:solidFill>
                  <a:schemeClr val="accent6">
                    <a:lumMod val="25000"/>
                  </a:schemeClr>
                </a:solidFill>
                <a:cs typeface="Traditional Arabic" panose="02020603050405020304" pitchFamily="18" charset="-78"/>
              </a:rPr>
              <a:t>إزاحة الجليد من النطاق الغربي والشمالي تجمعت رواسب عملت على سد المنطقة وكونت بحيرة عذبة المياه. شكل البحر وسواحله وخصائص مياهه الطبيعية والكيمائية هي نتاج التغيرات الحديثة التي حدثت خلال فترة ما بعد الجليد.</a:t>
            </a:r>
            <a:endParaRPr lang="en-US" altLang="en-US" sz="2400" b="1" dirty="0">
              <a:solidFill>
                <a:schemeClr val="accent6">
                  <a:lumMod val="25000"/>
                </a:schemeClr>
              </a:solidFill>
              <a:cs typeface="Traditional Arabic" panose="02020603050405020304" pitchFamily="18" charset="-78"/>
            </a:endParaRPr>
          </a:p>
        </p:txBody>
      </p:sp>
      <p:sp>
        <p:nvSpPr>
          <p:cNvPr id="7" name="Title 1"/>
          <p:cNvSpPr txBox="1">
            <a:spLocks/>
          </p:cNvSpPr>
          <p:nvPr/>
        </p:nvSpPr>
        <p:spPr>
          <a:xfrm>
            <a:off x="344488" y="260648"/>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المحاضرة الثالثة</a:t>
            </a:r>
            <a:endParaRPr lang="en-US" sz="2000" dirty="0"/>
          </a:p>
        </p:txBody>
      </p:sp>
    </p:spTree>
    <p:extLst>
      <p:ext uri="{BB962C8B-B14F-4D97-AF65-F5344CB8AC3E}">
        <p14:creationId xmlns:p14="http://schemas.microsoft.com/office/powerpoint/2010/main" val="2541999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sp>
        <p:nvSpPr>
          <p:cNvPr id="5" name="Text Box 3"/>
          <p:cNvSpPr txBox="1">
            <a:spLocks noChangeArrowheads="1"/>
          </p:cNvSpPr>
          <p:nvPr/>
        </p:nvSpPr>
        <p:spPr bwMode="auto">
          <a:xfrm>
            <a:off x="350838" y="1484784"/>
            <a:ext cx="9204325" cy="415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lgn="just">
              <a:spcBef>
                <a:spcPct val="50000"/>
              </a:spcBef>
              <a:buFont typeface="Arial" panose="020B0604020202020204" pitchFamily="34" charset="0"/>
              <a:buChar char="•"/>
            </a:pPr>
            <a:r>
              <a:rPr lang="ar-SA" altLang="en-US" sz="2400" b="1" dirty="0">
                <a:solidFill>
                  <a:schemeClr val="accent6">
                    <a:lumMod val="25000"/>
                  </a:schemeClr>
                </a:solidFill>
                <a:cs typeface="Traditional Arabic" panose="02020603050405020304" pitchFamily="18" charset="-78"/>
              </a:rPr>
              <a:t>تبين من رصد حركة المد والجزر من عام إلى آخر، أن مستوي سطح البحر ما زال آخذا في الارتفاع التدريجي في الوقت الحاضر. فقد اثبتت الدراسات أن مستوي سطح البحر في تزايد تدريجي مستمر بمعدل 2.3 مليمتر/السنة. </a:t>
            </a:r>
            <a:endParaRPr lang="ar-SA" altLang="en-US"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يرجح </a:t>
            </a:r>
            <a:r>
              <a:rPr lang="ar-SA" altLang="en-US" sz="2400" b="1" dirty="0">
                <a:solidFill>
                  <a:schemeClr val="accent6">
                    <a:lumMod val="25000"/>
                  </a:schemeClr>
                </a:solidFill>
                <a:cs typeface="Traditional Arabic" panose="02020603050405020304" pitchFamily="18" charset="-78"/>
              </a:rPr>
              <a:t>السبب الأساسي في ارتفاع منسوب سطح البحر إلي التقهقر العام لتكوينات الجليد، وانصهار تجمعات الجليد في المناطق الجبلية والساحلية من العروض الباردة. </a:t>
            </a:r>
            <a:endParaRPr lang="ar-SA" altLang="en-US"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على </a:t>
            </a:r>
            <a:r>
              <a:rPr lang="ar-SA" altLang="en-US" sz="2400" b="1" dirty="0">
                <a:solidFill>
                  <a:schemeClr val="accent6">
                    <a:lumMod val="25000"/>
                  </a:schemeClr>
                </a:solidFill>
                <a:cs typeface="Traditional Arabic" panose="02020603050405020304" pitchFamily="18" charset="-78"/>
              </a:rPr>
              <a:t>السواحل الشمالية الغربي لأوروبا يحدث ارتفاع تدريجي بناء على انصهار الجليد المتراكم فوق المرتفعات الحبلية. </a:t>
            </a:r>
            <a:endParaRPr lang="ar-SA" altLang="en-US"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 </a:t>
            </a:r>
            <a:r>
              <a:rPr lang="ar-SA" altLang="en-US" sz="2400" b="1" dirty="0">
                <a:solidFill>
                  <a:schemeClr val="accent6">
                    <a:lumMod val="25000"/>
                  </a:schemeClr>
                </a:solidFill>
                <a:cs typeface="Traditional Arabic" panose="02020603050405020304" pitchFamily="18" charset="-78"/>
              </a:rPr>
              <a:t>في مناطق أخري يحدث انخفاض تدريجي للسواحل مثل ساحل الدنمارك. </a:t>
            </a:r>
            <a:endParaRPr lang="ar-SA" altLang="en-US"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يحدث </a:t>
            </a:r>
            <a:r>
              <a:rPr lang="ar-SA" altLang="en-US" sz="2400" b="1" dirty="0">
                <a:solidFill>
                  <a:schemeClr val="accent6">
                    <a:lumMod val="25000"/>
                  </a:schemeClr>
                </a:solidFill>
                <a:cs typeface="Traditional Arabic" panose="02020603050405020304" pitchFamily="18" charset="-78"/>
              </a:rPr>
              <a:t>ارتفاع في مستوي سطح البحر بمعدل 3.5 ملم/السنة في تلك السواحل.</a:t>
            </a:r>
            <a:endParaRPr lang="en-US" altLang="en-US" sz="2400" b="1" dirty="0">
              <a:solidFill>
                <a:schemeClr val="accent6">
                  <a:lumMod val="25000"/>
                </a:schemeClr>
              </a:solidFill>
              <a:cs typeface="Traditional Arabic" panose="02020603050405020304" pitchFamily="18" charset="-78"/>
            </a:endParaRPr>
          </a:p>
        </p:txBody>
      </p:sp>
      <p:sp>
        <p:nvSpPr>
          <p:cNvPr id="8" name="Text Box 2"/>
          <p:cNvSpPr txBox="1">
            <a:spLocks noChangeArrowheads="1"/>
          </p:cNvSpPr>
          <p:nvPr/>
        </p:nvSpPr>
        <p:spPr bwMode="auto">
          <a:xfrm>
            <a:off x="3656856" y="908720"/>
            <a:ext cx="582051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طبيعة التغير الحالي في منسوب سطح البحر</a:t>
            </a:r>
            <a:endParaRPr lang="en-US" alt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60648"/>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المحاضرة الثالثة</a:t>
            </a:r>
            <a:endParaRPr lang="en-US" sz="2000" dirty="0"/>
          </a:p>
        </p:txBody>
      </p:sp>
    </p:spTree>
    <p:extLst>
      <p:ext uri="{BB962C8B-B14F-4D97-AF65-F5344CB8AC3E}">
        <p14:creationId xmlns:p14="http://schemas.microsoft.com/office/powerpoint/2010/main" val="4041205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sp>
        <p:nvSpPr>
          <p:cNvPr id="5" name="Text Box 3"/>
          <p:cNvSpPr txBox="1">
            <a:spLocks noChangeArrowheads="1"/>
          </p:cNvSpPr>
          <p:nvPr/>
        </p:nvSpPr>
        <p:spPr bwMode="auto">
          <a:xfrm>
            <a:off x="350838" y="836712"/>
            <a:ext cx="9204325" cy="3231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SA" altLang="en-US" sz="2400" b="1" dirty="0">
                <a:solidFill>
                  <a:schemeClr val="accent6">
                    <a:lumMod val="25000"/>
                  </a:schemeClr>
                </a:solidFill>
                <a:cs typeface="Traditional Arabic" panose="02020603050405020304" pitchFamily="18" charset="-78"/>
              </a:rPr>
              <a:t>تشير عمليات الرصد لمنسوب سطح البحر أن هناك ارتفاع بمعدل بين 1.12-2 ملم/السنة.  نتيجة لانصهار الجليد فإن منسوب سطح البحر سيأخذ الارتفاع. </a:t>
            </a:r>
            <a:endParaRPr lang="ar-SA" altLang="en-US" sz="2400" b="1" dirty="0" smtClean="0">
              <a:solidFill>
                <a:schemeClr val="accent6">
                  <a:lumMod val="25000"/>
                </a:schemeClr>
              </a:solidFill>
              <a:cs typeface="Traditional Arabic" panose="02020603050405020304" pitchFamily="18" charset="-78"/>
            </a:endParaRPr>
          </a:p>
          <a:p>
            <a:pPr algn="just">
              <a:spcBef>
                <a:spcPct val="50000"/>
              </a:spcBef>
            </a:pPr>
            <a:r>
              <a:rPr lang="ar-SA" altLang="en-US" sz="2400" b="1" dirty="0" smtClean="0">
                <a:solidFill>
                  <a:schemeClr val="accent6">
                    <a:lumMod val="25000"/>
                  </a:schemeClr>
                </a:solidFill>
                <a:cs typeface="Traditional Arabic" panose="02020603050405020304" pitchFamily="18" charset="-78"/>
              </a:rPr>
              <a:t>وإذا </a:t>
            </a:r>
            <a:r>
              <a:rPr lang="ar-SA" altLang="en-US" sz="2400" b="1" dirty="0">
                <a:solidFill>
                  <a:schemeClr val="accent6">
                    <a:lumMod val="25000"/>
                  </a:schemeClr>
                </a:solidFill>
                <a:cs typeface="Traditional Arabic" panose="02020603050405020304" pitchFamily="18" charset="-78"/>
              </a:rPr>
              <a:t>ما تعرضت كتل الجليد في </a:t>
            </a:r>
            <a:r>
              <a:rPr lang="ar-SA" altLang="en-US" sz="2400" b="1" dirty="0" err="1">
                <a:solidFill>
                  <a:schemeClr val="accent6">
                    <a:lumMod val="25000"/>
                  </a:schemeClr>
                </a:solidFill>
                <a:cs typeface="Traditional Arabic" panose="02020603050405020304" pitchFamily="18" charset="-78"/>
              </a:rPr>
              <a:t>انتارتيكا</a:t>
            </a:r>
            <a:r>
              <a:rPr lang="ar-SA" altLang="en-US" sz="2400" b="1" dirty="0">
                <a:solidFill>
                  <a:schemeClr val="accent6">
                    <a:lumMod val="25000"/>
                  </a:schemeClr>
                </a:solidFill>
                <a:cs typeface="Traditional Arabic" panose="02020603050405020304" pitchFamily="18" charset="-78"/>
              </a:rPr>
              <a:t> للانصهار فإن منسوب سطح البحر سوف يرتفع بمعدل 100 متر عن مستواه الحالي مما يجعل معظم السواحل تحت تهدد الخطر للغمر بمياه البحار. </a:t>
            </a:r>
            <a:endParaRPr lang="ar-SA" altLang="en-US" sz="2400" b="1" dirty="0" smtClean="0">
              <a:solidFill>
                <a:schemeClr val="accent6">
                  <a:lumMod val="25000"/>
                </a:schemeClr>
              </a:solidFill>
              <a:cs typeface="Traditional Arabic" panose="02020603050405020304" pitchFamily="18" charset="-78"/>
            </a:endParaRPr>
          </a:p>
          <a:p>
            <a:pPr algn="just">
              <a:spcBef>
                <a:spcPct val="50000"/>
              </a:spcBef>
            </a:pPr>
            <a:r>
              <a:rPr lang="ar-SA" altLang="en-US" sz="2400" b="1" dirty="0" smtClean="0">
                <a:solidFill>
                  <a:schemeClr val="accent6">
                    <a:lumMod val="25000"/>
                  </a:schemeClr>
                </a:solidFill>
                <a:cs typeface="Traditional Arabic" panose="02020603050405020304" pitchFamily="18" charset="-78"/>
              </a:rPr>
              <a:t>لكن </a:t>
            </a:r>
            <a:r>
              <a:rPr lang="ar-SA" altLang="en-US" sz="2400" b="1" dirty="0">
                <a:solidFill>
                  <a:schemeClr val="accent6">
                    <a:lumMod val="25000"/>
                  </a:schemeClr>
                </a:solidFill>
                <a:cs typeface="Traditional Arabic" panose="02020603050405020304" pitchFamily="18" charset="-78"/>
              </a:rPr>
              <a:t>الدراسات الأخيرة اثبتت أن الجليد في </a:t>
            </a:r>
            <a:r>
              <a:rPr lang="ar-SA" altLang="en-US" sz="2400" b="1" dirty="0" err="1">
                <a:solidFill>
                  <a:schemeClr val="accent6">
                    <a:lumMod val="25000"/>
                  </a:schemeClr>
                </a:solidFill>
                <a:cs typeface="Traditional Arabic" panose="02020603050405020304" pitchFamily="18" charset="-78"/>
              </a:rPr>
              <a:t>انتارتيكا</a:t>
            </a:r>
            <a:r>
              <a:rPr lang="ar-SA" altLang="en-US" sz="2400" b="1" dirty="0">
                <a:solidFill>
                  <a:schemeClr val="accent6">
                    <a:lumMod val="25000"/>
                  </a:schemeClr>
                </a:solidFill>
                <a:cs typeface="Traditional Arabic" panose="02020603050405020304" pitchFamily="18" charset="-78"/>
              </a:rPr>
              <a:t> ليس معرض للانصهار بل هناك تراكم للجليد يعمل علي زيادة حجمه تدريجيا. </a:t>
            </a:r>
            <a:endParaRPr lang="ar-SA" altLang="en-US" sz="2400" b="1" dirty="0" smtClean="0">
              <a:solidFill>
                <a:schemeClr val="accent6">
                  <a:lumMod val="25000"/>
                </a:schemeClr>
              </a:solidFill>
              <a:cs typeface="Traditional Arabic" panose="02020603050405020304" pitchFamily="18" charset="-78"/>
            </a:endParaRPr>
          </a:p>
          <a:p>
            <a:pPr algn="just">
              <a:spcBef>
                <a:spcPct val="50000"/>
              </a:spcBef>
            </a:pPr>
            <a:r>
              <a:rPr lang="ar-SA" altLang="en-US" sz="2400" b="1" dirty="0" smtClean="0">
                <a:solidFill>
                  <a:schemeClr val="accent6">
                    <a:lumMod val="25000"/>
                  </a:schemeClr>
                </a:solidFill>
                <a:cs typeface="Traditional Arabic" panose="02020603050405020304" pitchFamily="18" charset="-78"/>
              </a:rPr>
              <a:t>عليه </a:t>
            </a:r>
            <a:r>
              <a:rPr lang="ar-SA" altLang="en-US" sz="2400" b="1" dirty="0">
                <a:solidFill>
                  <a:schemeClr val="accent6">
                    <a:lumMod val="25000"/>
                  </a:schemeClr>
                </a:solidFill>
                <a:cs typeface="Traditional Arabic" panose="02020603050405020304" pitchFamily="18" charset="-78"/>
              </a:rPr>
              <a:t>فإن ارتفاع منسوب سطح البحر يرجع إلى ذوبان الجليد في النصف الشمالي من الكرة الأرضية. </a:t>
            </a:r>
            <a:endParaRPr lang="en-US" altLang="en-US" sz="2400" b="1" dirty="0">
              <a:solidFill>
                <a:schemeClr val="accent6">
                  <a:lumMod val="25000"/>
                </a:schemeClr>
              </a:solidFill>
              <a:cs typeface="Traditional Arabic" panose="02020603050405020304" pitchFamily="18" charset="-78"/>
            </a:endParaRPr>
          </a:p>
        </p:txBody>
      </p:sp>
      <p:sp>
        <p:nvSpPr>
          <p:cNvPr id="7" name="Title 1"/>
          <p:cNvSpPr txBox="1">
            <a:spLocks/>
          </p:cNvSpPr>
          <p:nvPr/>
        </p:nvSpPr>
        <p:spPr>
          <a:xfrm>
            <a:off x="344488" y="260648"/>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المحاضرة الثالثة</a:t>
            </a:r>
            <a:endParaRPr lang="en-US" sz="2000" dirty="0"/>
          </a:p>
        </p:txBody>
      </p:sp>
    </p:spTree>
    <p:extLst>
      <p:ext uri="{BB962C8B-B14F-4D97-AF65-F5344CB8AC3E}">
        <p14:creationId xmlns:p14="http://schemas.microsoft.com/office/powerpoint/2010/main" val="163995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15</a:t>
            </a:fld>
            <a:endParaRPr lang="en-US" dirty="0"/>
          </a:p>
        </p:txBody>
      </p:sp>
      <p:sp>
        <p:nvSpPr>
          <p:cNvPr id="5" name="Text Box 3"/>
          <p:cNvSpPr txBox="1">
            <a:spLocks noChangeArrowheads="1"/>
          </p:cNvSpPr>
          <p:nvPr/>
        </p:nvSpPr>
        <p:spPr bwMode="auto">
          <a:xfrm>
            <a:off x="350838" y="908720"/>
            <a:ext cx="9204325" cy="3231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lgn="just">
              <a:spcBef>
                <a:spcPct val="50000"/>
              </a:spcBef>
              <a:buFont typeface="Arial" panose="020B0604020202020204" pitchFamily="34" charset="0"/>
              <a:buChar char="•"/>
            </a:pPr>
            <a:r>
              <a:rPr lang="ar-SA" altLang="en-US" sz="2400" b="1" dirty="0">
                <a:solidFill>
                  <a:schemeClr val="accent6">
                    <a:lumMod val="25000"/>
                  </a:schemeClr>
                </a:solidFill>
                <a:cs typeface="Traditional Arabic" panose="02020603050405020304" pitchFamily="18" charset="-78"/>
              </a:rPr>
              <a:t>تأثير انصهار الجليد في إنشاء حركات رفع للشواطئ، وتغيير منسوب سطح البحر سوف يستمر إلى أن يتم انصهار كل الجليد المتجمد فوق القارات والمناطق القطبية على وجه الخصوص. </a:t>
            </a:r>
            <a:endParaRPr lang="ar-SA" altLang="en-US"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يناء </a:t>
            </a:r>
            <a:r>
              <a:rPr lang="ar-SA" altLang="en-US" sz="2400" b="1" dirty="0">
                <a:solidFill>
                  <a:schemeClr val="accent6">
                    <a:lumMod val="25000"/>
                  </a:schemeClr>
                </a:solidFill>
                <a:cs typeface="Traditional Arabic" panose="02020603050405020304" pitchFamily="18" charset="-78"/>
              </a:rPr>
              <a:t>على ذلك يتوقع حدوث واحد من الحالات التالية:</a:t>
            </a:r>
          </a:p>
          <a:p>
            <a:pPr lvl="1" algn="just">
              <a:spcBef>
                <a:spcPct val="50000"/>
              </a:spcBef>
            </a:pPr>
            <a:r>
              <a:rPr lang="ar-SA" altLang="en-US" sz="2400" b="1" dirty="0">
                <a:solidFill>
                  <a:schemeClr val="accent6">
                    <a:lumMod val="25000"/>
                  </a:schemeClr>
                </a:solidFill>
                <a:cs typeface="Traditional Arabic" panose="02020603050405020304" pitchFamily="18" charset="-78"/>
              </a:rPr>
              <a:t>1.	انصهار كل الجليد واستمرار ارتفاع منسوب مستوي سطح البحر العام وبالتالي غمر كثير من الشواطئ ونطاقات واسعة من اليابسة.</a:t>
            </a:r>
          </a:p>
          <a:p>
            <a:pPr lvl="1" algn="just">
              <a:spcBef>
                <a:spcPct val="50000"/>
              </a:spcBef>
            </a:pPr>
            <a:r>
              <a:rPr lang="ar-SA" altLang="en-US" sz="2400" b="1" dirty="0">
                <a:solidFill>
                  <a:schemeClr val="accent6">
                    <a:lumMod val="25000"/>
                  </a:schemeClr>
                </a:solidFill>
                <a:cs typeface="Traditional Arabic" panose="02020603050405020304" pitchFamily="18" charset="-78"/>
              </a:rPr>
              <a:t>2.	ربما يتعرض سطح الأرض لفترة برودة شديدة تشبه فترات العصر الجليدي في الزمن الرابع مما ينجم عنه زيادة في تراكم الجليد وانخفاض في مستوي سطح البحر.</a:t>
            </a:r>
            <a:endParaRPr lang="ar-SA" altLang="en-US" sz="2400" b="1" dirty="0">
              <a:solidFill>
                <a:schemeClr val="accent6">
                  <a:lumMod val="25000"/>
                </a:schemeClr>
              </a:solidFill>
              <a:cs typeface="Traditional Arabic" panose="02020603050405020304" pitchFamily="18" charset="-78"/>
            </a:endParaRPr>
          </a:p>
        </p:txBody>
      </p:sp>
      <p:sp>
        <p:nvSpPr>
          <p:cNvPr id="7" name="Title 1"/>
          <p:cNvSpPr txBox="1">
            <a:spLocks/>
          </p:cNvSpPr>
          <p:nvPr/>
        </p:nvSpPr>
        <p:spPr>
          <a:xfrm>
            <a:off x="344488" y="260648"/>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المحاضرة الثالثة</a:t>
            </a:r>
            <a:endParaRPr lang="en-US" sz="2000" dirty="0"/>
          </a:p>
        </p:txBody>
      </p:sp>
    </p:spTree>
    <p:extLst>
      <p:ext uri="{BB962C8B-B14F-4D97-AF65-F5344CB8AC3E}">
        <p14:creationId xmlns:p14="http://schemas.microsoft.com/office/powerpoint/2010/main" val="2409111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p:txBody>
          <a:bodyPr/>
          <a:lstStyle/>
          <a:p>
            <a:endParaRPr lang="en-US"/>
          </a:p>
        </p:txBody>
      </p:sp>
      <p:sp>
        <p:nvSpPr>
          <p:cNvPr id="5" name="Content Placeholder 4"/>
          <p:cNvSpPr>
            <a:spLocks noGrp="1"/>
          </p:cNvSpPr>
          <p:nvPr>
            <p:ph sz="half" idx="1"/>
          </p:nvPr>
        </p:nvSpPr>
        <p:spPr/>
        <p:txBody>
          <a:bodyPr/>
          <a:lstStyle/>
          <a:p>
            <a:endParaRPr lang="en-US" dirty="0"/>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16</a:t>
            </a:fld>
            <a:endParaRPr lang="en-US" dirty="0"/>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جغرافيا البحار والمحيطات                                                                        المحاضرة الثالثة</a:t>
            </a:r>
            <a:endParaRPr lang="en-US" sz="2000" dirty="0"/>
          </a:p>
        </p:txBody>
      </p:sp>
    </p:spTree>
    <p:extLst>
      <p:ext uri="{BB962C8B-B14F-4D97-AF65-F5344CB8AC3E}">
        <p14:creationId xmlns:p14="http://schemas.microsoft.com/office/powerpoint/2010/main" val="53836934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1" id="{8EC88328-42C1-414D-8FE8-C67053200C72}" vid="{5416BC9F-2187-4C3D-91E8-20911268742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Arts-template-final</Template>
  <TotalTime>43</TotalTime>
  <Words>1106</Words>
  <Application>Microsoft Office PowerPoint</Application>
  <PresentationFormat>A4 Paper (210x297 mm)</PresentationFormat>
  <Paragraphs>115</Paragraphs>
  <Slides>17</Slides>
  <Notes>14</Notes>
  <HiddenSlides>0</HiddenSlides>
  <MMClips>0</MMClips>
  <ScaleCrop>false</ScaleCrop>
  <HeadingPairs>
    <vt:vector size="6" baseType="variant">
      <vt:variant>
        <vt:lpstr>الخطوط المستخدمة</vt:lpstr>
      </vt:variant>
      <vt:variant>
        <vt:i4>6</vt:i4>
      </vt:variant>
      <vt:variant>
        <vt:lpstr>نسق</vt:lpstr>
      </vt:variant>
      <vt:variant>
        <vt:i4>1</vt:i4>
      </vt:variant>
      <vt:variant>
        <vt:lpstr>عناوين الشرائح</vt:lpstr>
      </vt:variant>
      <vt:variant>
        <vt:i4>17</vt:i4>
      </vt:variant>
    </vt:vector>
  </HeadingPairs>
  <TitlesOfParts>
    <vt:vector size="24" baseType="lpstr">
      <vt:lpstr>ae_AlMateen</vt:lpstr>
      <vt:lpstr>Arial</vt:lpstr>
      <vt:lpstr>AYM Wadiy S_U normal.</vt:lpstr>
      <vt:lpstr>Calibri</vt:lpstr>
      <vt:lpstr>Times New Roman</vt:lpstr>
      <vt:lpstr>Traditional Arabic</vt:lpstr>
      <vt:lpstr>Office Theme</vt:lpstr>
      <vt:lpstr>عرض تقديمي في PowerPoint</vt:lpstr>
      <vt:lpstr>المحاضرة 3</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hp</cp:lastModifiedBy>
  <cp:revision>6</cp:revision>
  <dcterms:created xsi:type="dcterms:W3CDTF">2014-09-11T06:30:06Z</dcterms:created>
  <dcterms:modified xsi:type="dcterms:W3CDTF">2014-10-23T06:32:50Z</dcterms:modified>
</cp:coreProperties>
</file>