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2" r:id="rId3"/>
    <p:sldId id="308" r:id="rId4"/>
    <p:sldId id="311" r:id="rId5"/>
    <p:sldId id="312" r:id="rId6"/>
    <p:sldId id="313" r:id="rId7"/>
    <p:sldId id="314" r:id="rId8"/>
    <p:sldId id="315" r:id="rId9"/>
    <p:sldId id="316" r:id="rId10"/>
    <p:sldId id="317" r:id="rId11"/>
    <p:sldId id="318" r:id="rId12"/>
    <p:sldId id="319" r:id="rId13"/>
    <p:sldId id="320" r:id="rId14"/>
    <p:sldId id="321" r:id="rId15"/>
    <p:sldId id="322" r:id="rId16"/>
    <p:sldId id="310"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79546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088868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055174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856733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3033730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790309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946232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933609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471852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531969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74306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49292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جغرافيا البحار والمحيطات </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4</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درجة حرارة مياه البحار والمحيطات</a:t>
            </a: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1484784"/>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SA" altLang="en-US" sz="2400" b="1" dirty="0">
                <a:solidFill>
                  <a:schemeClr val="accent6">
                    <a:lumMod val="25000"/>
                  </a:schemeClr>
                </a:solidFill>
                <a:cs typeface="Traditional Arabic" panose="02020603050405020304" pitchFamily="18" charset="-78"/>
              </a:rPr>
              <a:t>المياه من العناصر الطبيعية المحدودة على سطح الأرض. وتوجد المياه على سطح الأرض في صورها المختلفة الغزية، السائلة والمتجمدة. الماء يبقي في حالة سائل في درجات الحرارة تحت المنخفضة، ولكن عندما تصل درجة الحرارة للصفر المئوي تتجمد المياه النقية. تحتفظ المياه بدرجات الحرارة المرتفعة لفترة أطول من اليابس لأنها تمتص الحرارة ببطء وتفقدها ببطء. نتيجة لذلك فإن المدي الحراري اليومي والفصلي لمسطحات المائية أقل بكثير من المدي الحراري للهواء في اليابس المجاور لها. لهذه الخاصية تأثيرها وفي تشكيل المناخ البحري، والمناخ القاري.</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8001000" y="908720"/>
            <a:ext cx="14763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200" b="1" u="sng" dirty="0">
                <a:solidFill>
                  <a:srgbClr val="C00000"/>
                </a:solidFill>
                <a:cs typeface="Traditional Arabic" panose="02020603050405020304" pitchFamily="18" charset="-78"/>
              </a:rPr>
              <a:t>(1) مقدمة</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0838" y="1412776"/>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يتوقف شكل الكتل المائية وخصائص المياه الطبيعية على كمية الأشعة الشمسية التي تعمل على رفع درجة حرارة المياه عندما تخترقها متغلغلة فيها، أو تسخين طبقة الهواء الملامسة لسطح الماء.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تتأثر </a:t>
            </a:r>
            <a:r>
              <a:rPr lang="ar-SA" altLang="en-US" sz="2400" b="1" dirty="0">
                <a:solidFill>
                  <a:schemeClr val="accent6">
                    <a:lumMod val="25000"/>
                  </a:schemeClr>
                </a:solidFill>
                <a:cs typeface="Traditional Arabic" panose="02020603050405020304" pitchFamily="18" charset="-78"/>
              </a:rPr>
              <a:t>المسطحات المائية كذلك بعمليات المد والجزر الذي تسهم فيه عملية جذب القمر للمسطحات المائية، وبحركة الرياح التي تسود فوق ها. </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تبلغ كثافة المياه الصافية اعلى درجة لها عندما تكون درجة حرارتها 4</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مئوية (جرام/سم³). وتنخفض كثافة الماء بارتفاع درجة حرارتها ويزداد حجمها. </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حركة المياه في البحار والمحيطات، ومظهرها، وتنوعها، وتباين المجموعات الحيوية البحرية التي تعيش فيها، </a:t>
            </a:r>
            <a:r>
              <a:rPr lang="ar-SA" altLang="en-US" sz="2400" b="1" dirty="0" err="1">
                <a:solidFill>
                  <a:schemeClr val="accent6">
                    <a:lumMod val="25000"/>
                  </a:schemeClr>
                </a:solidFill>
                <a:cs typeface="Traditional Arabic" panose="02020603050405020304" pitchFamily="18" charset="-78"/>
              </a:rPr>
              <a:t>واقتصادياتها</a:t>
            </a:r>
            <a:r>
              <a:rPr lang="ar-SA" altLang="en-US" sz="2400" b="1" dirty="0">
                <a:solidFill>
                  <a:schemeClr val="accent6">
                    <a:lumMod val="25000"/>
                  </a:schemeClr>
                </a:solidFill>
                <a:cs typeface="Traditional Arabic" panose="02020603050405020304" pitchFamily="18" charset="-78"/>
              </a:rPr>
              <a:t> تتأثر بالخصائص الطبيعية والكيمائية لمياه البحار والمحيطات والتي من بيها درجة الحرارة</a:t>
            </a:r>
            <a:endParaRPr lang="ar-SA"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2648744" y="836712"/>
            <a:ext cx="68286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تأثير درجة حرارة المياه على خصائص البحار والمحيطات</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276888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0838" y="1412776"/>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تخفض درجة حرارة المياه في البحار والمحيطات بالتدرج مع العمق فوق قاع المحيط. ويمثل الإشعاع الشمسي المصدر الأساسي لحرارة البحار والمحيطات.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وتتباين </a:t>
            </a:r>
            <a:r>
              <a:rPr lang="ar-SA" altLang="en-US" sz="2400" b="1" dirty="0">
                <a:solidFill>
                  <a:schemeClr val="accent6">
                    <a:lumMod val="25000"/>
                  </a:schemeClr>
                </a:solidFill>
                <a:cs typeface="Traditional Arabic" panose="02020603050405020304" pitchFamily="18" charset="-78"/>
              </a:rPr>
              <a:t>درجة الحرارة من مسطح مائي إلى آخر، وقد تختلف في المسطح المائي الواحد خلال فصول السنة المختلفة. يعود التباين في درجات حرارة المسطحات المائية إلى:</a:t>
            </a:r>
          </a:p>
          <a:p>
            <a:pPr lvl="1" algn="just">
              <a:spcBef>
                <a:spcPct val="50000"/>
              </a:spcBef>
            </a:pPr>
            <a:r>
              <a:rPr lang="ar-SA" altLang="en-US" sz="2400" b="1" dirty="0">
                <a:solidFill>
                  <a:schemeClr val="accent6">
                    <a:lumMod val="25000"/>
                  </a:schemeClr>
                </a:solidFill>
                <a:cs typeface="Traditional Arabic" panose="02020603050405020304" pitchFamily="18" charset="-78"/>
              </a:rPr>
              <a:t>1.	الموقع الجغرافي ومدي وقوعها قيبا او بعيدا عن دائرة لاستواء.</a:t>
            </a:r>
          </a:p>
          <a:p>
            <a:pPr lvl="1" algn="just">
              <a:spcBef>
                <a:spcPct val="50000"/>
              </a:spcBef>
            </a:pPr>
            <a:r>
              <a:rPr lang="ar-SA" altLang="en-US" sz="2400" b="1" dirty="0">
                <a:solidFill>
                  <a:schemeClr val="accent6">
                    <a:lumMod val="25000"/>
                  </a:schemeClr>
                </a:solidFill>
                <a:cs typeface="Traditional Arabic" panose="02020603050405020304" pitchFamily="18" charset="-78"/>
              </a:rPr>
              <a:t>2.	متوسط طول مدة الاشراق اليومية والفصلية والسنوية.</a:t>
            </a:r>
          </a:p>
          <a:p>
            <a:pPr lvl="1" algn="just">
              <a:spcBef>
                <a:spcPct val="50000"/>
              </a:spcBef>
            </a:pPr>
            <a:r>
              <a:rPr lang="ar-SA" altLang="en-US" sz="2400" b="1" dirty="0">
                <a:solidFill>
                  <a:schemeClr val="accent6">
                    <a:lumMod val="25000"/>
                  </a:schemeClr>
                </a:solidFill>
                <a:cs typeface="Traditional Arabic" panose="02020603050405020304" pitchFamily="18" charset="-78"/>
              </a:rPr>
              <a:t>3.	الزاوية التي ترد بها الأشعة الشمسية علي سطح المسطح المائي.</a:t>
            </a:r>
          </a:p>
          <a:p>
            <a:pPr lvl="1" algn="just">
              <a:spcBef>
                <a:spcPct val="50000"/>
              </a:spcBef>
            </a:pPr>
            <a:r>
              <a:rPr lang="ar-SA" altLang="en-US" sz="2400" b="1" dirty="0">
                <a:solidFill>
                  <a:schemeClr val="accent6">
                    <a:lumMod val="25000"/>
                  </a:schemeClr>
                </a:solidFill>
                <a:cs typeface="Traditional Arabic" panose="02020603050405020304" pitchFamily="18" charset="-78"/>
              </a:rPr>
              <a:t>4.	تغير الأحوال المناخية من تراكم السحب، ومكية تساقط المطر، والرياح وحركتها السائدة.</a:t>
            </a:r>
          </a:p>
          <a:p>
            <a:pPr lvl="1" algn="just">
              <a:spcBef>
                <a:spcPct val="50000"/>
              </a:spcBef>
            </a:pPr>
            <a:r>
              <a:rPr lang="ar-SA" altLang="en-US" sz="2400" b="1" dirty="0">
                <a:solidFill>
                  <a:schemeClr val="accent6">
                    <a:lumMod val="25000"/>
                  </a:schemeClr>
                </a:solidFill>
                <a:cs typeface="Traditional Arabic" panose="02020603050405020304" pitchFamily="18" charset="-78"/>
              </a:rPr>
              <a:t>5.	مدي قدرة المياه على امتصاص الأشعة الشمسية، وإمكانية تغلل الأشعة في المياه شبه السطحية.</a:t>
            </a:r>
          </a:p>
          <a:p>
            <a:pPr lvl="1" algn="just">
              <a:spcBef>
                <a:spcPct val="50000"/>
              </a:spcBef>
            </a:pPr>
            <a:r>
              <a:rPr lang="ar-SA" altLang="en-US" sz="2400" b="1" dirty="0">
                <a:solidFill>
                  <a:schemeClr val="accent6">
                    <a:lumMod val="25000"/>
                  </a:schemeClr>
                </a:solidFill>
                <a:cs typeface="Traditional Arabic" panose="02020603050405020304" pitchFamily="18" charset="-78"/>
              </a:rPr>
              <a:t>6.	حركة المد والجزر، والتيارات البحرية.</a:t>
            </a:r>
            <a:endParaRPr lang="ar-SA"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656856" y="836712"/>
            <a:ext cx="58205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عوامل تغير درجة حرارة مياه البحار والمحيطات</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289729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0838" y="1412776"/>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في البحار تكون المياه الباردة الأعلى كثافة أسفل المياه على السطح الأقل كثافة.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ترجع </a:t>
            </a:r>
            <a:r>
              <a:rPr lang="ar-SA" altLang="en-US" sz="2400" b="1" dirty="0">
                <a:solidFill>
                  <a:schemeClr val="accent6">
                    <a:lumMod val="25000"/>
                  </a:schemeClr>
                </a:solidFill>
                <a:cs typeface="Traditional Arabic" panose="02020603050405020304" pitchFamily="18" charset="-78"/>
              </a:rPr>
              <a:t>زيادة كثافة المياه السفلية إلى ارتفاع نسبة الملوحة فيها وانخفاض درجة حرارتها وانضغاطها.</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تبين خطوط الحرارة المتساوية (الخطوط التي تصل بين النقاط المتساوية في درجة الحرارة)، لمياه البحار والمحيطات أو درجة حرارة مياه المسطحات المائية التي تقع شمال خط الاستواء أعلي حرارة من مياه المسطحات المائية التي تقع في النصف الجنوبي من خط الاستواء.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المتوسط </a:t>
            </a:r>
            <a:r>
              <a:rPr lang="ar-SA" altLang="en-US" sz="2400" b="1" dirty="0">
                <a:solidFill>
                  <a:schemeClr val="accent6">
                    <a:lumMod val="25000"/>
                  </a:schemeClr>
                </a:solidFill>
                <a:cs typeface="Traditional Arabic" panose="02020603050405020304" pitchFamily="18" charset="-78"/>
              </a:rPr>
              <a:t>السنوي لدرجة حرارة المسطحات المائية التي بين دائرتي عرض 60</a:t>
            </a:r>
            <a:r>
              <a:rPr lang="en-US" altLang="en-US" sz="2400" b="1" dirty="0">
                <a:solidFill>
                  <a:schemeClr val="accent6">
                    <a:lumMod val="25000"/>
                  </a:schemeClr>
                </a:solidFill>
                <a:cs typeface="Traditional Arabic" panose="02020603050405020304" pitchFamily="18" charset="-78"/>
              </a:rPr>
              <a:t>º-70º </a:t>
            </a:r>
            <a:r>
              <a:rPr lang="ar-SA" altLang="en-US" sz="2400" b="1" dirty="0">
                <a:solidFill>
                  <a:schemeClr val="accent6">
                    <a:lumMod val="25000"/>
                  </a:schemeClr>
                </a:solidFill>
                <a:cs typeface="Traditional Arabic" panose="02020603050405020304" pitchFamily="18" charset="-78"/>
              </a:rPr>
              <a:t>شمالا يصل 42</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فهرنهايت.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يرجع </a:t>
            </a:r>
            <a:r>
              <a:rPr lang="ar-SA" altLang="en-US" sz="2400" b="1" dirty="0">
                <a:solidFill>
                  <a:schemeClr val="accent6">
                    <a:lumMod val="25000"/>
                  </a:schemeClr>
                </a:solidFill>
                <a:cs typeface="Traditional Arabic" panose="02020603050405020304" pitchFamily="18" charset="-78"/>
              </a:rPr>
              <a:t>ذلك لتأثير فعل الرياح الباردة في النصف الجنوبي، والتباين في التوزيع الجغرافي لليابس والماء في نصفي الكرة الأرضية.</a:t>
            </a:r>
            <a:endParaRPr lang="ar-SA"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1856656" y="836712"/>
            <a:ext cx="76207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درجة حرارة المياه السطحية في المسطحات المائية</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30460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50838" y="836712"/>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أعلي درجات حرارة لمياه البحار والمحيطات تسجل شمال خط الاستواء، وبذلك فإن خط الاستواء الحراري للمحيط </a:t>
            </a:r>
            <a:r>
              <a:rPr lang="en-US" altLang="en-US" sz="2400" b="1" dirty="0">
                <a:solidFill>
                  <a:schemeClr val="accent6">
                    <a:lumMod val="25000"/>
                  </a:schemeClr>
                </a:solidFill>
                <a:cs typeface="Traditional Arabic" panose="02020603050405020304" pitchFamily="18" charset="-78"/>
              </a:rPr>
              <a:t>oceanic thermal equator </a:t>
            </a:r>
            <a:r>
              <a:rPr lang="ar-SA" altLang="en-US" sz="2400" b="1" dirty="0">
                <a:solidFill>
                  <a:schemeClr val="accent6">
                    <a:lumMod val="25000"/>
                  </a:schemeClr>
                </a:solidFill>
                <a:cs typeface="Traditional Arabic" panose="02020603050405020304" pitchFamily="18" charset="-78"/>
              </a:rPr>
              <a:t>يقع شمال خط الاستواء.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تتسم </a:t>
            </a:r>
            <a:r>
              <a:rPr lang="ar-SA" altLang="en-US" sz="2400" b="1" dirty="0">
                <a:solidFill>
                  <a:schemeClr val="accent6">
                    <a:lumMod val="25000"/>
                  </a:schemeClr>
                </a:solidFill>
                <a:cs typeface="Traditional Arabic" panose="02020603050405020304" pitchFamily="18" charset="-78"/>
              </a:rPr>
              <a:t>خطوط الحرارة المتساوية فوق المسطحات المائية شبه متوازية ومستقيمة في النصف الجنوبي من الأرض، بينما تتميز بالانثناء وكثرة التعاريج خاصة في المناطق التي تقع عند دائرة العرض 45</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شمالا. مثال ذلك الساحل الغربي لأمريكا الشمالية والساحل الغربي لأوروبا.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يرجع </a:t>
            </a:r>
            <a:r>
              <a:rPr lang="ar-SA" altLang="en-US" sz="2400" b="1" dirty="0">
                <a:solidFill>
                  <a:schemeClr val="accent6">
                    <a:lumMod val="25000"/>
                  </a:schemeClr>
                </a:solidFill>
                <a:cs typeface="Traditional Arabic" panose="02020603050405020304" pitchFamily="18" charset="-78"/>
              </a:rPr>
              <a:t>ذلك التشكيل إلى أثر التيارات البحرية الدافئة المجاورة لتلك لشواطئ والتي تعمل على رفع درجات حرارة المياه السطحية.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مياه </a:t>
            </a:r>
            <a:r>
              <a:rPr lang="ar-SA" altLang="en-US" sz="2400" b="1" dirty="0">
                <a:solidFill>
                  <a:schemeClr val="accent6">
                    <a:lumMod val="25000"/>
                  </a:schemeClr>
                </a:solidFill>
                <a:cs typeface="Traditional Arabic" panose="02020603050405020304" pitchFamily="18" charset="-78"/>
              </a:rPr>
              <a:t>المحيط الأطلسي في العروض المدارية والاستوائية تتميز بارتفاع درجة حرارتها وذلك لتأثرها بأشعة الشمس العمودية الساقطة عليها، بينما تنخفض درجة حرارة المياه السطحية كلما اتجهنا شمالا وجنوبا نحو القطبين، حيث أشعة الشمس تسقط مائلة على المسطحات المائية، هذا إلى جانب العوامل الثانوية مثل توزيع اليابس والماء، وحركة الرياح والتيارات البحرية، والجبال الثلجية الطافية. </a:t>
            </a:r>
            <a:endParaRPr lang="en-US"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358683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836712"/>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درجة حرارة المياه السطحية في نصف الكرة الجنوبي أقل بكثير عن مسطحات في نفس النطاقات العرضية في النصف الشمالي.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متوسط </a:t>
            </a:r>
            <a:r>
              <a:rPr lang="ar-SA" altLang="en-US" sz="2400" b="1" dirty="0">
                <a:solidFill>
                  <a:schemeClr val="accent6">
                    <a:lumMod val="25000"/>
                  </a:schemeClr>
                </a:solidFill>
                <a:cs typeface="Traditional Arabic" panose="02020603050405020304" pitchFamily="18" charset="-78"/>
              </a:rPr>
              <a:t>درجة الحرارة في المحيط الأطلسي الجنوبي 1,3</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م. كما أن متوسط درجة حرارة المياه السطحية في العروض العليا بالمحيط الهادي أدفأ نسبيا من مياه في نفس العروض في بالمحيطات الجنوبية.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بالنسبة </a:t>
            </a:r>
            <a:r>
              <a:rPr lang="ar-SA" altLang="en-US" sz="2400" b="1" dirty="0">
                <a:solidFill>
                  <a:schemeClr val="accent6">
                    <a:lumMod val="25000"/>
                  </a:schemeClr>
                </a:solidFill>
                <a:cs typeface="Traditional Arabic" panose="02020603050405020304" pitchFamily="18" charset="-78"/>
              </a:rPr>
              <a:t>للمسطحات المائية الواقعة بين دائرتي عرض 50</a:t>
            </a:r>
            <a:r>
              <a:rPr lang="en-US" altLang="en-US" sz="2400" b="1" dirty="0">
                <a:solidFill>
                  <a:schemeClr val="accent6">
                    <a:lumMod val="25000"/>
                  </a:schemeClr>
                </a:solidFill>
                <a:cs typeface="Traditional Arabic" panose="02020603050405020304" pitchFamily="18" charset="-78"/>
              </a:rPr>
              <a:t>º-60º، </a:t>
            </a:r>
            <a:r>
              <a:rPr lang="ar-SA" altLang="en-US" sz="2400" b="1" dirty="0">
                <a:solidFill>
                  <a:schemeClr val="accent6">
                    <a:lumMod val="25000"/>
                  </a:schemeClr>
                </a:solidFill>
                <a:cs typeface="Traditional Arabic" panose="02020603050405020304" pitchFamily="18" charset="-78"/>
              </a:rPr>
              <a:t>و40</a:t>
            </a:r>
            <a:r>
              <a:rPr lang="en-US" altLang="en-US" sz="2400" b="1" dirty="0">
                <a:solidFill>
                  <a:schemeClr val="accent6">
                    <a:lumMod val="25000"/>
                  </a:schemeClr>
                </a:solidFill>
                <a:cs typeface="Traditional Arabic" panose="02020603050405020304" pitchFamily="18" charset="-78"/>
              </a:rPr>
              <a:t>º-50º </a:t>
            </a:r>
            <a:r>
              <a:rPr lang="ar-SA" altLang="en-US" sz="2400" b="1" dirty="0">
                <a:solidFill>
                  <a:schemeClr val="accent6">
                    <a:lumMod val="25000"/>
                  </a:schemeClr>
                </a:solidFill>
                <a:cs typeface="Traditional Arabic" panose="02020603050405020304" pitchFamily="18" charset="-78"/>
              </a:rPr>
              <a:t>جنوبا يتبين أن المتوسط السنوي لدرجة حرارتها بالمحيط الهادي تبلغ نحو 5</a:t>
            </a:r>
            <a:r>
              <a:rPr lang="en-US" altLang="en-US" sz="2400" b="1" dirty="0">
                <a:solidFill>
                  <a:schemeClr val="accent6">
                    <a:lumMod val="25000"/>
                  </a:schemeClr>
                </a:solidFill>
                <a:cs typeface="Traditional Arabic" panose="02020603050405020304" pitchFamily="18" charset="-78"/>
              </a:rPr>
              <a:t>º</a:t>
            </a:r>
            <a:r>
              <a:rPr lang="ar-SA" altLang="en-US" sz="2400" b="1" dirty="0">
                <a:solidFill>
                  <a:schemeClr val="accent6">
                    <a:lumMod val="25000"/>
                  </a:schemeClr>
                </a:solidFill>
                <a:cs typeface="Traditional Arabic" panose="02020603050405020304" pitchFamily="18" charset="-78"/>
              </a:rPr>
              <a:t>م و11</a:t>
            </a:r>
            <a:r>
              <a:rPr lang="en-US" altLang="en-US" sz="2400" b="1" dirty="0">
                <a:solidFill>
                  <a:schemeClr val="accent6">
                    <a:lumMod val="25000"/>
                  </a:schemeClr>
                </a:solidFill>
                <a:cs typeface="Traditional Arabic" panose="02020603050405020304" pitchFamily="18" charset="-78"/>
              </a:rPr>
              <a:t>º</a:t>
            </a:r>
            <a:r>
              <a:rPr lang="ar-SA" altLang="en-US" sz="2400" b="1" dirty="0">
                <a:solidFill>
                  <a:schemeClr val="accent6">
                    <a:lumMod val="25000"/>
                  </a:schemeClr>
                </a:solidFill>
                <a:cs typeface="Traditional Arabic" panose="02020603050405020304" pitchFamily="18" charset="-78"/>
              </a:rPr>
              <a:t>م علي التوالي، بينما في المحيط الهندي تبلغ 1,36</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و 8,67</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علي التوالي، وفي المحيط الأطلسي 1,76</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و 8,68</a:t>
            </a:r>
            <a:r>
              <a:rPr lang="en-US" altLang="en-US" sz="2400" b="1" dirty="0">
                <a:solidFill>
                  <a:schemeClr val="accent6">
                    <a:lumMod val="25000"/>
                  </a:schemeClr>
                </a:solidFill>
                <a:cs typeface="Traditional Arabic" panose="02020603050405020304" pitchFamily="18" charset="-78"/>
              </a:rPr>
              <a:t>º</a:t>
            </a:r>
            <a:r>
              <a:rPr lang="ar-SA" altLang="en-US" sz="2400" b="1" dirty="0">
                <a:solidFill>
                  <a:schemeClr val="accent6">
                    <a:lumMod val="25000"/>
                  </a:schemeClr>
                </a:solidFill>
                <a:cs typeface="Traditional Arabic" panose="02020603050405020304" pitchFamily="18" charset="-78"/>
              </a:rPr>
              <a:t>م علي التوالي، بينما في المحيط الهندي 1,63</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و8,67</a:t>
            </a:r>
            <a:r>
              <a:rPr lang="en-US" altLang="en-US" sz="2400" b="1" dirty="0">
                <a:solidFill>
                  <a:schemeClr val="accent6">
                    <a:lumMod val="25000"/>
                  </a:schemeClr>
                </a:solidFill>
                <a:cs typeface="Traditional Arabic" panose="02020603050405020304" pitchFamily="18" charset="-78"/>
              </a:rPr>
              <a:t>º</a:t>
            </a:r>
            <a:r>
              <a:rPr lang="ar-SA" altLang="en-US" sz="2400" b="1" dirty="0">
                <a:solidFill>
                  <a:schemeClr val="accent6">
                    <a:lumMod val="25000"/>
                  </a:schemeClr>
                </a:solidFill>
                <a:cs typeface="Traditional Arabic" panose="02020603050405020304" pitchFamily="18" charset="-78"/>
              </a:rPr>
              <a:t>م علي التوالي.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يعود </a:t>
            </a:r>
            <a:r>
              <a:rPr lang="ar-SA" altLang="en-US" sz="2400" b="1" dirty="0">
                <a:solidFill>
                  <a:schemeClr val="accent6">
                    <a:lumMod val="25000"/>
                  </a:schemeClr>
                </a:solidFill>
                <a:cs typeface="Traditional Arabic" panose="02020603050405020304" pitchFamily="18" charset="-78"/>
              </a:rPr>
              <a:t>انخفاض درجة حرارة المياه السطحية بالمحيطين الأطلسي والهندي إلي:</a:t>
            </a:r>
          </a:p>
          <a:p>
            <a:pPr lvl="1" algn="just">
              <a:spcBef>
                <a:spcPct val="50000"/>
              </a:spcBef>
            </a:pPr>
            <a:r>
              <a:rPr lang="ar-SA" altLang="en-US" sz="2400" b="1" dirty="0">
                <a:solidFill>
                  <a:schemeClr val="accent6">
                    <a:lumMod val="25000"/>
                  </a:schemeClr>
                </a:solidFill>
                <a:cs typeface="Traditional Arabic" panose="02020603050405020304" pitchFamily="18" charset="-78"/>
              </a:rPr>
              <a:t>1.	انصهار كتل الجليد المتجمعة في قارة أنتاركتيكا والجبال الثلجية العائمة.</a:t>
            </a:r>
          </a:p>
          <a:p>
            <a:pPr lvl="1" algn="just">
              <a:spcBef>
                <a:spcPct val="50000"/>
              </a:spcBef>
            </a:pPr>
            <a:r>
              <a:rPr lang="ar-SA" altLang="en-US" sz="2400" b="1" dirty="0">
                <a:solidFill>
                  <a:schemeClr val="accent6">
                    <a:lumMod val="25000"/>
                  </a:schemeClr>
                </a:solidFill>
                <a:cs typeface="Traditional Arabic" panose="02020603050405020304" pitchFamily="18" charset="-78"/>
              </a:rPr>
              <a:t>2.	هبوب الرياح الغربية والقطبية الباردة. </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377254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836712"/>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بمقارنة درجات الحرارة بين المحيط الأطلسي والمحيط الهادي، نجد أن المياه السطحية بالمحيط الأطلسي أدفأ نسبيا من درجة حرارة المياه السطحية في المحيط الهادي.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درجة </a:t>
            </a:r>
            <a:r>
              <a:rPr lang="ar-SA" altLang="en-US" sz="2400" b="1" dirty="0">
                <a:solidFill>
                  <a:schemeClr val="accent6">
                    <a:lumMod val="25000"/>
                  </a:schemeClr>
                </a:solidFill>
                <a:cs typeface="Traditional Arabic" panose="02020603050405020304" pitchFamily="18" charset="-78"/>
              </a:rPr>
              <a:t>حرارة المسطحات المائية في المحيط الأطلسي بين دائرتي عرض 50-60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شمالا تصل 8,66</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وبين دائرتي العرض 40-50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شمالا تصل 13,16</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بينما تبلغ في المحيط الهادي تصل 5,74</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بين دائرتي العرض 50-60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شمالا، و9,99</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بين دائرتي العرض 40-50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شمالا. </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أعلى متوسط سنوي لدرجة حرارة مياه المسطحات المائية تسجل في المحيط الهندي عند دائرة العرض 4,65</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شمالا حيث تصل نحو 27,88</a:t>
            </a:r>
            <a:r>
              <a:rPr lang="en-US" altLang="en-US" sz="2400" b="1" dirty="0">
                <a:solidFill>
                  <a:schemeClr val="accent6">
                    <a:lumMod val="25000"/>
                  </a:schemeClr>
                </a:solidFill>
                <a:cs typeface="Traditional Arabic" panose="02020603050405020304" pitchFamily="18" charset="-78"/>
              </a:rPr>
              <a:t>º</a:t>
            </a:r>
            <a:r>
              <a:rPr lang="ar-SA" altLang="en-US" sz="2400" b="1" dirty="0">
                <a:solidFill>
                  <a:schemeClr val="accent6">
                    <a:lumMod val="25000"/>
                  </a:schemeClr>
                </a:solidFill>
                <a:cs typeface="Traditional Arabic" panose="02020603050405020304" pitchFamily="18" charset="-78"/>
              </a:rPr>
              <a:t>م.</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404430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50838" y="1412776"/>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تختلف درجة حرارة المياه رأسيا حيث أن المياه السطحية أعلي حرارة من المياه العميقة. أشعة الشمس التي تسقط على المياه السطحية ثم تتغلغل في الأعماق تكاد لا تصل إلى عمق 200متر.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تتأثر </a:t>
            </a:r>
            <a:r>
              <a:rPr lang="ar-SA" altLang="en-US" sz="2400" b="1" dirty="0">
                <a:solidFill>
                  <a:schemeClr val="accent6">
                    <a:lumMod val="25000"/>
                  </a:schemeClr>
                </a:solidFill>
                <a:cs typeface="Traditional Arabic" panose="02020603050405020304" pitchFamily="18" charset="-78"/>
              </a:rPr>
              <a:t>مياه المحيط في درجة تغيير درجة الحرارة بحركات التيارات الصاعدة، وتحرك الكتل المائية.</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يصل متوسط حرارة المياه بالعروض الاستوائية عند عمق 200 متر 20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م (26</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عند السطح)، بينما تصل في العروض المدارية في نصفي الكرة الأرضية عند عمق 200 متر 14</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م، وتبدأ تنخفض درجات الحرارة بالاتجاه نحو القطبين.</a:t>
            </a: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تقل </a:t>
            </a:r>
            <a:r>
              <a:rPr lang="ar-SA" altLang="en-US" sz="2400" b="1" dirty="0">
                <a:solidFill>
                  <a:schemeClr val="accent6">
                    <a:lumMod val="25000"/>
                  </a:schemeClr>
                </a:solidFill>
                <a:cs typeface="Traditional Arabic" panose="02020603050405020304" pitchFamily="18" charset="-78"/>
              </a:rPr>
              <a:t>كثيرا متوسطات الحرارة الشهرية والسنوية لدرجات حرارة المياه عند عمق 400 متر.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المتوسط </a:t>
            </a:r>
            <a:r>
              <a:rPr lang="ar-SA" altLang="en-US" sz="2400" b="1" dirty="0">
                <a:solidFill>
                  <a:schemeClr val="accent6">
                    <a:lumMod val="25000"/>
                  </a:schemeClr>
                </a:solidFill>
                <a:cs typeface="Traditional Arabic" panose="02020603050405020304" pitchFamily="18" charset="-78"/>
              </a:rPr>
              <a:t>السنوي لدرجة حرارة المياه عند عمق 400 مر في النطاقات الاستوائية والمدارية لا يزيد عن 10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درجات، وتبدأ في الانخفاض بالاتجاه نحو القطبين.</a:t>
            </a:r>
            <a:endParaRPr lang="ar-SA"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872880" y="836712"/>
            <a:ext cx="560449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تباين درجة حرارة مياه البحار والمحيطات رأسيا</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109275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50838" y="1412776"/>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تمثل درجة الحرارة الكامنة</a:t>
            </a:r>
            <a:r>
              <a:rPr lang="en-US" altLang="en-US" sz="2400" b="1" dirty="0">
                <a:solidFill>
                  <a:schemeClr val="accent6">
                    <a:lumMod val="25000"/>
                  </a:schemeClr>
                </a:solidFill>
                <a:cs typeface="Traditional Arabic" panose="02020603050405020304" pitchFamily="18" charset="-78"/>
              </a:rPr>
              <a:t>specific heat ، </a:t>
            </a:r>
            <a:r>
              <a:rPr lang="ar-SA" altLang="en-US" sz="2400" b="1" dirty="0">
                <a:solidFill>
                  <a:schemeClr val="accent6">
                    <a:lumMod val="25000"/>
                  </a:schemeClr>
                </a:solidFill>
                <a:cs typeface="Traditional Arabic" panose="02020603050405020304" pitchFamily="18" charset="-78"/>
              </a:rPr>
              <a:t>كمية الحرارة التي يكتسبها جرام واحد من المادة إذا ارتفعت درجة الحراة واحد درجة مئوية.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بناء </a:t>
            </a:r>
            <a:r>
              <a:rPr lang="ar-SA" altLang="en-US" sz="2400" b="1" dirty="0">
                <a:solidFill>
                  <a:schemeClr val="accent6">
                    <a:lumMod val="25000"/>
                  </a:schemeClr>
                </a:solidFill>
                <a:cs typeface="Traditional Arabic" panose="02020603050405020304" pitchFamily="18" charset="-78"/>
              </a:rPr>
              <a:t>على اختلاف حرارة سطح الماء الأعلى حرارة عن مياه الأعماق لأقل منها حرارة، تنشأ التيارات البحرية الرأسية. المياه السفلية التي تصعد إلي أعلي تفقد بعض من حرارتها الكامنة نتيجة للضغط الواقع عليها.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فقدان </a:t>
            </a:r>
            <a:r>
              <a:rPr lang="ar-SA" altLang="en-US" sz="2400" b="1" dirty="0">
                <a:solidFill>
                  <a:schemeClr val="accent6">
                    <a:lumMod val="25000"/>
                  </a:schemeClr>
                </a:solidFill>
                <a:cs typeface="Traditional Arabic" panose="02020603050405020304" pitchFamily="18" charset="-78"/>
              </a:rPr>
              <a:t>المياه الصاعدة لحرارتها الكامنة تعرف بالتبريد الذاتي </a:t>
            </a:r>
            <a:r>
              <a:rPr lang="en-US" altLang="en-US" sz="2400" b="1" dirty="0">
                <a:solidFill>
                  <a:schemeClr val="accent6">
                    <a:lumMod val="25000"/>
                  </a:schemeClr>
                </a:solidFill>
                <a:cs typeface="Traditional Arabic" panose="02020603050405020304" pitchFamily="18" charset="-78"/>
              </a:rPr>
              <a:t>adiabatic </a:t>
            </a:r>
            <a:r>
              <a:rPr lang="en-US" altLang="en-US" sz="2400" b="1" dirty="0" smtClean="0">
                <a:solidFill>
                  <a:schemeClr val="accent6">
                    <a:lumMod val="25000"/>
                  </a:schemeClr>
                </a:solidFill>
                <a:cs typeface="Traditional Arabic" panose="02020603050405020304" pitchFamily="18" charset="-78"/>
              </a:rPr>
              <a:t>cooling</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عندما </a:t>
            </a:r>
            <a:r>
              <a:rPr lang="ar-SA" altLang="en-US" sz="2400" b="1" dirty="0">
                <a:solidFill>
                  <a:schemeClr val="accent6">
                    <a:lumMod val="25000"/>
                  </a:schemeClr>
                </a:solidFill>
                <a:cs typeface="Traditional Arabic" panose="02020603050405020304" pitchFamily="18" charset="-78"/>
              </a:rPr>
              <a:t>تصل المياه إلى السطح بدرجة حرارة معينة بعد إتمام دورتها تعرف درجة حرارتها بدرجة الحرارة الفعلية </a:t>
            </a:r>
            <a:r>
              <a:rPr lang="en-US" altLang="en-US" sz="2400" b="1" dirty="0">
                <a:solidFill>
                  <a:schemeClr val="accent6">
                    <a:lumMod val="25000"/>
                  </a:schemeClr>
                </a:solidFill>
                <a:cs typeface="Traditional Arabic" panose="02020603050405020304" pitchFamily="18" charset="-78"/>
              </a:rPr>
              <a:t>potential </a:t>
            </a:r>
            <a:r>
              <a:rPr lang="en-US" altLang="en-US" sz="2400" b="1" dirty="0" smtClean="0">
                <a:solidFill>
                  <a:schemeClr val="accent6">
                    <a:lumMod val="25000"/>
                  </a:schemeClr>
                </a:solidFill>
                <a:cs typeface="Traditional Arabic" panose="02020603050405020304" pitchFamily="18" charset="-78"/>
              </a:rPr>
              <a:t>temperature</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2720752" y="836712"/>
            <a:ext cx="675662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الحرارة النوعية لمياه البحار والمحيطات</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14133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1484784"/>
            <a:ext cx="92043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تتباين درجة الحرارة الفعلية للمياه العميقة (عمق 4000متر) في البحار والمحيطات.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درجة </a:t>
            </a:r>
            <a:r>
              <a:rPr lang="ar-SA" altLang="en-US" sz="2400" b="1" dirty="0">
                <a:solidFill>
                  <a:schemeClr val="accent6">
                    <a:lumMod val="25000"/>
                  </a:schemeClr>
                </a:solidFill>
                <a:cs typeface="Traditional Arabic" panose="02020603050405020304" pitchFamily="18" charset="-78"/>
              </a:rPr>
              <a:t>حرارة المياه في المحيطات القطبية الجنوبية وحتى دائرة العرض 60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إلى 20</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جنوبا يتراوح متوسط درجة حرارتها السنوي 0.4</a:t>
            </a:r>
            <a:r>
              <a:rPr lang="en-US" altLang="en-US" sz="2400" b="1" dirty="0">
                <a:solidFill>
                  <a:schemeClr val="accent6">
                    <a:lumMod val="25000"/>
                  </a:schemeClr>
                </a:solidFill>
                <a:cs typeface="Traditional Arabic" panose="02020603050405020304" pitchFamily="18" charset="-78"/>
              </a:rPr>
              <a:t>º </a:t>
            </a:r>
            <a:r>
              <a:rPr lang="ar-SA" altLang="en-US" sz="2400" b="1" dirty="0">
                <a:solidFill>
                  <a:schemeClr val="accent6">
                    <a:lumMod val="25000"/>
                  </a:schemeClr>
                </a:solidFill>
                <a:cs typeface="Traditional Arabic" panose="02020603050405020304" pitchFamily="18" charset="-78"/>
              </a:rPr>
              <a:t>إلى الصفر المئوي.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في </a:t>
            </a:r>
            <a:r>
              <a:rPr lang="ar-SA" altLang="en-US" sz="2400" b="1" dirty="0">
                <a:solidFill>
                  <a:schemeClr val="accent6">
                    <a:lumMod val="25000"/>
                  </a:schemeClr>
                </a:solidFill>
                <a:cs typeface="Traditional Arabic" panose="02020603050405020304" pitchFamily="18" charset="-78"/>
              </a:rPr>
              <a:t>المياه الاستوائية والمدارية (في نصفي الكرة الأرضية) يتراوح متوسط درجة حرارة المياه العميقة بين 0.8</a:t>
            </a:r>
            <a:r>
              <a:rPr lang="en-US" altLang="en-US" sz="2400" b="1" dirty="0">
                <a:solidFill>
                  <a:schemeClr val="accent6">
                    <a:lumMod val="25000"/>
                  </a:schemeClr>
                </a:solidFill>
                <a:cs typeface="Traditional Arabic" panose="02020603050405020304" pitchFamily="18" charset="-78"/>
              </a:rPr>
              <a:t>º-1,2º </a:t>
            </a:r>
            <a:r>
              <a:rPr lang="ar-SA" altLang="en-US" sz="2400" b="1" dirty="0">
                <a:solidFill>
                  <a:schemeClr val="accent6">
                    <a:lumMod val="25000"/>
                  </a:schemeClr>
                </a:solidFill>
                <a:cs typeface="Traditional Arabic" panose="02020603050405020304" pitchFamily="18" charset="-78"/>
              </a:rPr>
              <a:t>م.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نتيجة </a:t>
            </a:r>
            <a:r>
              <a:rPr lang="ar-SA" altLang="en-US" sz="2400" b="1" dirty="0">
                <a:solidFill>
                  <a:schemeClr val="accent6">
                    <a:lumMod val="25000"/>
                  </a:schemeClr>
                </a:solidFill>
                <a:cs typeface="Traditional Arabic" panose="02020603050405020304" pitchFamily="18" charset="-78"/>
              </a:rPr>
              <a:t>لارتفاع درجة ملوحة تلك المياه والضغط الواقع عليها، فإنها تتميز بدرج كثافة مرتفعة.</a:t>
            </a:r>
            <a:endParaRPr lang="en-US"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6321152" y="900009"/>
            <a:ext cx="315622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الحرارة الفعلية</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237020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1340768"/>
            <a:ext cx="920432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تتباين درجة حرارة المياه خلال اليوم الواحد ومن فصل إلى آخر على مدار السنة. تساهم عدد من العوامل في التغير اليومي لدرجة حرارة المياه السطحية في البحار والمحيطات، والتي منها:</a:t>
            </a:r>
          </a:p>
          <a:p>
            <a:pPr lvl="1" algn="just">
              <a:spcBef>
                <a:spcPct val="50000"/>
              </a:spcBef>
            </a:pPr>
            <a:r>
              <a:rPr lang="ar-SA" altLang="en-US" sz="2400" b="1" dirty="0">
                <a:solidFill>
                  <a:schemeClr val="accent6">
                    <a:lumMod val="25000"/>
                  </a:schemeClr>
                </a:solidFill>
                <a:cs typeface="Traditional Arabic" panose="02020603050405020304" pitchFamily="18" charset="-78"/>
              </a:rPr>
              <a:t>1.	مدي تراكم السحب فوق المسطحات المائية.</a:t>
            </a:r>
          </a:p>
          <a:p>
            <a:pPr lvl="1" algn="just">
              <a:spcBef>
                <a:spcPct val="50000"/>
              </a:spcBef>
            </a:pPr>
            <a:r>
              <a:rPr lang="ar-SA" altLang="en-US" sz="2400" b="1" dirty="0">
                <a:solidFill>
                  <a:schemeClr val="accent6">
                    <a:lumMod val="25000"/>
                  </a:schemeClr>
                </a:solidFill>
                <a:cs typeface="Traditional Arabic" panose="02020603050405020304" pitchFamily="18" charset="-78"/>
              </a:rPr>
              <a:t>2.	مدي التغير في الخصائص الطبيعية للهواء الملامس لسطح الماء.</a:t>
            </a:r>
          </a:p>
          <a:p>
            <a:pPr lvl="1" algn="just">
              <a:spcBef>
                <a:spcPct val="50000"/>
              </a:spcBef>
            </a:pPr>
            <a:r>
              <a:rPr lang="ar-SA" altLang="en-US" sz="2400" b="1" dirty="0">
                <a:solidFill>
                  <a:schemeClr val="accent6">
                    <a:lumMod val="25000"/>
                  </a:schemeClr>
                </a:solidFill>
                <a:cs typeface="Traditional Arabic" panose="02020603050405020304" pitchFamily="18" charset="-78"/>
              </a:rPr>
              <a:t>3.	سرعة الرياح ونوعها من رياح موسمية، دائمة، أعاصير، ومحلية.</a:t>
            </a:r>
          </a:p>
          <a:p>
            <a:pPr lvl="1" algn="just">
              <a:spcBef>
                <a:spcPct val="50000"/>
              </a:spcBef>
            </a:pPr>
            <a:r>
              <a:rPr lang="ar-SA" altLang="en-US" sz="2400" b="1" dirty="0">
                <a:solidFill>
                  <a:schemeClr val="accent6">
                    <a:lumMod val="25000"/>
                  </a:schemeClr>
                </a:solidFill>
                <a:cs typeface="Traditional Arabic" panose="02020603050405020304" pitchFamily="18" charset="-78"/>
              </a:rPr>
              <a:t>4.	مدي قدرة المياه على كسب الحرارة وتغلغل الحرارة في المياه.</a:t>
            </a:r>
          </a:p>
          <a:p>
            <a:pPr lvl="1" algn="just">
              <a:spcBef>
                <a:spcPct val="50000"/>
              </a:spcBef>
            </a:pPr>
            <a:r>
              <a:rPr lang="ar-SA" altLang="en-US" sz="2400" b="1" dirty="0">
                <a:solidFill>
                  <a:schemeClr val="accent6">
                    <a:lumMod val="25000"/>
                  </a:schemeClr>
                </a:solidFill>
                <a:cs typeface="Traditional Arabic" panose="02020603050405020304" pitchFamily="18" charset="-78"/>
              </a:rPr>
              <a:t>5.	حركة المد والجزر.</a:t>
            </a:r>
          </a:p>
          <a:p>
            <a:pPr lvl="1" algn="just">
              <a:spcBef>
                <a:spcPct val="50000"/>
              </a:spcBef>
            </a:pPr>
            <a:r>
              <a:rPr lang="ar-SA" altLang="en-US" sz="2400" b="1" dirty="0">
                <a:solidFill>
                  <a:schemeClr val="accent6">
                    <a:lumMod val="25000"/>
                  </a:schemeClr>
                </a:solidFill>
                <a:cs typeface="Traditional Arabic" panose="02020603050405020304" pitchFamily="18" charset="-78"/>
              </a:rPr>
              <a:t>6.	حركة الأمواج.</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تعمل حالة أضاد الأعاصير على تشكيل درجة حرارة المياه السطحية، وتعمل الرياح القوية على مزج طبقات مختلفة من الهواء الملامس لسطح الماء، وهذا بدوره يؤثر على تعديل حرارة المياه السطحية.</a:t>
            </a:r>
            <a:endParaRPr lang="ar-SA" alt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2432720" y="836712"/>
            <a:ext cx="70446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3200" b="1" u="sng" dirty="0">
                <a:solidFill>
                  <a:srgbClr val="C00000"/>
                </a:solidFill>
                <a:cs typeface="Traditional Arabic" panose="02020603050405020304" pitchFamily="18" charset="-78"/>
              </a:rPr>
              <a:t>التغير اليومي والفصلي في درجة حرارة مياه البحار والمحيطات</a:t>
            </a:r>
            <a:endParaRPr lang="en-US" altLang="en-US" sz="3200" b="1" u="sng" dirty="0">
              <a:solidFill>
                <a:srgbClr val="C00000"/>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260821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836712"/>
            <a:ext cx="920432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فيما يتعلق بالتغير الفصلي لدرجة الحرارة السطحية، فإنها تتأثر بالعوامل التالية:</a:t>
            </a:r>
          </a:p>
          <a:p>
            <a:pPr lvl="1" algn="just">
              <a:spcBef>
                <a:spcPct val="50000"/>
              </a:spcBef>
            </a:pPr>
            <a:r>
              <a:rPr lang="ar-SA" altLang="en-US" sz="2400" b="1" dirty="0">
                <a:solidFill>
                  <a:schemeClr val="accent6">
                    <a:lumMod val="25000"/>
                  </a:schemeClr>
                </a:solidFill>
                <a:cs typeface="Traditional Arabic" panose="02020603050405020304" pitchFamily="18" charset="-78"/>
              </a:rPr>
              <a:t>1.	كمية الأشعة الساقطة فوق المسطحات المائية ومقدار زاوية السقوط على المسطح المائي وتباينها الفصلي والمكاني.</a:t>
            </a:r>
          </a:p>
          <a:p>
            <a:pPr lvl="1" algn="just">
              <a:spcBef>
                <a:spcPct val="50000"/>
              </a:spcBef>
            </a:pPr>
            <a:r>
              <a:rPr lang="ar-SA" altLang="en-US" sz="2400" b="1" dirty="0">
                <a:solidFill>
                  <a:schemeClr val="accent6">
                    <a:lumMod val="25000"/>
                  </a:schemeClr>
                </a:solidFill>
                <a:cs typeface="Traditional Arabic" panose="02020603050405020304" pitchFamily="18" charset="-78"/>
              </a:rPr>
              <a:t>2.	طبيعة وحركة التيارات البحرية ومدي تغير الخصائص الطبيعية لتلك التيارات من فصل إلى آخر.</a:t>
            </a:r>
          </a:p>
          <a:p>
            <a:pPr lvl="1" algn="just">
              <a:spcBef>
                <a:spcPct val="50000"/>
              </a:spcBef>
            </a:pPr>
            <a:r>
              <a:rPr lang="ar-SA" altLang="en-US" sz="2400" b="1" dirty="0">
                <a:solidFill>
                  <a:schemeClr val="accent6">
                    <a:lumMod val="25000"/>
                  </a:schemeClr>
                </a:solidFill>
                <a:cs typeface="Traditional Arabic" panose="02020603050405020304" pitchFamily="18" charset="-78"/>
              </a:rPr>
              <a:t>3.	الرياح السائدة في تنظيم درجة حرارة المياه السطحية.</a:t>
            </a:r>
          </a:p>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يحدث تغير سنوي والفصلي في درجة حراة مياه المحيط. المدي الحراري السنوي للمياه السطحية بالمحيط الأطلسي والهادي الشمالي أعلي بكثير منه بمياه هذين المحيطين في النصف الجنوبي من الكرة الأرضية.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الرياح </a:t>
            </a:r>
            <a:r>
              <a:rPr lang="ar-SA" altLang="en-US" sz="2400" b="1" dirty="0">
                <a:solidFill>
                  <a:schemeClr val="accent6">
                    <a:lumMod val="25000"/>
                  </a:schemeClr>
                </a:solidFill>
                <a:cs typeface="Traditional Arabic" panose="02020603050405020304" pitchFamily="18" charset="-78"/>
              </a:rPr>
              <a:t>الباردة في فصل الشتاء تهب من القارات إلى المحيط فتعمل على خفض درجة حرارة الهواء الملامس لسطح المحيط خاصة في النصف الشمالي من الكرة الأرضية. </a:t>
            </a:r>
            <a:endParaRPr lang="ar-SA" altLang="en-US" sz="2400" b="1" dirty="0" smtClean="0">
              <a:solidFill>
                <a:schemeClr val="accent6">
                  <a:lumMod val="25000"/>
                </a:schemeClr>
              </a:solidFill>
              <a:cs typeface="Traditional Arabic" panose="02020603050405020304" pitchFamily="18" charset="-78"/>
            </a:endParaRPr>
          </a:p>
          <a:p>
            <a:pPr marL="342900" indent="-342900" algn="just">
              <a:spcBef>
                <a:spcPct val="50000"/>
              </a:spcBef>
              <a:buFont typeface="Arial" panose="020B0604020202020204" pitchFamily="34" charset="0"/>
              <a:buChar char="•"/>
            </a:pPr>
            <a:r>
              <a:rPr lang="ar-SA" altLang="en-US" sz="2400" b="1" dirty="0" smtClean="0">
                <a:solidFill>
                  <a:schemeClr val="accent6">
                    <a:lumMod val="25000"/>
                  </a:schemeClr>
                </a:solidFill>
                <a:cs typeface="Traditional Arabic" panose="02020603050405020304" pitchFamily="18" charset="-78"/>
              </a:rPr>
              <a:t>بما </a:t>
            </a:r>
            <a:r>
              <a:rPr lang="ar-SA" altLang="en-US" sz="2400" b="1" dirty="0">
                <a:solidFill>
                  <a:schemeClr val="accent6">
                    <a:lumMod val="25000"/>
                  </a:schemeClr>
                </a:solidFill>
                <a:cs typeface="Traditional Arabic" panose="02020603050405020304" pitchFamily="18" charset="-78"/>
              </a:rPr>
              <a:t>أن اليابس أقل مساحة في الجزء الجنوبي من الكرة الأرضية فإن أثر الرياح القارية الشتوية الباردة ذات تأثير محدود</a:t>
            </a:r>
            <a:r>
              <a:rPr lang="ar-SA" altLang="en-US" sz="2400" b="1" dirty="0" smtClean="0">
                <a:solidFill>
                  <a:schemeClr val="accent6">
                    <a:lumMod val="25000"/>
                  </a:schemeClr>
                </a:solidFill>
                <a:cs typeface="Traditional Arabic" panose="02020603050405020304" pitchFamily="18" charset="-78"/>
              </a:rPr>
              <a:t>.</a:t>
            </a:r>
            <a:endParaRPr lang="ar-SA"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418991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Text Box 3"/>
          <p:cNvSpPr txBox="1">
            <a:spLocks noChangeArrowheads="1"/>
          </p:cNvSpPr>
          <p:nvPr/>
        </p:nvSpPr>
        <p:spPr bwMode="auto">
          <a:xfrm>
            <a:off x="350838" y="908720"/>
            <a:ext cx="92043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altLang="en-US" sz="2400" b="1" dirty="0">
                <a:solidFill>
                  <a:schemeClr val="accent6">
                    <a:lumMod val="25000"/>
                  </a:schemeClr>
                </a:solidFill>
                <a:cs typeface="Traditional Arabic" panose="02020603050405020304" pitchFamily="18" charset="-78"/>
              </a:rPr>
              <a:t>بما أن حرارة مياه المسطحات المائية الاستوائية مرتفعة طول العام وتلك التي تشغل العروض الباردة بالمحطات المختلفة باردة طول العام فإن المدي الحراري الفصلي للمسطحات المائية في هذه العروض محدود، مقارنة مع المدي الحراري الفصلي للمسطحات الواقعة في العروض المدارية.</a:t>
            </a:r>
            <a:endParaRPr lang="en-US" altLang="en-US" sz="2400" b="1" dirty="0">
              <a:solidFill>
                <a:schemeClr val="accent6">
                  <a:lumMod val="25000"/>
                </a:schemeClr>
              </a:solidFill>
              <a:cs typeface="Traditional Arabic" panose="02020603050405020304" pitchFamily="18" charset="-78"/>
            </a:endParaRPr>
          </a:p>
        </p:txBody>
      </p:sp>
      <p:sp>
        <p:nvSpPr>
          <p:cNvPr id="9"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28393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p:txBody>
          <a:bodyPr/>
          <a:lstStyle/>
          <a:p>
            <a:endParaRPr lang="en-US" dirty="0"/>
          </a:p>
        </p:txBody>
      </p:sp>
      <p:sp>
        <p:nvSpPr>
          <p:cNvPr id="5" name="Content Placeholder 4"/>
          <p:cNvSpPr>
            <a:spLocks noGrp="1"/>
          </p:cNvSpPr>
          <p:nvPr>
            <p:ph sz="half" idx="1"/>
          </p:nvPr>
        </p:nvSpPr>
        <p:spPr/>
        <p:txBody>
          <a:bodyPr/>
          <a:lstStyle/>
          <a:p>
            <a:endParaRPr lang="en-US"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8"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المحاضرة </a:t>
            </a:r>
            <a:r>
              <a:rPr lang="ar-SA" sz="2000" dirty="0" smtClean="0"/>
              <a:t>الرابعة</a:t>
            </a:r>
            <a:endParaRPr lang="en-US" sz="2000"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39</TotalTime>
  <Words>1360</Words>
  <Application>Microsoft Office PowerPoint</Application>
  <PresentationFormat>A4 Paper (210x297 mm)</PresentationFormat>
  <Paragraphs>131</Paragraphs>
  <Slides>17</Slides>
  <Notes>14</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17</vt:i4>
      </vt:variant>
    </vt:vector>
  </HeadingPairs>
  <TitlesOfParts>
    <vt:vector size="24" baseType="lpstr">
      <vt:lpstr>ae_AlMateen</vt:lpstr>
      <vt:lpstr>Arial</vt:lpstr>
      <vt:lpstr>AYM Wadiy S_U normal.</vt:lpstr>
      <vt:lpstr>Calibri</vt:lpstr>
      <vt:lpstr>Times New Roman</vt:lpstr>
      <vt:lpstr>Traditional Arabic</vt:lpstr>
      <vt:lpstr>Office Theme</vt:lpstr>
      <vt:lpstr>عرض تقديمي في PowerPoint</vt:lpstr>
      <vt:lpstr>المحاضرة 4</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7</cp:revision>
  <dcterms:created xsi:type="dcterms:W3CDTF">2014-09-11T06:30:06Z</dcterms:created>
  <dcterms:modified xsi:type="dcterms:W3CDTF">2014-10-23T06:54:10Z</dcterms:modified>
</cp:coreProperties>
</file>