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92" r:id="rId3"/>
    <p:sldId id="308" r:id="rId4"/>
    <p:sldId id="309" r:id="rId5"/>
    <p:sldId id="310" r:id="rId6"/>
    <p:sldId id="311" r:id="rId7"/>
    <p:sldId id="329" r:id="rId8"/>
    <p:sldId id="312" r:id="rId9"/>
    <p:sldId id="313" r:id="rId10"/>
    <p:sldId id="314" r:id="rId11"/>
    <p:sldId id="315" r:id="rId12"/>
    <p:sldId id="316" r:id="rId13"/>
    <p:sldId id="317" r:id="rId14"/>
    <p:sldId id="318" r:id="rId15"/>
    <p:sldId id="330" r:id="rId16"/>
    <p:sldId id="319" r:id="rId17"/>
    <p:sldId id="320" r:id="rId18"/>
    <p:sldId id="321" r:id="rId19"/>
    <p:sldId id="322" r:id="rId20"/>
    <p:sldId id="323"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78A"/>
    <a:srgbClr val="D98061"/>
    <a:srgbClr val="8E6334"/>
    <a:srgbClr val="ECA02F"/>
    <a:srgbClr val="313B4A"/>
    <a:srgbClr val="43A79C"/>
    <a:srgbClr val="EDBD1F"/>
    <a:srgbClr val="F04316"/>
    <a:srgbClr val="81AA52"/>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5" d="100"/>
          <a:sy n="75" d="100"/>
        </p:scale>
        <p:origin x="996" y="4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11/13/2014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1562401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805803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810671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379801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3713766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2591941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1780346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3335564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1365932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2670977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27673629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1061597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41319469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3483058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28558039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920967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البحار والمحيطات</a:t>
            </a:r>
          </a:p>
          <a:p>
            <a:pPr algn="ctr" rtl="0"/>
            <a:r>
              <a:rPr lang="en-US" sz="2800" b="1" dirty="0" smtClean="0">
                <a:solidFill>
                  <a:srgbClr val="313B4A"/>
                </a:solidFill>
                <a:latin typeface="Calibri" pitchFamily="34" charset="0"/>
                <a:cs typeface="Times New Roman" pitchFamily="18" charset="0"/>
              </a:rPr>
              <a:t>Oceanography</a:t>
            </a:r>
          </a:p>
          <a:p>
            <a:pPr algn="ctr"/>
            <a:r>
              <a:rPr lang="ar-SA" sz="3700" b="1" dirty="0">
                <a:solidFill>
                  <a:srgbClr val="43A79C"/>
                </a:solidFill>
                <a:latin typeface="AYM Wadiy S_U normal."/>
                <a:cs typeface="Times New Roman" pitchFamily="18" charset="0"/>
              </a:rPr>
              <a:t>استاذ المقرر</a:t>
            </a:r>
          </a:p>
          <a:p>
            <a:pPr algn="ctr"/>
            <a:r>
              <a:rPr lang="ar-SA" sz="2800" b="1" dirty="0" smtClean="0">
                <a:solidFill>
                  <a:srgbClr val="313B4A"/>
                </a:solidFill>
                <a:latin typeface="Calibri" pitchFamily="34" charset="0"/>
                <a:cs typeface="Times New Roman" pitchFamily="18" charset="0"/>
              </a:rPr>
              <a:t>د/ سعيد مسمار العوض أحمد</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10</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تضاريس </a:t>
            </a: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قــاع المحــيط العـمــيق</a:t>
            </a:r>
            <a:endPar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المحاضرة العاشرة </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ext Box 3"/>
          <p:cNvSpPr txBox="1">
            <a:spLocks noChangeArrowheads="1"/>
          </p:cNvSpPr>
          <p:nvPr/>
        </p:nvSpPr>
        <p:spPr bwMode="auto">
          <a:xfrm>
            <a:off x="501203" y="836712"/>
            <a:ext cx="9204325" cy="5447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المعرفة بقاع المحيط ظهرت مع ظهور علم دراسة الجيولوجيا البحرية. تمكن العلماء في هذا المجال من توفير المعرفة بتضاريس المحيط.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smtClean="0">
                <a:solidFill>
                  <a:schemeClr val="accent6">
                    <a:lumMod val="25000"/>
                  </a:schemeClr>
                </a:solidFill>
                <a:cs typeface="Traditional Arabic" panose="02020603050405020304" pitchFamily="18" charset="-78"/>
              </a:rPr>
              <a:t>وزاد </a:t>
            </a:r>
            <a:r>
              <a:rPr lang="ar-AE" sz="2400" b="1" dirty="0">
                <a:solidFill>
                  <a:schemeClr val="accent6">
                    <a:lumMod val="25000"/>
                  </a:schemeClr>
                </a:solidFill>
                <a:cs typeface="Traditional Arabic" panose="02020603050405020304" pitchFamily="18" charset="-78"/>
              </a:rPr>
              <a:t>الاهتمام بقاع المحيط نتيجة البحث عن الموارد الاقتصادية في قيعان البحار من بترول، وغاز. مع تطور الأجهزة وآليات البحث العلمي</a:t>
            </a:r>
            <a:r>
              <a:rPr lang="ar-AE" sz="2400" b="1" dirty="0" smtClean="0">
                <a:solidFill>
                  <a:schemeClr val="accent6">
                    <a:lumMod val="25000"/>
                  </a:schemeClr>
                </a:solidFill>
                <a:cs typeface="Traditional Arabic" panose="02020603050405020304" pitchFamily="18" charset="-78"/>
              </a:rPr>
              <a:t>.</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معظم قاع المحيط يمتد على عمق نحو 5000 متر، فيما يعرف بمستوي الهاربة </a:t>
            </a:r>
            <a:r>
              <a:rPr lang="en-US" sz="2400" b="1" dirty="0">
                <a:solidFill>
                  <a:schemeClr val="accent6">
                    <a:lumMod val="25000"/>
                  </a:schemeClr>
                </a:solidFill>
                <a:cs typeface="Traditional Arabic" panose="02020603050405020304" pitchFamily="18" charset="-78"/>
              </a:rPr>
              <a:t>abyssal plains، </a:t>
            </a:r>
            <a:r>
              <a:rPr lang="ar-AE" sz="2400" b="1" dirty="0">
                <a:solidFill>
                  <a:schemeClr val="accent6">
                    <a:lumMod val="25000"/>
                  </a:schemeClr>
                </a:solidFill>
                <a:cs typeface="Traditional Arabic" panose="02020603050405020304" pitchFamily="18" charset="-78"/>
              </a:rPr>
              <a:t>والذي تبرز فيه العديد من الأشكال التضارسية المتباينة.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smtClean="0">
                <a:solidFill>
                  <a:schemeClr val="accent6">
                    <a:lumMod val="25000"/>
                  </a:schemeClr>
                </a:solidFill>
                <a:cs typeface="Traditional Arabic" panose="02020603050405020304" pitchFamily="18" charset="-78"/>
              </a:rPr>
              <a:t>هذه </a:t>
            </a:r>
            <a:r>
              <a:rPr lang="ar-AE" sz="2400" b="1" dirty="0">
                <a:solidFill>
                  <a:schemeClr val="accent6">
                    <a:lumMod val="25000"/>
                  </a:schemeClr>
                </a:solidFill>
                <a:cs typeface="Traditional Arabic" panose="02020603050405020304" pitchFamily="18" charset="-78"/>
              </a:rPr>
              <a:t>التكوينات عند ظهورها فوق مستوي سطح الماء تتحول إلى جزر مثل جزر الهاواي. من أهم ملامح قاع المحيط الجبال البحرية ذات الأصل البركاني.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smtClean="0">
                <a:solidFill>
                  <a:schemeClr val="accent6">
                    <a:lumMod val="25000"/>
                  </a:schemeClr>
                </a:solidFill>
                <a:cs typeface="Traditional Arabic" panose="02020603050405020304" pitchFamily="18" charset="-78"/>
              </a:rPr>
              <a:t>كما </a:t>
            </a:r>
            <a:r>
              <a:rPr lang="ar-AE" sz="2400" b="1" dirty="0">
                <a:solidFill>
                  <a:schemeClr val="accent6">
                    <a:lumMod val="25000"/>
                  </a:schemeClr>
                </a:solidFill>
                <a:cs typeface="Traditional Arabic" panose="02020603050405020304" pitchFamily="18" charset="-78"/>
              </a:rPr>
              <a:t>تظهر هضاب ممتدة في قاع المحيط. ولكن من أهم ما يميز قاع المحيط الخوانق البحرية </a:t>
            </a:r>
            <a:r>
              <a:rPr lang="en-US" sz="2400" b="1" dirty="0">
                <a:solidFill>
                  <a:schemeClr val="accent6">
                    <a:lumMod val="25000"/>
                  </a:schemeClr>
                </a:solidFill>
                <a:cs typeface="Traditional Arabic" panose="02020603050405020304" pitchFamily="18" charset="-78"/>
              </a:rPr>
              <a:t>trenches.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sz="2400" dirty="0"/>
              <a:t>هناك تشابه بين تضاريس القشرة الأرضية على اليابسة وقشرة الأرض المحيطية من حيث النشأة والشكل العام. ولكن هناك اختلاف بينهما في الحجم حيث نجد أن تضاريس قاع المحيط أكبر حجما واتساعا مقارنة بتضاريس القشرة اليابسة</a:t>
            </a:r>
            <a:r>
              <a:rPr lang="ar-SA" sz="2400" dirty="0" smtClean="0"/>
              <a:t>.</a:t>
            </a:r>
            <a:endParaRPr lang="en-US" sz="2400" dirty="0"/>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العاشرة</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5" name="Text Box 3"/>
          <p:cNvSpPr txBox="1">
            <a:spLocks noChangeArrowheads="1"/>
          </p:cNvSpPr>
          <p:nvPr/>
        </p:nvSpPr>
        <p:spPr bwMode="auto">
          <a:xfrm>
            <a:off x="501203" y="908720"/>
            <a:ext cx="920432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تأثر قاع المحيط بكثير من العوامل والعمليات التي شكلت قاعه بالتضاريس المتباينة. تأثر قاع المحيط بالعمليات الباطنية المشكلة لقشرة الأرض </a:t>
            </a:r>
            <a:r>
              <a:rPr lang="en-US" sz="2400" b="1" dirty="0">
                <a:solidFill>
                  <a:schemeClr val="accent6">
                    <a:lumMod val="25000"/>
                  </a:schemeClr>
                </a:solidFill>
                <a:cs typeface="Traditional Arabic" panose="02020603050405020304" pitchFamily="18" charset="-78"/>
              </a:rPr>
              <a:t>tectonic، </a:t>
            </a:r>
            <a:r>
              <a:rPr lang="ar-AE" sz="2400" b="1" dirty="0">
                <a:solidFill>
                  <a:schemeClr val="accent6">
                    <a:lumMod val="25000"/>
                  </a:schemeClr>
                </a:solidFill>
                <a:cs typeface="Traditional Arabic" panose="02020603050405020304" pitchFamily="18" charset="-78"/>
              </a:rPr>
              <a:t>والتغيرات التي حدثت في الأزمنة الجيولوجية من تذبذب في مستوي مياه البحر. نتيجة لذلك تشكلت العديد من الظاهرات في قاع المحيط والتي من أهمها، تشكيل بعض من الظاهرات التضاريسية الكبرى فوق قاع المحيط التي من بينها الحواجز والسهول المحيطية، وتكوين جزر بركانية وخوانق محيطية، الأرصفة، والخنادق، والخوانق. من أهم الظاهرات التضاريسية التي تشكل قاع المحيط:</a:t>
            </a:r>
          </a:p>
          <a:p>
            <a:pPr algn="just">
              <a:spcBef>
                <a:spcPct val="50000"/>
              </a:spcBef>
            </a:pPr>
            <a:r>
              <a:rPr lang="ar-AE" sz="2400" b="1" dirty="0">
                <a:solidFill>
                  <a:schemeClr val="accent6">
                    <a:lumMod val="25000"/>
                  </a:schemeClr>
                </a:solidFill>
                <a:cs typeface="Traditional Arabic" panose="02020603050405020304" pitchFamily="18" charset="-78"/>
              </a:rPr>
              <a:t>1.	الأحواض أو السهول المحيط </a:t>
            </a:r>
            <a:r>
              <a:rPr lang="en-US" sz="2400" b="1" dirty="0">
                <a:solidFill>
                  <a:schemeClr val="accent6">
                    <a:lumMod val="25000"/>
                  </a:schemeClr>
                </a:solidFill>
                <a:cs typeface="Traditional Arabic" panose="02020603050405020304" pitchFamily="18" charset="-78"/>
              </a:rPr>
              <a:t>Abyssal plains.</a:t>
            </a:r>
          </a:p>
          <a:p>
            <a:pPr algn="just">
              <a:spcBef>
                <a:spcPct val="50000"/>
              </a:spcBef>
            </a:pPr>
            <a:r>
              <a:rPr lang="en-US" sz="2400" b="1" dirty="0">
                <a:solidFill>
                  <a:schemeClr val="accent6">
                    <a:lumMod val="25000"/>
                  </a:schemeClr>
                </a:solidFill>
                <a:cs typeface="Traditional Arabic" panose="02020603050405020304" pitchFamily="18" charset="-78"/>
              </a:rPr>
              <a:t>2.	</a:t>
            </a:r>
            <a:r>
              <a:rPr lang="ar-AE" sz="2400" b="1" dirty="0">
                <a:solidFill>
                  <a:schemeClr val="accent6">
                    <a:lumMod val="25000"/>
                  </a:schemeClr>
                </a:solidFill>
                <a:cs typeface="Traditional Arabic" panose="02020603050405020304" pitchFamily="18" charset="-78"/>
              </a:rPr>
              <a:t>الخوانق والخنادق الطولية العميقة </a:t>
            </a:r>
            <a:r>
              <a:rPr lang="en-US" sz="2400" b="1" dirty="0">
                <a:solidFill>
                  <a:schemeClr val="accent6">
                    <a:lumMod val="25000"/>
                  </a:schemeClr>
                </a:solidFill>
                <a:cs typeface="Traditional Arabic" panose="02020603050405020304" pitchFamily="18" charset="-78"/>
              </a:rPr>
              <a:t>deep sea trenches.</a:t>
            </a:r>
          </a:p>
          <a:p>
            <a:pPr algn="just">
              <a:spcBef>
                <a:spcPct val="50000"/>
              </a:spcBef>
            </a:pPr>
            <a:r>
              <a:rPr lang="en-US" sz="2400" b="1" dirty="0">
                <a:solidFill>
                  <a:schemeClr val="accent6">
                    <a:lumMod val="25000"/>
                  </a:schemeClr>
                </a:solidFill>
                <a:cs typeface="Traditional Arabic" panose="02020603050405020304" pitchFamily="18" charset="-78"/>
              </a:rPr>
              <a:t>3.	</a:t>
            </a:r>
            <a:r>
              <a:rPr lang="ar-AE" sz="2400" b="1" dirty="0">
                <a:solidFill>
                  <a:schemeClr val="accent6">
                    <a:lumMod val="25000"/>
                  </a:schemeClr>
                </a:solidFill>
                <a:cs typeface="Traditional Arabic" panose="02020603050405020304" pitchFamily="18" charset="-78"/>
              </a:rPr>
              <a:t>الحواجز المحيطية الكبرى </a:t>
            </a:r>
            <a:r>
              <a:rPr lang="en-US" sz="2400" b="1" dirty="0">
                <a:solidFill>
                  <a:schemeClr val="accent6">
                    <a:lumMod val="25000"/>
                  </a:schemeClr>
                </a:solidFill>
                <a:cs typeface="Traditional Arabic" panose="02020603050405020304" pitchFamily="18" charset="-78"/>
              </a:rPr>
              <a:t>submarine ridges.</a:t>
            </a:r>
          </a:p>
          <a:p>
            <a:pPr algn="just">
              <a:spcBef>
                <a:spcPct val="50000"/>
              </a:spcBef>
            </a:pPr>
            <a:endParaRPr 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العاشرة</a:t>
            </a:r>
            <a:endParaRPr lang="en-US" sz="2000" dirty="0"/>
          </a:p>
        </p:txBody>
      </p:sp>
    </p:spTree>
    <p:extLst>
      <p:ext uri="{BB962C8B-B14F-4D97-AF65-F5344CB8AC3E}">
        <p14:creationId xmlns:p14="http://schemas.microsoft.com/office/powerpoint/2010/main" val="11557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5" name="Text Box 3"/>
          <p:cNvSpPr txBox="1">
            <a:spLocks noChangeArrowheads="1"/>
          </p:cNvSpPr>
          <p:nvPr/>
        </p:nvSpPr>
        <p:spPr bwMode="auto">
          <a:xfrm>
            <a:off x="501203" y="1412776"/>
            <a:ext cx="9204325"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عرف (</a:t>
            </a:r>
            <a:r>
              <a:rPr lang="en-US" sz="2400" b="1" dirty="0" err="1">
                <a:solidFill>
                  <a:schemeClr val="accent6">
                    <a:lumMod val="25000"/>
                  </a:schemeClr>
                </a:solidFill>
                <a:cs typeface="Traditional Arabic" panose="02020603050405020304" pitchFamily="18" charset="-78"/>
              </a:rPr>
              <a:t>Heezen</a:t>
            </a:r>
            <a:r>
              <a:rPr lang="en-US" sz="2400" b="1" dirty="0">
                <a:solidFill>
                  <a:schemeClr val="accent6">
                    <a:lumMod val="25000"/>
                  </a:schemeClr>
                </a:solidFill>
                <a:cs typeface="Traditional Arabic" panose="02020603050405020304" pitchFamily="18" charset="-78"/>
              </a:rPr>
              <a:t>, 1959)، </a:t>
            </a:r>
            <a:r>
              <a:rPr lang="ar-AE" sz="2400" b="1" dirty="0">
                <a:solidFill>
                  <a:schemeClr val="accent6">
                    <a:lumMod val="25000"/>
                  </a:schemeClr>
                </a:solidFill>
                <a:cs typeface="Traditional Arabic" panose="02020603050405020304" pitchFamily="18" charset="-78"/>
              </a:rPr>
              <a:t>حوض أو سهل المحيط بأنه قاع المحيط في عمق أكثر من 3000متر، ويتميز باستواء السطح حيث 1:1000 متر.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smtClean="0">
                <a:solidFill>
                  <a:schemeClr val="accent6">
                    <a:lumMod val="25000"/>
                  </a:schemeClr>
                </a:solidFill>
                <a:cs typeface="Traditional Arabic" panose="02020603050405020304" pitchFamily="18" charset="-78"/>
              </a:rPr>
              <a:t>أوضحت </a:t>
            </a:r>
            <a:r>
              <a:rPr lang="ar-AE" sz="2400" b="1" dirty="0">
                <a:solidFill>
                  <a:schemeClr val="accent6">
                    <a:lumMod val="25000"/>
                  </a:schemeClr>
                </a:solidFill>
                <a:cs typeface="Traditional Arabic" panose="02020603050405020304" pitchFamily="18" charset="-78"/>
              </a:rPr>
              <a:t>دراسات المحيط الجيولوجية، والجيوفيزيائية أن قاع المحيط يتكون من أحواض واسعة الامتداد يصل عمقها 4000 متر في المناطق التي لا توجد بها رسوبيات.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smtClean="0">
                <a:solidFill>
                  <a:schemeClr val="accent6">
                    <a:lumMod val="25000"/>
                  </a:schemeClr>
                </a:solidFill>
                <a:cs typeface="Traditional Arabic" panose="02020603050405020304" pitchFamily="18" charset="-78"/>
              </a:rPr>
              <a:t>تبين </a:t>
            </a:r>
            <a:r>
              <a:rPr lang="ar-AE" sz="2400" b="1" dirty="0">
                <a:solidFill>
                  <a:schemeClr val="accent6">
                    <a:lumMod val="25000"/>
                  </a:schemeClr>
                </a:solidFill>
                <a:cs typeface="Traditional Arabic" panose="02020603050405020304" pitchFamily="18" charset="-78"/>
              </a:rPr>
              <a:t>أن هذه الأحواض أو السهول تتميز بانحدارات تتبان بين 1:500-1:5000 ويقل في المناطق التي تحتوي عل رسوبيات. </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524969" y="836712"/>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الأحواض والسهول المحيطية</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العاشرة</a:t>
            </a:r>
            <a:endParaRPr lang="en-US" sz="2000" dirty="0"/>
          </a:p>
        </p:txBody>
      </p:sp>
    </p:spTree>
    <p:extLst>
      <p:ext uri="{BB962C8B-B14F-4D97-AF65-F5344CB8AC3E}">
        <p14:creationId xmlns:p14="http://schemas.microsoft.com/office/powerpoint/2010/main" val="218970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ext Box 3"/>
          <p:cNvSpPr txBox="1">
            <a:spLocks noChangeArrowheads="1"/>
          </p:cNvSpPr>
          <p:nvPr/>
        </p:nvSpPr>
        <p:spPr bwMode="auto">
          <a:xfrm>
            <a:off x="416496" y="1412776"/>
            <a:ext cx="9204325"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دلت الأبحاث والدراسات أن سهول أو أحواض المحيط تتركب من كتل صخرية عالية الكثافة، وتتألف من صخور ترتفع فيها نسبة السليكا والماغنيسيوم </a:t>
            </a:r>
            <a:r>
              <a:rPr lang="en-US" sz="2400" b="1" dirty="0">
                <a:solidFill>
                  <a:schemeClr val="accent6">
                    <a:lumMod val="25000"/>
                  </a:schemeClr>
                </a:solidFill>
                <a:cs typeface="Traditional Arabic" panose="02020603050405020304" pitchFamily="18" charset="-78"/>
              </a:rPr>
              <a:t>Silica-Magnesium (</a:t>
            </a:r>
            <a:r>
              <a:rPr lang="en-US" sz="2400" b="1" dirty="0" err="1">
                <a:solidFill>
                  <a:schemeClr val="accent6">
                    <a:lumMod val="25000"/>
                  </a:schemeClr>
                </a:solidFill>
                <a:cs typeface="Traditional Arabic" panose="02020603050405020304" pitchFamily="18" charset="-78"/>
              </a:rPr>
              <a:t>sima</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وهي بذلك تختلف عن الصخور القارية التي تتألف من صخور تسود فيها معادن </a:t>
            </a:r>
            <a:r>
              <a:rPr lang="ar-AE" sz="2400" b="1" dirty="0" err="1">
                <a:solidFill>
                  <a:schemeClr val="accent6">
                    <a:lumMod val="25000"/>
                  </a:schemeClr>
                </a:solidFill>
                <a:cs typeface="Traditional Arabic" panose="02020603050405020304" pitchFamily="18" charset="-78"/>
              </a:rPr>
              <a:t>السيلكا</a:t>
            </a:r>
            <a:r>
              <a:rPr lang="ar-AE" sz="2400" b="1" dirty="0">
                <a:solidFill>
                  <a:schemeClr val="accent6">
                    <a:lumMod val="25000"/>
                  </a:schemeClr>
                </a:solidFill>
                <a:cs typeface="Traditional Arabic" panose="02020603050405020304" pitchFamily="18" charset="-78"/>
              </a:rPr>
              <a:t> والألمنيوم. وتتراكم فوق هذا السهل طبقة سميكة من الرواسب المختلفة. وبينت الدراسات أن طبقة </a:t>
            </a:r>
            <a:r>
              <a:rPr lang="ar-AE" sz="2400" b="1" dirty="0" err="1">
                <a:solidFill>
                  <a:schemeClr val="accent6">
                    <a:lumMod val="25000"/>
                  </a:schemeClr>
                </a:solidFill>
                <a:cs typeface="Traditional Arabic" panose="02020603050405020304" pitchFamily="18" charset="-78"/>
              </a:rPr>
              <a:t>السيما</a:t>
            </a:r>
            <a:r>
              <a:rPr lang="ar-AE" sz="2400" b="1" dirty="0">
                <a:solidFill>
                  <a:schemeClr val="accent6">
                    <a:lumMod val="25000"/>
                  </a:schemeClr>
                </a:solidFill>
                <a:cs typeface="Traditional Arabic" panose="02020603050405020304" pitchFamily="18" charset="-78"/>
              </a:rPr>
              <a:t> التي تكون قاع المحيط أقل سمكا من طبقة السيال التي توجد في القشرة الأرضية. تباينت أراء الباحثين حول نشأة سهل المحيط. من الآراء التي تناولت نشأة سهل المحيط:</a:t>
            </a:r>
          </a:p>
          <a:p>
            <a:pPr algn="just">
              <a:spcBef>
                <a:spcPct val="50000"/>
              </a:spcBef>
            </a:pPr>
            <a:r>
              <a:rPr lang="ar-AE" sz="2400" b="1" dirty="0">
                <a:solidFill>
                  <a:schemeClr val="accent6">
                    <a:lumMod val="25000"/>
                  </a:schemeClr>
                </a:solidFill>
                <a:cs typeface="Traditional Arabic" panose="02020603050405020304" pitchFamily="18" charset="-78"/>
              </a:rPr>
              <a:t>1.	رؤية داروين (</a:t>
            </a:r>
            <a:r>
              <a:rPr lang="en-US" sz="2400" b="1" dirty="0">
                <a:solidFill>
                  <a:schemeClr val="accent6">
                    <a:lumMod val="25000"/>
                  </a:schemeClr>
                </a:solidFill>
                <a:cs typeface="Traditional Arabic" panose="02020603050405020304" pitchFamily="18" charset="-78"/>
              </a:rPr>
              <a:t>Darwin, 1881): </a:t>
            </a:r>
            <a:r>
              <a:rPr lang="ar-AE" sz="2400" b="1" dirty="0">
                <a:solidFill>
                  <a:schemeClr val="accent6">
                    <a:lumMod val="25000"/>
                  </a:schemeClr>
                </a:solidFill>
                <a:cs typeface="Traditional Arabic" panose="02020603050405020304" pitchFamily="18" charset="-78"/>
              </a:rPr>
              <a:t>من أقدم الآراء التي تناولت نشأة أحواض أو سهول المحيط. يري داروين أن القمر انفصل عن الأرض بناء على تفاعل قوة جذب الشمس للأرض من ناحية، وقوة الطرد المركزية الناتجة عن عملية دوران الأرض حول محورها. وهذا الانفصال تم من الجزء الذي يشغله الحوض الدائري للمحيط الهندي</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584848" y="828000"/>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0E478A"/>
                </a:solidFill>
                <a:cs typeface="Traditional Arabic" panose="02020603050405020304" pitchFamily="18" charset="-78"/>
              </a:rPr>
              <a:t>نشأة سهول أو أحواض المحيط</a:t>
            </a:r>
            <a:endParaRPr lang="en-US" sz="3200" b="1" u="sng" dirty="0">
              <a:solidFill>
                <a:srgbClr val="0E478A"/>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العاشرة</a:t>
            </a:r>
            <a:endParaRPr lang="en-US" sz="2000" dirty="0"/>
          </a:p>
        </p:txBody>
      </p:sp>
    </p:spTree>
    <p:extLst>
      <p:ext uri="{BB962C8B-B14F-4D97-AF65-F5344CB8AC3E}">
        <p14:creationId xmlns:p14="http://schemas.microsoft.com/office/powerpoint/2010/main" val="93445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ext Box 3"/>
          <p:cNvSpPr txBox="1">
            <a:spLocks noChangeArrowheads="1"/>
          </p:cNvSpPr>
          <p:nvPr/>
        </p:nvSpPr>
        <p:spPr bwMode="auto">
          <a:xfrm>
            <a:off x="416496" y="1412776"/>
            <a:ext cx="9204325"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smtClean="0">
                <a:solidFill>
                  <a:schemeClr val="accent6">
                    <a:lumMod val="25000"/>
                  </a:schemeClr>
                </a:solidFill>
                <a:cs typeface="Traditional Arabic" panose="02020603050405020304" pitchFamily="18" charset="-78"/>
              </a:rPr>
              <a:t>2.	رؤية </a:t>
            </a:r>
            <a:r>
              <a:rPr lang="ar-AE" sz="2400" b="1" dirty="0" err="1" smtClean="0">
                <a:solidFill>
                  <a:schemeClr val="accent6">
                    <a:lumMod val="25000"/>
                  </a:schemeClr>
                </a:solidFill>
                <a:cs typeface="Traditional Arabic" panose="02020603050405020304" pitchFamily="18" charset="-78"/>
              </a:rPr>
              <a:t>هالم</a:t>
            </a:r>
            <a:r>
              <a:rPr lang="ar-AE" sz="2400" b="1" dirty="0" smtClean="0">
                <a:solidFill>
                  <a:schemeClr val="accent6">
                    <a:lumMod val="25000"/>
                  </a:schemeClr>
                </a:solidFill>
                <a:cs typeface="Traditional Arabic" panose="02020603050405020304" pitchFamily="18" charset="-78"/>
              </a:rPr>
              <a:t> </a:t>
            </a:r>
            <a:r>
              <a:rPr lang="en-US" sz="2400" b="1" dirty="0" err="1" smtClean="0">
                <a:solidFill>
                  <a:schemeClr val="accent6">
                    <a:lumMod val="25000"/>
                  </a:schemeClr>
                </a:solidFill>
                <a:cs typeface="Traditional Arabic" panose="02020603050405020304" pitchFamily="18" charset="-78"/>
              </a:rPr>
              <a:t>Halm</a:t>
            </a:r>
            <a:r>
              <a:rPr lang="en-US" sz="2400" b="1" dirty="0" smtClean="0">
                <a:solidFill>
                  <a:schemeClr val="accent6">
                    <a:lumMod val="25000"/>
                  </a:schemeClr>
                </a:solidFill>
                <a:cs typeface="Traditional Arabic" panose="02020603050405020304" pitchFamily="18" charset="-78"/>
              </a:rPr>
              <a:t>, 1935)): </a:t>
            </a:r>
            <a:r>
              <a:rPr lang="ar-AE" sz="2400" b="1" dirty="0" smtClean="0">
                <a:solidFill>
                  <a:schemeClr val="accent6">
                    <a:lumMod val="25000"/>
                  </a:schemeClr>
                </a:solidFill>
                <a:cs typeface="Traditional Arabic" panose="02020603050405020304" pitchFamily="18" charset="-78"/>
              </a:rPr>
              <a:t>يري أن حجم الكرة الأرضية في ضوء دورانها، يزداد تدريجيا، ونشأ عن العملية البطيئة لانتفاخ الكرة الأرضية أن تكسرت قشرة السيال الخارجية وتمزقت من فوق حوض المحيط الذي امتلاء بالمياه، وبقيت القشرة على اليابس، وبذلك كانت تغطيها لسطح الأرض محدودة لا تزيد عن 30%. </a:t>
            </a:r>
          </a:p>
          <a:p>
            <a:pPr algn="just">
              <a:spcBef>
                <a:spcPct val="50000"/>
              </a:spcBef>
            </a:pPr>
            <a:r>
              <a:rPr lang="ar-AE" sz="2400" b="1" dirty="0" smtClean="0">
                <a:solidFill>
                  <a:schemeClr val="accent6">
                    <a:lumMod val="25000"/>
                  </a:schemeClr>
                </a:solidFill>
                <a:cs typeface="Traditional Arabic" panose="02020603050405020304" pitchFamily="18" charset="-78"/>
              </a:rPr>
              <a:t>3</a:t>
            </a:r>
            <a:r>
              <a:rPr lang="ar-AE" sz="2400" b="1" dirty="0">
                <a:solidFill>
                  <a:schemeClr val="accent6">
                    <a:lumMod val="25000"/>
                  </a:schemeClr>
                </a:solidFill>
                <a:cs typeface="Traditional Arabic" panose="02020603050405020304" pitchFamily="18" charset="-78"/>
              </a:rPr>
              <a:t>.	رؤية </a:t>
            </a:r>
            <a:r>
              <a:rPr lang="ar-AE" sz="2400" b="1" dirty="0" err="1">
                <a:solidFill>
                  <a:schemeClr val="accent6">
                    <a:lumMod val="25000"/>
                  </a:schemeClr>
                </a:solidFill>
                <a:cs typeface="Traditional Arabic" panose="02020603050405020304" pitchFamily="18" charset="-78"/>
              </a:rPr>
              <a:t>ديتز</a:t>
            </a:r>
            <a:r>
              <a:rPr lang="ar-AE" sz="2400" b="1" dirty="0">
                <a:solidFill>
                  <a:schemeClr val="accent6">
                    <a:lumMod val="25000"/>
                  </a:schemeClr>
                </a:solidFill>
                <a:cs typeface="Traditional Arabic" panose="02020603050405020304" pitchFamily="18" charset="-78"/>
              </a:rPr>
              <a:t> </a:t>
            </a:r>
            <a:r>
              <a:rPr lang="ar-AE" sz="2400" b="1" dirty="0" err="1">
                <a:solidFill>
                  <a:schemeClr val="accent6">
                    <a:lumMod val="25000"/>
                  </a:schemeClr>
                </a:solidFill>
                <a:cs typeface="Traditional Arabic" panose="02020603050405020304" pitchFamily="18" charset="-78"/>
              </a:rPr>
              <a:t>وجيلفاري</a:t>
            </a:r>
            <a:r>
              <a:rPr lang="ar-AE" sz="2400" b="1" dirty="0">
                <a:solidFill>
                  <a:schemeClr val="accent6">
                    <a:lumMod val="25000"/>
                  </a:schemeClr>
                </a:solidFill>
                <a:cs typeface="Traditional Arabic" panose="02020603050405020304" pitchFamily="18" charset="-78"/>
              </a:rPr>
              <a:t> </a:t>
            </a:r>
            <a:r>
              <a:rPr lang="en-US" sz="2400" b="1" dirty="0">
                <a:solidFill>
                  <a:schemeClr val="accent6">
                    <a:lumMod val="25000"/>
                  </a:schemeClr>
                </a:solidFill>
                <a:cs typeface="Traditional Arabic" panose="02020603050405020304" pitchFamily="18" charset="-78"/>
              </a:rPr>
              <a:t>Dietz, 1961; </a:t>
            </a:r>
            <a:r>
              <a:rPr lang="en-US" sz="2400" b="1" dirty="0" err="1">
                <a:solidFill>
                  <a:schemeClr val="accent6">
                    <a:lumMod val="25000"/>
                  </a:schemeClr>
                </a:solidFill>
                <a:cs typeface="Traditional Arabic" panose="02020603050405020304" pitchFamily="18" charset="-78"/>
              </a:rPr>
              <a:t>Gilvary</a:t>
            </a:r>
            <a:r>
              <a:rPr lang="en-US" sz="2400" b="1" dirty="0">
                <a:solidFill>
                  <a:schemeClr val="accent6">
                    <a:lumMod val="25000"/>
                  </a:schemeClr>
                </a:solidFill>
                <a:cs typeface="Traditional Arabic" panose="02020603050405020304" pitchFamily="18" charset="-78"/>
              </a:rPr>
              <a:t>, 1961)): </a:t>
            </a:r>
            <a:r>
              <a:rPr lang="ar-AE" sz="2400" b="1" dirty="0">
                <a:solidFill>
                  <a:schemeClr val="accent6">
                    <a:lumMod val="25000"/>
                  </a:schemeClr>
                </a:solidFill>
                <a:cs typeface="Traditional Arabic" panose="02020603050405020304" pitchFamily="18" charset="-78"/>
              </a:rPr>
              <a:t>يريان أن المحيط الهادي قط تكون نتيجة لسقوط نجم سماوي كبير الحجم، وعمل على تسخين وصهر صخور السيال، وضغط طبقة </a:t>
            </a:r>
            <a:r>
              <a:rPr lang="ar-AE" sz="2400" b="1" dirty="0" err="1">
                <a:solidFill>
                  <a:schemeClr val="accent6">
                    <a:lumMod val="25000"/>
                  </a:schemeClr>
                </a:solidFill>
                <a:cs typeface="Traditional Arabic" panose="02020603050405020304" pitchFamily="18" charset="-78"/>
              </a:rPr>
              <a:t>السيما</a:t>
            </a:r>
            <a:r>
              <a:rPr lang="ar-AE" sz="2400" b="1" dirty="0">
                <a:solidFill>
                  <a:schemeClr val="accent6">
                    <a:lumMod val="25000"/>
                  </a:schemeClr>
                </a:solidFill>
                <a:cs typeface="Traditional Arabic" panose="02020603050405020304" pitchFamily="18" charset="-78"/>
              </a:rPr>
              <a:t>، ونتيجة لذلك أصبح سمك هذه الطبقة في حوض أو سهل المحيط أقل من سمكها في القشرة الأرضية. ويري </a:t>
            </a:r>
            <a:r>
              <a:rPr lang="ar-AE" sz="2400" b="1" dirty="0" err="1">
                <a:solidFill>
                  <a:schemeClr val="accent6">
                    <a:lumMod val="25000"/>
                  </a:schemeClr>
                </a:solidFill>
                <a:cs typeface="Traditional Arabic" panose="02020603050405020304" pitchFamily="18" charset="-78"/>
              </a:rPr>
              <a:t>ديتز</a:t>
            </a:r>
            <a:r>
              <a:rPr lang="ar-AE" sz="2400" b="1" dirty="0">
                <a:solidFill>
                  <a:schemeClr val="accent6">
                    <a:lumMod val="25000"/>
                  </a:schemeClr>
                </a:solidFill>
                <a:cs typeface="Traditional Arabic" panose="02020603050405020304" pitchFamily="18" charset="-78"/>
              </a:rPr>
              <a:t> أن أحواض أو سهول المحيط الأطلسي والمحيطات الأخرى هي نتاج لحركة زحزحة القارات </a:t>
            </a:r>
            <a:r>
              <a:rPr lang="en-US" sz="2400" b="1" dirty="0">
                <a:solidFill>
                  <a:schemeClr val="accent6">
                    <a:lumMod val="25000"/>
                  </a:schemeClr>
                </a:solidFill>
                <a:cs typeface="Traditional Arabic" panose="02020603050405020304" pitchFamily="18" charset="-78"/>
              </a:rPr>
              <a:t>continental drift</a:t>
            </a:r>
            <a:r>
              <a:rPr lang="en-US" sz="2400" b="1" dirty="0" smtClean="0">
                <a:solidFill>
                  <a:schemeClr val="accent6">
                    <a:lumMod val="25000"/>
                  </a:schemeClr>
                </a:solidFill>
                <a:cs typeface="Traditional Arabic" panose="02020603050405020304" pitchFamily="18" charset="-78"/>
              </a:rPr>
              <a:t>. </a:t>
            </a: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العاشرة</a:t>
            </a:r>
            <a:endParaRPr lang="en-US" sz="2000" dirty="0"/>
          </a:p>
        </p:txBody>
      </p:sp>
    </p:spTree>
    <p:extLst>
      <p:ext uri="{BB962C8B-B14F-4D97-AF65-F5344CB8AC3E}">
        <p14:creationId xmlns:p14="http://schemas.microsoft.com/office/powerpoint/2010/main" val="95932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5" name="Text Box 3"/>
          <p:cNvSpPr txBox="1">
            <a:spLocks noChangeArrowheads="1"/>
          </p:cNvSpPr>
          <p:nvPr/>
        </p:nvSpPr>
        <p:spPr bwMode="auto">
          <a:xfrm>
            <a:off x="350838" y="1628800"/>
            <a:ext cx="920432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تم أولا ملاحظة حوض أو سهل المحيط فوق القاع، ثم تم اكتشاف مجموعات أخري من السهول أو الأحواض ولكنها أقل مساحة فوق قاع البحار الصغيرة مثل خليج البنغال، وبحر ويدال شمال القارة القطبية الجنوبية، وخليج المكسيك، والبحر الأبيض المتوسط. </a:t>
            </a:r>
          </a:p>
          <a:p>
            <a:pPr marL="342900" indent="-342900" algn="just">
              <a:spcBef>
                <a:spcPct val="50000"/>
              </a:spcBef>
              <a:buFont typeface="Arial" panose="020B0604020202020204" pitchFamily="34" charset="0"/>
              <a:buChar char="•"/>
            </a:pPr>
            <a:r>
              <a:rPr lang="ar-AE" sz="2400" b="1" dirty="0" smtClean="0">
                <a:solidFill>
                  <a:schemeClr val="accent6">
                    <a:lumMod val="25000"/>
                  </a:schemeClr>
                </a:solidFill>
                <a:cs typeface="Traditional Arabic" panose="02020603050405020304" pitchFamily="18" charset="-78"/>
              </a:rPr>
              <a:t>دلت </a:t>
            </a:r>
            <a:r>
              <a:rPr lang="ar-AE" sz="2400" b="1" dirty="0">
                <a:solidFill>
                  <a:schemeClr val="accent6">
                    <a:lumMod val="25000"/>
                  </a:schemeClr>
                </a:solidFill>
                <a:cs typeface="Traditional Arabic" panose="02020603050405020304" pitchFamily="18" charset="-78"/>
              </a:rPr>
              <a:t>الدراسات التي أجريت للمحيط الهادي أن أحواضه أو سهوله تتكون في أرضية المياه العميقة على طول السواحل الغربية لأمريكا الشمالية وعلى ساحل السكا. ويتباين سطح سهول المحيط بناء على تنوع الرواسب القارية والبحرية التي تجمعت عليه، من حيث الكمية، والحجم (</a:t>
            </a:r>
            <a:r>
              <a:rPr lang="en-US" sz="2400" b="1" dirty="0">
                <a:solidFill>
                  <a:schemeClr val="accent6">
                    <a:lumMod val="25000"/>
                  </a:schemeClr>
                </a:solidFill>
                <a:cs typeface="Traditional Arabic" panose="02020603050405020304" pitchFamily="18" charset="-78"/>
              </a:rPr>
              <a:t>Emery, 1960). </a:t>
            </a:r>
            <a:r>
              <a:rPr lang="ar-AE" sz="2400" b="1" dirty="0">
                <a:solidFill>
                  <a:schemeClr val="accent6">
                    <a:lumMod val="25000"/>
                  </a:schemeClr>
                </a:solidFill>
                <a:cs typeface="Traditional Arabic" panose="02020603050405020304" pitchFamily="18" charset="-78"/>
              </a:rPr>
              <a:t>ويري أن تميز قاع الأحواض السهلية في شمال شرق المحيط الهادي يرجع إلى نقل أنهار السكا واسب هائلة كبيرة الحجم فوق قاع الخليج، إلى جانب الرواسب كميات الرواسب التي تخلفت في القاع بعد أن تراجعت غطا آت الجليد البلايستوسيني. </a:t>
            </a:r>
          </a:p>
          <a:p>
            <a:pPr algn="just">
              <a:spcBef>
                <a:spcPct val="50000"/>
              </a:spcBef>
            </a:pP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14291" y="1095829"/>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0E478A"/>
                </a:solidFill>
                <a:cs typeface="Traditional Arabic" panose="02020603050405020304" pitchFamily="18" charset="-78"/>
              </a:rPr>
              <a:t>التوزيع الجغرافي لسهول أو أحواض المحيط</a:t>
            </a:r>
            <a:endParaRPr lang="en-US" sz="3200" b="1" u="sng" dirty="0">
              <a:solidFill>
                <a:srgbClr val="0E478A"/>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العاشرة</a:t>
            </a:r>
            <a:endParaRPr lang="en-US" sz="2000" dirty="0"/>
          </a:p>
        </p:txBody>
      </p:sp>
    </p:spTree>
    <p:extLst>
      <p:ext uri="{BB962C8B-B14F-4D97-AF65-F5344CB8AC3E}">
        <p14:creationId xmlns:p14="http://schemas.microsoft.com/office/powerpoint/2010/main" val="12278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ext Box 3"/>
          <p:cNvSpPr txBox="1">
            <a:spLocks noChangeArrowheads="1"/>
          </p:cNvSpPr>
          <p:nvPr/>
        </p:nvSpPr>
        <p:spPr bwMode="auto">
          <a:xfrm>
            <a:off x="501203" y="858192"/>
            <a:ext cx="920432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في المحيط الأطلسي، فقد تم تحديد كثير من السهول المحيطية مثل سهل سوهم </a:t>
            </a:r>
            <a:r>
              <a:rPr lang="en-US" sz="2400" b="1" dirty="0" err="1">
                <a:solidFill>
                  <a:schemeClr val="accent6">
                    <a:lumMod val="25000"/>
                  </a:schemeClr>
                </a:solidFill>
                <a:cs typeface="Traditional Arabic" panose="02020603050405020304" pitchFamily="18" charset="-78"/>
              </a:rPr>
              <a:t>Sohum</a:t>
            </a:r>
            <a:r>
              <a:rPr lang="en-US" sz="2400" b="1" dirty="0">
                <a:solidFill>
                  <a:schemeClr val="accent6">
                    <a:lumMod val="25000"/>
                  </a:schemeClr>
                </a:solidFill>
                <a:cs typeface="Traditional Arabic" panose="02020603050405020304" pitchFamily="18" charset="-78"/>
              </a:rPr>
              <a:t> plain، </a:t>
            </a:r>
            <a:r>
              <a:rPr lang="ar-AE" sz="2400" b="1" dirty="0">
                <a:solidFill>
                  <a:schemeClr val="accent6">
                    <a:lumMod val="25000"/>
                  </a:schemeClr>
                </a:solidFill>
                <a:cs typeface="Traditional Arabic" panose="02020603050405020304" pitchFamily="18" charset="-78"/>
              </a:rPr>
              <a:t>الذي يمتد جنوب جزيرة </a:t>
            </a:r>
            <a:r>
              <a:rPr lang="ar-AE" sz="2400" b="1" dirty="0" err="1">
                <a:solidFill>
                  <a:schemeClr val="accent6">
                    <a:lumMod val="25000"/>
                  </a:schemeClr>
                </a:solidFill>
                <a:cs typeface="Traditional Arabic" panose="02020603050405020304" pitchFamily="18" charset="-78"/>
              </a:rPr>
              <a:t>نيوفاوندلاند</a:t>
            </a:r>
            <a:r>
              <a:rPr lang="ar-AE" sz="2400" b="1" dirty="0">
                <a:solidFill>
                  <a:schemeClr val="accent6">
                    <a:lumMod val="25000"/>
                  </a:schemeClr>
                </a:solidFill>
                <a:cs typeface="Traditional Arabic" panose="02020603050405020304" pitchFamily="18" charset="-78"/>
              </a:rPr>
              <a:t>، ويصل متوسط عرضه 200 ميل، وعند عمق 5500 متر (1800 قدم). ويتميز السهل بحواف جبلية عالية </a:t>
            </a:r>
            <a:r>
              <a:rPr lang="en-US" sz="2400" b="1" dirty="0">
                <a:solidFill>
                  <a:schemeClr val="accent6">
                    <a:lumMod val="25000"/>
                  </a:schemeClr>
                </a:solidFill>
                <a:cs typeface="Traditional Arabic" panose="02020603050405020304" pitchFamily="18" charset="-78"/>
              </a:rPr>
              <a:t>Scarps </a:t>
            </a:r>
            <a:r>
              <a:rPr lang="ar-AE" sz="2400" b="1" dirty="0">
                <a:solidFill>
                  <a:schemeClr val="accent6">
                    <a:lumMod val="25000"/>
                  </a:schemeClr>
                </a:solidFill>
                <a:cs typeface="Traditional Arabic" panose="02020603050405020304" pitchFamily="18" charset="-78"/>
              </a:rPr>
              <a:t>تشغل الحد الشرقي والغربي. ويتراوح ارتفاع السهل بين 1200-4800 قدم فوق ارض السهل البحري، حيث يبدأ في الارتفاع من الجنوب نحو الشمال إلى أن يتصل بالمنحدر والرفرف القاري أمام نهر سنت لورنس. وهناك حوض شمال شرق وغرب الأطلسي ويفصل بينهما الحافة المحيطية الأطلسية الكبرى. وفي شرق الساحل الشرقي لأمريكا الجنوبية هناك حوضين كبيرين هما حوض البرازيل والأرجنتين. وتوجد مجموعة من الأحواض السهلية المحيطة بين جنوب أفريقيا والقارة القطبية الجنوبية مثل حوض ويدال، والحوض الأطلسي، وحوض </a:t>
            </a:r>
            <a:r>
              <a:rPr lang="ar-AE" sz="2400" b="1" dirty="0" err="1">
                <a:solidFill>
                  <a:schemeClr val="accent6">
                    <a:lumMod val="25000"/>
                  </a:schemeClr>
                </a:solidFill>
                <a:cs typeface="Traditional Arabic" panose="02020603050405020304" pitchFamily="18" charset="-78"/>
              </a:rPr>
              <a:t>انتارتيكا</a:t>
            </a:r>
            <a:r>
              <a:rPr lang="ar-AE" sz="2400" b="1" dirty="0">
                <a:solidFill>
                  <a:schemeClr val="accent6">
                    <a:lumMod val="25000"/>
                  </a:schemeClr>
                </a:solidFill>
                <a:cs typeface="Traditional Arabic" panose="02020603050405020304" pitchFamily="18" charset="-78"/>
              </a:rPr>
              <a:t>، والحوض الهندي، وحوض </a:t>
            </a:r>
            <a:r>
              <a:rPr lang="ar-AE" sz="2400" b="1" dirty="0" err="1">
                <a:solidFill>
                  <a:schemeClr val="accent6">
                    <a:lumMod val="25000"/>
                  </a:schemeClr>
                </a:solidFill>
                <a:cs typeface="Traditional Arabic" panose="02020603050405020304" pitchFamily="18" charset="-78"/>
              </a:rPr>
              <a:t>أرجولهاس</a:t>
            </a:r>
            <a:r>
              <a:rPr lang="ar-AE" sz="2400" b="1" dirty="0">
                <a:solidFill>
                  <a:schemeClr val="accent6">
                    <a:lumMod val="25000"/>
                  </a:schemeClr>
                </a:solidFill>
                <a:cs typeface="Traditional Arabic" panose="02020603050405020304" pitchFamily="18" charset="-78"/>
              </a:rPr>
              <a:t>. وإلى غرب القارة الأفريقية أنشأت الحواجز المحيطية الثانوية الممتدة بين الرفارف الأفريقية شرقا وحاجز المحيط الأطلسي الجنوبي غربا على تقسيم السهل المحيطي إلى مجموعات من الأحواض الثانوية، وهي حوض ايبيريا، وكناري، وسيراليون، وسانت هيلانه، والجاء الصالح.</a:t>
            </a:r>
            <a:endParaRPr 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العاشرة</a:t>
            </a:r>
            <a:endParaRPr lang="en-US" sz="2000" dirty="0"/>
          </a:p>
        </p:txBody>
      </p:sp>
    </p:spTree>
    <p:extLst>
      <p:ext uri="{BB962C8B-B14F-4D97-AF65-F5344CB8AC3E}">
        <p14:creationId xmlns:p14="http://schemas.microsoft.com/office/powerpoint/2010/main" val="3091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ext Box 3"/>
          <p:cNvSpPr txBox="1">
            <a:spLocks noChangeArrowheads="1"/>
          </p:cNvSpPr>
          <p:nvPr/>
        </p:nvSpPr>
        <p:spPr bwMode="auto">
          <a:xfrm>
            <a:off x="501203" y="836712"/>
            <a:ext cx="9204325"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في المحيط الهندي توجد بعض من الأحواض السهلية الصغيرة المساحة مثل حوض </a:t>
            </a:r>
            <a:r>
              <a:rPr lang="ar-AE" sz="2400" b="1" dirty="0" err="1">
                <a:solidFill>
                  <a:schemeClr val="accent6">
                    <a:lumMod val="25000"/>
                  </a:schemeClr>
                </a:solidFill>
                <a:cs typeface="Traditional Arabic" panose="02020603050405020304" pitchFamily="18" charset="-78"/>
              </a:rPr>
              <a:t>كارلسبيرج</a:t>
            </a:r>
            <a:r>
              <a:rPr lang="ar-AE" sz="2400" b="1" dirty="0">
                <a:solidFill>
                  <a:schemeClr val="accent6">
                    <a:lumMod val="25000"/>
                  </a:schemeClr>
                </a:solidFill>
                <a:cs typeface="Traditional Arabic" panose="02020603050405020304" pitchFamily="18" charset="-78"/>
              </a:rPr>
              <a:t> وحوض </a:t>
            </a:r>
            <a:r>
              <a:rPr lang="ar-AE" sz="2400" b="1" dirty="0" err="1">
                <a:solidFill>
                  <a:schemeClr val="accent6">
                    <a:lumMod val="25000"/>
                  </a:schemeClr>
                </a:solidFill>
                <a:cs typeface="Traditional Arabic" panose="02020603050405020304" pitchFamily="18" charset="-78"/>
              </a:rPr>
              <a:t>كارجولين</a:t>
            </a:r>
            <a:r>
              <a:rPr lang="ar-AE" sz="2400" b="1" dirty="0">
                <a:solidFill>
                  <a:schemeClr val="accent6">
                    <a:lumMod val="25000"/>
                  </a:schemeClr>
                </a:solidFill>
                <a:cs typeface="Traditional Arabic" panose="02020603050405020304" pitchFamily="18" charset="-78"/>
              </a:rPr>
              <a:t> بين الهند والقارة القطبية الجنوبية.</a:t>
            </a:r>
          </a:p>
          <a:p>
            <a:pPr marL="342900" indent="-342900" algn="just">
              <a:spcBef>
                <a:spcPct val="50000"/>
              </a:spcBef>
              <a:buFont typeface="Arial" panose="020B0604020202020204" pitchFamily="34" charset="0"/>
              <a:buChar char="•"/>
            </a:pPr>
            <a:r>
              <a:rPr lang="ar-AE" sz="2400" b="1" dirty="0" smtClean="0">
                <a:solidFill>
                  <a:schemeClr val="accent6">
                    <a:lumMod val="25000"/>
                  </a:schemeClr>
                </a:solidFill>
                <a:cs typeface="Traditional Arabic" panose="02020603050405020304" pitchFamily="18" charset="-78"/>
              </a:rPr>
              <a:t>في </a:t>
            </a:r>
            <a:r>
              <a:rPr lang="ar-AE" sz="2400" b="1" dirty="0">
                <a:solidFill>
                  <a:schemeClr val="accent6">
                    <a:lumMod val="25000"/>
                  </a:schemeClr>
                </a:solidFill>
                <a:cs typeface="Traditional Arabic" panose="02020603050405020304" pitchFamily="18" charset="-78"/>
              </a:rPr>
              <a:t>المحيط القطبي </a:t>
            </a:r>
            <a:r>
              <a:rPr lang="ar-AE" sz="2400" b="1" dirty="0" smtClean="0">
                <a:solidFill>
                  <a:schemeClr val="accent6">
                    <a:lumMod val="25000"/>
                  </a:schemeClr>
                </a:solidFill>
                <a:cs typeface="Traditional Arabic" panose="02020603050405020304" pitchFamily="18" charset="-78"/>
              </a:rPr>
              <a:t>الشمالي، </a:t>
            </a:r>
            <a:r>
              <a:rPr lang="ar-AE" sz="2400" b="1" dirty="0">
                <a:solidFill>
                  <a:schemeClr val="accent6">
                    <a:lumMod val="25000"/>
                  </a:schemeClr>
                </a:solidFill>
                <a:cs typeface="Traditional Arabic" panose="02020603050405020304" pitchFamily="18" charset="-78"/>
              </a:rPr>
              <a:t>يوجد حوض كندا الشاسع الاتساع، والذي يوجد عند العمق 1300 قدم، ويمتد من الشمال إلى الجنوب لمسافة يبلغ طولها 660 ميل. يوجد في هذا الحوض تراكم الرواسب الجليدية </a:t>
            </a:r>
            <a:r>
              <a:rPr lang="ar-AE" sz="2400" b="1" dirty="0" smtClean="0">
                <a:solidFill>
                  <a:schemeClr val="accent6">
                    <a:lumMod val="25000"/>
                  </a:schemeClr>
                </a:solidFill>
                <a:cs typeface="Traditional Arabic" panose="02020603050405020304" pitchFamily="18" charset="-78"/>
              </a:rPr>
              <a:t>البلايستوسينية </a:t>
            </a:r>
            <a:r>
              <a:rPr lang="ar-AE" sz="2400" b="1" dirty="0">
                <a:solidFill>
                  <a:schemeClr val="accent6">
                    <a:lumMod val="25000"/>
                  </a:schemeClr>
                </a:solidFill>
                <a:cs typeface="Traditional Arabic" panose="02020603050405020304" pitchFamily="18" charset="-78"/>
              </a:rPr>
              <a:t>فوق أرضية أدت إلى استواء هذا الحوض البحري.</a:t>
            </a:r>
          </a:p>
          <a:p>
            <a:pPr marL="342900" indent="-342900" algn="just">
              <a:spcBef>
                <a:spcPct val="50000"/>
              </a:spcBef>
              <a:buFont typeface="Arial" panose="020B0604020202020204" pitchFamily="34" charset="0"/>
              <a:buChar char="•"/>
            </a:pPr>
            <a:r>
              <a:rPr lang="ar-AE" sz="2400" b="1" dirty="0" smtClean="0">
                <a:solidFill>
                  <a:schemeClr val="accent6">
                    <a:lumMod val="25000"/>
                  </a:schemeClr>
                </a:solidFill>
                <a:cs typeface="Traditional Arabic" panose="02020603050405020304" pitchFamily="18" charset="-78"/>
              </a:rPr>
              <a:t>وقد </a:t>
            </a:r>
            <a:r>
              <a:rPr lang="ar-AE" sz="2400" b="1" dirty="0">
                <a:solidFill>
                  <a:schemeClr val="accent6">
                    <a:lumMod val="25000"/>
                  </a:schemeClr>
                </a:solidFill>
                <a:cs typeface="Traditional Arabic" panose="02020603050405020304" pitchFamily="18" charset="-78"/>
              </a:rPr>
              <a:t>تتشكل الأحواض المحيطية بصور مختلفة من تلال وجبال منفردة. معظم هذه التلال توجد عادة عند الأطراف الحدية للسهول المحيطية. </a:t>
            </a:r>
          </a:p>
          <a:p>
            <a:pPr algn="just">
              <a:spcBef>
                <a:spcPct val="50000"/>
              </a:spcBef>
            </a:pPr>
            <a:endParaRPr 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العاشرة</a:t>
            </a:r>
            <a:endParaRPr lang="en-US" sz="2000" dirty="0"/>
          </a:p>
        </p:txBody>
      </p:sp>
    </p:spTree>
    <p:extLst>
      <p:ext uri="{BB962C8B-B14F-4D97-AF65-F5344CB8AC3E}">
        <p14:creationId xmlns:p14="http://schemas.microsoft.com/office/powerpoint/2010/main" val="254592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ext Box 3"/>
          <p:cNvSpPr txBox="1">
            <a:spLocks noChangeArrowheads="1"/>
          </p:cNvSpPr>
          <p:nvPr/>
        </p:nvSpPr>
        <p:spPr bwMode="auto">
          <a:xfrm>
            <a:off x="416496" y="1399416"/>
            <a:ext cx="9204325"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الخوانق المحيطية </a:t>
            </a:r>
            <a:r>
              <a:rPr lang="en-US" sz="2400" b="1" dirty="0">
                <a:solidFill>
                  <a:schemeClr val="accent6">
                    <a:lumMod val="25000"/>
                  </a:schemeClr>
                </a:solidFill>
                <a:cs typeface="Traditional Arabic" panose="02020603050405020304" pitchFamily="18" charset="-78"/>
              </a:rPr>
              <a:t>sea trenches </a:t>
            </a:r>
            <a:r>
              <a:rPr lang="ar-AE" sz="2400" b="1" dirty="0">
                <a:solidFill>
                  <a:schemeClr val="accent6">
                    <a:lumMod val="25000"/>
                  </a:schemeClr>
                </a:solidFill>
                <a:cs typeface="Traditional Arabic" panose="02020603050405020304" pitchFamily="18" charset="-78"/>
              </a:rPr>
              <a:t>عبارة عن شقوق </a:t>
            </a:r>
            <a:r>
              <a:rPr lang="ar-AE" sz="2400" b="1" dirty="0" err="1">
                <a:solidFill>
                  <a:schemeClr val="accent6">
                    <a:lumMod val="25000"/>
                  </a:schemeClr>
                </a:solidFill>
                <a:cs typeface="Traditional Arabic" panose="02020603050405020304" pitchFamily="18" charset="-78"/>
              </a:rPr>
              <a:t>صدعية</a:t>
            </a:r>
            <a:r>
              <a:rPr lang="ar-AE" sz="2400" b="1" dirty="0">
                <a:solidFill>
                  <a:schemeClr val="accent6">
                    <a:lumMod val="25000"/>
                  </a:schemeClr>
                </a:solidFill>
                <a:cs typeface="Traditional Arabic" panose="02020603050405020304" pitchFamily="18" charset="-78"/>
              </a:rPr>
              <a:t> قوسية الشكل في امتدادها الطولي، محدودة الارتفاع ومن جانب إلى آخر، وضيقة حيث لا يتعدى اتساعها بضعة كيلومترات، إلا أنها عميقة حيث عمقها 25 ألف قدم، وشديدة الانحدار في جوانبها نحو القاع.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smtClean="0">
                <a:solidFill>
                  <a:schemeClr val="accent6">
                    <a:lumMod val="25000"/>
                  </a:schemeClr>
                </a:solidFill>
                <a:cs typeface="Traditional Arabic" panose="02020603050405020304" pitchFamily="18" charset="-78"/>
              </a:rPr>
              <a:t>تقع </a:t>
            </a:r>
            <a:r>
              <a:rPr lang="ar-AE" sz="2400" b="1" dirty="0">
                <a:solidFill>
                  <a:schemeClr val="accent6">
                    <a:lumMod val="25000"/>
                  </a:schemeClr>
                </a:solidFill>
                <a:cs typeface="Traditional Arabic" panose="02020603050405020304" pitchFamily="18" charset="-78"/>
              </a:rPr>
              <a:t>تلك الخوانق عادة عند مناطق الضعف الجيولوجي، أي المناطق التي تفصل بين واليابس والقاع الحقيقي للبحر.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smtClean="0">
                <a:solidFill>
                  <a:schemeClr val="accent6">
                    <a:lumMod val="25000"/>
                  </a:schemeClr>
                </a:solidFill>
                <a:cs typeface="Traditional Arabic" panose="02020603050405020304" pitchFamily="18" charset="-78"/>
              </a:rPr>
              <a:t>وتوجد </a:t>
            </a:r>
            <a:r>
              <a:rPr lang="ar-AE" sz="2400" b="1" dirty="0">
                <a:solidFill>
                  <a:schemeClr val="accent6">
                    <a:lumMod val="25000"/>
                  </a:schemeClr>
                </a:solidFill>
                <a:cs typeface="Traditional Arabic" panose="02020603050405020304" pitchFamily="18" charset="-78"/>
              </a:rPr>
              <a:t>الخوانق في البحر الكاريبي، والنصف الجنوبي من المحيط الأطلسي والجانب الغربي من المحيط الهادي. رغم أن الخوانق المحيطية العميقة لا تشكل أكثر من 1% من مساحة قاع المحيط الا أنها تعد من الظواهر التضاريسية المميزة التي تشكل قاع المحيط.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smtClean="0">
                <a:solidFill>
                  <a:schemeClr val="accent6">
                    <a:lumMod val="25000"/>
                  </a:schemeClr>
                </a:solidFill>
                <a:cs typeface="Traditional Arabic" panose="02020603050405020304" pitchFamily="18" charset="-78"/>
              </a:rPr>
              <a:t>فهي </a:t>
            </a:r>
            <a:r>
              <a:rPr lang="ar-AE" sz="2400" b="1" dirty="0">
                <a:solidFill>
                  <a:schemeClr val="accent6">
                    <a:lumMod val="25000"/>
                  </a:schemeClr>
                </a:solidFill>
                <a:cs typeface="Traditional Arabic" panose="02020603050405020304" pitchFamily="18" charset="-78"/>
              </a:rPr>
              <a:t>تتكون بين وحدتين تضاريسيتين، المنطقة المحصورة بين هذه الخوانق وخط لساحل. </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524969" y="836712"/>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الخوانق المحيطية العميقة</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العاشرة</a:t>
            </a:r>
            <a:endParaRPr lang="en-US" sz="2000" dirty="0"/>
          </a:p>
        </p:txBody>
      </p:sp>
    </p:spTree>
    <p:extLst>
      <p:ext uri="{BB962C8B-B14F-4D97-AF65-F5344CB8AC3E}">
        <p14:creationId xmlns:p14="http://schemas.microsoft.com/office/powerpoint/2010/main" val="290887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ext Box 3"/>
          <p:cNvSpPr txBox="1">
            <a:spLocks noChangeArrowheads="1"/>
          </p:cNvSpPr>
          <p:nvPr/>
        </p:nvSpPr>
        <p:spPr bwMode="auto">
          <a:xfrm>
            <a:off x="429195" y="1412776"/>
            <a:ext cx="9204325"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تباينت أراء الباحثين في كيفية نشأة الخوانق المحيطية. من أهم الآراء التي تناولت نشأة الخوانق المحيطية</a:t>
            </a:r>
            <a:r>
              <a:rPr lang="ar-AE" sz="2400" b="1" dirty="0" smtClean="0">
                <a:solidFill>
                  <a:schemeClr val="accent6">
                    <a:lumMod val="25000"/>
                  </a:schemeClr>
                </a:solidFill>
                <a:cs typeface="Traditional Arabic" panose="02020603050405020304" pitchFamily="18" charset="-78"/>
              </a:rPr>
              <a:t>:</a:t>
            </a:r>
            <a:endParaRPr lang="ar-SA" sz="2400" b="1" dirty="0" smtClean="0">
              <a:solidFill>
                <a:schemeClr val="accent6">
                  <a:lumMod val="25000"/>
                </a:schemeClr>
              </a:solidFill>
              <a:cs typeface="Traditional Arabic" panose="02020603050405020304" pitchFamily="18" charset="-78"/>
            </a:endParaRPr>
          </a:p>
          <a:p>
            <a:pPr algn="just">
              <a:spcBef>
                <a:spcPct val="50000"/>
              </a:spcBef>
            </a:pPr>
            <a:r>
              <a:rPr lang="ar-AE" sz="2400" b="1" dirty="0">
                <a:solidFill>
                  <a:schemeClr val="accent6">
                    <a:lumMod val="25000"/>
                  </a:schemeClr>
                </a:solidFill>
                <a:cs typeface="Traditional Arabic" panose="02020603050405020304" pitchFamily="18" charset="-78"/>
              </a:rPr>
              <a:t>1.	</a:t>
            </a:r>
            <a:r>
              <a:rPr lang="ar-AE" sz="2400" b="1" dirty="0" err="1">
                <a:solidFill>
                  <a:schemeClr val="accent6">
                    <a:lumMod val="25000"/>
                  </a:schemeClr>
                </a:solidFill>
                <a:cs typeface="Traditional Arabic" panose="02020603050405020304" pitchFamily="18" charset="-78"/>
              </a:rPr>
              <a:t>فيننج</a:t>
            </a:r>
            <a:r>
              <a:rPr lang="ar-AE" sz="2400" b="1" dirty="0">
                <a:solidFill>
                  <a:schemeClr val="accent6">
                    <a:lumMod val="25000"/>
                  </a:schemeClr>
                </a:solidFill>
                <a:cs typeface="Traditional Arabic" panose="02020603050405020304" pitchFamily="18" charset="-78"/>
              </a:rPr>
              <a:t> </a:t>
            </a:r>
            <a:r>
              <a:rPr lang="ar-AE" sz="2400" b="1" dirty="0" err="1">
                <a:solidFill>
                  <a:schemeClr val="accent6">
                    <a:lumMod val="25000"/>
                  </a:schemeClr>
                </a:solidFill>
                <a:cs typeface="Traditional Arabic" panose="02020603050405020304" pitchFamily="18" charset="-78"/>
              </a:rPr>
              <a:t>ميزيز</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Vening</a:t>
            </a:r>
            <a:r>
              <a:rPr lang="en-US"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Meinesz</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يعتقد </a:t>
            </a:r>
            <a:r>
              <a:rPr lang="ar-AE" sz="2400" b="1" dirty="0" err="1">
                <a:solidFill>
                  <a:schemeClr val="accent6">
                    <a:lumMod val="25000"/>
                  </a:schemeClr>
                </a:solidFill>
                <a:cs typeface="Traditional Arabic" panose="02020603050405020304" pitchFamily="18" charset="-78"/>
              </a:rPr>
              <a:t>فيننج</a:t>
            </a:r>
            <a:r>
              <a:rPr lang="ar-AE" sz="2400" b="1" dirty="0">
                <a:solidFill>
                  <a:schemeClr val="accent6">
                    <a:lumMod val="25000"/>
                  </a:schemeClr>
                </a:solidFill>
                <a:cs typeface="Traditional Arabic" panose="02020603050405020304" pitchFamily="18" charset="-78"/>
              </a:rPr>
              <a:t> أن نشأة الخوانق المحيطية العمية ذات علاقة بالحركات التكتونية لقاع المحيط. فهو يري أن انحرافات الموجات السالبة والموجبة تدل على أن المناطق الحدية لقاع المحيط تعتبر مناطق عدم استقرار حيث يختل فيها نظام بنية الطبقات. لذا فهي أكثر عرضة للهزات الزلزالية العنيفة والنشاط البركاني الشديد. أيده في ذلك </a:t>
            </a:r>
            <a:r>
              <a:rPr lang="en-US" sz="2400" b="1" dirty="0" err="1">
                <a:solidFill>
                  <a:schemeClr val="accent6">
                    <a:lumMod val="25000"/>
                  </a:schemeClr>
                </a:solidFill>
                <a:cs typeface="Traditional Arabic" panose="02020603050405020304" pitchFamily="18" charset="-78"/>
              </a:rPr>
              <a:t>Umbgrove</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وعزي ذلك إلى تكوينات صخور طبقة السيال الرقيقة التي توجد في أرضية الخانق، بينما هي أكر سمكا نسبيا على جانبي الخانق. ويرجح أن مناطق الخوانق هي مناطق ضعف جيولوجي تمثل أحواض مقعرة ومنثنيه </a:t>
            </a:r>
            <a:r>
              <a:rPr lang="en-US" sz="2400" b="1" dirty="0">
                <a:solidFill>
                  <a:schemeClr val="accent6">
                    <a:lumMod val="25000"/>
                  </a:schemeClr>
                </a:solidFill>
                <a:cs typeface="Traditional Arabic" panose="02020603050405020304" pitchFamily="18" charset="-78"/>
              </a:rPr>
              <a:t>geosyncline tectonic، </a:t>
            </a:r>
            <a:r>
              <a:rPr lang="ar-AE" sz="2400" b="1" dirty="0">
                <a:solidFill>
                  <a:schemeClr val="accent6">
                    <a:lumMod val="25000"/>
                  </a:schemeClr>
                </a:solidFill>
                <a:cs typeface="Traditional Arabic" panose="02020603050405020304" pitchFamily="18" charset="-78"/>
              </a:rPr>
              <a:t>تعرضت لحركات صدعيه متوالية، وأصبحت تمثل أهم المناطق المتأثرة بالفوالق والشقوق في صخور القشرة الأرضية. ونتيجة لحركة التصدع وضغط طبقة السيال على طبقة </a:t>
            </a:r>
            <a:r>
              <a:rPr lang="ar-AE" sz="2400" b="1" dirty="0" err="1">
                <a:solidFill>
                  <a:schemeClr val="accent6">
                    <a:lumMod val="25000"/>
                  </a:schemeClr>
                </a:solidFill>
                <a:cs typeface="Traditional Arabic" panose="02020603050405020304" pitchFamily="18" charset="-78"/>
              </a:rPr>
              <a:t>السيما</a:t>
            </a:r>
            <a:r>
              <a:rPr lang="ar-AE" sz="2400" b="1" dirty="0">
                <a:solidFill>
                  <a:schemeClr val="accent6">
                    <a:lumMod val="25000"/>
                  </a:schemeClr>
                </a:solidFill>
                <a:cs typeface="Traditional Arabic" panose="02020603050405020304" pitchFamily="18" charset="-78"/>
              </a:rPr>
              <a:t> اندفعت البراكين من الصهير في طبقة </a:t>
            </a:r>
            <a:r>
              <a:rPr lang="ar-AE" sz="2400" b="1" dirty="0" err="1">
                <a:solidFill>
                  <a:schemeClr val="accent6">
                    <a:lumMod val="25000"/>
                  </a:schemeClr>
                </a:solidFill>
                <a:cs typeface="Traditional Arabic" panose="02020603050405020304" pitchFamily="18" charset="-78"/>
              </a:rPr>
              <a:t>السيما</a:t>
            </a:r>
            <a:r>
              <a:rPr lang="ar-AE" sz="2400" b="1" dirty="0">
                <a:solidFill>
                  <a:schemeClr val="accent6">
                    <a:lumMod val="25000"/>
                  </a:schemeClr>
                </a:solidFill>
                <a:cs typeface="Traditional Arabic" panose="02020603050405020304" pitchFamily="18" charset="-78"/>
              </a:rPr>
              <a:t> مكونة الجزر البركانية على جوانب الصدوع. وفي نفس الوقت ضعفت صخور طبقة السيال العليا لتحتل مكانها ثنيات على طول أسطح الصدوع مكونة الخوانق الطولية العميقة. ميز أمجروف بين أقواس الجزر الفردية التي تمتد في هيئة قوس يوازي أحد جانبي الخوانق المحيطية وه غالبا ما يكون مواجه لساحل القارات، وأقواس الجزر المركبة وهي التي تشمل أكثر من قوس جزري، حيث تبدو أقواسها متوازية. </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524969" y="836712"/>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0E478A"/>
                </a:solidFill>
                <a:cs typeface="Traditional Arabic" panose="02020603050405020304" pitchFamily="18" charset="-78"/>
              </a:rPr>
              <a:t>نشأة الخوانق المحيطية</a:t>
            </a:r>
            <a:endParaRPr lang="en-US" sz="3200" b="1" u="sng" dirty="0">
              <a:solidFill>
                <a:srgbClr val="0E478A"/>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العاشرة</a:t>
            </a:r>
            <a:endParaRPr lang="en-US" sz="2000" dirty="0"/>
          </a:p>
        </p:txBody>
      </p:sp>
    </p:spTree>
    <p:extLst>
      <p:ext uri="{BB962C8B-B14F-4D97-AF65-F5344CB8AC3E}">
        <p14:creationId xmlns:p14="http://schemas.microsoft.com/office/powerpoint/2010/main" val="296851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5" name="Text Box 3"/>
          <p:cNvSpPr txBox="1">
            <a:spLocks noChangeArrowheads="1"/>
          </p:cNvSpPr>
          <p:nvPr/>
        </p:nvSpPr>
        <p:spPr bwMode="auto">
          <a:xfrm>
            <a:off x="501203" y="836712"/>
            <a:ext cx="920432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smtClean="0">
                <a:solidFill>
                  <a:schemeClr val="accent6">
                    <a:lumMod val="25000"/>
                  </a:schemeClr>
                </a:solidFill>
                <a:cs typeface="Traditional Arabic" panose="02020603050405020304" pitchFamily="18" charset="-78"/>
              </a:rPr>
              <a:t>2.	</a:t>
            </a:r>
            <a:r>
              <a:rPr lang="ar-AE" sz="2400" b="1" dirty="0" err="1" smtClean="0">
                <a:solidFill>
                  <a:schemeClr val="accent6">
                    <a:lumMod val="25000"/>
                  </a:schemeClr>
                </a:solidFill>
                <a:cs typeface="Traditional Arabic" panose="02020603050405020304" pitchFamily="18" charset="-78"/>
              </a:rPr>
              <a:t>بنيوف</a:t>
            </a:r>
            <a:r>
              <a:rPr lang="ar-AE" sz="2400" b="1" dirty="0" smtClean="0">
                <a:solidFill>
                  <a:schemeClr val="accent6">
                    <a:lumMod val="25000"/>
                  </a:schemeClr>
                </a:solidFill>
                <a:cs typeface="Traditional Arabic" panose="02020603050405020304" pitchFamily="18" charset="-78"/>
              </a:rPr>
              <a:t> </a:t>
            </a:r>
            <a:r>
              <a:rPr lang="en-US" sz="2400" b="1" dirty="0" smtClean="0">
                <a:solidFill>
                  <a:schemeClr val="accent6">
                    <a:lumMod val="25000"/>
                  </a:schemeClr>
                </a:solidFill>
                <a:cs typeface="Traditional Arabic" panose="02020603050405020304" pitchFamily="18" charset="-78"/>
              </a:rPr>
              <a:t> </a:t>
            </a:r>
            <a:r>
              <a:rPr lang="ar-AE" sz="2400" b="1" dirty="0" smtClean="0">
                <a:solidFill>
                  <a:schemeClr val="accent6">
                    <a:lumMod val="25000"/>
                  </a:schemeClr>
                </a:solidFill>
                <a:cs typeface="Traditional Arabic" panose="02020603050405020304" pitchFamily="18" charset="-78"/>
              </a:rPr>
              <a:t>يري </a:t>
            </a:r>
            <a:r>
              <a:rPr lang="en-US" sz="2400" b="1" dirty="0" smtClean="0">
                <a:solidFill>
                  <a:schemeClr val="accent6">
                    <a:lumMod val="25000"/>
                  </a:schemeClr>
                </a:solidFill>
                <a:cs typeface="Traditional Arabic" panose="02020603050405020304" pitchFamily="18" charset="-78"/>
              </a:rPr>
              <a:t>(</a:t>
            </a:r>
            <a:r>
              <a:rPr lang="en-US" sz="2400" b="1" dirty="0" err="1" smtClean="0">
                <a:solidFill>
                  <a:schemeClr val="accent6">
                    <a:lumMod val="25000"/>
                  </a:schemeClr>
                </a:solidFill>
                <a:cs typeface="Traditional Arabic" panose="02020603050405020304" pitchFamily="18" charset="-78"/>
              </a:rPr>
              <a:t>Benioff</a:t>
            </a:r>
            <a:r>
              <a:rPr lang="en-US" sz="2400" b="1" dirty="0" smtClean="0">
                <a:solidFill>
                  <a:schemeClr val="accent6">
                    <a:lumMod val="25000"/>
                  </a:schemeClr>
                </a:solidFill>
                <a:cs typeface="Traditional Arabic" panose="02020603050405020304" pitchFamily="18" charset="-78"/>
              </a:rPr>
              <a:t>, 1954)</a:t>
            </a:r>
            <a:r>
              <a:rPr lang="ar-SA" sz="2400" b="1" dirty="0" smtClean="0">
                <a:solidFill>
                  <a:schemeClr val="accent6">
                    <a:lumMod val="25000"/>
                  </a:schemeClr>
                </a:solidFill>
                <a:cs typeface="Traditional Arabic" panose="02020603050405020304" pitchFamily="18" charset="-78"/>
              </a:rPr>
              <a:t> </a:t>
            </a:r>
            <a:r>
              <a:rPr lang="en-US" sz="2400" b="1" dirty="0" smtClean="0">
                <a:solidFill>
                  <a:schemeClr val="accent6">
                    <a:lumMod val="25000"/>
                  </a:schemeClr>
                </a:solidFill>
                <a:cs typeface="Traditional Arabic" panose="02020603050405020304" pitchFamily="18" charset="-78"/>
              </a:rPr>
              <a:t> </a:t>
            </a:r>
            <a:r>
              <a:rPr lang="ar-AE" sz="2400" b="1" dirty="0" smtClean="0">
                <a:solidFill>
                  <a:schemeClr val="accent6">
                    <a:lumMod val="25000"/>
                  </a:schemeClr>
                </a:solidFill>
                <a:cs typeface="Traditional Arabic" panose="02020603050405020304" pitchFamily="18" charset="-78"/>
              </a:rPr>
              <a:t>أن كلا من الأقواس المحيطية والخوانق العميقة هي ظاهرات جيمورفولوجية سطحية نتجت عن عمليات تصدع باطني كبري. وتحدث براكين في الصخور التي رميت إلي أعلي بواسطة التصدع، وتنبثق براكين على طول أسطح الصدوع. فإذا ظهرت البراكين فوق القاع تنشأ الجزر، ولكن إن بقيت تحت الماء فتكون في شكل تلال بركانية تراكمية تنتشر فوق قاع المحيط.</a:t>
            </a:r>
          </a:p>
          <a:p>
            <a:pPr algn="just">
              <a:spcBef>
                <a:spcPct val="50000"/>
              </a:spcBef>
            </a:pPr>
            <a:r>
              <a:rPr lang="ar-AE" sz="2400" b="1" dirty="0" smtClean="0">
                <a:solidFill>
                  <a:schemeClr val="accent6">
                    <a:lumMod val="25000"/>
                  </a:schemeClr>
                </a:solidFill>
                <a:cs typeface="Traditional Arabic" panose="02020603050405020304" pitchFamily="18" charset="-78"/>
              </a:rPr>
              <a:t>3</a:t>
            </a:r>
            <a:r>
              <a:rPr lang="ar-AE" sz="2400" b="1" dirty="0">
                <a:solidFill>
                  <a:schemeClr val="accent6">
                    <a:lumMod val="25000"/>
                  </a:schemeClr>
                </a:solidFill>
                <a:cs typeface="Traditional Arabic" panose="02020603050405020304" pitchFamily="18" charset="-78"/>
              </a:rPr>
              <a:t>.	نظرية التيارات الصاعدة: تري النظرية أنه يتولد في صخور باطن الأرض حرارة هائلة نتيجة التفاعل </a:t>
            </a:r>
            <a:r>
              <a:rPr lang="ar-AE" sz="2400" b="1" dirty="0" err="1">
                <a:solidFill>
                  <a:schemeClr val="accent6">
                    <a:lumMod val="25000"/>
                  </a:schemeClr>
                </a:solidFill>
                <a:cs typeface="Traditional Arabic" panose="02020603050405020304" pitchFamily="18" charset="-78"/>
              </a:rPr>
              <a:t>الراديومي</a:t>
            </a:r>
            <a:r>
              <a:rPr lang="ar-AE" sz="2400" b="1" dirty="0">
                <a:solidFill>
                  <a:schemeClr val="accent6">
                    <a:lumMod val="25000"/>
                  </a:schemeClr>
                </a:solidFill>
                <a:cs typeface="Traditional Arabic" panose="02020603050405020304" pitchFamily="18" charset="-78"/>
              </a:rPr>
              <a:t> </a:t>
            </a:r>
            <a:r>
              <a:rPr lang="ar-AE" sz="2400" b="1" dirty="0" err="1">
                <a:solidFill>
                  <a:schemeClr val="accent6">
                    <a:lumMod val="25000"/>
                  </a:schemeClr>
                </a:solidFill>
                <a:cs typeface="Traditional Arabic" panose="02020603050405020304" pitchFamily="18" charset="-78"/>
              </a:rPr>
              <a:t>والثوريومي</a:t>
            </a:r>
            <a:r>
              <a:rPr lang="ar-AE" sz="2400" b="1" dirty="0">
                <a:solidFill>
                  <a:schemeClr val="accent6">
                    <a:lumMod val="25000"/>
                  </a:schemeClr>
                </a:solidFill>
                <a:cs typeface="Traditional Arabic" panose="02020603050405020304" pitchFamily="18" charset="-78"/>
              </a:rPr>
              <a:t>، فتنشأ التيارات التصاعدية وتتحرك إلي أعلي وعندما تصل القاع تنحرف على اليمين واليسار متجهة في حركة أفقية نحو القارات، وعندما تقترب من السواحل تبرد وتتجه ثانيا أسفل إلى فرن الصهير.</a:t>
            </a:r>
          </a:p>
          <a:p>
            <a:pPr algn="just">
              <a:spcBef>
                <a:spcPct val="50000"/>
              </a:spcBef>
            </a:pPr>
            <a:endParaRPr 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العاشرة</a:t>
            </a:r>
            <a:endParaRPr lang="en-US" sz="2000" dirty="0"/>
          </a:p>
        </p:txBody>
      </p:sp>
    </p:spTree>
    <p:extLst>
      <p:ext uri="{BB962C8B-B14F-4D97-AF65-F5344CB8AC3E}">
        <p14:creationId xmlns:p14="http://schemas.microsoft.com/office/powerpoint/2010/main" val="3883964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Text Box 3"/>
          <p:cNvSpPr txBox="1">
            <a:spLocks noChangeArrowheads="1"/>
          </p:cNvSpPr>
          <p:nvPr/>
        </p:nvSpPr>
        <p:spPr bwMode="auto">
          <a:xfrm>
            <a:off x="429195" y="1412776"/>
            <a:ext cx="9204325"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أكبر الخوانق توجد في المحيط الهادي. تتباين الخوانق المحيطية في الأعماق من محيط إلى آخر الجدول أدناه يوضح الخوانق المحيطية وأعماقها. من أشهر الخوانق في المحيطات نجد:</a:t>
            </a:r>
          </a:p>
          <a:p>
            <a:pPr algn="just">
              <a:spcBef>
                <a:spcPct val="50000"/>
              </a:spcBef>
            </a:pPr>
            <a:r>
              <a:rPr lang="ar-AE" sz="2400" b="1" dirty="0">
                <a:solidFill>
                  <a:schemeClr val="accent6">
                    <a:lumMod val="25000"/>
                  </a:schemeClr>
                </a:solidFill>
                <a:cs typeface="Traditional Arabic" panose="02020603050405020304" pitchFamily="18" charset="-78"/>
              </a:rPr>
              <a:t>1.	خانق ماريانا: يقع بالقرب من جزر ماريانا. أكبر الخوانق عمقا (6300 قامة)، وبعرض يبلغ نصف ميل، وبطول يبلغ أكثر من 250 ميلا. ويمتد على شكل قوس مواز لأشكال الجزر المحيطية المجاورة له. </a:t>
            </a:r>
          </a:p>
          <a:p>
            <a:pPr algn="just">
              <a:spcBef>
                <a:spcPct val="50000"/>
              </a:spcBef>
            </a:pPr>
            <a:r>
              <a:rPr lang="ar-AE" sz="2400" b="1" dirty="0">
                <a:solidFill>
                  <a:schemeClr val="accent6">
                    <a:lumMod val="25000"/>
                  </a:schemeClr>
                </a:solidFill>
                <a:cs typeface="Traditional Arabic" panose="02020603050405020304" pitchFamily="18" charset="-78"/>
              </a:rPr>
              <a:t>2.	خانق تونجا: من أعمق الخوانق المحيطية حيث يبلغ متوسط عمقه 10800 متر. وجد أن طبقة </a:t>
            </a:r>
            <a:r>
              <a:rPr lang="ar-AE" sz="2400" b="1" dirty="0" err="1">
                <a:solidFill>
                  <a:schemeClr val="accent6">
                    <a:lumMod val="25000"/>
                  </a:schemeClr>
                </a:solidFill>
                <a:cs typeface="Traditional Arabic" panose="02020603050405020304" pitchFamily="18" charset="-78"/>
              </a:rPr>
              <a:t>الموهو</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Mohorovicic</a:t>
            </a:r>
            <a:r>
              <a:rPr lang="en-US" sz="2400" b="1" dirty="0">
                <a:solidFill>
                  <a:schemeClr val="accent6">
                    <a:lumMod val="25000"/>
                  </a:schemeClr>
                </a:solidFill>
                <a:cs typeface="Traditional Arabic" panose="02020603050405020304" pitchFamily="18" charset="-78"/>
              </a:rPr>
              <a:t> Discontinuity </a:t>
            </a:r>
            <a:r>
              <a:rPr lang="ar-AE" sz="2400" b="1" dirty="0">
                <a:solidFill>
                  <a:schemeClr val="accent6">
                    <a:lumMod val="25000"/>
                  </a:schemeClr>
                </a:solidFill>
                <a:cs typeface="Traditional Arabic" panose="02020603050405020304" pitchFamily="18" charset="-78"/>
              </a:rPr>
              <a:t>تقع على بعد 20 كيلومتر تحت صخور طبقة السيال القارية المجاورة. يرجح عمر الخانق إلى الزمن الجيولوجي الثالث. </a:t>
            </a:r>
          </a:p>
          <a:p>
            <a:pPr algn="just">
              <a:spcBef>
                <a:spcPct val="50000"/>
              </a:spcBef>
            </a:pPr>
            <a:r>
              <a:rPr lang="ar-AE" sz="2400" b="1" dirty="0">
                <a:solidFill>
                  <a:schemeClr val="accent6">
                    <a:lumMod val="25000"/>
                  </a:schemeClr>
                </a:solidFill>
                <a:cs typeface="Traditional Arabic" panose="02020603050405020304" pitchFamily="18" charset="-78"/>
              </a:rPr>
              <a:t>3.	خانق أكابولكو: يمتد الخانق في شكل قوس يبلغ امتداده من الشمال للجنوب 1260 ميل، ومتوسط العمق 4400 متر. يقع حد </a:t>
            </a:r>
            <a:r>
              <a:rPr lang="ar-AE" sz="2400" b="1" dirty="0" err="1">
                <a:solidFill>
                  <a:schemeClr val="accent6">
                    <a:lumMod val="25000"/>
                  </a:schemeClr>
                </a:solidFill>
                <a:cs typeface="Traditional Arabic" panose="02020603050405020304" pitchFamily="18" charset="-78"/>
              </a:rPr>
              <a:t>موهو</a:t>
            </a:r>
            <a:r>
              <a:rPr lang="ar-AE" sz="2400" b="1" dirty="0">
                <a:solidFill>
                  <a:schemeClr val="accent6">
                    <a:lumMod val="25000"/>
                  </a:schemeClr>
                </a:solidFill>
                <a:cs typeface="Traditional Arabic" panose="02020603050405020304" pitchFamily="18" charset="-78"/>
              </a:rPr>
              <a:t> على بعد 5 كيلومترات أسفل قاع الجزء الشمالي الغربي من الخانق. من المرجح أن الجزء الشمالي أقدم من ناحية العمر. تقل في قاعه الطبقات الرسوبية</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524969" y="836712"/>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0E478A"/>
                </a:solidFill>
                <a:cs typeface="Traditional Arabic" panose="02020603050405020304" pitchFamily="18" charset="-78"/>
              </a:rPr>
              <a:t>أهم الخوانق المحيطية</a:t>
            </a:r>
            <a:endParaRPr lang="en-US" sz="3200" b="1" u="sng" dirty="0">
              <a:solidFill>
                <a:srgbClr val="0E478A"/>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العاشرة</a:t>
            </a:r>
            <a:endParaRPr lang="en-US" sz="2000" dirty="0"/>
          </a:p>
        </p:txBody>
      </p:sp>
    </p:spTree>
    <p:extLst>
      <p:ext uri="{BB962C8B-B14F-4D97-AF65-F5344CB8AC3E}">
        <p14:creationId xmlns:p14="http://schemas.microsoft.com/office/powerpoint/2010/main" val="383870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a:xfrm>
            <a:off x="4974457" y="6356353"/>
            <a:ext cx="482600" cy="365125"/>
          </a:xfrm>
        </p:spPr>
        <p:txBody>
          <a:bodyPr/>
          <a:lstStyle/>
          <a:p>
            <a:pPr>
              <a:defRPr/>
            </a:pPr>
            <a:fld id="{7B8EA862-7DD5-4A06-BDE1-DB7EC5FAA60C}" type="slidenum">
              <a:rPr lang="ar-SA" smtClean="0"/>
              <a:pPr>
                <a:defRPr/>
              </a:pPr>
              <a:t>15</a:t>
            </a:fld>
            <a:endParaRPr lang="en-US" dirty="0"/>
          </a:p>
        </p:txBody>
      </p:sp>
      <p:graphicFrame>
        <p:nvGraphicFramePr>
          <p:cNvPr id="5" name="جدول 4"/>
          <p:cNvGraphicFramePr>
            <a:graphicFrameLocks noGrp="1"/>
          </p:cNvGraphicFramePr>
          <p:nvPr>
            <p:extLst>
              <p:ext uri="{D42A27DB-BD31-4B8C-83A1-F6EECF244321}">
                <p14:modId xmlns:p14="http://schemas.microsoft.com/office/powerpoint/2010/main" val="2893076247"/>
              </p:ext>
            </p:extLst>
          </p:nvPr>
        </p:nvGraphicFramePr>
        <p:xfrm>
          <a:off x="2360712" y="548680"/>
          <a:ext cx="5976665" cy="5328594"/>
        </p:xfrm>
        <a:graphic>
          <a:graphicData uri="http://schemas.openxmlformats.org/drawingml/2006/table">
            <a:tbl>
              <a:tblPr rtl="1" firstRow="1" firstCol="1" bandRow="1">
                <a:tableStyleId>{5C22544A-7EE6-4342-B048-85BDC9FD1C3A}</a:tableStyleId>
              </a:tblPr>
              <a:tblGrid>
                <a:gridCol w="2728477"/>
                <a:gridCol w="1476843"/>
                <a:gridCol w="1771345"/>
              </a:tblGrid>
              <a:tr h="819783">
                <a:tc>
                  <a:txBody>
                    <a:bodyPr/>
                    <a:lstStyle/>
                    <a:p>
                      <a:pPr marL="0" marR="0" algn="just" rtl="1">
                        <a:spcBef>
                          <a:spcPts val="0"/>
                        </a:spcBef>
                        <a:spcAft>
                          <a:spcPts val="0"/>
                        </a:spcAft>
                      </a:pPr>
                      <a:r>
                        <a:rPr lang="ar-SA" sz="1600" b="1" dirty="0">
                          <a:effectLst/>
                        </a:rPr>
                        <a:t>الخانق</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dirty="0">
                          <a:effectLst/>
                        </a:rPr>
                        <a:t>العمق/قامة</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العمق/متر</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409892">
                <a:tc>
                  <a:txBody>
                    <a:bodyPr/>
                    <a:lstStyle/>
                    <a:p>
                      <a:pPr marL="0" marR="0" algn="just" rtl="1">
                        <a:spcBef>
                          <a:spcPts val="0"/>
                        </a:spcBef>
                        <a:spcAft>
                          <a:spcPts val="0"/>
                        </a:spcAft>
                      </a:pPr>
                      <a:r>
                        <a:rPr lang="ar-SA" sz="1600" b="1" dirty="0" err="1">
                          <a:effectLst/>
                        </a:rPr>
                        <a:t>الوسيان</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4200</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7679</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409892">
                <a:tc>
                  <a:txBody>
                    <a:bodyPr/>
                    <a:lstStyle/>
                    <a:p>
                      <a:pPr marL="0" marR="0" algn="just" rtl="1">
                        <a:spcBef>
                          <a:spcPts val="0"/>
                        </a:spcBef>
                        <a:spcAft>
                          <a:spcPts val="0"/>
                        </a:spcAft>
                      </a:pPr>
                      <a:r>
                        <a:rPr lang="ar-SA" sz="1600" b="1" dirty="0">
                          <a:effectLst/>
                        </a:rPr>
                        <a:t>كوريل</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dirty="0">
                          <a:effectLst/>
                        </a:rPr>
                        <a:t>5676</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10540</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409892">
                <a:tc>
                  <a:txBody>
                    <a:bodyPr/>
                    <a:lstStyle/>
                    <a:p>
                      <a:pPr marL="0" marR="0" algn="just" rtl="1">
                        <a:spcBef>
                          <a:spcPts val="0"/>
                        </a:spcBef>
                        <a:spcAft>
                          <a:spcPts val="0"/>
                        </a:spcAft>
                      </a:pPr>
                      <a:r>
                        <a:rPr lang="ar-SA" sz="1600" b="1" dirty="0">
                          <a:effectLst/>
                        </a:rPr>
                        <a:t>برنين (اليابان)</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5364</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9810</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819783">
                <a:tc>
                  <a:txBody>
                    <a:bodyPr/>
                    <a:lstStyle/>
                    <a:p>
                      <a:pPr marL="0" marR="0" algn="just" rtl="1">
                        <a:spcBef>
                          <a:spcPts val="0"/>
                        </a:spcBef>
                        <a:spcAft>
                          <a:spcPts val="0"/>
                        </a:spcAft>
                      </a:pPr>
                      <a:r>
                        <a:rPr lang="ar-SA" sz="1600" b="1">
                          <a:effectLst/>
                        </a:rPr>
                        <a:t>ماريانا (غور شالدجر)</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6300</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11500</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409892">
                <a:tc>
                  <a:txBody>
                    <a:bodyPr/>
                    <a:lstStyle/>
                    <a:p>
                      <a:pPr marL="0" marR="0" algn="just" rtl="1">
                        <a:spcBef>
                          <a:spcPts val="0"/>
                        </a:spcBef>
                        <a:spcAft>
                          <a:spcPts val="0"/>
                        </a:spcAft>
                      </a:pPr>
                      <a:r>
                        <a:rPr lang="ar-SA" sz="1600" b="1">
                          <a:effectLst/>
                        </a:rPr>
                        <a:t>مينداناو</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5484</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10030</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409892">
                <a:tc>
                  <a:txBody>
                    <a:bodyPr/>
                    <a:lstStyle/>
                    <a:p>
                      <a:pPr marL="0" marR="0" algn="just" rtl="1">
                        <a:spcBef>
                          <a:spcPts val="0"/>
                        </a:spcBef>
                        <a:spcAft>
                          <a:spcPts val="0"/>
                        </a:spcAft>
                      </a:pPr>
                      <a:r>
                        <a:rPr lang="ar-SA" sz="1600" b="1" dirty="0">
                          <a:effectLst/>
                        </a:rPr>
                        <a:t>نهر بريتان</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4549</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8320</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409892">
                <a:tc>
                  <a:txBody>
                    <a:bodyPr/>
                    <a:lstStyle/>
                    <a:p>
                      <a:pPr marL="0" marR="0" algn="just" rtl="1">
                        <a:spcBef>
                          <a:spcPts val="0"/>
                        </a:spcBef>
                        <a:spcAft>
                          <a:spcPts val="0"/>
                        </a:spcAft>
                      </a:pPr>
                      <a:r>
                        <a:rPr lang="ar-SA" sz="1600" b="1">
                          <a:effectLst/>
                        </a:rPr>
                        <a:t>نهر هيريدز</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4940</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9035</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409892">
                <a:tc>
                  <a:txBody>
                    <a:bodyPr/>
                    <a:lstStyle/>
                    <a:p>
                      <a:pPr marL="0" marR="0" algn="just" rtl="1">
                        <a:spcBef>
                          <a:spcPts val="0"/>
                        </a:spcBef>
                        <a:spcAft>
                          <a:spcPts val="0"/>
                        </a:spcAft>
                      </a:pPr>
                      <a:r>
                        <a:rPr lang="ar-SA" sz="1600" b="1">
                          <a:effectLst/>
                        </a:rPr>
                        <a:t>تونجا</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5905</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10800</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409892">
                <a:tc>
                  <a:txBody>
                    <a:bodyPr/>
                    <a:lstStyle/>
                    <a:p>
                      <a:pPr marL="0" marR="0" algn="just" rtl="1">
                        <a:spcBef>
                          <a:spcPts val="0"/>
                        </a:spcBef>
                        <a:spcAft>
                          <a:spcPts val="0"/>
                        </a:spcAft>
                      </a:pPr>
                      <a:r>
                        <a:rPr lang="ar-SA" sz="1600" b="1">
                          <a:effectLst/>
                        </a:rPr>
                        <a:t>كرمادوك</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5465</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9994</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409892">
                <a:tc>
                  <a:txBody>
                    <a:bodyPr/>
                    <a:lstStyle/>
                    <a:p>
                      <a:pPr marL="0" marR="0" algn="just" rtl="1">
                        <a:spcBef>
                          <a:spcPts val="0"/>
                        </a:spcBef>
                        <a:spcAft>
                          <a:spcPts val="0"/>
                        </a:spcAft>
                      </a:pPr>
                      <a:r>
                        <a:rPr lang="ar-SA" sz="1600" b="1" dirty="0">
                          <a:effectLst/>
                        </a:rPr>
                        <a:t>بيرو-شيلي</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a:effectLst/>
                        </a:rPr>
                        <a:t>4404</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rtl="1">
                        <a:spcBef>
                          <a:spcPts val="0"/>
                        </a:spcBef>
                        <a:spcAft>
                          <a:spcPts val="0"/>
                        </a:spcAft>
                      </a:pPr>
                      <a:r>
                        <a:rPr lang="ar-SA" sz="1600" b="1" dirty="0">
                          <a:effectLst/>
                        </a:rPr>
                        <a:t>8050</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31559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Text Box 3"/>
          <p:cNvSpPr txBox="1">
            <a:spLocks noChangeArrowheads="1"/>
          </p:cNvSpPr>
          <p:nvPr/>
        </p:nvSpPr>
        <p:spPr bwMode="auto">
          <a:xfrm>
            <a:off x="350838" y="1772816"/>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تشبه الحواجز التي على القشرة اليابسة، ولكنها أكبر حجما. وتكاد الحواجز تتوسط المحيط. وتظهر هذه الحواجز في هيئة عمدة. حاجز المحيط الأطلسي يقسم أرضية المحيط إلى شطرين طوليين، وكذلك المحيط الهادي يقسمه حاجز كريسماس. ويقسم حاجز </a:t>
            </a:r>
            <a:r>
              <a:rPr lang="ar-AE" sz="2400" b="1" dirty="0" err="1">
                <a:solidFill>
                  <a:schemeClr val="accent6">
                    <a:lumMod val="25000"/>
                  </a:schemeClr>
                </a:solidFill>
                <a:cs typeface="Traditional Arabic" panose="02020603050405020304" pitchFamily="18" charset="-78"/>
              </a:rPr>
              <a:t>كارلسبرج</a:t>
            </a:r>
            <a:r>
              <a:rPr lang="ar-AE" sz="2400" b="1" dirty="0">
                <a:solidFill>
                  <a:schemeClr val="accent6">
                    <a:lumMod val="25000"/>
                  </a:schemeClr>
                </a:solidFill>
                <a:cs typeface="Traditional Arabic" panose="02020603050405020304" pitchFamily="18" charset="-78"/>
              </a:rPr>
              <a:t> المحيط الهندي لشطرين. غلي جانب الحواجز الطولية هناك حواجز عرضية في شكل أفرع ثانوية. </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524969" y="836712"/>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الحواجز المحيطية</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العاشرة</a:t>
            </a:r>
            <a:endParaRPr lang="en-US" sz="2000" dirty="0"/>
          </a:p>
        </p:txBody>
      </p:sp>
    </p:spTree>
    <p:extLst>
      <p:ext uri="{BB962C8B-B14F-4D97-AF65-F5344CB8AC3E}">
        <p14:creationId xmlns:p14="http://schemas.microsoft.com/office/powerpoint/2010/main" val="416927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5" name="Text Box 3"/>
          <p:cNvSpPr txBox="1">
            <a:spLocks noChangeArrowheads="1"/>
          </p:cNvSpPr>
          <p:nvPr/>
        </p:nvSpPr>
        <p:spPr bwMode="auto">
          <a:xfrm>
            <a:off x="429195" y="1412776"/>
            <a:ext cx="9204325"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تختلف الحواجز فيما بينها بناء على التركيب الصخري. صخور الحواجز قارية النشأة. صخور حجز المحيط الأطلسي الشمالي تتألف من صخور جيرية، يرجع تكوينها للزمن الثالث، بينما صخور حاجز المحيط الأطلسي الجنوبي يتكون أساسا نت الكوارتزيت. في المحيط الهندي يوجد حاجز سومطرة.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من الأبحاث في نشأة الحواجز تم ملاحظة: أن كلا من أرضية المحيط الهادي والنصف الغربي من المحيط الأطلسي وجل المحيط القطبي الشمالي تتألف من صخور بازلتية ثقيلة. وتغطي صخور طبقة السيال قاع النصف الشرقي من المحيط الأطلسي، والنصف الغربي من المحيط الهندي. ويقع إطار المحيط الهادي داخل </a:t>
            </a:r>
            <a:r>
              <a:rPr lang="ar-AE" sz="2400" b="1" dirty="0" err="1">
                <a:solidFill>
                  <a:schemeClr val="accent6">
                    <a:lumMod val="25000"/>
                  </a:schemeClr>
                </a:solidFill>
                <a:cs typeface="Traditional Arabic" panose="02020603050405020304" pitchFamily="18" charset="-78"/>
              </a:rPr>
              <a:t>النديسيت</a:t>
            </a:r>
            <a:r>
              <a:rPr lang="ar-AE" sz="2400" b="1" dirty="0">
                <a:solidFill>
                  <a:schemeClr val="accent6">
                    <a:lumMod val="25000"/>
                  </a:schemeClr>
                </a:solidFill>
                <a:cs typeface="Traditional Arabic" panose="02020603050405020304" pitchFamily="18" charset="-78"/>
              </a:rPr>
              <a:t>. المحيطات التي تتألف في طبقة السيال تتشابه امتدادات تلك الحواجز مع امتداد السلاسل الجبلية في اليابس. مثال ذلك رأس الرجاء الصالح المحيطي مع امتداد حافة </a:t>
            </a:r>
            <a:r>
              <a:rPr lang="ar-AE" sz="2400" b="1" dirty="0" err="1">
                <a:solidFill>
                  <a:schemeClr val="accent6">
                    <a:lumMod val="25000"/>
                  </a:schemeClr>
                </a:solidFill>
                <a:cs typeface="Traditional Arabic" panose="02020603050405020304" pitchFamily="18" charset="-78"/>
              </a:rPr>
              <a:t>دراكنزبيرج</a:t>
            </a:r>
            <a:r>
              <a:rPr lang="ar-AE" sz="2400" b="1" dirty="0">
                <a:solidFill>
                  <a:schemeClr val="accent6">
                    <a:lumMod val="25000"/>
                  </a:schemeClr>
                </a:solidFill>
                <a:cs typeface="Traditional Arabic" panose="02020603050405020304" pitchFamily="18" charset="-78"/>
              </a:rPr>
              <a:t>، وحاجز فالفيس المحيطي مع خط تقسيم مياه الكنغو-</a:t>
            </a:r>
            <a:r>
              <a:rPr lang="ar-AE" sz="2400" b="1" dirty="0" err="1">
                <a:solidFill>
                  <a:schemeClr val="accent6">
                    <a:lumMod val="25000"/>
                  </a:schemeClr>
                </a:solidFill>
                <a:cs typeface="Traditional Arabic" panose="02020603050405020304" pitchFamily="18" charset="-78"/>
              </a:rPr>
              <a:t>الزمبيزي</a:t>
            </a:r>
            <a:r>
              <a:rPr lang="ar-AE" sz="2400" b="1" dirty="0">
                <a:solidFill>
                  <a:schemeClr val="accent6">
                    <a:lumMod val="25000"/>
                  </a:schemeClr>
                </a:solidFill>
                <a:cs typeface="Traditional Arabic" panose="02020603050405020304" pitchFamily="18" charset="-78"/>
              </a:rPr>
              <a:t>، وأن جزء كبير من حاجز </a:t>
            </a:r>
            <a:r>
              <a:rPr lang="ar-AE" sz="2400" b="1" dirty="0" err="1">
                <a:solidFill>
                  <a:schemeClr val="accent6">
                    <a:lumMod val="25000"/>
                  </a:schemeClr>
                </a:solidFill>
                <a:cs typeface="Traditional Arabic" panose="02020603050405020304" pitchFamily="18" charset="-78"/>
              </a:rPr>
              <a:t>كارلسبرج</a:t>
            </a:r>
            <a:r>
              <a:rPr lang="ar-AE" sz="2400" b="1" dirty="0">
                <a:solidFill>
                  <a:schemeClr val="accent6">
                    <a:lumMod val="25000"/>
                  </a:schemeClr>
                </a:solidFill>
                <a:cs typeface="Traditional Arabic" panose="02020603050405020304" pitchFamily="18" charset="-78"/>
              </a:rPr>
              <a:t> في المحيط الهندي يعد جزء من جوانب الأخدود الأفريقي العظيم. </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524969" y="836712"/>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0E478A"/>
                </a:solidFill>
                <a:cs typeface="Traditional Arabic" panose="02020603050405020304" pitchFamily="18" charset="-78"/>
              </a:rPr>
              <a:t>نشأة الحواجز المحيطية</a:t>
            </a:r>
            <a:endParaRPr lang="en-US" sz="3200" b="1" u="sng" dirty="0">
              <a:solidFill>
                <a:srgbClr val="0E478A"/>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العاشرة</a:t>
            </a:r>
            <a:endParaRPr lang="en-US" sz="2000" dirty="0"/>
          </a:p>
        </p:txBody>
      </p:sp>
    </p:spTree>
    <p:extLst>
      <p:ext uri="{BB962C8B-B14F-4D97-AF65-F5344CB8AC3E}">
        <p14:creationId xmlns:p14="http://schemas.microsoft.com/office/powerpoint/2010/main" val="384026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5" name="Text Box 3"/>
          <p:cNvSpPr txBox="1">
            <a:spLocks noChangeArrowheads="1"/>
          </p:cNvSpPr>
          <p:nvPr/>
        </p:nvSpPr>
        <p:spPr bwMode="auto">
          <a:xfrm>
            <a:off x="501203" y="836712"/>
            <a:ext cx="9204325"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يرجح أن هذه التكوينات هو نتيجة لثورة بركانية وانبثاق كتل بازلتية من باطن الأرض. هناك خمسة أراء عن كيفية نشأة الحواجز المحيطية، وهي:</a:t>
            </a:r>
          </a:p>
          <a:p>
            <a:pPr algn="just">
              <a:spcBef>
                <a:spcPct val="50000"/>
              </a:spcBef>
            </a:pPr>
            <a:r>
              <a:rPr lang="ar-AE" sz="2400" b="1" dirty="0">
                <a:solidFill>
                  <a:schemeClr val="accent6">
                    <a:lumMod val="25000"/>
                  </a:schemeClr>
                </a:solidFill>
                <a:cs typeface="Traditional Arabic" panose="02020603050405020304" pitchFamily="18" charset="-78"/>
              </a:rPr>
              <a:t>1.	رأي يري أن نشأة الحواجز المحيطية هو نتيجة للثوران البركاني وانبثاق حمم البازلت من غرف الصهير لتظهر في قاع المحيط في صورة حواجز محيطية. نتيجة لتراكم المصهورات وارتكازها فوق بعضها. من أمثلة هذه الحواجز حواجز المحيط الهادي.</a:t>
            </a:r>
          </a:p>
          <a:p>
            <a:pPr algn="just">
              <a:spcBef>
                <a:spcPct val="50000"/>
              </a:spcBef>
            </a:pPr>
            <a:r>
              <a:rPr lang="ar-AE" sz="2400" b="1" dirty="0">
                <a:solidFill>
                  <a:schemeClr val="accent6">
                    <a:lumMod val="25000"/>
                  </a:schemeClr>
                </a:solidFill>
                <a:cs typeface="Traditional Arabic" panose="02020603050405020304" pitchFamily="18" charset="-78"/>
              </a:rPr>
              <a:t>2.	يري أخرون أن الحواجز المحيطية هي نتاج لحالة شد وجذب كبري في صخور قاع المحيط، الناتجة عن حركة التيارات الحرارية الباطنية الصاعدة، فتتكسر طبقات </a:t>
            </a:r>
            <a:r>
              <a:rPr lang="ar-AE" sz="2400" b="1" dirty="0" err="1">
                <a:solidFill>
                  <a:schemeClr val="accent6">
                    <a:lumMod val="25000"/>
                  </a:schemeClr>
                </a:solidFill>
                <a:cs typeface="Traditional Arabic" panose="02020603050405020304" pitchFamily="18" charset="-78"/>
              </a:rPr>
              <a:t>البريدوتيت</a:t>
            </a:r>
            <a:r>
              <a:rPr lang="ar-AE" sz="2400" b="1" dirty="0">
                <a:solidFill>
                  <a:schemeClr val="accent6">
                    <a:lumMod val="25000"/>
                  </a:schemeClr>
                </a:solidFill>
                <a:cs typeface="Traditional Arabic" panose="02020603050405020304" pitchFamily="18" charset="-78"/>
              </a:rPr>
              <a:t>، وتتخللها كتل الصهير البازلتية المرفوعة.</a:t>
            </a:r>
          </a:p>
          <a:p>
            <a:pPr algn="just">
              <a:spcBef>
                <a:spcPct val="50000"/>
              </a:spcBef>
            </a:pPr>
            <a:r>
              <a:rPr lang="ar-AE" sz="2400" b="1" dirty="0">
                <a:solidFill>
                  <a:schemeClr val="accent6">
                    <a:lumMod val="25000"/>
                  </a:schemeClr>
                </a:solidFill>
                <a:cs typeface="Traditional Arabic" panose="02020603050405020304" pitchFamily="18" charset="-78"/>
              </a:rPr>
              <a:t>3.	يعزي أخرون أن نشأة الحواجز المحيطية هي نتيجة لحركة التيارات الباطنية الحرارية المصاعد عندما تهبط إلى أسفل في الأجزاء ذات السمك الكبير. وعليه تضغط التيارات على طبقة القشرة الخارجية، وتؤدي لحدث انبثاق براكين هائلة. تتجمع هذه المصهورات في شكل حواف بازلتية </a:t>
            </a:r>
            <a:r>
              <a:rPr lang="ar-AE" sz="2400" b="1" dirty="0" err="1">
                <a:solidFill>
                  <a:schemeClr val="accent6">
                    <a:lumMod val="25000"/>
                  </a:schemeClr>
                </a:solidFill>
                <a:cs typeface="Traditional Arabic" panose="02020603050405020304" pitchFamily="18" charset="-78"/>
              </a:rPr>
              <a:t>وديوراتية</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العاشرة</a:t>
            </a:r>
            <a:endParaRPr lang="en-US" sz="2000" dirty="0"/>
          </a:p>
        </p:txBody>
      </p:sp>
    </p:spTree>
    <p:extLst>
      <p:ext uri="{BB962C8B-B14F-4D97-AF65-F5344CB8AC3E}">
        <p14:creationId xmlns:p14="http://schemas.microsoft.com/office/powerpoint/2010/main" val="321705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5" name="Text Box 3"/>
          <p:cNvSpPr txBox="1">
            <a:spLocks noChangeArrowheads="1"/>
          </p:cNvSpPr>
          <p:nvPr/>
        </p:nvSpPr>
        <p:spPr bwMode="auto">
          <a:xfrm>
            <a:off x="350838" y="1772816"/>
            <a:ext cx="9204325"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توجد حواجز المحيط في كل المحيطات ومعظم البحار. </a:t>
            </a:r>
          </a:p>
          <a:p>
            <a:pPr algn="just">
              <a:spcBef>
                <a:spcPct val="50000"/>
              </a:spcBef>
            </a:pPr>
            <a:r>
              <a:rPr lang="ar-AE" sz="2400" b="1" dirty="0">
                <a:solidFill>
                  <a:schemeClr val="accent6">
                    <a:lumMod val="25000"/>
                  </a:schemeClr>
                </a:solidFill>
                <a:cs typeface="Traditional Arabic" panose="02020603050405020304" pitchFamily="18" charset="-78"/>
              </a:rPr>
              <a:t>1.	الحواجز في قاع الحيط الأطلسي: يمتد حاجز رئيسي في القسم الأوسط، ويكاد يقسمه لقسمين شرقي وغربي. ظهر الحاجز في هيئة الرف </a:t>
            </a:r>
            <a:r>
              <a:rPr lang="en-US" sz="2400" b="1" dirty="0">
                <a:solidFill>
                  <a:schemeClr val="accent6">
                    <a:lumMod val="25000"/>
                  </a:schemeClr>
                </a:solidFill>
                <a:cs typeface="Traditional Arabic" panose="02020603050405020304" pitchFamily="18" charset="-78"/>
              </a:rPr>
              <a:t>S، </a:t>
            </a:r>
            <a:r>
              <a:rPr lang="ar-AE" sz="2400" b="1" dirty="0">
                <a:solidFill>
                  <a:schemeClr val="accent6">
                    <a:lumMod val="25000"/>
                  </a:schemeClr>
                </a:solidFill>
                <a:cs typeface="Traditional Arabic" panose="02020603050405020304" pitchFamily="18" charset="-78"/>
              </a:rPr>
              <a:t>يبدأ طرفه الشمالي قرب جزيرة بير </a:t>
            </a:r>
            <a:r>
              <a:rPr lang="en-US" sz="2400" b="1" dirty="0">
                <a:solidFill>
                  <a:schemeClr val="accent6">
                    <a:lumMod val="25000"/>
                  </a:schemeClr>
                </a:solidFill>
                <a:cs typeface="Traditional Arabic" panose="02020603050405020304" pitchFamily="18" charset="-78"/>
              </a:rPr>
              <a:t>bear island، </a:t>
            </a:r>
            <a:r>
              <a:rPr lang="ar-AE" sz="2400" b="1" dirty="0">
                <a:solidFill>
                  <a:schemeClr val="accent6">
                    <a:lumMod val="25000"/>
                  </a:schemeClr>
                </a:solidFill>
                <a:cs typeface="Traditional Arabic" panose="02020603050405020304" pitchFamily="18" charset="-78"/>
              </a:rPr>
              <a:t>ثم جان ما بين </a:t>
            </a:r>
            <a:r>
              <a:rPr lang="en-US" sz="2400" b="1" dirty="0">
                <a:solidFill>
                  <a:schemeClr val="accent6">
                    <a:lumMod val="25000"/>
                  </a:schemeClr>
                </a:solidFill>
                <a:cs typeface="Traditional Arabic" panose="02020603050405020304" pitchFamily="18" charset="-78"/>
              </a:rPr>
              <a:t>Jan </a:t>
            </a:r>
            <a:r>
              <a:rPr lang="en-US" sz="2400" b="1" dirty="0" err="1">
                <a:solidFill>
                  <a:schemeClr val="accent6">
                    <a:lumMod val="25000"/>
                  </a:schemeClr>
                </a:solidFill>
                <a:cs typeface="Traditional Arabic" panose="02020603050405020304" pitchFamily="18" charset="-78"/>
              </a:rPr>
              <a:t>Mayen</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وخط طول 5</a:t>
            </a:r>
            <a:r>
              <a:rPr lang="en-US" sz="2400" b="1" dirty="0">
                <a:solidFill>
                  <a:schemeClr val="accent6">
                    <a:lumMod val="25000"/>
                  </a:schemeClr>
                </a:solidFill>
                <a:cs typeface="Traditional Arabic" panose="02020603050405020304" pitchFamily="18" charset="-78"/>
              </a:rPr>
              <a:t>º </a:t>
            </a:r>
            <a:r>
              <a:rPr lang="ar-AE" sz="2400" b="1" dirty="0">
                <a:solidFill>
                  <a:schemeClr val="accent6">
                    <a:lumMod val="25000"/>
                  </a:schemeClr>
                </a:solidFill>
                <a:cs typeface="Traditional Arabic" panose="02020603050405020304" pitchFamily="18" charset="-78"/>
              </a:rPr>
              <a:t>شرقا. تقع معظم الجزر في النصف الشمالي من المحيط الأطلسي فوق هذا الحاجز. ويتقوس الحاجز في وسط المحيط ويغير اتجاهه من الشمال الغربي إلى الجنوب الشرقي. في هذه المنطقة يقع خانق </a:t>
            </a:r>
            <a:r>
              <a:rPr lang="ar-AE" sz="2400" b="1" dirty="0" err="1">
                <a:solidFill>
                  <a:schemeClr val="accent6">
                    <a:lumMod val="25000"/>
                  </a:schemeClr>
                </a:solidFill>
                <a:cs typeface="Traditional Arabic" panose="02020603050405020304" pitchFamily="18" charset="-78"/>
              </a:rPr>
              <a:t>رومانش</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Romanch</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ويمتد الحاجز من الشمال للجنوب في الجزء الجنوبي من المحيط. يتخلل الحاجز انخفاضات طولية وهضاب.</a:t>
            </a:r>
          </a:p>
          <a:p>
            <a:pPr algn="just">
              <a:spcBef>
                <a:spcPct val="50000"/>
              </a:spcBef>
            </a:pPr>
            <a:r>
              <a:rPr lang="ar-AE" sz="2400" b="1" dirty="0">
                <a:solidFill>
                  <a:schemeClr val="accent6">
                    <a:lumMod val="25000"/>
                  </a:schemeClr>
                </a:solidFill>
                <a:cs typeface="Traditional Arabic" panose="02020603050405020304" pitchFamily="18" charset="-78"/>
              </a:rPr>
              <a:t>2.	الحواجز في قاع المحيط الهادي: تتشكل مجموعة من الحواجز التي تكاد تقطع أرضية المحيط لشطرين. شرق جزر اليابان تمتد فوق القاع من الشمال إلى الجنوب حواجز عالية، وتتصل بحاجز المحيط الهادي الأوسط. ويعتبر الحاجز حجز عرضي محدود الامتداد، ويتفرع منع بعد ذلك حاجز جزر كريسماس.</a:t>
            </a:r>
          </a:p>
          <a:p>
            <a:pPr algn="just">
              <a:spcBef>
                <a:spcPct val="50000"/>
              </a:spcBef>
            </a:pP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14291" y="1095829"/>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0E478A"/>
                </a:solidFill>
                <a:cs typeface="Traditional Arabic" panose="02020603050405020304" pitchFamily="18" charset="-78"/>
              </a:rPr>
              <a:t>التوزيع الجغرافي للحواجز المحيطية</a:t>
            </a:r>
            <a:endParaRPr lang="en-US" sz="3200" b="1" u="sng" dirty="0">
              <a:solidFill>
                <a:srgbClr val="0E478A"/>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العاشرة</a:t>
            </a:r>
            <a:endParaRPr lang="en-US" sz="2000" dirty="0"/>
          </a:p>
        </p:txBody>
      </p:sp>
    </p:spTree>
    <p:extLst>
      <p:ext uri="{BB962C8B-B14F-4D97-AF65-F5344CB8AC3E}">
        <p14:creationId xmlns:p14="http://schemas.microsoft.com/office/powerpoint/2010/main" val="1992055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5" name="Text Box 3"/>
          <p:cNvSpPr txBox="1">
            <a:spLocks noChangeArrowheads="1"/>
          </p:cNvSpPr>
          <p:nvPr/>
        </p:nvSpPr>
        <p:spPr bwMode="auto">
          <a:xfrm>
            <a:off x="501203" y="836712"/>
            <a:ext cx="920432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3.	الحواجز في قاع المحيط الهندي: يمتد حاجز </a:t>
            </a:r>
            <a:r>
              <a:rPr lang="ar-AE" sz="2400" b="1" dirty="0" err="1">
                <a:solidFill>
                  <a:schemeClr val="accent6">
                    <a:lumMod val="25000"/>
                  </a:schemeClr>
                </a:solidFill>
                <a:cs typeface="Traditional Arabic" panose="02020603050405020304" pitchFamily="18" charset="-78"/>
              </a:rPr>
              <a:t>كارلسبرج</a:t>
            </a:r>
            <a:r>
              <a:rPr lang="ar-AE" sz="2400" b="1" dirty="0">
                <a:solidFill>
                  <a:schemeClr val="accent6">
                    <a:lumMod val="25000"/>
                  </a:schemeClr>
                </a:solidFill>
                <a:cs typeface="Traditional Arabic" panose="02020603050405020304" pitchFamily="18" charset="-78"/>
              </a:rPr>
              <a:t> في شكل الحرف </a:t>
            </a:r>
            <a:r>
              <a:rPr lang="en-US" sz="2400" b="1" dirty="0">
                <a:solidFill>
                  <a:schemeClr val="accent6">
                    <a:lumMod val="25000"/>
                  </a:schemeClr>
                </a:solidFill>
                <a:cs typeface="Traditional Arabic" panose="02020603050405020304" pitchFamily="18" charset="-78"/>
              </a:rPr>
              <a:t>Y، </a:t>
            </a:r>
            <a:r>
              <a:rPr lang="ar-AE" sz="2400" b="1" dirty="0">
                <a:solidFill>
                  <a:schemeClr val="accent6">
                    <a:lumMod val="25000"/>
                  </a:schemeClr>
                </a:solidFill>
                <a:cs typeface="Traditional Arabic" panose="02020603050405020304" pitchFamily="18" charset="-78"/>
              </a:rPr>
              <a:t>حيث تبدأ الأطراف العليا الزراع اليمني للحاجز قرب مياه كراتشي. يتألف الحاجز من حاجزين متوازيين يفصل بينهما منخفض طولي عميق. الطراف العليا للزراع الأيسر لحرف </a:t>
            </a:r>
            <a:r>
              <a:rPr lang="en-US" sz="2400" b="1" dirty="0">
                <a:solidFill>
                  <a:schemeClr val="accent6">
                    <a:lumMod val="25000"/>
                  </a:schemeClr>
                </a:solidFill>
                <a:cs typeface="Traditional Arabic" panose="02020603050405020304" pitchFamily="18" charset="-78"/>
              </a:rPr>
              <a:t>Y </a:t>
            </a:r>
            <a:r>
              <a:rPr lang="ar-AE" sz="2400" b="1" dirty="0">
                <a:solidFill>
                  <a:schemeClr val="accent6">
                    <a:lumMod val="25000"/>
                  </a:schemeClr>
                </a:solidFill>
                <a:cs typeface="Traditional Arabic" panose="02020603050405020304" pitchFamily="18" charset="-78"/>
              </a:rPr>
              <a:t>تظهر فوق قاع المحيط بالقرب من جزيرة </a:t>
            </a:r>
            <a:r>
              <a:rPr lang="ar-AE" sz="2400" b="1" dirty="0" err="1">
                <a:solidFill>
                  <a:schemeClr val="accent6">
                    <a:lumMod val="25000"/>
                  </a:schemeClr>
                </a:solidFill>
                <a:cs typeface="Traditional Arabic" panose="02020603050405020304" pitchFamily="18" charset="-78"/>
              </a:rPr>
              <a:t>سوقطرة</a:t>
            </a:r>
            <a:r>
              <a:rPr lang="ar-AE" sz="2400" b="1" dirty="0">
                <a:solidFill>
                  <a:schemeClr val="accent6">
                    <a:lumMod val="25000"/>
                  </a:schemeClr>
                </a:solidFill>
                <a:cs typeface="Traditional Arabic" panose="02020603050405020304" pitchFamily="18" charset="-78"/>
              </a:rPr>
              <a:t>، ثم يلتقي الزراعان.</a:t>
            </a:r>
          </a:p>
          <a:p>
            <a:pPr algn="just">
              <a:spcBef>
                <a:spcPct val="50000"/>
              </a:spcBef>
            </a:pPr>
            <a:r>
              <a:rPr lang="ar-AE" sz="2400" b="1" dirty="0">
                <a:solidFill>
                  <a:schemeClr val="accent6">
                    <a:lumMod val="25000"/>
                  </a:schemeClr>
                </a:solidFill>
                <a:cs typeface="Traditional Arabic" panose="02020603050405020304" pitchFamily="18" charset="-78"/>
              </a:rPr>
              <a:t>4.	الحواجز في قاع المحيط القطبي الشمالي: من أهم الحواجز في هذا المحيط، حاجز </a:t>
            </a:r>
            <a:r>
              <a:rPr lang="ar-AE" sz="2400" b="1" dirty="0" err="1">
                <a:solidFill>
                  <a:schemeClr val="accent6">
                    <a:lumMod val="25000"/>
                  </a:schemeClr>
                </a:solidFill>
                <a:cs typeface="Traditional Arabic" panose="02020603050405020304" pitchFamily="18" charset="-78"/>
              </a:rPr>
              <a:t>لمونوسوف</a:t>
            </a:r>
            <a:r>
              <a:rPr lang="ar-AE" sz="2400" b="1" dirty="0">
                <a:solidFill>
                  <a:schemeClr val="accent6">
                    <a:lumMod val="25000"/>
                  </a:schemeClr>
                </a:solidFill>
                <a:cs typeface="Traditional Arabic" panose="02020603050405020304" pitchFamily="18" charset="-78"/>
              </a:rPr>
              <a:t>، والذي يمتد من جزر نوفو سيبيرك </a:t>
            </a:r>
            <a:r>
              <a:rPr lang="en-US" sz="2400" b="1" dirty="0" err="1">
                <a:solidFill>
                  <a:schemeClr val="accent6">
                    <a:lumMod val="25000"/>
                  </a:schemeClr>
                </a:solidFill>
                <a:cs typeface="Traditional Arabic" panose="02020603050405020304" pitchFamily="18" charset="-78"/>
              </a:rPr>
              <a:t>Vono</a:t>
            </a:r>
            <a:r>
              <a:rPr lang="en-US"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Sibrisk</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إلي جزر السمير </a:t>
            </a:r>
            <a:r>
              <a:rPr lang="en-US" sz="2400" b="1" dirty="0">
                <a:solidFill>
                  <a:schemeClr val="accent6">
                    <a:lumMod val="25000"/>
                  </a:schemeClr>
                </a:solidFill>
                <a:cs typeface="Traditional Arabic" panose="02020603050405020304" pitchFamily="18" charset="-78"/>
              </a:rPr>
              <a:t>Ellesmere </a:t>
            </a:r>
            <a:r>
              <a:rPr lang="ar-AE" sz="2400" b="1" dirty="0">
                <a:solidFill>
                  <a:schemeClr val="accent6">
                    <a:lumMod val="25000"/>
                  </a:schemeClr>
                </a:solidFill>
                <a:cs typeface="Traditional Arabic" panose="02020603050405020304" pitchFamily="18" charset="-78"/>
              </a:rPr>
              <a:t>شمال كندا. ترجع نشأة الحاجز إلى حدوث حركات تكتونية، صاحبتها حركات رفع، شكلت هيئته </a:t>
            </a:r>
            <a:r>
              <a:rPr lang="en-US" sz="2400" b="1" dirty="0">
                <a:solidFill>
                  <a:schemeClr val="accent6">
                    <a:lumMod val="25000"/>
                  </a:schemeClr>
                </a:solidFill>
                <a:cs typeface="Traditional Arabic" panose="02020603050405020304" pitchFamily="18" charset="-78"/>
              </a:rPr>
              <a:t>morphology. </a:t>
            </a:r>
            <a:r>
              <a:rPr lang="ar-AE" sz="2400" b="1" dirty="0">
                <a:solidFill>
                  <a:schemeClr val="accent6">
                    <a:lumMod val="25000"/>
                  </a:schemeClr>
                </a:solidFill>
                <a:cs typeface="Traditional Arabic" panose="02020603050405020304" pitchFamily="18" charset="-78"/>
              </a:rPr>
              <a:t>صخور الحاجز لا تشير لحدوث براكين. ويتميز سطح الحاجز العلوي مصغول أو مقطوع الأطراف والرأس </a:t>
            </a:r>
            <a:r>
              <a:rPr lang="en-US" sz="2400" b="1" dirty="0">
                <a:solidFill>
                  <a:schemeClr val="accent6">
                    <a:lumMod val="25000"/>
                  </a:schemeClr>
                </a:solidFill>
                <a:cs typeface="Traditional Arabic" panose="02020603050405020304" pitchFamily="18" charset="-78"/>
              </a:rPr>
              <a:t>truncated.</a:t>
            </a:r>
          </a:p>
          <a:p>
            <a:pPr algn="just">
              <a:spcBef>
                <a:spcPct val="50000"/>
              </a:spcBef>
            </a:pPr>
            <a:endParaRPr 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العاشرة</a:t>
            </a:r>
            <a:endParaRPr lang="en-US" sz="2000" dirty="0"/>
          </a:p>
        </p:txBody>
      </p:sp>
    </p:spTree>
    <p:extLst>
      <p:ext uri="{BB962C8B-B14F-4D97-AF65-F5344CB8AC3E}">
        <p14:creationId xmlns:p14="http://schemas.microsoft.com/office/powerpoint/2010/main" val="178267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70</TotalTime>
  <Words>1495</Words>
  <Application>Microsoft Office PowerPoint</Application>
  <PresentationFormat>A4 Paper (210x297 mm)</PresentationFormat>
  <Paragraphs>163</Paragraphs>
  <Slides>21</Slides>
  <Notes>18</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21</vt:i4>
      </vt:variant>
    </vt:vector>
  </HeadingPairs>
  <TitlesOfParts>
    <vt:vector size="28" baseType="lpstr">
      <vt:lpstr>ae_AlMateen</vt:lpstr>
      <vt:lpstr>Arial</vt:lpstr>
      <vt:lpstr>AYM Wadiy S_U normal.</vt:lpstr>
      <vt:lpstr>Calibri</vt:lpstr>
      <vt:lpstr>Times New Roman</vt:lpstr>
      <vt:lpstr>Traditional Arabic</vt:lpstr>
      <vt:lpstr>Office Theme</vt:lpstr>
      <vt:lpstr>عرض تقديمي في PowerPoint</vt:lpstr>
      <vt:lpstr>المحاضرة 10</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hp</cp:lastModifiedBy>
  <cp:revision>12</cp:revision>
  <dcterms:created xsi:type="dcterms:W3CDTF">2014-09-11T06:30:06Z</dcterms:created>
  <dcterms:modified xsi:type="dcterms:W3CDTF">2014-11-13T05:25:45Z</dcterms:modified>
</cp:coreProperties>
</file>