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92" r:id="rId3"/>
    <p:sldId id="308" r:id="rId4"/>
    <p:sldId id="309"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5" d="100"/>
          <a:sy n="75" d="100"/>
        </p:scale>
        <p:origin x="996" y="4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56240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810671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3713766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591941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1780346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3335564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365932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2670977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767362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1061597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4131946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348305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2855803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920967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4047143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البحار والمحيطات</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 أحمد</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11</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تضاريس قاع المحيط الضحل: الرفرف، والمنحدر القاري</a:t>
            </a:r>
            <a:endParaRPr lang="en-US"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501203" y="836712"/>
            <a:ext cx="9204325"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يقصد بقاع المحيط الضحل قاع المحيط الذي يقع بين الخوانق المحيطية العميقة وخط الساحل. يتألف قاع المحيط الضحل من ظواهر تضاريسية رئيسية تتمثل في:</a:t>
            </a:r>
          </a:p>
          <a:p>
            <a:pPr algn="just">
              <a:spcBef>
                <a:spcPct val="50000"/>
              </a:spcBef>
            </a:pPr>
            <a:r>
              <a:rPr lang="ar-AE" sz="2400" b="1" dirty="0">
                <a:solidFill>
                  <a:schemeClr val="accent6">
                    <a:lumMod val="25000"/>
                  </a:schemeClr>
                </a:solidFill>
                <a:cs typeface="Traditional Arabic" panose="02020603050405020304" pitchFamily="18" charset="-78"/>
              </a:rPr>
              <a:t>1.	الرفرف القاري </a:t>
            </a:r>
            <a:r>
              <a:rPr lang="en-US" sz="2400" b="1" dirty="0">
                <a:solidFill>
                  <a:schemeClr val="accent6">
                    <a:lumMod val="25000"/>
                  </a:schemeClr>
                </a:solidFill>
                <a:cs typeface="Traditional Arabic" panose="02020603050405020304" pitchFamily="18" charset="-78"/>
              </a:rPr>
              <a:t>continental shelf.</a:t>
            </a:r>
          </a:p>
          <a:p>
            <a:pPr algn="just">
              <a:spcBef>
                <a:spcPct val="50000"/>
              </a:spcBef>
            </a:pPr>
            <a:r>
              <a:rPr lang="en-US" sz="2400" b="1" dirty="0">
                <a:solidFill>
                  <a:schemeClr val="accent6">
                    <a:lumMod val="25000"/>
                  </a:schemeClr>
                </a:solidFill>
                <a:cs typeface="Traditional Arabic" panose="02020603050405020304" pitchFamily="18" charset="-78"/>
              </a:rPr>
              <a:t>2.	</a:t>
            </a:r>
            <a:r>
              <a:rPr lang="ar-AE" sz="2400" b="1" dirty="0">
                <a:solidFill>
                  <a:schemeClr val="accent6">
                    <a:lumMod val="25000"/>
                  </a:schemeClr>
                </a:solidFill>
                <a:cs typeface="Traditional Arabic" panose="02020603050405020304" pitchFamily="18" charset="-78"/>
              </a:rPr>
              <a:t>المنحدر القاري </a:t>
            </a:r>
            <a:r>
              <a:rPr lang="en-US" sz="2400" b="1" dirty="0">
                <a:solidFill>
                  <a:schemeClr val="accent6">
                    <a:lumMod val="25000"/>
                  </a:schemeClr>
                </a:solidFill>
                <a:cs typeface="Traditional Arabic" panose="02020603050405020304" pitchFamily="18" charset="-78"/>
              </a:rPr>
              <a:t>continental slope </a:t>
            </a:r>
            <a:r>
              <a:rPr lang="ar-AE" sz="2400" b="1" dirty="0">
                <a:solidFill>
                  <a:schemeClr val="accent6">
                    <a:lumMod val="25000"/>
                  </a:schemeClr>
                </a:solidFill>
                <a:cs typeface="Traditional Arabic" panose="02020603050405020304" pitchFamily="18" charset="-78"/>
              </a:rPr>
              <a:t>والمرتفع القاري </a:t>
            </a:r>
            <a:r>
              <a:rPr lang="en-US" sz="2400" b="1" dirty="0">
                <a:solidFill>
                  <a:schemeClr val="accent6">
                    <a:lumMod val="25000"/>
                  </a:schemeClr>
                </a:solidFill>
                <a:cs typeface="Traditional Arabic" panose="02020603050405020304" pitchFamily="18" charset="-78"/>
              </a:rPr>
              <a:t>continental rise.</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429195" y="1412776"/>
            <a:ext cx="920432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الرف القاري </a:t>
            </a:r>
            <a:r>
              <a:rPr lang="en-US" sz="2400" b="1" dirty="0">
                <a:solidFill>
                  <a:schemeClr val="accent6">
                    <a:lumMod val="25000"/>
                  </a:schemeClr>
                </a:solidFill>
                <a:cs typeface="Traditional Arabic" panose="02020603050405020304" pitchFamily="18" charset="-78"/>
              </a:rPr>
              <a:t>continental shelf </a:t>
            </a:r>
            <a:r>
              <a:rPr lang="ar-AE" sz="2400" b="1" dirty="0">
                <a:solidFill>
                  <a:schemeClr val="accent6">
                    <a:lumMod val="25000"/>
                  </a:schemeClr>
                </a:solidFill>
                <a:cs typeface="Traditional Arabic" panose="02020603050405020304" pitchFamily="18" charset="-78"/>
              </a:rPr>
              <a:t>هو عبارة عن سهل محيطي يمتد أمام السواحل. فهي تمثل المناطق الهامشية من سطح اليابس إلا أنها مغطاة بمياه البحار والمحيطات. تنتمي الصخور التي يتكون منها الرف القاري للصخور القارية، نتيجة لتأثره بتذبذب مستوي سطح البحر خلال العصور الجيولوجية المختلفة.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يختلف </a:t>
            </a:r>
            <a:r>
              <a:rPr lang="ar-AE" sz="2400" b="1" dirty="0">
                <a:solidFill>
                  <a:schemeClr val="accent6">
                    <a:lumMod val="25000"/>
                  </a:schemeClr>
                </a:solidFill>
                <a:cs typeface="Traditional Arabic" panose="02020603050405020304" pitchFamily="18" charset="-78"/>
              </a:rPr>
              <a:t>في الرف القاري في اتساعه من موقع إلى آخر بناء على نشأة السواحل التي يمتد أمامها. متوسط عرض الرفارف القارية أي بين الساحل والمنحدر القاري يتراوح بين 6-240 كيلومتر، وذلك بناء على العوامل التي أدت لتكوينها. وتتميز هذه المناطق باستواء سطحها حيث يصل متوسط انحدارها نحو 7</a:t>
            </a:r>
            <a:r>
              <a:rPr lang="en-US" sz="2400" b="1" dirty="0">
                <a:solidFill>
                  <a:schemeClr val="accent6">
                    <a:lumMod val="25000"/>
                  </a:schemeClr>
                </a:solidFill>
                <a:cs typeface="Traditional Arabic" panose="02020603050405020304" pitchFamily="18" charset="-78"/>
              </a:rPr>
              <a:t>º.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وتتباين </a:t>
            </a:r>
            <a:r>
              <a:rPr lang="ar-AE" sz="2400" b="1" dirty="0">
                <a:solidFill>
                  <a:schemeClr val="accent6">
                    <a:lumMod val="25000"/>
                  </a:schemeClr>
                </a:solidFill>
                <a:cs typeface="Traditional Arabic" panose="02020603050405020304" pitchFamily="18" charset="-78"/>
              </a:rPr>
              <a:t>أعماق الرفارف القارية حيث يكون المتوسط العام بين 110-146 متر. ويتجه الانحدار العام للرفوف القارية من الانحدار البسيط للانحدار الشديد. نتيجة لذلك تظهر نقاط الاتصال على شكل انحدارات محدبة </a:t>
            </a:r>
            <a:r>
              <a:rPr lang="en-US" sz="2400" b="1" dirty="0">
                <a:solidFill>
                  <a:schemeClr val="accent6">
                    <a:lumMod val="25000"/>
                  </a:schemeClr>
                </a:solidFill>
                <a:cs typeface="Traditional Arabic" panose="02020603050405020304" pitchFamily="18" charset="-78"/>
              </a:rPr>
              <a:t>concave slopes، </a:t>
            </a:r>
            <a:r>
              <a:rPr lang="ar-AE" sz="2400" b="1" dirty="0">
                <a:solidFill>
                  <a:schemeClr val="accent6">
                    <a:lumMod val="25000"/>
                  </a:schemeClr>
                </a:solidFill>
                <a:cs typeface="Traditional Arabic" panose="02020603050405020304" pitchFamily="18" charset="-78"/>
              </a:rPr>
              <a:t>وشديدة التحدب </a:t>
            </a:r>
            <a:r>
              <a:rPr lang="en-US" sz="2400" b="1" dirty="0">
                <a:solidFill>
                  <a:schemeClr val="accent6">
                    <a:lumMod val="25000"/>
                  </a:schemeClr>
                </a:solidFill>
                <a:cs typeface="Traditional Arabic" panose="02020603050405020304" pitchFamily="18" charset="-78"/>
              </a:rPr>
              <a:t>convex-break slope</a:t>
            </a:r>
            <a:r>
              <a:rPr lang="en-US" sz="2400" b="1" dirty="0" smtClean="0">
                <a:solidFill>
                  <a:schemeClr val="accent6">
                    <a:lumMod val="25000"/>
                  </a:schemeClr>
                </a:solidFill>
                <a:cs typeface="Traditional Arabic" panose="02020603050405020304" pitchFamily="18" charset="-78"/>
              </a:rPr>
              <a:t>.</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من الناحية الاقتصادية تمثل أهم أجزاء المحيط، حيث تبحر فيها السفن، وهي من المناطق الغنية بالأسماك، وقد تحتوي طبقاتها على البترول (الخليج العربي، خليج </a:t>
            </a:r>
            <a:r>
              <a:rPr lang="ar-AE" sz="2400" b="1" dirty="0" err="1">
                <a:solidFill>
                  <a:schemeClr val="accent6">
                    <a:lumMod val="25000"/>
                  </a:schemeClr>
                </a:solidFill>
                <a:cs typeface="Traditional Arabic" panose="02020603050405020304" pitchFamily="18" charset="-78"/>
              </a:rPr>
              <a:t>ماركيبو</a:t>
            </a:r>
            <a:r>
              <a:rPr lang="ar-AE" sz="2400" b="1" dirty="0">
                <a:solidFill>
                  <a:schemeClr val="accent6">
                    <a:lumMod val="25000"/>
                  </a:schemeClr>
                </a:solidFill>
                <a:cs typeface="Traditional Arabic" panose="02020603050405020304" pitchFamily="18" charset="-78"/>
              </a:rPr>
              <a:t>). كما يوجد فيها خام الكبريت (ساحل المسيسيبي)، ومعدن الحديد، والفوسفات. كم يتم استغلال خام </a:t>
            </a:r>
            <a:r>
              <a:rPr lang="ar-AE" sz="2400" b="1" dirty="0" err="1">
                <a:solidFill>
                  <a:schemeClr val="accent6">
                    <a:lumMod val="25000"/>
                  </a:schemeClr>
                </a:solidFill>
                <a:cs typeface="Traditional Arabic" panose="02020603050405020304" pitchFamily="18" charset="-78"/>
              </a:rPr>
              <a:t>المونازيت</a:t>
            </a:r>
            <a:r>
              <a:rPr lang="ar-AE" sz="2400" b="1" dirty="0">
                <a:solidFill>
                  <a:schemeClr val="accent6">
                    <a:lumMod val="25000"/>
                  </a:schemeClr>
                </a:solidFill>
                <a:cs typeface="Traditional Arabic" panose="02020603050405020304" pitchFamily="18" charset="-78"/>
              </a:rPr>
              <a:t> وبعض من المعادن الثقيلة. </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الرفرف القاري</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11557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429195" y="1412776"/>
            <a:ext cx="920432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توجد الرفارف القارية أمام كل أجزاء السواحل القارية، ولكنها تتنوع من حيث الشكل، والامتداد، والمظهر العام </a:t>
            </a:r>
            <a:r>
              <a:rPr lang="en-US" sz="2400" b="1" dirty="0">
                <a:solidFill>
                  <a:schemeClr val="accent6">
                    <a:lumMod val="25000"/>
                  </a:schemeClr>
                </a:solidFill>
                <a:cs typeface="Traditional Arabic" panose="02020603050405020304" pitchFamily="18" charset="-78"/>
              </a:rPr>
              <a:t>morphology. </a:t>
            </a:r>
            <a:endParaRPr lang="ar-SA" sz="2400" b="1" dirty="0" smtClean="0">
              <a:solidFill>
                <a:schemeClr val="accent6">
                  <a:lumMod val="25000"/>
                </a:schemeClr>
              </a:solidFill>
              <a:cs typeface="Traditional Arabic" panose="02020603050405020304" pitchFamily="18" charset="-78"/>
            </a:endParaRPr>
          </a:p>
          <a:p>
            <a:pPr algn="just">
              <a:spcBef>
                <a:spcPct val="50000"/>
              </a:spcBef>
            </a:pPr>
            <a:r>
              <a:rPr lang="ar-AE" sz="2400" b="1" dirty="0">
                <a:solidFill>
                  <a:schemeClr val="accent6">
                    <a:lumMod val="25000"/>
                  </a:schemeClr>
                </a:solidFill>
                <a:cs typeface="Traditional Arabic" panose="02020603050405020304" pitchFamily="18" charset="-78"/>
              </a:rPr>
              <a:t>1.	الرفارف القارية في بحر الشمال: يعتبر بحر الشمال من الأحواض الضحلة، حيث تمثل كثير من أجزائه رفارف قارية. هناك اختلاف بين نصف البحر الشمالي والجنوبي. النصف الشمالي من بحر الشمال يتميز بأنه ضحل، ولكن تقطعه خوانق عميقة مثل خانق النرويج. والنصف الجنوبي ضحل حيث لا يزيد عمقه عن 20 متر. وتتميز الرفارف القارية فيه حول الجزر البريطانية بأنها ضحلة، وذات عرض نحو300 ميل، وعمق 100 قامة. ولكن هنا بعض من الحفر العميقة المتناثرة فوق المحيط. وتتميز السواحل الجنوبية عن غيرها بأنها تتكون من صخور قاعدية صلبة، وترسب فوقها كميات من الرواسب القارية لتي تشكلت في هيئة طبقات رسوبية. وسطح هذه الرفارف تقطعه أودية عميقة يصل عمقها 20 متر. وتتشكل الرفارف القارية على طول السواحل الغربية لكل من ايرلندا واسكتلندا بسطح تأثر بالتعرية الجليدية، خاصة نطاقات تكوين الخلجان العميقة والأودية الجليدية الغاطسة.</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0070C0"/>
                </a:solidFill>
                <a:cs typeface="Traditional Arabic" panose="02020603050405020304" pitchFamily="18" charset="-78"/>
              </a:rPr>
              <a:t>التوزيع الجغرافي للرفارف القارية</a:t>
            </a:r>
            <a:endParaRPr lang="en-US" sz="3200" b="1" u="sng" dirty="0">
              <a:solidFill>
                <a:srgbClr val="0070C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93445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501203" y="836712"/>
            <a:ext cx="92043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2.	الرفارف القارية في بحر البلطيق: يتميز بحر البلطيق بعدم العمق، ويتشكل قاعه بمجموعة من الحفر الدائرية الصغيرة التي يبلغ متوسط عمق كل منها نحو 10 قامة. وينتشر فوق أرضيته بعض من التلال الرسوبية والأودية العميقة. وتظهر الرسوبيات أن هناك تناسقا بين عملية الإرساب فوق قاع المحيط. يرجع الترسيب بهذا البحر لفترة البلايوستوسين والعصر الحديث.</a:t>
            </a: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12278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501203" y="836712"/>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3.	الرفارف القارية حول قارة أمريكا الشمالية: تمتد الرفارف القارية حول القارة بعمق يصل 100 قامة. وتشغل نسبة قدرها 27,8% من مساحة القارة. يتسع الرفرف القاري الشمالي المطل على المحيط القطبي الشمالي، مما يشير إلى أن القارة كانت أكثر اتساعا في الشمال مما هي عليه اليوم، وتقلصت نتيجة للغمر وغطت المياه من البحر أجزاء واسعة من اليابس والتي تتمثل في الرفرف القاري، مثال خليج هدسن، ومضيق </a:t>
            </a:r>
            <a:r>
              <a:rPr lang="ar-AE" sz="2400" b="1" dirty="0" err="1">
                <a:solidFill>
                  <a:schemeClr val="accent6">
                    <a:lumMod val="25000"/>
                  </a:schemeClr>
                </a:solidFill>
                <a:cs typeface="Traditional Arabic" panose="02020603050405020304" pitchFamily="18" charset="-78"/>
              </a:rPr>
              <a:t>بهرنج</a:t>
            </a:r>
            <a:r>
              <a:rPr lang="ar-AE" sz="2400" b="1" dirty="0">
                <a:solidFill>
                  <a:schemeClr val="accent6">
                    <a:lumMod val="25000"/>
                  </a:schemeClr>
                </a:solidFill>
                <a:cs typeface="Traditional Arabic" panose="02020603050405020304" pitchFamily="18" charset="-78"/>
              </a:rPr>
              <a:t>. يغطي سطح الرفارف القارية في هذه المنطقة رواسب جليدية </a:t>
            </a:r>
            <a:r>
              <a:rPr lang="ar-AE" sz="2400" b="1" dirty="0" err="1">
                <a:solidFill>
                  <a:schemeClr val="accent6">
                    <a:lumMod val="25000"/>
                  </a:schemeClr>
                </a:solidFill>
                <a:cs typeface="Traditional Arabic" panose="02020603050405020304" pitchFamily="18" charset="-78"/>
              </a:rPr>
              <a:t>بلايوستوسينية</a:t>
            </a:r>
            <a:r>
              <a:rPr lang="ar-AE" sz="2400" b="1" dirty="0">
                <a:solidFill>
                  <a:schemeClr val="accent6">
                    <a:lumMod val="25000"/>
                  </a:schemeClr>
                </a:solidFill>
                <a:cs typeface="Traditional Arabic" panose="02020603050405020304" pitchFamily="18" charset="-78"/>
              </a:rPr>
              <a:t>. ويضيق الرفرف القاري أمام الساحل </a:t>
            </a:r>
            <a:r>
              <a:rPr lang="ar-AE" sz="2400" b="1" dirty="0" err="1">
                <a:solidFill>
                  <a:schemeClr val="accent6">
                    <a:lumMod val="25000"/>
                  </a:schemeClr>
                </a:solidFill>
                <a:cs typeface="Traditional Arabic" panose="02020603050405020304" pitchFamily="18" charset="-78"/>
              </a:rPr>
              <a:t>الصدعي</a:t>
            </a:r>
            <a:r>
              <a:rPr lang="ar-AE"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للبرادور</a:t>
            </a:r>
            <a:r>
              <a:rPr lang="ar-AE" sz="2400" b="1" dirty="0">
                <a:solidFill>
                  <a:schemeClr val="accent6">
                    <a:lumMod val="25000"/>
                  </a:schemeClr>
                </a:solidFill>
                <a:cs typeface="Traditional Arabic" panose="02020603050405020304" pitchFamily="18" charset="-78"/>
              </a:rPr>
              <a:t> حيث لا يزيد عن 80 متر، ولكنه شديد الانحدار. وتتسع الرفوف القارية على طول السواحل الشمالية الشرقية لأمريكا الشمالية في منطقة الجراند بانك، الهابطة. ويبلغ متوسط عرضها نحو 200 ميل، ولا يزيد العمق عن 25 قامة. يقطع تلك المنطقة أودية عميقة مثل وادي </a:t>
            </a:r>
            <a:r>
              <a:rPr lang="en-US" sz="2400" b="1" dirty="0" err="1">
                <a:solidFill>
                  <a:schemeClr val="accent6">
                    <a:lumMod val="25000"/>
                  </a:schemeClr>
                </a:solidFill>
                <a:cs typeface="Traditional Arabic" panose="02020603050405020304" pitchFamily="18" charset="-78"/>
              </a:rPr>
              <a:t>Gabot</a:t>
            </a:r>
            <a:r>
              <a:rPr lang="en-US" sz="2400" b="1" dirty="0">
                <a:solidFill>
                  <a:schemeClr val="accent6">
                    <a:lumMod val="25000"/>
                  </a:schemeClr>
                </a:solidFill>
                <a:cs typeface="Traditional Arabic" panose="02020603050405020304" pitchFamily="18" charset="-78"/>
              </a:rPr>
              <a:t> Strait Trough. </a:t>
            </a:r>
            <a:r>
              <a:rPr lang="ar-AE" sz="2400" b="1" dirty="0">
                <a:solidFill>
                  <a:schemeClr val="accent6">
                    <a:lumMod val="25000"/>
                  </a:schemeClr>
                </a:solidFill>
                <a:cs typeface="Traditional Arabic" panose="02020603050405020304" pitchFamily="18" charset="-78"/>
              </a:rPr>
              <a:t>ويتميز الرفرف القاري عند جزيرة </a:t>
            </a:r>
            <a:r>
              <a:rPr lang="ar-AE" sz="2400" b="1" dirty="0" err="1">
                <a:solidFill>
                  <a:schemeClr val="accent6">
                    <a:lumMod val="25000"/>
                  </a:schemeClr>
                </a:solidFill>
                <a:cs typeface="Traditional Arabic" panose="02020603050405020304" pitchFamily="18" charset="-78"/>
              </a:rPr>
              <a:t>نوفاسكوتشيا</a:t>
            </a:r>
            <a:r>
              <a:rPr lang="ar-AE" sz="2400" b="1" dirty="0">
                <a:solidFill>
                  <a:schemeClr val="accent6">
                    <a:lumMod val="25000"/>
                  </a:schemeClr>
                </a:solidFill>
                <a:cs typeface="Traditional Arabic" panose="02020603050405020304" pitchFamily="18" charset="-78"/>
              </a:rPr>
              <a:t> بقاع ضحل. أمام الساحل الشرقي تضيق الرفوف القارية، حيث يصل متوسط عرضها 70 ميلا، ويحد أطرافها الهامشية خط عميق بعمق 60 قامة. ويضيق الرفرف بالاتجاه جنوبا. ويقطع الرفرف احواض بحرية، وتلال متوسطة الارتفاع. وفي غرب القارة يضيق الرفرف حيث لا يزيد الاتساع عن 10 اميال. في الجنوب عملت دلتا المسيسيبي على تقطيع الرفرف القاري من جهة، وتشكيله بالتلال والأحواض الطولية. وتتنوع الرواسب في هذه المنطقة بين الرواسب الرملية الصلصالية. </a:t>
            </a: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3091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501203" y="836712"/>
            <a:ext cx="9204325"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4.	الرفارف القارية لساحل أسيا الشرقي: درس هذا الساحل العلماء السوفييت. القسم الشمالي من هذا البحر تعرض لتأثير عمليا الجليد </a:t>
            </a:r>
            <a:r>
              <a:rPr lang="ar-AE" sz="2400" b="1" dirty="0" err="1">
                <a:solidFill>
                  <a:schemeClr val="accent6">
                    <a:lumMod val="25000"/>
                  </a:schemeClr>
                </a:solidFill>
                <a:cs typeface="Traditional Arabic" panose="02020603050405020304" pitchFamily="18" charset="-78"/>
              </a:rPr>
              <a:t>البلايوستوسيني</a:t>
            </a:r>
            <a:r>
              <a:rPr lang="ar-AE" sz="2400" b="1" dirty="0">
                <a:solidFill>
                  <a:schemeClr val="accent6">
                    <a:lumMod val="25000"/>
                  </a:schemeClr>
                </a:solidFill>
                <a:cs typeface="Traditional Arabic" panose="02020603050405020304" pitchFamily="18" charset="-78"/>
              </a:rPr>
              <a:t>. وتشكل قاع القسمين الأوسط والجنوبي بالرواسب القارية النهرية. ويعد بحر </a:t>
            </a:r>
            <a:r>
              <a:rPr lang="ar-AE" sz="2400" b="1" dirty="0" err="1">
                <a:solidFill>
                  <a:schemeClr val="accent6">
                    <a:lumMod val="25000"/>
                  </a:schemeClr>
                </a:solidFill>
                <a:cs typeface="Traditional Arabic" panose="02020603050405020304" pitchFamily="18" charset="-78"/>
              </a:rPr>
              <a:t>اركخستك</a:t>
            </a:r>
            <a:r>
              <a:rPr lang="ar-AE" sz="2400" b="1" dirty="0">
                <a:solidFill>
                  <a:schemeClr val="accent6">
                    <a:lumMod val="25000"/>
                  </a:schemeClr>
                </a:solidFill>
                <a:cs typeface="Traditional Arabic" panose="02020603050405020304" pitchFamily="18" charset="-78"/>
              </a:rPr>
              <a:t> أعمق أجاء هذا البحر. ويتميز بدرجة انحدار تزداد تدريجيا في الاتجاه الجنوبي الشرقي. ومن المناطق العميقة في هذا البحر، المسطحات المائية التي تتد بجوار الحاجز البحري الذي يقع فوقه قوس جزر كوريل البركانية. مياه خليج </a:t>
            </a:r>
            <a:r>
              <a:rPr lang="ar-AE" sz="2400" b="1" dirty="0" err="1">
                <a:solidFill>
                  <a:schemeClr val="accent6">
                    <a:lumMod val="25000"/>
                  </a:schemeClr>
                </a:solidFill>
                <a:cs typeface="Traditional Arabic" panose="02020603050405020304" pitchFamily="18" charset="-78"/>
              </a:rPr>
              <a:t>سخالين</a:t>
            </a:r>
            <a:r>
              <a:rPr lang="ar-AE" sz="2400" b="1" dirty="0">
                <a:solidFill>
                  <a:schemeClr val="accent6">
                    <a:lumMod val="25000"/>
                  </a:schemeClr>
                </a:solidFill>
                <a:cs typeface="Traditional Arabic" panose="02020603050405020304" pitchFamily="18" charset="-78"/>
              </a:rPr>
              <a:t> وترتاي، فتتميز بأنها بحار ضحلة مقارنة ببحر اليابان. ويقل العمق أمام مصب نهر أمور </a:t>
            </a:r>
            <a:r>
              <a:rPr lang="en-US" sz="2400" b="1" dirty="0">
                <a:solidFill>
                  <a:schemeClr val="accent6">
                    <a:lumMod val="25000"/>
                  </a:schemeClr>
                </a:solidFill>
                <a:cs typeface="Traditional Arabic" panose="02020603050405020304" pitchFamily="18" charset="-78"/>
              </a:rPr>
              <a:t>Amur، </a:t>
            </a:r>
            <a:r>
              <a:rPr lang="ar-AE" sz="2400" b="1" dirty="0">
                <a:solidFill>
                  <a:schemeClr val="accent6">
                    <a:lumMod val="25000"/>
                  </a:schemeClr>
                </a:solidFill>
                <a:cs typeface="Traditional Arabic" panose="02020603050405020304" pitchFamily="18" charset="-78"/>
              </a:rPr>
              <a:t>حيث شهد الرف القاري عملية رواسب نهري أدت لتسوية تضاريس السطح. ونجد أن الرفوف القارية قد شكلت خليج </a:t>
            </a:r>
            <a:r>
              <a:rPr lang="ar-AE" sz="2400" b="1" dirty="0" err="1">
                <a:solidFill>
                  <a:schemeClr val="accent6">
                    <a:lumMod val="25000"/>
                  </a:schemeClr>
                </a:solidFill>
                <a:cs typeface="Traditional Arabic" panose="02020603050405020304" pitchFamily="18" charset="-78"/>
              </a:rPr>
              <a:t>ترتاري</a:t>
            </a:r>
            <a:r>
              <a:rPr lang="ar-AE" sz="2400" b="1" dirty="0">
                <a:solidFill>
                  <a:schemeClr val="accent6">
                    <a:lumMod val="25000"/>
                  </a:schemeClr>
                </a:solidFill>
                <a:cs typeface="Traditional Arabic" panose="02020603050405020304" pitchFamily="18" charset="-78"/>
              </a:rPr>
              <a:t> التي تكونت من رواسب نهر أمور. وتتغطي أرضيته بفرشة متناثرة من الرمال والصلصال ومفتتات الصخور. وهناك رف آخر عند مضيق </a:t>
            </a:r>
            <a:r>
              <a:rPr lang="ar-AE" sz="2400" b="1" dirty="0" err="1">
                <a:solidFill>
                  <a:schemeClr val="accent6">
                    <a:lumMod val="25000"/>
                  </a:schemeClr>
                </a:solidFill>
                <a:cs typeface="Traditional Arabic" panose="02020603050405020304" pitchFamily="18" charset="-78"/>
              </a:rPr>
              <a:t>توسوشيما</a:t>
            </a:r>
            <a:r>
              <a:rPr lang="ar-AE" sz="2400" b="1" dirty="0">
                <a:solidFill>
                  <a:schemeClr val="accent6">
                    <a:lumMod val="25000"/>
                  </a:schemeClr>
                </a:solidFill>
                <a:cs typeface="Traditional Arabic" panose="02020603050405020304" pitchFamily="18" charset="-78"/>
              </a:rPr>
              <a:t> </a:t>
            </a:r>
            <a:r>
              <a:rPr lang="en-US" sz="2400" b="1" dirty="0">
                <a:solidFill>
                  <a:schemeClr val="accent6">
                    <a:lumMod val="25000"/>
                  </a:schemeClr>
                </a:solidFill>
                <a:cs typeface="Traditional Arabic" panose="02020603050405020304" pitchFamily="18" charset="-78"/>
              </a:rPr>
              <a:t>Tsushima </a:t>
            </a:r>
            <a:r>
              <a:rPr lang="ar-AE" sz="2400" b="1" dirty="0">
                <a:solidFill>
                  <a:schemeClr val="accent6">
                    <a:lumMod val="25000"/>
                  </a:schemeClr>
                </a:solidFill>
                <a:cs typeface="Traditional Arabic" panose="02020603050405020304" pitchFamily="18" charset="-78"/>
              </a:rPr>
              <a:t>جنوبا. وفي بحر ايابان توجد الرواسب الرملية المختلطة بالطين ومثال ذلك مضيق </a:t>
            </a:r>
            <a:r>
              <a:rPr lang="ar-AE" sz="2400" b="1" dirty="0" err="1">
                <a:solidFill>
                  <a:schemeClr val="accent6">
                    <a:lumMod val="25000"/>
                  </a:schemeClr>
                </a:solidFill>
                <a:cs typeface="Traditional Arabic" panose="02020603050405020304" pitchFamily="18" charset="-78"/>
              </a:rPr>
              <a:t>توسوجارو</a:t>
            </a:r>
            <a:r>
              <a:rPr lang="ar-AE"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Tsugrau</a:t>
            </a:r>
            <a:r>
              <a:rPr lang="en-US" sz="2400" b="1" dirty="0">
                <a:solidFill>
                  <a:schemeClr val="accent6">
                    <a:lumMod val="25000"/>
                  </a:schemeClr>
                </a:solidFill>
                <a:cs typeface="Traditional Arabic" panose="02020603050405020304" pitchFamily="18" charset="-78"/>
              </a:rPr>
              <a:t>. </a:t>
            </a:r>
            <a:r>
              <a:rPr lang="ar-AE" sz="2400" b="1" dirty="0">
                <a:solidFill>
                  <a:schemeClr val="accent6">
                    <a:lumMod val="25000"/>
                  </a:schemeClr>
                </a:solidFill>
                <a:cs typeface="Traditional Arabic" panose="02020603050405020304" pitchFamily="18" charset="-78"/>
              </a:rPr>
              <a:t>وتتشكل الحفر العميقة بين أجزاء من أرضية الرفارف القارية، وقد يصل عمقها 215 قامة. وعلى طول ساحل الصين تتمثل رفوف قارية أكثر اتساعا ووضوحا على مستوي المحيط. ساهمت الأقواس الجزرية أمام الرف القاري على حماية صخوره من تأثير تيارات المد والجزر أو التقليل من سرعة الأمواج عند دخولها بحر الصين، والبحر الأصفر. كما قامت الرواسب من نهر </a:t>
            </a:r>
            <a:r>
              <a:rPr lang="ar-AE" sz="2400" b="1" dirty="0" err="1">
                <a:solidFill>
                  <a:schemeClr val="accent6">
                    <a:lumMod val="25000"/>
                  </a:schemeClr>
                </a:solidFill>
                <a:cs typeface="Traditional Arabic" panose="02020603050405020304" pitchFamily="18" charset="-78"/>
              </a:rPr>
              <a:t>اليانجتس</a:t>
            </a:r>
            <a:r>
              <a:rPr lang="ar-AE" sz="2400" b="1" dirty="0">
                <a:solidFill>
                  <a:schemeClr val="accent6">
                    <a:lumMod val="25000"/>
                  </a:schemeClr>
                </a:solidFill>
                <a:cs typeface="Traditional Arabic" panose="02020603050405020304" pitchFamily="18" charset="-78"/>
              </a:rPr>
              <a:t> كيانج </a:t>
            </a:r>
            <a:r>
              <a:rPr lang="ar-AE" sz="2400" b="1" dirty="0" err="1">
                <a:solidFill>
                  <a:schemeClr val="accent6">
                    <a:lumMod val="25000"/>
                  </a:schemeClr>
                </a:solidFill>
                <a:cs typeface="Traditional Arabic" panose="02020603050405020304" pitchFamily="18" charset="-78"/>
              </a:rPr>
              <a:t>وهوانج</a:t>
            </a:r>
            <a:r>
              <a:rPr lang="ar-AE" sz="2400" b="1" dirty="0">
                <a:solidFill>
                  <a:schemeClr val="accent6">
                    <a:lumMod val="25000"/>
                  </a:schemeClr>
                </a:solidFill>
                <a:cs typeface="Traditional Arabic" panose="02020603050405020304" pitchFamily="18" charset="-78"/>
              </a:rPr>
              <a:t> هو، وسي كيانج على بناء أرضية الرفرف القاري وتشكيله برواسب جديدة خلال فترة الفيضان. وتنتشر الرواسب الرملية على طول الرف القاري الصيني بين </a:t>
            </a:r>
            <a:r>
              <a:rPr lang="ar-AE" sz="2400" b="1" dirty="0" err="1">
                <a:solidFill>
                  <a:schemeClr val="accent6">
                    <a:lumMod val="25000"/>
                  </a:schemeClr>
                </a:solidFill>
                <a:cs typeface="Traditional Arabic" panose="02020603050405020304" pitchFamily="18" charset="-78"/>
              </a:rPr>
              <a:t>شنقهاي</a:t>
            </a:r>
            <a:r>
              <a:rPr lang="ar-AE" sz="2400" b="1" dirty="0">
                <a:solidFill>
                  <a:schemeClr val="accent6">
                    <a:lumMod val="25000"/>
                  </a:schemeClr>
                </a:solidFill>
                <a:cs typeface="Traditional Arabic" panose="02020603050405020304" pitchFamily="18" charset="-78"/>
              </a:rPr>
              <a:t> شمالا </a:t>
            </a:r>
            <a:r>
              <a:rPr lang="ar-AE" sz="2400" b="1" dirty="0" err="1">
                <a:solidFill>
                  <a:schemeClr val="accent6">
                    <a:lumMod val="25000"/>
                  </a:schemeClr>
                </a:solidFill>
                <a:cs typeface="Traditional Arabic" panose="02020603050405020304" pitchFamily="18" charset="-78"/>
              </a:rPr>
              <a:t>وسواتر</a:t>
            </a:r>
            <a:r>
              <a:rPr lang="ar-AE" sz="2400" b="1" dirty="0">
                <a:solidFill>
                  <a:schemeClr val="accent6">
                    <a:lumMod val="25000"/>
                  </a:schemeClr>
                </a:solidFill>
                <a:cs typeface="Traditional Arabic" panose="02020603050405020304" pitchFamily="18" charset="-78"/>
              </a:rPr>
              <a:t> جنوبا، وتنفصل هذه الرواسب الرملية الأخيرة على خط الساحل بشريط ضيق من الرواسب الطينية.</a:t>
            </a: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254592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501203" y="836712"/>
            <a:ext cx="920432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5.	الرفارف القارية لسواحل البحر الأبيض: يعد الرفرف الصخري الضيق لساحل مراكش، والرفرف القاري لساحل الجزائر الأكثر اتساعا نسبيا من أمثلة الرفوف القارية في البحر المتوسط. أمام ساحل وهران تتألف قاعة من الرفرف القاري المغطى بالرواسب الرملية الخشنة. ويغطي خليج تونس فرشة واسعة الامتداد من الصلصال والطين والرمل. الرفرف الذي يمتد من بنغازي غربا إلى الإسكندرية شرقا يتألف من رفرف قاري صخري ضيق، يتراوح عرضه من اثنين إلى عشرة أميال. ويغطيه مفتتات الصخور. ويتسع ذلك الرفرف أمام قاعدة الدلتا حيث يبلغ عرضه 30 ميلا، ويقل بالتجاه شرقا حتى ساحل غزة. ويظهر الرفرف القاري أمام فلسطين في شكل مدرجات سلمية مغطاة برواسب الطين والغرين. ويتراوح عمقها بين 40-65 قامة. على الساحل اللبناني نشأت رفوف قارية صخرية ضيقة في كثير من المواقع. وتغطيه طبقة من الطين والرمل والغرين. على الساحل الشمالي نشأت رفارف قارية ضيقة عدا الرفرف الأدرياتيكي. </a:t>
            </a: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290887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50838" y="1772816"/>
            <a:ext cx="920432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تصنف الرفارف القارية بعدة طرق منها: حسب قربها من القارات المجاورة لها تصنف في مجموعة الرفارف القارية لأفريقي، أو أوروبا. جيولوجيا صنفت الرفوف القارية بناء على علاقتها بمنسوب سطح البحر المجاور، في مجموعتين رئيسيتين: الرفارف القارية المرفوعة </a:t>
            </a:r>
            <a:r>
              <a:rPr lang="en-US" sz="2400" b="1" dirty="0">
                <a:solidFill>
                  <a:schemeClr val="accent6">
                    <a:lumMod val="25000"/>
                  </a:schemeClr>
                </a:solidFill>
                <a:cs typeface="Traditional Arabic" panose="02020603050405020304" pitchFamily="18" charset="-78"/>
              </a:rPr>
              <a:t>emergence shelves، </a:t>
            </a:r>
            <a:r>
              <a:rPr lang="ar-AE" sz="2400" b="1" dirty="0">
                <a:solidFill>
                  <a:schemeClr val="accent6">
                    <a:lumMod val="25000"/>
                  </a:schemeClr>
                </a:solidFill>
                <a:cs typeface="Traditional Arabic" panose="02020603050405020304" pitchFamily="18" charset="-78"/>
              </a:rPr>
              <a:t>والرفارف القارية المغمورة </a:t>
            </a:r>
            <a:r>
              <a:rPr lang="en-US" sz="2400" b="1" dirty="0">
                <a:solidFill>
                  <a:schemeClr val="accent6">
                    <a:lumMod val="25000"/>
                  </a:schemeClr>
                </a:solidFill>
                <a:cs typeface="Traditional Arabic" panose="02020603050405020304" pitchFamily="18" charset="-78"/>
              </a:rPr>
              <a:t>submergence shelves. </a:t>
            </a:r>
            <a:r>
              <a:rPr lang="ar-AE" sz="2400" b="1" dirty="0">
                <a:solidFill>
                  <a:schemeClr val="accent6">
                    <a:lumMod val="25000"/>
                  </a:schemeClr>
                </a:solidFill>
                <a:cs typeface="Traditional Arabic" panose="02020603050405020304" pitchFamily="18" charset="-78"/>
              </a:rPr>
              <a:t>على أساس اختلاف نشأة الرفارف القارية، والمميزات الجيمورفولوجية العامة للرفارف القارية، صنف (</a:t>
            </a:r>
            <a:r>
              <a:rPr lang="en-US" sz="2400" b="1" dirty="0">
                <a:solidFill>
                  <a:schemeClr val="accent6">
                    <a:lumMod val="25000"/>
                  </a:schemeClr>
                </a:solidFill>
                <a:cs typeface="Traditional Arabic" panose="02020603050405020304" pitchFamily="18" charset="-78"/>
              </a:rPr>
              <a:t>Shepard, 1963) </a:t>
            </a:r>
            <a:r>
              <a:rPr lang="ar-AE" sz="2400" b="1" dirty="0">
                <a:solidFill>
                  <a:schemeClr val="accent6">
                    <a:lumMod val="25000"/>
                  </a:schemeClr>
                </a:solidFill>
                <a:cs typeface="Traditional Arabic" panose="02020603050405020304" pitchFamily="18" charset="-78"/>
              </a:rPr>
              <a:t>الرفارف القارية إلى خمسة مجموعات هي: </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تصنيف الرفارف القارية</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296851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501203" y="836712"/>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1</a:t>
            </a:r>
            <a:r>
              <a:rPr lang="ar-AE" sz="2400" b="1" dirty="0" smtClean="0">
                <a:solidFill>
                  <a:schemeClr val="accent6">
                    <a:lumMod val="25000"/>
                  </a:schemeClr>
                </a:solidFill>
                <a:cs typeface="Traditional Arabic" panose="02020603050405020304" pitchFamily="18" charset="-78"/>
              </a:rPr>
              <a:t>.</a:t>
            </a:r>
            <a:r>
              <a:rPr lang="ar-AE" sz="2400" b="1" dirty="0">
                <a:solidFill>
                  <a:schemeClr val="accent6">
                    <a:lumMod val="25000"/>
                  </a:schemeClr>
                </a:solidFill>
                <a:cs typeface="Traditional Arabic" panose="02020603050405020304" pitchFamily="18" charset="-78"/>
              </a:rPr>
              <a:t>	الرفارف القارية الجليدية </a:t>
            </a:r>
            <a:r>
              <a:rPr lang="en-US" sz="2400" b="1" dirty="0">
                <a:solidFill>
                  <a:schemeClr val="accent6">
                    <a:lumMod val="25000"/>
                  </a:schemeClr>
                </a:solidFill>
                <a:cs typeface="Traditional Arabic" panose="02020603050405020304" pitchFamily="18" charset="-78"/>
              </a:rPr>
              <a:t>glacial shelves: </a:t>
            </a:r>
            <a:r>
              <a:rPr lang="ar-AE" sz="2400" b="1" dirty="0">
                <a:solidFill>
                  <a:schemeClr val="accent6">
                    <a:lumMod val="25000"/>
                  </a:schemeClr>
                </a:solidFill>
                <a:cs typeface="Traditional Arabic" panose="02020603050405020304" pitchFamily="18" charset="-78"/>
              </a:rPr>
              <a:t>تتميز الرفارف التي نشأت نتيجة لعمليات الجليد البلايستوسيني، بأنها غير منتظمة الشكل. فهي تتضمن التلال القبابية، التي تتألف من رواسب الطفل الجليدي، </a:t>
            </a:r>
            <a:r>
              <a:rPr lang="ar-AE" sz="2400" b="1" dirty="0" err="1">
                <a:solidFill>
                  <a:schemeClr val="accent6">
                    <a:lumMod val="25000"/>
                  </a:schemeClr>
                </a:solidFill>
                <a:cs typeface="Traditional Arabic" panose="02020603050405020304" pitchFamily="18" charset="-78"/>
              </a:rPr>
              <a:t>والفيودرات</a:t>
            </a:r>
            <a:r>
              <a:rPr lang="ar-AE" sz="2400" b="1" dirty="0">
                <a:solidFill>
                  <a:schemeClr val="accent6">
                    <a:lumMod val="25000"/>
                  </a:schemeClr>
                </a:solidFill>
                <a:cs typeface="Traditional Arabic" panose="02020603050405020304" pitchFamily="18" charset="-78"/>
              </a:rPr>
              <a:t> العميقة. ويعد رفرف </a:t>
            </a:r>
            <a:r>
              <a:rPr lang="ar-AE" sz="2400" b="1" dirty="0" err="1">
                <a:solidFill>
                  <a:schemeClr val="accent6">
                    <a:lumMod val="25000"/>
                  </a:schemeClr>
                </a:solidFill>
                <a:cs typeface="Traditional Arabic" panose="02020603050405020304" pitchFamily="18" charset="-78"/>
              </a:rPr>
              <a:t>نيوفاوندلاند</a:t>
            </a:r>
            <a:r>
              <a:rPr lang="ar-AE" sz="2400" b="1" dirty="0">
                <a:solidFill>
                  <a:schemeClr val="accent6">
                    <a:lumMod val="25000"/>
                  </a:schemeClr>
                </a:solidFill>
                <a:cs typeface="Traditional Arabic" panose="02020603050405020304" pitchFamily="18" charset="-78"/>
              </a:rPr>
              <a:t> من الأمثلة لهذا النوع من الرفوف. تتشكل أرضية هذه الرفوف بمجموعة من الأحواض البحرية المغلقة والتي تعرضت الارسابات قارية نتج عنها رفارف غير ضحلة العمق. في هذه الرفوف تأتي الرسوبيات الدقيقة قرب الساحل وتنجرف الرسوبيات الخشنة إلي البحر.</a:t>
            </a:r>
          </a:p>
          <a:p>
            <a:pPr algn="just">
              <a:spcBef>
                <a:spcPct val="50000"/>
              </a:spcBef>
            </a:pPr>
            <a:r>
              <a:rPr lang="ar-AE" sz="2400" b="1" dirty="0">
                <a:solidFill>
                  <a:schemeClr val="accent6">
                    <a:lumMod val="25000"/>
                  </a:schemeClr>
                </a:solidFill>
                <a:cs typeface="Traditional Arabic" panose="02020603050405020304" pitchFamily="18" charset="-78"/>
              </a:rPr>
              <a:t>2.	الرفارف القارية التي تشكلها الحواجز الرملية (في العروض المعتدلة): معظم الرفارف القارية التي تشكلت نتيجة لوجود الحواجز الرملية تتميز باستواء السطح، ويبدو انحدارها مقعر-محدب. منطقة الانحدار المحدب تتكون عند التقاء نهاية الرفرف القاري بأعلى المنحدر القاري. تنشأ مثل هذه الرفوف القارية في المسطحات المائية بالعروض المعتدلة الباردة والتي لم تتأثر بعمليات الجليد.</a:t>
            </a:r>
          </a:p>
          <a:p>
            <a:pPr algn="just">
              <a:spcBef>
                <a:spcPct val="50000"/>
              </a:spcBef>
            </a:pPr>
            <a:r>
              <a:rPr lang="ar-AE" sz="2400" b="1" dirty="0">
                <a:solidFill>
                  <a:schemeClr val="accent6">
                    <a:lumMod val="25000"/>
                  </a:schemeClr>
                </a:solidFill>
                <a:cs typeface="Traditional Arabic" panose="02020603050405020304" pitchFamily="18" charset="-78"/>
              </a:rPr>
              <a:t>3.	الرفارف القارية التي شكلتها التيارات البحرية: تعمل التيارات الحرية علي تشكيل رفارف قارية. حول شبه جزيرة فلوريدا يزيد اتساع الرفرف القاري على طول الساحل الغربي لشبه الجزيرة، بينما يضيق على طول الساحل الشرقي وذلك نتيجة لتأثير تيار الخليج الدافئ.</a:t>
            </a: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388396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501203" y="836712"/>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4.	الرفارف القارية عند مصبات الأنهار: تتسع الرفارف القارية التي تنشأ عند مصبات الأنهار مع ضحالة العمق. مثال لهذه المجموعة الرفارف القارية بأرضية بحر الشمال، والذي يعد رفرفا قاريا ضحلا، تأثر بكمية الرواسب الفيضية التي تنقلها الأنهار وتترسب فيه. وكذلك الرفارف القارية على طول ساحل البحر الأصفر في شمال شرق الصين، والرفارف القارية على طول الساحل الغربي لمضيق </a:t>
            </a:r>
            <a:r>
              <a:rPr lang="ar-AE" sz="2400" b="1" dirty="0" err="1">
                <a:solidFill>
                  <a:schemeClr val="accent6">
                    <a:lumMod val="25000"/>
                  </a:schemeClr>
                </a:solidFill>
                <a:cs typeface="Traditional Arabic" panose="02020603050405020304" pitchFamily="18" charset="-78"/>
              </a:rPr>
              <a:t>بهرنج</a:t>
            </a:r>
            <a:r>
              <a:rPr lang="ar-AE" sz="2400" b="1" dirty="0">
                <a:solidFill>
                  <a:schemeClr val="accent6">
                    <a:lumMod val="25000"/>
                  </a:schemeClr>
                </a:solidFill>
                <a:cs typeface="Traditional Arabic" panose="02020603050405020304" pitchFamily="18" charset="-78"/>
              </a:rPr>
              <a:t>.</a:t>
            </a:r>
          </a:p>
          <a:p>
            <a:pPr algn="just">
              <a:spcBef>
                <a:spcPct val="50000"/>
              </a:spcBef>
            </a:pPr>
            <a:r>
              <a:rPr lang="ar-AE" sz="2400" b="1" dirty="0">
                <a:solidFill>
                  <a:schemeClr val="accent6">
                    <a:lumMod val="25000"/>
                  </a:schemeClr>
                </a:solidFill>
                <a:cs typeface="Traditional Arabic" panose="02020603050405020304" pitchFamily="18" charset="-78"/>
              </a:rPr>
              <a:t>5.	الرفارف القارية المرجانية: في بعض السواحل قد تتراكم مخلفات المرجان وتكون مستوطنات لها في أمام خط الساحل، في المياه المدارية الصافية والمرتفعة الملوحة. يتم تراكم الشعاب المرجانية وتكون جزر أو حواجز سدية. تتميز أعماق الرفارف القارية المرجانية بأنها ضحلة العمق، حيث لا تزيد عن 20 مترا. ويمتد عرضها من خط الساحل للبحر بمسافة 10 أميال. تظهر الرفوف المرجانية على طول خط الساحل المداري للمحيط الهادي وشرق أستراليا، وساحل البحر الأحمر</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383870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50838" y="1772816"/>
            <a:ext cx="920432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اختلاف الرفوف القارية يشير إلى اختلاف نشأتها. من الآراء التي تناولت نشأة الرفوف القارية نجد:</a:t>
            </a:r>
          </a:p>
          <a:p>
            <a:pPr algn="just">
              <a:spcBef>
                <a:spcPct val="50000"/>
              </a:spcBef>
            </a:pPr>
            <a:r>
              <a:rPr lang="ar-AE" sz="2400" b="1" dirty="0">
                <a:solidFill>
                  <a:schemeClr val="accent6">
                    <a:lumMod val="25000"/>
                  </a:schemeClr>
                </a:solidFill>
                <a:cs typeface="Traditional Arabic" panose="02020603050405020304" pitchFamily="18" charset="-78"/>
              </a:rPr>
              <a:t>1.	قد تنشأ بعض الرفارف القارية نتيجة تعرية الأمواج والتيارات البحرية في الصخور اللينة للشاطئ المجاور، وتتراكم المفتتات الصخرية، والتي قد تكون مدرجات بحرية، وتتجمع الرواسب فوق بعضها البعض لتكون أرضية الرفوف القاري.</a:t>
            </a:r>
          </a:p>
          <a:p>
            <a:pPr algn="just">
              <a:spcBef>
                <a:spcPct val="50000"/>
              </a:spcBef>
            </a:pPr>
            <a:r>
              <a:rPr lang="ar-AE" sz="2400" b="1" dirty="0">
                <a:solidFill>
                  <a:schemeClr val="accent6">
                    <a:lumMod val="25000"/>
                  </a:schemeClr>
                </a:solidFill>
                <a:cs typeface="Traditional Arabic" panose="02020603050405020304" pitchFamily="18" charset="-78"/>
              </a:rPr>
              <a:t>2.	قد تنشأ بعض الرفارف القارية إلى تجمع رسوبيات قارية التي تقذفها الأنهار أو تذروها الرياح وتراكم في الأحواض، وقد تتمثل بعض الرفوف القارية أجزاء غاطسة من الدلتاوات، مثل المسيسيبي.</a:t>
            </a:r>
          </a:p>
          <a:p>
            <a:pPr algn="just">
              <a:spcBef>
                <a:spcPct val="50000"/>
              </a:spcBef>
            </a:pPr>
            <a:r>
              <a:rPr lang="ar-AE" sz="2400" b="1" dirty="0">
                <a:solidFill>
                  <a:schemeClr val="accent6">
                    <a:lumMod val="25000"/>
                  </a:schemeClr>
                </a:solidFill>
                <a:cs typeface="Traditional Arabic" panose="02020603050405020304" pitchFamily="18" charset="-78"/>
              </a:rPr>
              <a:t>3.	اختلاف التكوين الصخري للحواف الهامشية للقارات، بحيث تبدو الرفارف القارية على شكل مدرجات بحرية غاطسة متصلة باليابس المجاور. </a:t>
            </a:r>
          </a:p>
          <a:p>
            <a:pPr algn="just">
              <a:spcBef>
                <a:spcPct val="50000"/>
              </a:spcBef>
            </a:pPr>
            <a:r>
              <a:rPr lang="ar-AE" sz="2400" b="1" dirty="0">
                <a:solidFill>
                  <a:schemeClr val="accent6">
                    <a:lumMod val="25000"/>
                  </a:schemeClr>
                </a:solidFill>
                <a:cs typeface="Traditional Arabic" panose="02020603050405020304" pitchFamily="18" charset="-78"/>
              </a:rPr>
              <a:t>4.	قد تنجم بعض الرفارف القارية بفعل حدوث حركات التصدع على طول المناطق الساحلية، بحيث تمثل مناطق الرفارف، الأراضي التي رميت إلى أسفل الصدع.</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0070C0"/>
                </a:solidFill>
                <a:cs typeface="Traditional Arabic" panose="02020603050405020304" pitchFamily="18" charset="-78"/>
              </a:rPr>
              <a:t>نشأة الرفارف القارية</a:t>
            </a:r>
            <a:endParaRPr lang="en-US" sz="3200" b="1" u="sng" dirty="0">
              <a:solidFill>
                <a:srgbClr val="0070C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416927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501203" y="836712"/>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5.	قد تمثل بعض الرفارف القارية المحصلة النهائية الناتجة عن عمليات الصراع المستمر بين اليابس والماء تبعا لتذبذب مستوي سطح البحر خلال العصور الجيولوجية.</a:t>
            </a:r>
          </a:p>
          <a:p>
            <a:pPr algn="just">
              <a:spcBef>
                <a:spcPct val="50000"/>
              </a:spcBef>
            </a:pPr>
            <a:r>
              <a:rPr lang="ar-AE" sz="2400" b="1" dirty="0">
                <a:solidFill>
                  <a:schemeClr val="accent6">
                    <a:lumMod val="25000"/>
                  </a:schemeClr>
                </a:solidFill>
                <a:cs typeface="Traditional Arabic" panose="02020603050405020304" pitchFamily="18" charset="-78"/>
              </a:rPr>
              <a:t>6.	قد يرجع تكوين بعض الرفوف القارية إلى فعل تراكم الرواسب الجليدية خاصة تلك التي تراكمت إبان فترة الجليد </a:t>
            </a:r>
            <a:r>
              <a:rPr lang="ar-AE" sz="2400" b="1" dirty="0" err="1">
                <a:solidFill>
                  <a:schemeClr val="accent6">
                    <a:lumMod val="25000"/>
                  </a:schemeClr>
                </a:solidFill>
                <a:cs typeface="Traditional Arabic" panose="02020603050405020304" pitchFamily="18" charset="-78"/>
              </a:rPr>
              <a:t>البلايوستوسيني</a:t>
            </a:r>
            <a:r>
              <a:rPr lang="ar-AE" sz="2400" b="1" dirty="0">
                <a:solidFill>
                  <a:schemeClr val="accent6">
                    <a:lumMod val="25000"/>
                  </a:schemeClr>
                </a:solidFill>
                <a:cs typeface="Traditional Arabic" panose="02020603050405020304" pitchFamily="18" charset="-78"/>
              </a:rPr>
              <a:t>.</a:t>
            </a:r>
          </a:p>
          <a:p>
            <a:pPr algn="just">
              <a:spcBef>
                <a:spcPct val="50000"/>
              </a:spcBef>
            </a:pPr>
            <a:r>
              <a:rPr lang="ar-AE" sz="2400" b="1" dirty="0">
                <a:solidFill>
                  <a:schemeClr val="accent6">
                    <a:lumMod val="25000"/>
                  </a:schemeClr>
                </a:solidFill>
                <a:cs typeface="Traditional Arabic" panose="02020603050405020304" pitchFamily="18" charset="-78"/>
              </a:rPr>
              <a:t>بينت الدراسات أن هناك علاقة وثيقة بين نشأة معظم الرفارف القارية وتذبذب مستوي البحر خلال عصر البلايوستوسين خاصة البحار التي تعرضت لعمليات الجليد. كانت الرفارف القارية أكبر اتساعا في فترة انخفاض منسوب سطح البحر.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384026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350838" y="1772816"/>
            <a:ext cx="920432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هي عبارة عن المناطق التي تمتد تحت أقدام الرفارف القارية وتكون أشد انحدار من مناطق الرفارف القارية، في اتجاه أعماق البحر. ويري (</a:t>
            </a:r>
            <a:r>
              <a:rPr lang="en-US" sz="2400" b="1" dirty="0">
                <a:solidFill>
                  <a:schemeClr val="accent6">
                    <a:lumMod val="25000"/>
                  </a:schemeClr>
                </a:solidFill>
                <a:cs typeface="Traditional Arabic" panose="02020603050405020304" pitchFamily="18" charset="-78"/>
              </a:rPr>
              <a:t>Holmes, 1944)، </a:t>
            </a:r>
            <a:r>
              <a:rPr lang="ar-AE" sz="2400" b="1" dirty="0">
                <a:solidFill>
                  <a:schemeClr val="accent6">
                    <a:lumMod val="25000"/>
                  </a:schemeClr>
                </a:solidFill>
                <a:cs typeface="Traditional Arabic" panose="02020603050405020304" pitchFamily="18" charset="-78"/>
              </a:rPr>
              <a:t>أن المنحدر القاري عبارة عن منطقة حدية تربط بين كل من الصخور في اليابس ممثلة في منطقة الرفارف القارية من جهة، وصخور قشرة المحيط التي تمثلها أرضية قاع البحر العميق من جهة أخري.</a:t>
            </a:r>
          </a:p>
          <a:p>
            <a:pPr algn="just">
              <a:spcBef>
                <a:spcPct val="50000"/>
              </a:spcBef>
            </a:pPr>
            <a:r>
              <a:rPr lang="ar-AE" sz="2400" b="1" dirty="0">
                <a:solidFill>
                  <a:schemeClr val="accent6">
                    <a:lumMod val="25000"/>
                  </a:schemeClr>
                </a:solidFill>
                <a:cs typeface="Traditional Arabic" panose="02020603050405020304" pitchFamily="18" charset="-78"/>
              </a:rPr>
              <a:t>يحدث تغير مفاجئ في الانحدار العام لقاع البحر من الطرف الأمامي للرفرف القاري. ويظهر الفرق بين انحدار الرفرف القاري التدريجي البسيط، والانحدار الشديد الذي يقع اسفله. يعرف أعلى هذا الانحدار بالمنحدر القاري وأقدامه باسم المرتفع القاري. ويتشكل المنحدر القاري وتقطعه الأخاديد المحيطية المتوازية الامتداد العمودية على اتجاه الساحل. </a:t>
            </a: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المنحدرات والمرتفعات القارية</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321705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Text Box 3"/>
          <p:cNvSpPr txBox="1">
            <a:spLocks noChangeArrowheads="1"/>
          </p:cNvSpPr>
          <p:nvPr/>
        </p:nvSpPr>
        <p:spPr bwMode="auto">
          <a:xfrm>
            <a:off x="501203" y="836712"/>
            <a:ext cx="920432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تصل درجة انحدار سطح المنحدر القاري 4</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وتمتد أقدام الرفوف القارية إلى خط عمق 6000 قدم، ولا يتساوى انحدار المنحدر على طول أجزائه المختلفة.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وتخلف </a:t>
            </a:r>
            <a:r>
              <a:rPr lang="ar-AE" sz="2400" b="1" dirty="0">
                <a:solidFill>
                  <a:schemeClr val="accent6">
                    <a:lumMod val="25000"/>
                  </a:schemeClr>
                </a:solidFill>
                <a:cs typeface="Traditional Arabic" panose="02020603050405020304" pitchFamily="18" charset="-78"/>
              </a:rPr>
              <a:t>المنحدرات القارية من منطقة لأخرى نتيجة للعوامل التي قادت لنشأته وتطوره. </a:t>
            </a:r>
            <a:endParaRPr lang="ar-SA"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AE" sz="2400" b="1" dirty="0" smtClean="0">
                <a:solidFill>
                  <a:schemeClr val="accent6">
                    <a:lumMod val="25000"/>
                  </a:schemeClr>
                </a:solidFill>
                <a:cs typeface="Traditional Arabic" panose="02020603050405020304" pitchFamily="18" charset="-78"/>
              </a:rPr>
              <a:t>انحدار </a:t>
            </a:r>
            <a:r>
              <a:rPr lang="ar-AE" sz="2400" b="1" dirty="0">
                <a:solidFill>
                  <a:schemeClr val="accent6">
                    <a:lumMod val="25000"/>
                  </a:schemeClr>
                </a:solidFill>
                <a:cs typeface="Traditional Arabic" panose="02020603050405020304" pitchFamily="18" charset="-78"/>
              </a:rPr>
              <a:t>سطح المنحدر القاري في الساحل الشرقي لولاية فلوريدا لا يزيد عن 11</a:t>
            </a:r>
            <a:r>
              <a:rPr lang="en-US" sz="2400" b="1" dirty="0">
                <a:solidFill>
                  <a:schemeClr val="accent6">
                    <a:lumMod val="25000"/>
                  </a:schemeClr>
                </a:solidFill>
                <a:cs typeface="Traditional Arabic" panose="02020603050405020304" pitchFamily="18" charset="-78"/>
              </a:rPr>
              <a:t>º، </a:t>
            </a:r>
            <a:r>
              <a:rPr lang="ar-AE" sz="2400" b="1" dirty="0">
                <a:solidFill>
                  <a:schemeClr val="accent6">
                    <a:lumMod val="25000"/>
                  </a:schemeClr>
                </a:solidFill>
                <a:cs typeface="Traditional Arabic" panose="02020603050405020304" pitchFamily="18" charset="-78"/>
              </a:rPr>
              <a:t>بينما يكون الانحدار هين بين 6</a:t>
            </a:r>
            <a:r>
              <a:rPr lang="en-US" sz="2400" b="1" dirty="0">
                <a:solidFill>
                  <a:schemeClr val="accent6">
                    <a:lumMod val="25000"/>
                  </a:schemeClr>
                </a:solidFill>
                <a:cs typeface="Traditional Arabic" panose="02020603050405020304" pitchFamily="18" charset="-78"/>
              </a:rPr>
              <a:t>º-9º، </a:t>
            </a:r>
            <a:r>
              <a:rPr lang="ar-AE" sz="2400" b="1" dirty="0">
                <a:solidFill>
                  <a:schemeClr val="accent6">
                    <a:lumMod val="25000"/>
                  </a:schemeClr>
                </a:solidFill>
                <a:cs typeface="Traditional Arabic" panose="02020603050405020304" pitchFamily="18" charset="-78"/>
              </a:rPr>
              <a:t>على طول السواحل التي تصب فيها أنهار كبيرة.</a:t>
            </a:r>
          </a:p>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يعد المنحدر القاري نطاق يفصل بين سطح القشرة الأرضية التي تقع فوق عمق 2000 قامة والمناطق أسفل هذا العمق. ويتميز المنحدر بانحداره النسبي وتضيق أبعاده والتي بين 10-30 ميل.</a:t>
            </a:r>
          </a:p>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يعد المرتفع القاري عند أقدام المنحدر القاري حلقة الوصل بين بين المنحدر القاري والمناطق العميقة في المحيط. يظهر المرتفع القاري بوضوح عند أقدام المنحدرات على طول ساحل مراكش، والجزائر، وداكار، حيث يصل اتساع المرتفع 400 ميلا.</a:t>
            </a:r>
          </a:p>
          <a:p>
            <a:pPr algn="just">
              <a:spcBef>
                <a:spcPct val="50000"/>
              </a:spcBef>
            </a:pP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199205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Text Box 3"/>
          <p:cNvSpPr txBox="1">
            <a:spLocks noChangeArrowheads="1"/>
          </p:cNvSpPr>
          <p:nvPr/>
        </p:nvSpPr>
        <p:spPr bwMode="auto">
          <a:xfrm>
            <a:off x="416496" y="1412776"/>
            <a:ext cx="920432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المنحدرات القارية متعددة النشأة. هناك أكثر من عامل شارك في نشأة منحدر قاري الواحد. ويرجع بعض الباحثين نشأة المنحدرات القارية إلى العديد من العوامل: اختلاف التكوين الصخري، حركات باطنية مشكلة للقارات </a:t>
            </a:r>
            <a:r>
              <a:rPr lang="en-US" sz="2400" b="1" dirty="0">
                <a:solidFill>
                  <a:schemeClr val="accent6">
                    <a:lumMod val="25000"/>
                  </a:schemeClr>
                </a:solidFill>
                <a:cs typeface="Traditional Arabic" panose="02020603050405020304" pitchFamily="18" charset="-78"/>
              </a:rPr>
              <a:t>tectonic، </a:t>
            </a:r>
            <a:r>
              <a:rPr lang="ar-AE" sz="2400" b="1" dirty="0">
                <a:solidFill>
                  <a:schemeClr val="accent6">
                    <a:lumMod val="25000"/>
                  </a:schemeClr>
                </a:solidFill>
                <a:cs typeface="Traditional Arabic" panose="02020603050405020304" pitchFamily="18" charset="-78"/>
              </a:rPr>
              <a:t>الارسابات. بالنظر لأمثلة من تلك المنحدرات وتحديد نشأتها نجد:</a:t>
            </a:r>
          </a:p>
          <a:p>
            <a:pPr algn="just">
              <a:spcBef>
                <a:spcPct val="50000"/>
              </a:spcBef>
            </a:pPr>
            <a:r>
              <a:rPr lang="ar-AE" sz="2400" b="1" dirty="0">
                <a:solidFill>
                  <a:schemeClr val="accent6">
                    <a:lumMod val="25000"/>
                  </a:schemeClr>
                </a:solidFill>
                <a:cs typeface="Traditional Arabic" panose="02020603050405020304" pitchFamily="18" charset="-78"/>
              </a:rPr>
              <a:t>1.	المنحدرات القارية التي أنشأتها رسوبيات الأمواج: يري أصحاب هذا الرأي أن بعض من المنحدرات القارية التي تمثل مقدمات لمدرجات بنتها رسوبيات المفتتات صخرية التي تنقلها الأمواج. يري أصحاب هذا الرأي أن كمية الرواسب التي تجمعت فوق أرضية المنحدرات القارية خلال عصر البلايوستوسين وبداية العصر الثالث كانت أكبر حجما. يري أخرن أن أمواج لا تستطيع أن تنشئ منحدرات واسعة بحيث تمتد تحت أقدام كل الرفارف القارية.</a:t>
            </a:r>
          </a:p>
          <a:p>
            <a:pPr algn="just">
              <a:spcBef>
                <a:spcPct val="50000"/>
              </a:spcBef>
            </a:pPr>
            <a:r>
              <a:rPr lang="ar-AE" sz="2400" b="1" dirty="0">
                <a:solidFill>
                  <a:schemeClr val="accent6">
                    <a:lumMod val="25000"/>
                  </a:schemeClr>
                </a:solidFill>
                <a:cs typeface="Traditional Arabic" panose="02020603050405020304" pitchFamily="18" charset="-78"/>
              </a:rPr>
              <a:t>2.	المنحدرات القارية التي أنشأتها الرواسب النهرية: هناك مجموعة من المنحدرات القارية التي تمثل الطبقات الأمامية </a:t>
            </a:r>
            <a:r>
              <a:rPr lang="ar-AE" sz="2400" b="1" dirty="0" err="1">
                <a:solidFill>
                  <a:schemeClr val="accent6">
                    <a:lumMod val="25000"/>
                  </a:schemeClr>
                </a:solidFill>
                <a:cs typeface="Traditional Arabic" panose="02020603050405020304" pitchFamily="18" charset="-78"/>
              </a:rPr>
              <a:t>للدلتاوات</a:t>
            </a:r>
            <a:r>
              <a:rPr lang="ar-AE" sz="2400" b="1" dirty="0">
                <a:solidFill>
                  <a:schemeClr val="accent6">
                    <a:lumMod val="25000"/>
                  </a:schemeClr>
                </a:solidFill>
                <a:cs typeface="Traditional Arabic" panose="02020603050405020304" pitchFamily="18" charset="-78"/>
              </a:rPr>
              <a:t> الكبرى، مثل دلتا النيل والمسيسيبي. منطقة الاتصال بين منطقة المنحدر واقدام الرفارف القارية تظهر في شكل محدب بسيط مما قد يؤكد ذلك الرأي. دراسات أخري تري أنه من الصعب قبول هذا </a:t>
            </a:r>
            <a:r>
              <a:rPr lang="ar-AE" sz="2400" b="1" dirty="0" smtClean="0">
                <a:solidFill>
                  <a:schemeClr val="accent6">
                    <a:lumMod val="25000"/>
                  </a:schemeClr>
                </a:solidFill>
                <a:cs typeface="Traditional Arabic" panose="02020603050405020304" pitchFamily="18" charset="-78"/>
              </a:rPr>
              <a:t>التفسير</a:t>
            </a:r>
            <a:endParaRPr lang="ar-AE"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524969" y="836712"/>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0070C0"/>
                </a:solidFill>
                <a:cs typeface="Traditional Arabic" panose="02020603050405020304" pitchFamily="18" charset="-78"/>
              </a:rPr>
              <a:t>نشأة المنحدرات القارية</a:t>
            </a:r>
            <a:endParaRPr lang="en-US" sz="3200" b="1" u="sng" dirty="0">
              <a:solidFill>
                <a:srgbClr val="0070C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178267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5" name="Text Box 3"/>
          <p:cNvSpPr txBox="1">
            <a:spLocks noChangeArrowheads="1"/>
          </p:cNvSpPr>
          <p:nvPr/>
        </p:nvSpPr>
        <p:spPr bwMode="auto">
          <a:xfrm>
            <a:off x="501203" y="854710"/>
            <a:ext cx="920432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AE" sz="2400" b="1" dirty="0">
                <a:solidFill>
                  <a:schemeClr val="accent6">
                    <a:lumMod val="25000"/>
                  </a:schemeClr>
                </a:solidFill>
                <a:cs typeface="Traditional Arabic" panose="02020603050405020304" pitchFamily="18" charset="-78"/>
              </a:rPr>
              <a:t>3.	المنحدرات القارية نتيجة انخفاض منسوب البحر: الدراسات التي تمت في مناطق الساحل الغربي لأوروبا والشرقي للأميركتين بين أن بعض من المنحدرات القارية قد تمثل بقايا سهول </a:t>
            </a:r>
            <a:r>
              <a:rPr lang="ar-AE" sz="2400" b="1" dirty="0" err="1">
                <a:solidFill>
                  <a:schemeClr val="accent6">
                    <a:lumMod val="25000"/>
                  </a:schemeClr>
                </a:solidFill>
                <a:cs typeface="Traditional Arabic" panose="02020603050405020304" pitchFamily="18" charset="-78"/>
              </a:rPr>
              <a:t>مويوسينية</a:t>
            </a:r>
            <a:r>
              <a:rPr lang="ar-AE" sz="2400" b="1" dirty="0">
                <a:solidFill>
                  <a:schemeClr val="accent6">
                    <a:lumMod val="25000"/>
                  </a:schemeClr>
                </a:solidFill>
                <a:cs typeface="Traditional Arabic" panose="02020603050405020304" pitchFamily="18" charset="-78"/>
              </a:rPr>
              <a:t> قارية نتيجة لعمليات التعرية الهوائية، ثم حصل لها هبوط تدريجي وتشكلت في صورة منحدرات.</a:t>
            </a:r>
          </a:p>
          <a:p>
            <a:pPr algn="just">
              <a:spcBef>
                <a:spcPct val="50000"/>
              </a:spcBef>
            </a:pPr>
            <a:r>
              <a:rPr lang="ar-AE" sz="2400" b="1" dirty="0">
                <a:solidFill>
                  <a:schemeClr val="accent6">
                    <a:lumMod val="25000"/>
                  </a:schemeClr>
                </a:solidFill>
                <a:cs typeface="Traditional Arabic" panose="02020603050405020304" pitchFamily="18" charset="-78"/>
              </a:rPr>
              <a:t>4.	المنحدرات القارية نتيجة الحركات الصدعية: وقوع المنحدرات القارية في منطقة الضعف الجيولوجي بين صخور القارات من السيال (السليكا-ألمنيوم)، وصخور قاع المحيط من </a:t>
            </a:r>
            <a:r>
              <a:rPr lang="ar-AE" sz="2400" b="1" dirty="0" err="1">
                <a:solidFill>
                  <a:schemeClr val="accent6">
                    <a:lumMod val="25000"/>
                  </a:schemeClr>
                </a:solidFill>
                <a:cs typeface="Traditional Arabic" panose="02020603050405020304" pitchFamily="18" charset="-78"/>
              </a:rPr>
              <a:t>السيما</a:t>
            </a:r>
            <a:r>
              <a:rPr lang="ar-AE" sz="2400" b="1" dirty="0">
                <a:solidFill>
                  <a:schemeClr val="accent6">
                    <a:lumMod val="25000"/>
                  </a:schemeClr>
                </a:solidFill>
                <a:cs typeface="Traditional Arabic" panose="02020603050405020304" pitchFamily="18" charset="-78"/>
              </a:rPr>
              <a:t> (</a:t>
            </a:r>
            <a:r>
              <a:rPr lang="ar-AE" sz="2400" b="1" dirty="0" err="1">
                <a:solidFill>
                  <a:schemeClr val="accent6">
                    <a:lumMod val="25000"/>
                  </a:schemeClr>
                </a:solidFill>
                <a:cs typeface="Traditional Arabic" panose="02020603050405020304" pitchFamily="18" charset="-78"/>
              </a:rPr>
              <a:t>سليكات</a:t>
            </a:r>
            <a:r>
              <a:rPr lang="ar-AE" sz="2400" b="1" dirty="0">
                <a:solidFill>
                  <a:schemeClr val="accent6">
                    <a:lumMod val="25000"/>
                  </a:schemeClr>
                </a:solidFill>
                <a:cs typeface="Traditional Arabic" panose="02020603050405020304" pitchFamily="18" charset="-78"/>
              </a:rPr>
              <a:t>-ماغنيسيوم) فهي منطقة براكين وزلازل. وقوع الخنادق الطولية العميقة جوار اقدام المنحدرات، حدوث الزلازل، والامتداد الطولي لمعظم المنحدرات، ونوعية رواسب العينات تشير إلى أن المنحدرات قد تنشأ نتيجة لحركات </a:t>
            </a:r>
            <a:r>
              <a:rPr lang="ar-AE" sz="2400" b="1" dirty="0" err="1">
                <a:solidFill>
                  <a:schemeClr val="accent6">
                    <a:lumMod val="25000"/>
                  </a:schemeClr>
                </a:solidFill>
                <a:cs typeface="Traditional Arabic" panose="02020603050405020304" pitchFamily="18" charset="-78"/>
              </a:rPr>
              <a:t>صدعية</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الحادية عشر </a:t>
            </a:r>
            <a:endParaRPr lang="en-US" sz="2000" dirty="0"/>
          </a:p>
        </p:txBody>
      </p:sp>
    </p:spTree>
    <p:extLst>
      <p:ext uri="{BB962C8B-B14F-4D97-AF65-F5344CB8AC3E}">
        <p14:creationId xmlns:p14="http://schemas.microsoft.com/office/powerpoint/2010/main" val="322343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63</TotalTime>
  <Words>890</Words>
  <Application>Microsoft Office PowerPoint</Application>
  <PresentationFormat>A4 Paper (210x297 mm)</PresentationFormat>
  <Paragraphs>115</Paragraphs>
  <Slides>19</Slides>
  <Notes>17</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19</vt:i4>
      </vt:variant>
    </vt:vector>
  </HeadingPairs>
  <TitlesOfParts>
    <vt:vector size="26" baseType="lpstr">
      <vt:lpstr>ae_AlMateen</vt:lpstr>
      <vt:lpstr>Arial</vt:lpstr>
      <vt:lpstr>AYM Wadiy S_U normal.</vt:lpstr>
      <vt:lpstr>Calibri</vt:lpstr>
      <vt:lpstr>Times New Roman</vt:lpstr>
      <vt:lpstr>Traditional Arabic</vt:lpstr>
      <vt:lpstr>Office Theme</vt:lpstr>
      <vt:lpstr>عرض تقديمي في PowerPoint</vt:lpstr>
      <vt:lpstr>المحاضرة 11</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hp</cp:lastModifiedBy>
  <cp:revision>11</cp:revision>
  <dcterms:created xsi:type="dcterms:W3CDTF">2014-09-11T06:30:06Z</dcterms:created>
  <dcterms:modified xsi:type="dcterms:W3CDTF">2014-11-13T05:50:09Z</dcterms:modified>
</cp:coreProperties>
</file>